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7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306" r:id="rId24"/>
  </p:sldIdLst>
  <p:sldSz cx="9144000" cy="6858000" type="screen4x3"/>
  <p:notesSz cx="9144000" cy="6858000"/>
  <p:embeddedFontLst>
    <p:embeddedFont>
      <p:font typeface="BWQGGS+Arial" panose="020B0604020202020204" charset="0"/>
      <p:regular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CEGVDP+Times New Roman" panose="020B0604020202020204" charset="0"/>
      <p:regular r:id="rId30"/>
    </p:embeddedFont>
    <p:embeddedFont>
      <p:font typeface="FQBJVP+Times New Roman Italic" panose="020B0604020202020204" charset="0"/>
      <p:regular r:id="rId31"/>
    </p:embeddedFont>
    <p:embeddedFont>
      <p:font typeface="HVTCKL+Arial" panose="020B0604020202020204" charset="0"/>
      <p:regular r:id="rId32"/>
    </p:embeddedFont>
    <p:embeddedFont>
      <p:font typeface="NBGBWB+Arial" panose="020B0604020202020204" charset="0"/>
      <p:regular r:id="rId33"/>
    </p:embeddedFont>
    <p:embeddedFont>
      <p:font typeface="TDVGSU+Symbol" panose="020B0604020202020204" charset="2"/>
      <p:regular r:id="rId34"/>
    </p:embeddedFont>
    <p:embeddedFont>
      <p:font typeface="Times New Roman" panose="02020603050405020304" pitchFamily="18" charset="0"/>
      <p:regular r:id="rId35"/>
    </p:embeddedFont>
    <p:embeddedFont>
      <p:font typeface="VNAOKK+Arial Bold" panose="020B0604020202020204" charset="0"/>
      <p:regular r:id="rId36"/>
    </p:embeddedFont>
    <p:embeddedFont>
      <p:font typeface="VPKLRH+Calibri" panose="020B0604020202020204"/>
      <p:regular r:id="rId37"/>
    </p:embeddedFont>
    <p:embeddedFont>
      <p:font typeface="WSNVWK+Arial Bold" panose="020B0604020202020204" charset="0"/>
      <p:regular r:id="rId38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1116" y="66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lekce2.xls" TargetMode="Externa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cs.wikipedia.org/w/index.php?title=%C3%9Arok&amp;oldid=21062498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finex.cz/co-je-to-urok-a-urokova-mira-prectete-si-jake-existuji-druhy-uroku/" TargetMode="External"/><Relationship Id="rId4" Type="http://schemas.openxmlformats.org/officeDocument/2006/relationships/hyperlink" Target="https://www.finmat.cz/urocen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40D77F6D-D904-44B6-9932-34C44D15AF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03834"/>
            <a:ext cx="9144000" cy="5450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13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607053" y="2568194"/>
            <a:ext cx="2080910" cy="6632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2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HVTCKL+Arial"/>
                <a:cs typeface="HVTCKL+Arial"/>
              </a:rPr>
              <a:t>2. lekce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860038" y="3958886"/>
            <a:ext cx="1578241" cy="4930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2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Úročení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422203" y="6654749"/>
            <a:ext cx="451972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VPKLRH+Calibri"/>
                <a:cs typeface="VPKLRH+Calibri"/>
              </a:rPr>
              <a:t>2 / 22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453130" y="548916"/>
            <a:ext cx="2390835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NBGBWB+Arial"/>
                <a:cs typeface="NBGBWB+Arial"/>
              </a:rPr>
              <a:t>Citát dne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91539" y="1672908"/>
            <a:ext cx="7831629" cy="980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Mnohem</a:t>
            </a:r>
            <a:r>
              <a:rPr sz="3200" spc="-14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příjemnější než dělat literaturu,</a:t>
            </a:r>
            <a:r>
              <a:rPr sz="3200" spc="-10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je</a:t>
            </a:r>
          </a:p>
          <a:p>
            <a:pPr marL="0" marR="0">
              <a:lnSpc>
                <a:spcPts val="3579"/>
              </a:lnSpc>
              <a:spcBef>
                <a:spcPts val="21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dělat peníze.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395849" y="2745528"/>
            <a:ext cx="1533105" cy="4930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2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HVTCKL+Arial"/>
                <a:cs typeface="HVTCKL+Arial"/>
              </a:rPr>
              <a:t>Voltaire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422203" y="6654749"/>
            <a:ext cx="451972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VPKLRH+Calibri"/>
                <a:cs typeface="VPKLRH+Calibri"/>
              </a:rPr>
              <a:t>3 / 22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748786" y="548916"/>
            <a:ext cx="1800283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HVTCKL+Arial"/>
                <a:cs typeface="HVTCKL+Arial"/>
              </a:rPr>
              <a:t>Obsah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91539" y="1672908"/>
            <a:ext cx="7280861" cy="923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Opakování</a:t>
            </a:r>
            <a:r>
              <a:rPr sz="3200" spc="-42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základních</a:t>
            </a:r>
            <a:r>
              <a:rPr sz="3200" spc="-17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pojmů</a:t>
            </a:r>
            <a:r>
              <a:rPr sz="3200" spc="-11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3200" dirty="0" err="1">
                <a:solidFill>
                  <a:srgbClr val="000000"/>
                </a:solidFill>
                <a:latin typeface="NBGBWB+Arial"/>
                <a:cs typeface="NBGBWB+Arial"/>
              </a:rPr>
              <a:t>důležitých</a:t>
            </a: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 k</a:t>
            </a:r>
            <a:r>
              <a:rPr lang="cs-CZ" sz="3200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3200" dirty="0" err="1">
                <a:solidFill>
                  <a:srgbClr val="000000"/>
                </a:solidFill>
                <a:latin typeface="NBGBWB+Arial"/>
                <a:cs typeface="NBGBWB+Arial"/>
              </a:rPr>
              <a:t>výpočtům</a:t>
            </a:r>
            <a:r>
              <a:rPr lang="cs-CZ" sz="3200" dirty="0">
                <a:solidFill>
                  <a:srgbClr val="000000"/>
                </a:solidFill>
                <a:latin typeface="NBGBWB+Arial"/>
                <a:cs typeface="NBGBWB+Arial"/>
              </a:rPr>
              <a:t>.</a:t>
            </a:r>
            <a:endParaRPr sz="3200" dirty="0">
              <a:solidFill>
                <a:srgbClr val="000000"/>
              </a:solidFill>
              <a:latin typeface="NBGBWB+Arial"/>
              <a:cs typeface="NBGBWB+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91539" y="2745528"/>
            <a:ext cx="3181587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2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 err="1">
                <a:solidFill>
                  <a:srgbClr val="000000"/>
                </a:solidFill>
                <a:latin typeface="NBGBWB+Arial"/>
                <a:cs typeface="NBGBWB+Arial"/>
              </a:rPr>
              <a:t>Způsoby</a:t>
            </a:r>
            <a:r>
              <a:rPr sz="3200" spc="-15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3200" dirty="0" err="1">
                <a:solidFill>
                  <a:srgbClr val="000000"/>
                </a:solidFill>
                <a:latin typeface="NBGBWB+Arial"/>
                <a:cs typeface="NBGBWB+Arial"/>
              </a:rPr>
              <a:t>úročení</a:t>
            </a:r>
            <a:r>
              <a:rPr lang="cs-CZ" sz="3200" dirty="0">
                <a:solidFill>
                  <a:srgbClr val="000000"/>
                </a:solidFill>
                <a:latin typeface="NBGBWB+Arial"/>
                <a:cs typeface="NBGBWB+Arial"/>
              </a:rPr>
              <a:t>.</a:t>
            </a:r>
            <a:endParaRPr sz="3200" dirty="0">
              <a:solidFill>
                <a:srgbClr val="000000"/>
              </a:solidFill>
              <a:latin typeface="NBGBWB+Arial"/>
              <a:cs typeface="NBGBWB+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91539" y="3331273"/>
            <a:ext cx="3835255" cy="10060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 err="1">
                <a:solidFill>
                  <a:srgbClr val="000000"/>
                </a:solidFill>
                <a:latin typeface="NBGBWB+Arial"/>
                <a:cs typeface="NBGBWB+Arial"/>
              </a:rPr>
              <a:t>Jednoduché</a:t>
            </a:r>
            <a:r>
              <a:rPr sz="3200" spc="-20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3200" dirty="0" err="1">
                <a:solidFill>
                  <a:srgbClr val="000000"/>
                </a:solidFill>
                <a:latin typeface="NBGBWB+Arial"/>
                <a:cs typeface="NBGBWB+Arial"/>
              </a:rPr>
              <a:t>úročení</a:t>
            </a:r>
            <a:r>
              <a:rPr lang="cs-CZ" sz="3200" dirty="0">
                <a:solidFill>
                  <a:srgbClr val="000000"/>
                </a:solidFill>
                <a:latin typeface="NBGBWB+Arial"/>
                <a:cs typeface="NBGBWB+Arial"/>
              </a:rPr>
              <a:t>.</a:t>
            </a:r>
            <a:endParaRPr sz="3200" dirty="0">
              <a:solidFill>
                <a:srgbClr val="000000"/>
              </a:solidFill>
              <a:latin typeface="NBGBWB+Arial"/>
              <a:cs typeface="NBGBWB+Arial"/>
            </a:endParaRPr>
          </a:p>
          <a:p>
            <a:pPr marL="401066" marR="0">
              <a:lnSpc>
                <a:spcPts val="3126"/>
              </a:lnSpc>
              <a:spcBef>
                <a:spcPts val="915"/>
              </a:spcBef>
              <a:spcAft>
                <a:spcPts val="0"/>
              </a:spcAft>
            </a:pPr>
            <a:r>
              <a:rPr sz="2800" dirty="0" err="1">
                <a:solidFill>
                  <a:srgbClr val="000000"/>
                </a:solidFill>
                <a:latin typeface="NBGBWB+Arial"/>
                <a:cs typeface="NBGBWB+Arial"/>
              </a:rPr>
              <a:t>Polhůtní</a:t>
            </a: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800" dirty="0" err="1">
                <a:solidFill>
                  <a:srgbClr val="000000"/>
                </a:solidFill>
                <a:latin typeface="NBGBWB+Arial"/>
                <a:cs typeface="NBGBWB+Arial"/>
              </a:rPr>
              <a:t>úročení</a:t>
            </a:r>
            <a:r>
              <a:rPr lang="cs-CZ" sz="2800" dirty="0">
                <a:solidFill>
                  <a:srgbClr val="000000"/>
                </a:solidFill>
                <a:latin typeface="NBGBWB+Arial"/>
                <a:cs typeface="NBGBWB+Arial"/>
              </a:rPr>
              <a:t>.</a:t>
            </a:r>
            <a:endParaRPr sz="2800" dirty="0">
              <a:solidFill>
                <a:srgbClr val="000000"/>
              </a:solidFill>
              <a:latin typeface="NBGBWB+Arial"/>
              <a:cs typeface="NBGBWB+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92606" y="4414883"/>
            <a:ext cx="3060188" cy="397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 err="1">
                <a:solidFill>
                  <a:srgbClr val="000000"/>
                </a:solidFill>
                <a:latin typeface="NBGBWB+Arial"/>
                <a:cs typeface="NBGBWB+Arial"/>
              </a:rPr>
              <a:t>Předlhůtní</a:t>
            </a: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800" dirty="0" err="1">
                <a:solidFill>
                  <a:srgbClr val="000000"/>
                </a:solidFill>
                <a:latin typeface="NBGBWB+Arial"/>
                <a:cs typeface="NBGBWB+Arial"/>
              </a:rPr>
              <a:t>úročení</a:t>
            </a:r>
            <a:r>
              <a:rPr lang="cs-CZ" sz="2800" dirty="0">
                <a:solidFill>
                  <a:srgbClr val="000000"/>
                </a:solidFill>
                <a:latin typeface="NBGBWB+Arial"/>
                <a:cs typeface="NBGBWB+Arial"/>
              </a:rPr>
              <a:t>.</a:t>
            </a:r>
            <a:endParaRPr sz="2800" dirty="0">
              <a:solidFill>
                <a:srgbClr val="000000"/>
              </a:solidFill>
              <a:latin typeface="NBGBWB+Arial"/>
              <a:cs typeface="NBGBWB+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91539" y="4940723"/>
            <a:ext cx="4648664" cy="10784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2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Úroková</a:t>
            </a:r>
            <a:r>
              <a:rPr sz="3200" spc="-28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sazba,</a:t>
            </a:r>
            <a:r>
              <a:rPr sz="3200" spc="-35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3200" dirty="0" err="1">
                <a:solidFill>
                  <a:srgbClr val="000000"/>
                </a:solidFill>
                <a:latin typeface="NBGBWB+Arial"/>
                <a:cs typeface="NBGBWB+Arial"/>
              </a:rPr>
              <a:t>diskont</a:t>
            </a:r>
            <a:r>
              <a:rPr lang="cs-CZ" sz="3200" dirty="0">
                <a:solidFill>
                  <a:srgbClr val="000000"/>
                </a:solidFill>
                <a:latin typeface="NBGBWB+Arial"/>
                <a:cs typeface="NBGBWB+Arial"/>
              </a:rPr>
              <a:t>.</a:t>
            </a:r>
            <a:endParaRPr sz="3200" dirty="0">
              <a:solidFill>
                <a:srgbClr val="000000"/>
              </a:solidFill>
              <a:latin typeface="NBGBWB+Arial"/>
              <a:cs typeface="NBGBWB+Arial"/>
            </a:endParaRPr>
          </a:p>
          <a:p>
            <a:pPr marL="0" marR="0">
              <a:lnSpc>
                <a:spcPts val="3579"/>
              </a:lnSpc>
              <a:spcBef>
                <a:spcPts val="103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Složené</a:t>
            </a:r>
            <a:r>
              <a:rPr sz="3200" spc="-14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3200" dirty="0" err="1">
                <a:solidFill>
                  <a:srgbClr val="000000"/>
                </a:solidFill>
                <a:latin typeface="NBGBWB+Arial"/>
                <a:cs typeface="NBGBWB+Arial"/>
              </a:rPr>
              <a:t>úročení</a:t>
            </a:r>
            <a:r>
              <a:rPr sz="3200" spc="-11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3200" dirty="0" err="1">
                <a:solidFill>
                  <a:srgbClr val="000000"/>
                </a:solidFill>
                <a:latin typeface="NBGBWB+Arial"/>
                <a:cs typeface="NBGBWB+Arial"/>
              </a:rPr>
              <a:t>polhůtní</a:t>
            </a:r>
            <a:r>
              <a:rPr lang="cs-CZ" sz="3200" dirty="0">
                <a:solidFill>
                  <a:srgbClr val="000000"/>
                </a:solidFill>
                <a:latin typeface="NBGBWB+Arial"/>
                <a:cs typeface="NBGBWB+Arial"/>
              </a:rPr>
              <a:t>.</a:t>
            </a:r>
            <a:endParaRPr sz="3200" dirty="0">
              <a:solidFill>
                <a:srgbClr val="000000"/>
              </a:solidFill>
              <a:latin typeface="NBGBWB+Arial"/>
              <a:cs typeface="NBGBWB+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22203" y="6654749"/>
            <a:ext cx="451972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VPKLRH+Calibri"/>
                <a:cs typeface="VPKLRH+Calibri"/>
              </a:rPr>
              <a:t>4 / 22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-3815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96289" y="271211"/>
            <a:ext cx="6702170" cy="12147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64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NBGBWB+Arial"/>
                <a:cs typeface="NBGBWB+Arial"/>
              </a:rPr>
              <a:t>Opakování</a:t>
            </a:r>
            <a:r>
              <a:rPr sz="4000" spc="22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4000" dirty="0">
                <a:solidFill>
                  <a:srgbClr val="000000"/>
                </a:solidFill>
                <a:latin typeface="NBGBWB+Arial"/>
                <a:cs typeface="NBGBWB+Arial"/>
              </a:rPr>
              <a:t>základních</a:t>
            </a:r>
            <a:r>
              <a:rPr sz="4000" spc="10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4000" dirty="0">
                <a:solidFill>
                  <a:srgbClr val="000000"/>
                </a:solidFill>
                <a:latin typeface="NBGBWB+Arial"/>
                <a:cs typeface="NBGBWB+Arial"/>
              </a:rPr>
              <a:t>pojmů</a:t>
            </a:r>
          </a:p>
          <a:p>
            <a:pPr marL="790956" marR="0">
              <a:lnSpc>
                <a:spcPts val="4466"/>
              </a:lnSpc>
              <a:spcBef>
                <a:spcPts val="333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NBGBWB+Arial"/>
                <a:cs typeface="NBGBWB+Arial"/>
              </a:rPr>
              <a:t>důležitých k</a:t>
            </a:r>
            <a:r>
              <a:rPr sz="4000" spc="11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4000" dirty="0">
                <a:solidFill>
                  <a:srgbClr val="000000"/>
                </a:solidFill>
                <a:latin typeface="NBGBWB+Arial"/>
                <a:cs typeface="NBGBWB+Arial"/>
              </a:rPr>
              <a:t>výpočtům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91539" y="1672908"/>
            <a:ext cx="7155756" cy="980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V této i v dalších přednáškách</a:t>
            </a:r>
            <a:r>
              <a:rPr sz="3200" spc="-33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budeme</a:t>
            </a:r>
          </a:p>
          <a:p>
            <a:pPr marL="0" marR="0">
              <a:lnSpc>
                <a:spcPts val="3579"/>
              </a:lnSpc>
              <a:spcBef>
                <a:spcPts val="21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užívat</a:t>
            </a:r>
            <a:r>
              <a:rPr sz="3200" spc="-29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některé</a:t>
            </a:r>
            <a:r>
              <a:rPr sz="3200" spc="-11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základní</a:t>
            </a:r>
            <a:r>
              <a:rPr sz="3200" spc="-24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pojmy: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92606" y="2731475"/>
            <a:ext cx="7371004" cy="21563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HVTCKL+Arial"/>
                <a:cs typeface="HVTCKL+Arial"/>
              </a:rPr>
              <a:t>Procento</a:t>
            </a:r>
            <a:r>
              <a:rPr sz="2800" spc="13" dirty="0">
                <a:solidFill>
                  <a:srgbClr val="000000"/>
                </a:solidFill>
                <a:latin typeface="HVTCKL+Arial"/>
                <a:cs typeface="HVTCKL+Arial"/>
              </a:rPr>
              <a:t> </a:t>
            </a: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– </a:t>
            </a:r>
            <a:r>
              <a:rPr sz="2800" dirty="0" err="1">
                <a:solidFill>
                  <a:srgbClr val="000000"/>
                </a:solidFill>
                <a:latin typeface="NBGBWB+Arial"/>
                <a:cs typeface="NBGBWB+Arial"/>
              </a:rPr>
              <a:t>setina</a:t>
            </a: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800" dirty="0" err="1">
                <a:solidFill>
                  <a:srgbClr val="000000"/>
                </a:solidFill>
                <a:latin typeface="NBGBWB+Arial"/>
                <a:cs typeface="NBGBWB+Arial"/>
              </a:rPr>
              <a:t>části</a:t>
            </a: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,</a:t>
            </a:r>
            <a:r>
              <a:rPr sz="2800" spc="-14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promile</a:t>
            </a:r>
            <a:r>
              <a:rPr sz="2800" spc="44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– tisícina</a:t>
            </a:r>
          </a:p>
          <a:p>
            <a:pPr marL="0" marR="0">
              <a:lnSpc>
                <a:spcPts val="3123"/>
              </a:lnSpc>
              <a:spcBef>
                <a:spcPts val="287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části.</a:t>
            </a:r>
            <a:r>
              <a:rPr sz="2800" spc="-16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Procento se zobrazuje buď se znakem</a:t>
            </a:r>
          </a:p>
          <a:p>
            <a:pPr marL="0" marR="0">
              <a:lnSpc>
                <a:spcPts val="3123"/>
              </a:lnSpc>
              <a:spcBef>
                <a:spcPts val="236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% nebo se zapisuje jako číslo intervalu &lt;0;1&gt;.</a:t>
            </a:r>
          </a:p>
          <a:p>
            <a:pPr marL="0" marR="0">
              <a:lnSpc>
                <a:spcPts val="3126"/>
              </a:lnSpc>
              <a:spcBef>
                <a:spcPts val="284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V úlohách se objevují tři základní prvky:</a:t>
            </a:r>
          </a:p>
          <a:p>
            <a:pPr marL="170688" marR="0">
              <a:lnSpc>
                <a:spcPts val="2681"/>
              </a:lnSpc>
              <a:spcBef>
                <a:spcPts val="789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•</a:t>
            </a:r>
            <a:r>
              <a:rPr sz="2400" spc="293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Základ</a:t>
            </a:r>
            <a:r>
              <a:rPr sz="2400" spc="12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NBGBWB+Arial"/>
                <a:cs typeface="NBGBWB+Arial"/>
              </a:rPr>
              <a:t>označení</a:t>
            </a:r>
            <a:r>
              <a:rPr sz="2400" spc="19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z</a:t>
            </a:r>
            <a:r>
              <a:rPr lang="cs-CZ" sz="2400" dirty="0">
                <a:solidFill>
                  <a:srgbClr val="000000"/>
                </a:solidFill>
                <a:latin typeface="NBGBWB+Arial"/>
                <a:cs typeface="NBGBWB+Arial"/>
              </a:rPr>
              <a:t>.</a:t>
            </a:r>
            <a:endParaRPr sz="2400" dirty="0">
              <a:solidFill>
                <a:srgbClr val="000000"/>
              </a:solidFill>
              <a:latin typeface="NBGBWB+Arial"/>
              <a:cs typeface="NBGBWB+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63294" y="4948090"/>
            <a:ext cx="5024979" cy="346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•</a:t>
            </a:r>
            <a:r>
              <a:rPr sz="2400" spc="293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Počet procent označujeme</a:t>
            </a:r>
            <a:r>
              <a:rPr sz="2400" spc="17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např.</a:t>
            </a:r>
            <a:r>
              <a:rPr sz="2400" spc="10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p</a:t>
            </a:r>
            <a:r>
              <a:rPr lang="cs-CZ" sz="2400" dirty="0">
                <a:solidFill>
                  <a:srgbClr val="000000"/>
                </a:solidFill>
                <a:latin typeface="NBGBWB+Arial"/>
                <a:cs typeface="NBGBWB+Arial"/>
              </a:rPr>
              <a:t>.</a:t>
            </a:r>
            <a:endParaRPr sz="2400" dirty="0">
              <a:solidFill>
                <a:srgbClr val="000000"/>
              </a:solidFill>
              <a:latin typeface="NBGBWB+Arial"/>
              <a:cs typeface="NBGBWB+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63294" y="5386676"/>
            <a:ext cx="4550608" cy="346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•</a:t>
            </a:r>
            <a:r>
              <a:rPr sz="2400" spc="293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Procentová</a:t>
            </a:r>
            <a:r>
              <a:rPr sz="2400" spc="12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část </a:t>
            </a:r>
            <a:r>
              <a:rPr sz="2400" dirty="0" err="1">
                <a:solidFill>
                  <a:srgbClr val="000000"/>
                </a:solidFill>
                <a:latin typeface="NBGBWB+Arial"/>
                <a:cs typeface="NBGBWB+Arial"/>
              </a:rPr>
              <a:t>označujeme</a:t>
            </a:r>
            <a:r>
              <a:rPr sz="2400" spc="20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u</a:t>
            </a:r>
            <a:r>
              <a:rPr lang="cs-CZ" sz="2400" dirty="0">
                <a:solidFill>
                  <a:srgbClr val="000000"/>
                </a:solidFill>
                <a:latin typeface="NBGBWB+Arial"/>
                <a:cs typeface="NBGBWB+Arial"/>
              </a:rPr>
              <a:t>.</a:t>
            </a:r>
            <a:endParaRPr sz="2400" dirty="0">
              <a:solidFill>
                <a:srgbClr val="000000"/>
              </a:solidFill>
              <a:latin typeface="NBGBWB+Arial"/>
              <a:cs typeface="NBGBWB+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22203" y="6654749"/>
            <a:ext cx="451972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VPKLRH+Calibri"/>
                <a:cs typeface="VPKLRH+Calibri"/>
              </a:rPr>
              <a:t>5 / 22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96289" y="271211"/>
            <a:ext cx="6702170" cy="12147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64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NBGBWB+Arial"/>
                <a:cs typeface="NBGBWB+Arial"/>
              </a:rPr>
              <a:t>Opakování</a:t>
            </a:r>
            <a:r>
              <a:rPr sz="4000" spc="22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4000" dirty="0">
                <a:solidFill>
                  <a:srgbClr val="000000"/>
                </a:solidFill>
                <a:latin typeface="NBGBWB+Arial"/>
                <a:cs typeface="NBGBWB+Arial"/>
              </a:rPr>
              <a:t>základních</a:t>
            </a:r>
            <a:r>
              <a:rPr sz="4000" spc="10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4000" dirty="0">
                <a:solidFill>
                  <a:srgbClr val="000000"/>
                </a:solidFill>
                <a:latin typeface="NBGBWB+Arial"/>
                <a:cs typeface="NBGBWB+Arial"/>
              </a:rPr>
              <a:t>pojmů</a:t>
            </a:r>
          </a:p>
          <a:p>
            <a:pPr marL="790956" marR="0">
              <a:lnSpc>
                <a:spcPts val="4466"/>
              </a:lnSpc>
              <a:spcBef>
                <a:spcPts val="333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NBGBWB+Arial"/>
                <a:cs typeface="NBGBWB+Arial"/>
              </a:rPr>
              <a:t>důležitých k</a:t>
            </a:r>
            <a:r>
              <a:rPr sz="4000" spc="11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4000" dirty="0">
                <a:solidFill>
                  <a:srgbClr val="000000"/>
                </a:solidFill>
                <a:latin typeface="NBGBWB+Arial"/>
                <a:cs typeface="NBGBWB+Arial"/>
              </a:rPr>
              <a:t>výpočtům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91539" y="1671047"/>
            <a:ext cx="1558149" cy="397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 err="1">
                <a:solidFill>
                  <a:srgbClr val="000000"/>
                </a:solidFill>
                <a:latin typeface="NBGBWB+Arial"/>
                <a:cs typeface="NBGBWB+Arial"/>
              </a:rPr>
              <a:t>Úlohy</a:t>
            </a:r>
            <a:r>
              <a:rPr sz="2800" spc="11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1: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92606" y="2167679"/>
            <a:ext cx="6947658" cy="7443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Daň</a:t>
            </a:r>
            <a:r>
              <a:rPr sz="2400" spc="16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z příjmu při sazbě </a:t>
            </a:r>
            <a:r>
              <a:rPr sz="2400" dirty="0" err="1">
                <a:solidFill>
                  <a:srgbClr val="000000"/>
                </a:solidFill>
                <a:latin typeface="NBGBWB+Arial"/>
                <a:cs typeface="NBGBWB+Arial"/>
              </a:rPr>
              <a:t>daně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 24</a:t>
            </a:r>
            <a:r>
              <a:rPr lang="cs-CZ" sz="2400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%</a:t>
            </a:r>
            <a:r>
              <a:rPr sz="2400" spc="12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činí částku 1872</a:t>
            </a:r>
          </a:p>
          <a:p>
            <a:pPr marL="0" marR="0">
              <a:lnSpc>
                <a:spcPts val="2681"/>
              </a:lnSpc>
              <a:spcBef>
                <a:spcPts val="198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Kč. Jak vysoký byl</a:t>
            </a:r>
            <a:r>
              <a:rPr sz="2400" spc="10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příjem?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463294" y="2955649"/>
            <a:ext cx="2652738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NBGBWB+Arial"/>
                <a:cs typeface="NBGBWB+Arial"/>
              </a:rPr>
              <a:t>•</a:t>
            </a:r>
            <a:r>
              <a:rPr sz="2000" spc="544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NBGBWB+Arial"/>
                <a:cs typeface="NBGBWB+Arial"/>
              </a:rPr>
              <a:t>24</a:t>
            </a:r>
            <a:r>
              <a:rPr lang="cs-CZ" sz="2000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NBGBWB+Arial"/>
                <a:cs typeface="NBGBWB+Arial"/>
              </a:rPr>
              <a:t>%</a:t>
            </a:r>
            <a:r>
              <a:rPr sz="2000" spc="-17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NBGBWB+Arial"/>
                <a:cs typeface="NBGBWB+Arial"/>
              </a:rPr>
              <a:t>………1876</a:t>
            </a:r>
            <a:r>
              <a:rPr sz="2000" spc="-24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NBGBWB+Arial"/>
                <a:cs typeface="NBGBWB+Arial"/>
              </a:rPr>
              <a:t>Kč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63294" y="3321409"/>
            <a:ext cx="4667677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NBGBWB+Arial"/>
                <a:cs typeface="NBGBWB+Arial"/>
              </a:rPr>
              <a:t>•</a:t>
            </a:r>
            <a:r>
              <a:rPr sz="2000" spc="544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NBGBWB+Arial"/>
                <a:cs typeface="NBGBWB+Arial"/>
              </a:rPr>
              <a:t>100</a:t>
            </a:r>
            <a:r>
              <a:rPr lang="cs-CZ" sz="2000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NBGBWB+Arial"/>
                <a:cs typeface="NBGBWB+Arial"/>
              </a:rPr>
              <a:t>%..........(1876/24)</a:t>
            </a:r>
            <a:r>
              <a:rPr sz="2000" spc="-46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NBGBWB+Arial"/>
                <a:cs typeface="NBGBWB+Arial"/>
              </a:rPr>
              <a:t>.</a:t>
            </a:r>
            <a:r>
              <a:rPr sz="2000" spc="-19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NBGBWB+Arial"/>
                <a:cs typeface="NBGBWB+Arial"/>
              </a:rPr>
              <a:t>100</a:t>
            </a:r>
            <a:r>
              <a:rPr sz="2000" spc="-11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NBGBWB+Arial"/>
                <a:cs typeface="NBGBWB+Arial"/>
              </a:rPr>
              <a:t>= 7800</a:t>
            </a:r>
            <a:r>
              <a:rPr sz="2000" spc="-11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NBGBWB+Arial"/>
                <a:cs typeface="NBGBWB+Arial"/>
              </a:rPr>
              <a:t>Kč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292606" y="3704125"/>
            <a:ext cx="7404506" cy="1476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Marže</a:t>
            </a:r>
            <a:r>
              <a:rPr sz="2400" spc="-11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výrobku</a:t>
            </a:r>
            <a:r>
              <a:rPr sz="2400" spc="12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NBGBWB+Arial"/>
                <a:cs typeface="NBGBWB+Arial"/>
              </a:rPr>
              <a:t>činila</a:t>
            </a:r>
            <a:r>
              <a:rPr sz="2400" spc="28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25</a:t>
            </a:r>
            <a:r>
              <a:rPr lang="cs-CZ" sz="2400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% prodejní</a:t>
            </a:r>
            <a:r>
              <a:rPr sz="2400" spc="20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ceny, z</a:t>
            </a:r>
            <a:r>
              <a:rPr sz="2400" spc="-14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této</a:t>
            </a:r>
            <a:r>
              <a:rPr sz="2400" spc="-11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částky</a:t>
            </a:r>
          </a:p>
          <a:p>
            <a:pPr marL="0" marR="0">
              <a:lnSpc>
                <a:spcPts val="2683"/>
              </a:lnSpc>
              <a:spcBef>
                <a:spcPts val="196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získal</a:t>
            </a:r>
            <a:r>
              <a:rPr sz="2400" spc="-10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NBGBWB+Arial"/>
                <a:cs typeface="NBGBWB+Arial"/>
              </a:rPr>
              <a:t>dopravce</a:t>
            </a:r>
            <a:r>
              <a:rPr sz="2400" spc="12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20</a:t>
            </a:r>
            <a:r>
              <a:rPr lang="cs-CZ" sz="2400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% tj.</a:t>
            </a:r>
            <a:r>
              <a:rPr sz="2400" spc="-14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24000</a:t>
            </a:r>
            <a:r>
              <a:rPr sz="2400" spc="14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Kč za rok. Kolik</a:t>
            </a:r>
            <a:r>
              <a:rPr sz="2400" spc="14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činila</a:t>
            </a:r>
          </a:p>
          <a:p>
            <a:pPr marL="0" marR="0">
              <a:lnSpc>
                <a:spcPts val="2681"/>
              </a:lnSpc>
              <a:spcBef>
                <a:spcPts val="151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celková</a:t>
            </a:r>
            <a:r>
              <a:rPr sz="2400" spc="14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prodejní</a:t>
            </a:r>
            <a:r>
              <a:rPr sz="2400" spc="20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cena výrobku za 1 rok?</a:t>
            </a:r>
          </a:p>
          <a:p>
            <a:pPr marL="170688" marR="0">
              <a:lnSpc>
                <a:spcPts val="2238"/>
              </a:lnSpc>
              <a:spcBef>
                <a:spcPts val="691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NBGBWB+Arial"/>
                <a:cs typeface="NBGBWB+Arial"/>
              </a:rPr>
              <a:t>•</a:t>
            </a:r>
            <a:r>
              <a:rPr sz="2000" spc="544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NBGBWB+Arial"/>
                <a:cs typeface="NBGBWB+Arial"/>
              </a:rPr>
              <a:t>20</a:t>
            </a:r>
            <a:r>
              <a:rPr lang="cs-CZ" sz="2000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NBGBWB+Arial"/>
                <a:cs typeface="NBGBWB+Arial"/>
              </a:rPr>
              <a:t>%</a:t>
            </a:r>
            <a:r>
              <a:rPr sz="2000" spc="-17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NBGBWB+Arial"/>
                <a:cs typeface="NBGBWB+Arial"/>
              </a:rPr>
              <a:t>marže</a:t>
            </a:r>
            <a:r>
              <a:rPr sz="2000" spc="-41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NBGBWB+Arial"/>
                <a:cs typeface="NBGBWB+Arial"/>
              </a:rPr>
              <a:t>= 24</a:t>
            </a:r>
            <a:r>
              <a:rPr sz="2000" spc="-13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NBGBWB+Arial"/>
                <a:cs typeface="NBGBWB+Arial"/>
              </a:rPr>
              <a:t>000</a:t>
            </a:r>
            <a:r>
              <a:rPr sz="2000" spc="-11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NBGBWB+Arial"/>
                <a:cs typeface="NBGBWB+Arial"/>
              </a:rPr>
              <a:t>Kč tedy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463294" y="5223467"/>
            <a:ext cx="4944442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41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NBGBWB+Arial"/>
                <a:cs typeface="NBGBWB+Arial"/>
              </a:rPr>
              <a:t>•</a:t>
            </a:r>
            <a:r>
              <a:rPr sz="2000" spc="544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NBGBWB+Arial"/>
                <a:cs typeface="NBGBWB+Arial"/>
              </a:rPr>
              <a:t>Marže</a:t>
            </a:r>
            <a:r>
              <a:rPr sz="2000" spc="-36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NBGBWB+Arial"/>
                <a:cs typeface="NBGBWB+Arial"/>
              </a:rPr>
              <a:t>=</a:t>
            </a:r>
            <a:r>
              <a:rPr lang="cs-CZ" sz="2000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NBGBWB+Arial"/>
                <a:cs typeface="NBGBWB+Arial"/>
              </a:rPr>
              <a:t>24</a:t>
            </a:r>
            <a:r>
              <a:rPr sz="2000" spc="-22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NBGBWB+Arial"/>
                <a:cs typeface="NBGBWB+Arial"/>
              </a:rPr>
              <a:t>000</a:t>
            </a:r>
            <a:r>
              <a:rPr sz="2000" spc="-14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NBGBWB+Arial"/>
                <a:cs typeface="NBGBWB+Arial"/>
              </a:rPr>
              <a:t>. (100/20)</a:t>
            </a:r>
            <a:r>
              <a:rPr sz="2000" spc="-10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NBGBWB+Arial"/>
                <a:cs typeface="NBGBWB+Arial"/>
              </a:rPr>
              <a:t>= 120</a:t>
            </a:r>
            <a:r>
              <a:rPr sz="2000" spc="-14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NBGBWB+Arial"/>
                <a:cs typeface="NBGBWB+Arial"/>
              </a:rPr>
              <a:t>000</a:t>
            </a:r>
            <a:r>
              <a:rPr sz="2000" spc="-14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NBGBWB+Arial"/>
                <a:cs typeface="NBGBWB+Arial"/>
              </a:rPr>
              <a:t>Kč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463294" y="5589756"/>
            <a:ext cx="5046131" cy="5899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NBGBWB+Arial"/>
                <a:cs typeface="NBGBWB+Arial"/>
              </a:rPr>
              <a:t>•</a:t>
            </a:r>
            <a:r>
              <a:rPr sz="2000" spc="544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NBGBWB+Arial"/>
                <a:cs typeface="NBGBWB+Arial"/>
              </a:rPr>
              <a:t>Prodejní</a:t>
            </a:r>
            <a:r>
              <a:rPr sz="2000" spc="-21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NBGBWB+Arial"/>
                <a:cs typeface="NBGBWB+Arial"/>
              </a:rPr>
              <a:t>cena</a:t>
            </a:r>
            <a:r>
              <a:rPr sz="2000" spc="-27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NBGBWB+Arial"/>
                <a:cs typeface="NBGBWB+Arial"/>
              </a:rPr>
              <a:t>= marže</a:t>
            </a:r>
            <a:r>
              <a:rPr sz="2000" spc="-41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NBGBWB+Arial"/>
                <a:cs typeface="NBGBWB+Arial"/>
              </a:rPr>
              <a:t>. (100/25) tedy</a:t>
            </a:r>
          </a:p>
          <a:p>
            <a:pPr marL="228600" marR="0">
              <a:lnSpc>
                <a:spcPts val="2238"/>
              </a:lnSpc>
              <a:spcBef>
                <a:spcPts val="161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NBGBWB+Arial"/>
                <a:cs typeface="NBGBWB+Arial"/>
              </a:rPr>
              <a:t>prodejní</a:t>
            </a:r>
            <a:r>
              <a:rPr sz="2000" spc="-34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NBGBWB+Arial"/>
                <a:cs typeface="NBGBWB+Arial"/>
              </a:rPr>
              <a:t>cena</a:t>
            </a:r>
            <a:r>
              <a:rPr sz="2000" spc="-27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NBGBWB+Arial"/>
                <a:cs typeface="NBGBWB+Arial"/>
              </a:rPr>
              <a:t>= 120</a:t>
            </a:r>
            <a:r>
              <a:rPr sz="2000" spc="-11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NBGBWB+Arial"/>
                <a:cs typeface="NBGBWB+Arial"/>
              </a:rPr>
              <a:t>000</a:t>
            </a:r>
            <a:r>
              <a:rPr sz="2000" spc="-11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NBGBWB+Arial"/>
                <a:cs typeface="NBGBWB+Arial"/>
              </a:rPr>
              <a:t>. 4</a:t>
            </a:r>
            <a:r>
              <a:rPr sz="2000" spc="-13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NBGBWB+Arial"/>
                <a:cs typeface="NBGBWB+Arial"/>
              </a:rPr>
              <a:t>= 480</a:t>
            </a:r>
            <a:r>
              <a:rPr sz="2000" spc="-11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NBGBWB+Arial"/>
                <a:cs typeface="NBGBWB+Arial"/>
              </a:rPr>
              <a:t>000</a:t>
            </a:r>
            <a:r>
              <a:rPr sz="2000" spc="-11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NBGBWB+Arial"/>
                <a:cs typeface="NBGBWB+Arial"/>
              </a:rPr>
              <a:t>Kč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422203" y="6654749"/>
            <a:ext cx="451972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VPKLRH+Calibri"/>
                <a:cs typeface="VPKLRH+Calibri"/>
              </a:rPr>
              <a:t>6 / 22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91539" y="271211"/>
            <a:ext cx="7292073" cy="1834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04749" marR="0">
              <a:lnSpc>
                <a:spcPts val="4464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NBGBWB+Arial"/>
                <a:cs typeface="NBGBWB+Arial"/>
              </a:rPr>
              <a:t>Opakování</a:t>
            </a:r>
            <a:r>
              <a:rPr sz="4000" spc="22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4000" dirty="0">
                <a:solidFill>
                  <a:srgbClr val="000000"/>
                </a:solidFill>
                <a:latin typeface="NBGBWB+Arial"/>
                <a:cs typeface="NBGBWB+Arial"/>
              </a:rPr>
              <a:t>základních</a:t>
            </a:r>
            <a:r>
              <a:rPr sz="4000" spc="10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4000" dirty="0">
                <a:solidFill>
                  <a:srgbClr val="000000"/>
                </a:solidFill>
                <a:latin typeface="NBGBWB+Arial"/>
                <a:cs typeface="NBGBWB+Arial"/>
              </a:rPr>
              <a:t>pojmů</a:t>
            </a:r>
          </a:p>
          <a:p>
            <a:pPr marL="220370" marR="0">
              <a:lnSpc>
                <a:spcPts val="4466"/>
              </a:lnSpc>
              <a:spcBef>
                <a:spcPts val="333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NBGBWB+Arial"/>
                <a:cs typeface="NBGBWB+Arial"/>
              </a:rPr>
              <a:t>důležitých k</a:t>
            </a:r>
            <a:r>
              <a:rPr sz="4000" spc="11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4000" dirty="0">
                <a:solidFill>
                  <a:srgbClr val="000000"/>
                </a:solidFill>
                <a:latin typeface="NBGBWB+Arial"/>
                <a:cs typeface="NBGBWB+Arial"/>
              </a:rPr>
              <a:t>výpočtům</a:t>
            </a:r>
            <a:r>
              <a:rPr sz="4000" spc="21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4000" dirty="0">
                <a:solidFill>
                  <a:srgbClr val="000000"/>
                </a:solidFill>
                <a:latin typeface="HVTCKL+Arial"/>
                <a:cs typeface="HVTCKL+Arial"/>
              </a:rPr>
              <a:t>- funkce</a:t>
            </a:r>
          </a:p>
          <a:p>
            <a:pPr marL="0" marR="0">
              <a:lnSpc>
                <a:spcPts val="3123"/>
              </a:lnSpc>
              <a:spcBef>
                <a:spcPts val="1707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Lineární funkce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92606" y="2167679"/>
            <a:ext cx="3080050" cy="7443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Tvar y</a:t>
            </a:r>
            <a:r>
              <a:rPr sz="2400" spc="-14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= kx +q příklad</a:t>
            </a:r>
          </a:p>
          <a:p>
            <a:pPr marL="0" marR="0">
              <a:lnSpc>
                <a:spcPts val="2681"/>
              </a:lnSpc>
              <a:spcBef>
                <a:spcPts val="198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HVTCKL+Arial"/>
                <a:cs typeface="HVTCKL+Arial"/>
              </a:rPr>
              <a:t>y = 320</a:t>
            </a:r>
            <a:r>
              <a:rPr sz="2400" spc="14" dirty="0">
                <a:solidFill>
                  <a:srgbClr val="000000"/>
                </a:solidFill>
                <a:latin typeface="HVTCKL+Arial"/>
                <a:cs typeface="HVTCKL+Arial"/>
              </a:rPr>
              <a:t> </a:t>
            </a:r>
            <a:r>
              <a:rPr sz="2400" dirty="0">
                <a:solidFill>
                  <a:srgbClr val="000000"/>
                </a:solidFill>
                <a:latin typeface="HVTCKL+Arial"/>
                <a:cs typeface="HVTCKL+Arial"/>
              </a:rPr>
              <a:t>.x +100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834810" y="3132445"/>
            <a:ext cx="1544620" cy="1900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96"/>
              </a:lnSpc>
              <a:spcBef>
                <a:spcPts val="0"/>
              </a:spcBef>
              <a:spcAft>
                <a:spcPts val="0"/>
              </a:spcAft>
            </a:pPr>
            <a:r>
              <a:rPr sz="1050" b="1" dirty="0">
                <a:solidFill>
                  <a:srgbClr val="000000"/>
                </a:solidFill>
                <a:latin typeface="VNAOKK+Arial Bold"/>
                <a:cs typeface="VNAOKK+Arial Bold"/>
              </a:rPr>
              <a:t>G</a:t>
            </a:r>
            <a:r>
              <a:rPr sz="1050" b="1" spc="-113" dirty="0">
                <a:solidFill>
                  <a:srgbClr val="000000"/>
                </a:solidFill>
                <a:latin typeface="VNAOKK+Arial Bold"/>
                <a:cs typeface="VNAOKK+Arial Bold"/>
              </a:rPr>
              <a:t> </a:t>
            </a:r>
            <a:r>
              <a:rPr sz="1050" b="1" spc="83" dirty="0">
                <a:solidFill>
                  <a:srgbClr val="000000"/>
                </a:solidFill>
                <a:latin typeface="VNAOKK+Arial Bold"/>
                <a:cs typeface="VNAOKK+Arial Bold"/>
              </a:rPr>
              <a:t>raf</a:t>
            </a:r>
            <a:r>
              <a:rPr sz="1050" b="1" spc="353" dirty="0">
                <a:solidFill>
                  <a:srgbClr val="000000"/>
                </a:solidFill>
                <a:latin typeface="VNAOKK+Arial Bold"/>
                <a:cs typeface="VNAOKK+Arial Bold"/>
              </a:rPr>
              <a:t> </a:t>
            </a:r>
            <a:r>
              <a:rPr sz="1050" b="1" spc="71" dirty="0">
                <a:solidFill>
                  <a:srgbClr val="000000"/>
                </a:solidFill>
                <a:latin typeface="VNAOKK+Arial Bold"/>
                <a:cs typeface="VNAOKK+Arial Bold"/>
              </a:rPr>
              <a:t>y=320</a:t>
            </a:r>
            <a:r>
              <a:rPr sz="1050" b="1" spc="47" dirty="0">
                <a:solidFill>
                  <a:srgbClr val="000000"/>
                </a:solidFill>
                <a:latin typeface="VNAOKK+Arial Bold"/>
                <a:cs typeface="VNAOKK+Arial Bold"/>
              </a:rPr>
              <a:t> </a:t>
            </a:r>
            <a:r>
              <a:rPr sz="1050" b="1" dirty="0">
                <a:solidFill>
                  <a:srgbClr val="000000"/>
                </a:solidFill>
                <a:latin typeface="VNAOKK+Arial Bold"/>
                <a:cs typeface="VNAOKK+Arial Bold"/>
              </a:rPr>
              <a:t>x</a:t>
            </a:r>
            <a:r>
              <a:rPr sz="1050" b="1" spc="117" dirty="0">
                <a:solidFill>
                  <a:srgbClr val="000000"/>
                </a:solidFill>
                <a:latin typeface="VNAOKK+Arial Bold"/>
                <a:cs typeface="VNAOKK+Arial Bold"/>
              </a:rPr>
              <a:t> </a:t>
            </a:r>
            <a:r>
              <a:rPr sz="1050" b="1" dirty="0">
                <a:solidFill>
                  <a:srgbClr val="000000"/>
                </a:solidFill>
                <a:latin typeface="VNAOKK+Arial Bold"/>
                <a:cs typeface="VNAOKK+Arial Bold"/>
              </a:rPr>
              <a:t>+</a:t>
            </a:r>
            <a:r>
              <a:rPr sz="1050" b="1" spc="171" dirty="0">
                <a:solidFill>
                  <a:srgbClr val="000000"/>
                </a:solidFill>
                <a:latin typeface="VNAOKK+Arial Bold"/>
                <a:cs typeface="VNAOKK+Arial Bold"/>
              </a:rPr>
              <a:t> </a:t>
            </a:r>
            <a:r>
              <a:rPr sz="1050" b="1" spc="79" dirty="0">
                <a:solidFill>
                  <a:srgbClr val="000000"/>
                </a:solidFill>
                <a:latin typeface="VNAOKK+Arial Bold"/>
                <a:cs typeface="VNAOKK+Arial Bold"/>
              </a:rPr>
              <a:t>100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90334" y="3498962"/>
            <a:ext cx="410640" cy="1495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77"/>
              </a:lnSpc>
              <a:spcBef>
                <a:spcPts val="0"/>
              </a:spcBef>
              <a:spcAft>
                <a:spcPts val="0"/>
              </a:spcAft>
            </a:pPr>
            <a:r>
              <a:rPr sz="800" spc="52" dirty="0">
                <a:solidFill>
                  <a:srgbClr val="000000"/>
                </a:solidFill>
                <a:latin typeface="HVTCKL+Arial"/>
                <a:cs typeface="HVTCKL+Arial"/>
              </a:rPr>
              <a:t>5000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90334" y="3794675"/>
            <a:ext cx="410640" cy="25387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77"/>
              </a:lnSpc>
              <a:spcBef>
                <a:spcPts val="0"/>
              </a:spcBef>
              <a:spcAft>
                <a:spcPts val="0"/>
              </a:spcAft>
            </a:pPr>
            <a:r>
              <a:rPr sz="800" spc="52" dirty="0">
                <a:solidFill>
                  <a:srgbClr val="000000"/>
                </a:solidFill>
                <a:latin typeface="HVTCKL+Arial"/>
                <a:cs typeface="HVTCKL+Arial"/>
              </a:rPr>
              <a:t>4500</a:t>
            </a:r>
          </a:p>
          <a:p>
            <a:pPr marL="0" marR="0">
              <a:lnSpc>
                <a:spcPts val="877"/>
              </a:lnSpc>
              <a:spcBef>
                <a:spcPts val="1510"/>
              </a:spcBef>
              <a:spcAft>
                <a:spcPts val="0"/>
              </a:spcAft>
            </a:pPr>
            <a:r>
              <a:rPr sz="800" spc="52" dirty="0">
                <a:solidFill>
                  <a:srgbClr val="000000"/>
                </a:solidFill>
                <a:latin typeface="HVTCKL+Arial"/>
                <a:cs typeface="HVTCKL+Arial"/>
              </a:rPr>
              <a:t>4000</a:t>
            </a:r>
          </a:p>
          <a:p>
            <a:pPr marL="0" marR="0">
              <a:lnSpc>
                <a:spcPts val="877"/>
              </a:lnSpc>
              <a:spcBef>
                <a:spcPts val="1402"/>
              </a:spcBef>
              <a:spcAft>
                <a:spcPts val="0"/>
              </a:spcAft>
            </a:pPr>
            <a:r>
              <a:rPr sz="800" spc="52" dirty="0">
                <a:solidFill>
                  <a:srgbClr val="000000"/>
                </a:solidFill>
                <a:latin typeface="HVTCKL+Arial"/>
                <a:cs typeface="HVTCKL+Arial"/>
              </a:rPr>
              <a:t>3500</a:t>
            </a:r>
          </a:p>
          <a:p>
            <a:pPr marL="0" marR="0">
              <a:lnSpc>
                <a:spcPts val="877"/>
              </a:lnSpc>
              <a:spcBef>
                <a:spcPts val="1400"/>
              </a:spcBef>
              <a:spcAft>
                <a:spcPts val="0"/>
              </a:spcAft>
            </a:pPr>
            <a:r>
              <a:rPr sz="800" spc="52" dirty="0">
                <a:solidFill>
                  <a:srgbClr val="000000"/>
                </a:solidFill>
                <a:latin typeface="HVTCKL+Arial"/>
                <a:cs typeface="HVTCKL+Arial"/>
              </a:rPr>
              <a:t>3000</a:t>
            </a:r>
          </a:p>
          <a:p>
            <a:pPr marL="0" marR="0">
              <a:lnSpc>
                <a:spcPts val="877"/>
              </a:lnSpc>
              <a:spcBef>
                <a:spcPts val="1450"/>
              </a:spcBef>
              <a:spcAft>
                <a:spcPts val="0"/>
              </a:spcAft>
            </a:pPr>
            <a:r>
              <a:rPr sz="800" spc="52" dirty="0">
                <a:solidFill>
                  <a:srgbClr val="000000"/>
                </a:solidFill>
                <a:latin typeface="HVTCKL+Arial"/>
                <a:cs typeface="HVTCKL+Arial"/>
              </a:rPr>
              <a:t>2500</a:t>
            </a:r>
          </a:p>
          <a:p>
            <a:pPr marL="0" marR="0">
              <a:lnSpc>
                <a:spcPts val="877"/>
              </a:lnSpc>
              <a:spcBef>
                <a:spcPts val="1461"/>
              </a:spcBef>
              <a:spcAft>
                <a:spcPts val="0"/>
              </a:spcAft>
            </a:pPr>
            <a:r>
              <a:rPr sz="800" spc="52" dirty="0">
                <a:solidFill>
                  <a:srgbClr val="000000"/>
                </a:solidFill>
                <a:latin typeface="HVTCKL+Arial"/>
                <a:cs typeface="HVTCKL+Arial"/>
              </a:rPr>
              <a:t>2000</a:t>
            </a:r>
          </a:p>
          <a:p>
            <a:pPr marL="0" marR="0">
              <a:lnSpc>
                <a:spcPts val="877"/>
              </a:lnSpc>
              <a:spcBef>
                <a:spcPts val="1450"/>
              </a:spcBef>
              <a:spcAft>
                <a:spcPts val="0"/>
              </a:spcAft>
            </a:pPr>
            <a:r>
              <a:rPr sz="800" spc="52" dirty="0">
                <a:solidFill>
                  <a:srgbClr val="000000"/>
                </a:solidFill>
                <a:latin typeface="HVTCKL+Arial"/>
                <a:cs typeface="HVTCKL+Arial"/>
              </a:rPr>
              <a:t>1500</a:t>
            </a:r>
          </a:p>
          <a:p>
            <a:pPr marL="0" marR="0">
              <a:lnSpc>
                <a:spcPts val="877"/>
              </a:lnSpc>
              <a:spcBef>
                <a:spcPts val="1400"/>
              </a:spcBef>
              <a:spcAft>
                <a:spcPts val="0"/>
              </a:spcAft>
            </a:pPr>
            <a:r>
              <a:rPr sz="800" spc="52" dirty="0">
                <a:solidFill>
                  <a:srgbClr val="000000"/>
                </a:solidFill>
                <a:latin typeface="HVTCKL+Arial"/>
                <a:cs typeface="HVTCKL+Arial"/>
              </a:rPr>
              <a:t>1000</a:t>
            </a:r>
          </a:p>
          <a:p>
            <a:pPr marL="63126" marR="0">
              <a:lnSpc>
                <a:spcPts val="877"/>
              </a:lnSpc>
              <a:spcBef>
                <a:spcPts val="1512"/>
              </a:spcBef>
              <a:spcAft>
                <a:spcPts val="0"/>
              </a:spcAft>
            </a:pPr>
            <a:r>
              <a:rPr sz="800" spc="52" dirty="0">
                <a:solidFill>
                  <a:srgbClr val="000000"/>
                </a:solidFill>
                <a:latin typeface="HVTCKL+Arial"/>
                <a:cs typeface="HVTCKL+Arial"/>
              </a:rPr>
              <a:t>500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79715" y="6479569"/>
            <a:ext cx="216960" cy="1495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77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VTCKL+Arial"/>
                <a:cs typeface="HVTCKL+Arial"/>
              </a:rPr>
              <a:t>0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095799" y="6600932"/>
            <a:ext cx="216960" cy="1495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77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VTCKL+Arial"/>
                <a:cs typeface="HVTCKL+Arial"/>
              </a:rPr>
              <a:t>0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569953" y="6600932"/>
            <a:ext cx="216960" cy="1495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77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VTCKL+Arial"/>
                <a:cs typeface="HVTCKL+Arial"/>
              </a:rPr>
              <a:t>1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2044107" y="6600932"/>
            <a:ext cx="216960" cy="1495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77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VTCKL+Arial"/>
                <a:cs typeface="HVTCKL+Arial"/>
              </a:rPr>
              <a:t>2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2517980" y="6600932"/>
            <a:ext cx="216960" cy="1495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77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VTCKL+Arial"/>
                <a:cs typeface="HVTCKL+Arial"/>
              </a:rPr>
              <a:t>3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2981473" y="6600932"/>
            <a:ext cx="216960" cy="1495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77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VTCKL+Arial"/>
                <a:cs typeface="HVTCKL+Arial"/>
              </a:rPr>
              <a:t>4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3455627" y="6600932"/>
            <a:ext cx="216960" cy="1495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77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VTCKL+Arial"/>
                <a:cs typeface="HVTCKL+Arial"/>
              </a:rPr>
              <a:t>5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3929921" y="6600932"/>
            <a:ext cx="216960" cy="1495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77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VTCKL+Arial"/>
                <a:cs typeface="HVTCKL+Arial"/>
              </a:rPr>
              <a:t>6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4404076" y="6600932"/>
            <a:ext cx="216960" cy="1495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77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VTCKL+Arial"/>
                <a:cs typeface="HVTCKL+Arial"/>
              </a:rPr>
              <a:t>7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4877809" y="6600932"/>
            <a:ext cx="216960" cy="1495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77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VTCKL+Arial"/>
                <a:cs typeface="HVTCKL+Arial"/>
              </a:rPr>
              <a:t>8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5351963" y="6600932"/>
            <a:ext cx="216960" cy="1495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77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VTCKL+Arial"/>
                <a:cs typeface="HVTCKL+Arial"/>
              </a:rPr>
              <a:t>9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5794553" y="6600932"/>
            <a:ext cx="281520" cy="1495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77"/>
              </a:lnSpc>
              <a:spcBef>
                <a:spcPts val="0"/>
              </a:spcBef>
              <a:spcAft>
                <a:spcPts val="0"/>
              </a:spcAft>
            </a:pPr>
            <a:r>
              <a:rPr sz="800" spc="52" dirty="0">
                <a:solidFill>
                  <a:srgbClr val="000000"/>
                </a:solidFill>
                <a:latin typeface="HVTCKL+Arial"/>
                <a:cs typeface="HVTCKL+Arial"/>
              </a:rPr>
              <a:t>10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6268707" y="6600932"/>
            <a:ext cx="281520" cy="1495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77"/>
              </a:lnSpc>
              <a:spcBef>
                <a:spcPts val="0"/>
              </a:spcBef>
              <a:spcAft>
                <a:spcPts val="0"/>
              </a:spcAft>
            </a:pPr>
            <a:r>
              <a:rPr sz="800" spc="52" dirty="0">
                <a:solidFill>
                  <a:srgbClr val="000000"/>
                </a:solidFill>
                <a:latin typeface="HVTCKL+Arial"/>
                <a:cs typeface="HVTCKL+Arial"/>
              </a:rPr>
              <a:t>11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6732341" y="6600932"/>
            <a:ext cx="281520" cy="1495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77"/>
              </a:lnSpc>
              <a:spcBef>
                <a:spcPts val="0"/>
              </a:spcBef>
              <a:spcAft>
                <a:spcPts val="0"/>
              </a:spcAft>
            </a:pPr>
            <a:r>
              <a:rPr sz="800" spc="52" dirty="0">
                <a:solidFill>
                  <a:srgbClr val="000000"/>
                </a:solidFill>
                <a:latin typeface="HVTCKL+Arial"/>
                <a:cs typeface="HVTCKL+Arial"/>
              </a:rPr>
              <a:t>12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7206214" y="6600932"/>
            <a:ext cx="281520" cy="1495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77"/>
              </a:lnSpc>
              <a:spcBef>
                <a:spcPts val="0"/>
              </a:spcBef>
              <a:spcAft>
                <a:spcPts val="0"/>
              </a:spcAft>
            </a:pPr>
            <a:r>
              <a:rPr sz="800" spc="52" dirty="0">
                <a:solidFill>
                  <a:srgbClr val="000000"/>
                </a:solidFill>
                <a:latin typeface="HVTCKL+Arial"/>
                <a:cs typeface="HVTCKL+Arial"/>
              </a:rPr>
              <a:t>13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7680228" y="6600932"/>
            <a:ext cx="281520" cy="1495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77"/>
              </a:lnSpc>
              <a:spcBef>
                <a:spcPts val="0"/>
              </a:spcBef>
              <a:spcAft>
                <a:spcPts val="0"/>
              </a:spcAft>
            </a:pPr>
            <a:r>
              <a:rPr sz="800" spc="52" dirty="0">
                <a:solidFill>
                  <a:srgbClr val="000000"/>
                </a:solidFill>
                <a:latin typeface="HVTCKL+Arial"/>
                <a:cs typeface="HVTCKL+Arial"/>
              </a:rPr>
              <a:t>14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8154382" y="6600932"/>
            <a:ext cx="281520" cy="1495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77"/>
              </a:lnSpc>
              <a:spcBef>
                <a:spcPts val="0"/>
              </a:spcBef>
              <a:spcAft>
                <a:spcPts val="0"/>
              </a:spcAft>
            </a:pPr>
            <a:r>
              <a:rPr sz="800" spc="52" dirty="0">
                <a:solidFill>
                  <a:srgbClr val="000000"/>
                </a:solidFill>
                <a:latin typeface="HVTCKL+Arial"/>
                <a:cs typeface="HVTCKL+Arial"/>
              </a:rPr>
              <a:t>15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4422203" y="6654749"/>
            <a:ext cx="451972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VPKLRH+Calibri"/>
                <a:cs typeface="VPKLRH+Calibri"/>
              </a:rPr>
              <a:t>7 / 22</a:t>
            </a:r>
          </a:p>
        </p:txBody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5446C2E5-3C1E-468F-BE3A-731DE5F27861}"/>
              </a:ext>
            </a:extLst>
          </p:cNvPr>
          <p:cNvSpPr/>
          <p:nvPr/>
        </p:nvSpPr>
        <p:spPr>
          <a:xfrm>
            <a:off x="6858000" y="618503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dirty="0"/>
              <a:t>Zdroj: vlastní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91539" y="271211"/>
            <a:ext cx="7292073" cy="1834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04749" marR="0">
              <a:lnSpc>
                <a:spcPts val="4464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NBGBWB+Arial"/>
                <a:cs typeface="NBGBWB+Arial"/>
              </a:rPr>
              <a:t>Opakování</a:t>
            </a:r>
            <a:r>
              <a:rPr sz="4000" spc="22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4000" dirty="0">
                <a:solidFill>
                  <a:srgbClr val="000000"/>
                </a:solidFill>
                <a:latin typeface="NBGBWB+Arial"/>
                <a:cs typeface="NBGBWB+Arial"/>
              </a:rPr>
              <a:t>základních</a:t>
            </a:r>
            <a:r>
              <a:rPr sz="4000" spc="10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4000" dirty="0">
                <a:solidFill>
                  <a:srgbClr val="000000"/>
                </a:solidFill>
                <a:latin typeface="NBGBWB+Arial"/>
                <a:cs typeface="NBGBWB+Arial"/>
              </a:rPr>
              <a:t>pojmů</a:t>
            </a:r>
          </a:p>
          <a:p>
            <a:pPr marL="220370" marR="0">
              <a:lnSpc>
                <a:spcPts val="4466"/>
              </a:lnSpc>
              <a:spcBef>
                <a:spcPts val="333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NBGBWB+Arial"/>
                <a:cs typeface="NBGBWB+Arial"/>
              </a:rPr>
              <a:t>důležitých k</a:t>
            </a:r>
            <a:r>
              <a:rPr sz="4000" spc="11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4000" dirty="0">
                <a:solidFill>
                  <a:srgbClr val="000000"/>
                </a:solidFill>
                <a:latin typeface="NBGBWB+Arial"/>
                <a:cs typeface="NBGBWB+Arial"/>
              </a:rPr>
              <a:t>výpočtům</a:t>
            </a:r>
            <a:r>
              <a:rPr sz="4000" spc="21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4000" dirty="0">
                <a:solidFill>
                  <a:srgbClr val="000000"/>
                </a:solidFill>
                <a:latin typeface="HVTCKL+Arial"/>
                <a:cs typeface="HVTCKL+Arial"/>
              </a:rPr>
              <a:t>- funkce</a:t>
            </a:r>
          </a:p>
          <a:p>
            <a:pPr marL="0" marR="0">
              <a:lnSpc>
                <a:spcPts val="3123"/>
              </a:lnSpc>
              <a:spcBef>
                <a:spcPts val="1707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Nepřímá</a:t>
            </a:r>
            <a:r>
              <a:rPr sz="2800" spc="15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úměrnost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92606" y="2167679"/>
            <a:ext cx="2326233" cy="3786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Předpis</a:t>
            </a:r>
            <a:r>
              <a:rPr sz="2400" spc="17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y =</a:t>
            </a:r>
            <a:r>
              <a:rPr sz="2400" spc="-14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k /</a:t>
            </a:r>
            <a:r>
              <a:rPr sz="2400" spc="-11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x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852082" y="2698338"/>
            <a:ext cx="1585950" cy="164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98"/>
              </a:lnSpc>
              <a:spcBef>
                <a:spcPts val="0"/>
              </a:spcBef>
              <a:spcAft>
                <a:spcPts val="0"/>
              </a:spcAft>
            </a:pPr>
            <a:r>
              <a:rPr sz="900" b="1" spc="65" dirty="0">
                <a:solidFill>
                  <a:srgbClr val="000000"/>
                </a:solidFill>
                <a:latin typeface="WSNVWK+Arial Bold"/>
                <a:cs typeface="WSNVWK+Arial Bold"/>
              </a:rPr>
              <a:t>Nepřímá</a:t>
            </a:r>
            <a:r>
              <a:rPr sz="900" b="1" spc="35" dirty="0">
                <a:solidFill>
                  <a:srgbClr val="000000"/>
                </a:solidFill>
                <a:latin typeface="WSNVWK+Arial Bold"/>
                <a:cs typeface="WSNVWK+Arial Bold"/>
              </a:rPr>
              <a:t> </a:t>
            </a:r>
            <a:r>
              <a:rPr sz="900" b="1" spc="88" dirty="0">
                <a:solidFill>
                  <a:srgbClr val="000000"/>
                </a:solidFill>
                <a:latin typeface="WSNVWK+Arial Bold"/>
                <a:cs typeface="WSNVWK+Arial Bold"/>
              </a:rPr>
              <a:t>úměra</a:t>
            </a:r>
            <a:r>
              <a:rPr sz="900" b="1" spc="12" dirty="0">
                <a:solidFill>
                  <a:srgbClr val="000000"/>
                </a:solidFill>
                <a:latin typeface="WSNVWK+Arial Bold"/>
                <a:cs typeface="WSNVWK+Arial Bold"/>
              </a:rPr>
              <a:t> </a:t>
            </a:r>
            <a:r>
              <a:rPr sz="900" b="1" dirty="0">
                <a:solidFill>
                  <a:srgbClr val="000000"/>
                </a:solidFill>
                <a:latin typeface="WSNVWK+Arial Bold"/>
                <a:cs typeface="WSNVWK+Arial Bold"/>
              </a:rPr>
              <a:t>y</a:t>
            </a:r>
            <a:r>
              <a:rPr sz="900" b="1" spc="16" dirty="0">
                <a:solidFill>
                  <a:srgbClr val="000000"/>
                </a:solidFill>
                <a:latin typeface="WSNVWK+Arial Bold"/>
                <a:cs typeface="WSNVWK+Arial Bold"/>
              </a:rPr>
              <a:t> </a:t>
            </a:r>
            <a:r>
              <a:rPr sz="900" b="1" dirty="0">
                <a:solidFill>
                  <a:srgbClr val="000000"/>
                </a:solidFill>
                <a:latin typeface="WSNVWK+Arial Bold"/>
                <a:cs typeface="WSNVWK+Arial Bold"/>
              </a:rPr>
              <a:t>=</a:t>
            </a:r>
            <a:r>
              <a:rPr sz="900" b="1" spc="76" dirty="0">
                <a:solidFill>
                  <a:srgbClr val="000000"/>
                </a:solidFill>
                <a:latin typeface="WSNVWK+Arial Bold"/>
                <a:cs typeface="WSNVWK+Arial Bold"/>
              </a:rPr>
              <a:t> </a:t>
            </a:r>
            <a:r>
              <a:rPr sz="900" b="1" dirty="0">
                <a:solidFill>
                  <a:srgbClr val="000000"/>
                </a:solidFill>
                <a:latin typeface="WSNVWK+Arial Bold"/>
                <a:cs typeface="WSNVWK+Arial Bold"/>
              </a:rPr>
              <a:t>4</a:t>
            </a:r>
            <a:r>
              <a:rPr sz="900" b="1" spc="100" dirty="0">
                <a:solidFill>
                  <a:srgbClr val="000000"/>
                </a:solidFill>
                <a:latin typeface="WSNVWK+Arial Bold"/>
                <a:cs typeface="WSNVWK+Arial Bold"/>
              </a:rPr>
              <a:t> </a:t>
            </a:r>
            <a:r>
              <a:rPr sz="900" b="1" dirty="0">
                <a:solidFill>
                  <a:srgbClr val="000000"/>
                </a:solidFill>
                <a:latin typeface="WSNVWK+Arial Bold"/>
                <a:cs typeface="WSNVWK+Arial Bold"/>
              </a:rPr>
              <a:t>/</a:t>
            </a:r>
            <a:r>
              <a:rPr sz="900" b="1" spc="10" dirty="0">
                <a:solidFill>
                  <a:srgbClr val="000000"/>
                </a:solidFill>
                <a:latin typeface="WSNVWK+Arial Bold"/>
                <a:cs typeface="WSNVWK+Arial Bold"/>
              </a:rPr>
              <a:t> </a:t>
            </a:r>
            <a:r>
              <a:rPr sz="900" b="1" dirty="0">
                <a:solidFill>
                  <a:srgbClr val="000000"/>
                </a:solidFill>
                <a:latin typeface="WSNVWK+Arial Bold"/>
                <a:cs typeface="WSNVWK+Arial Bold"/>
              </a:rPr>
              <a:t>x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23648" y="3037855"/>
            <a:ext cx="285081" cy="20926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15"/>
              </a:lnSpc>
              <a:spcBef>
                <a:spcPts val="0"/>
              </a:spcBef>
              <a:spcAft>
                <a:spcPts val="0"/>
              </a:spcAft>
            </a:pPr>
            <a:r>
              <a:rPr sz="800" spc="66" dirty="0">
                <a:solidFill>
                  <a:srgbClr val="000000"/>
                </a:solidFill>
                <a:latin typeface="HVTCKL+Arial"/>
                <a:cs typeface="HVTCKL+Arial"/>
              </a:rPr>
              <a:t>20</a:t>
            </a:r>
          </a:p>
          <a:p>
            <a:pPr marL="0" marR="0">
              <a:lnSpc>
                <a:spcPts val="915"/>
              </a:lnSpc>
              <a:spcBef>
                <a:spcPts val="1678"/>
              </a:spcBef>
              <a:spcAft>
                <a:spcPts val="0"/>
              </a:spcAft>
            </a:pPr>
            <a:r>
              <a:rPr sz="800" spc="66" dirty="0">
                <a:solidFill>
                  <a:srgbClr val="000000"/>
                </a:solidFill>
                <a:latin typeface="HVTCKL+Arial"/>
                <a:cs typeface="HVTCKL+Arial"/>
              </a:rPr>
              <a:t>18</a:t>
            </a:r>
          </a:p>
          <a:p>
            <a:pPr marL="0" marR="0">
              <a:lnSpc>
                <a:spcPts val="915"/>
              </a:lnSpc>
              <a:spcBef>
                <a:spcPts val="1626"/>
              </a:spcBef>
              <a:spcAft>
                <a:spcPts val="0"/>
              </a:spcAft>
            </a:pPr>
            <a:r>
              <a:rPr sz="800" spc="66" dirty="0">
                <a:solidFill>
                  <a:srgbClr val="000000"/>
                </a:solidFill>
                <a:latin typeface="HVTCKL+Arial"/>
                <a:cs typeface="HVTCKL+Arial"/>
              </a:rPr>
              <a:t>16</a:t>
            </a:r>
          </a:p>
          <a:p>
            <a:pPr marL="0" marR="0">
              <a:lnSpc>
                <a:spcPts val="915"/>
              </a:lnSpc>
              <a:spcBef>
                <a:spcPts val="1626"/>
              </a:spcBef>
              <a:spcAft>
                <a:spcPts val="0"/>
              </a:spcAft>
            </a:pPr>
            <a:r>
              <a:rPr sz="800" spc="66" dirty="0">
                <a:solidFill>
                  <a:srgbClr val="000000"/>
                </a:solidFill>
                <a:latin typeface="HVTCKL+Arial"/>
                <a:cs typeface="HVTCKL+Arial"/>
              </a:rPr>
              <a:t>14</a:t>
            </a:r>
          </a:p>
          <a:p>
            <a:pPr marL="0" marR="0">
              <a:lnSpc>
                <a:spcPts val="915"/>
              </a:lnSpc>
              <a:spcBef>
                <a:spcPts val="1679"/>
              </a:spcBef>
              <a:spcAft>
                <a:spcPts val="0"/>
              </a:spcAft>
            </a:pPr>
            <a:r>
              <a:rPr sz="800" spc="66" dirty="0">
                <a:solidFill>
                  <a:srgbClr val="000000"/>
                </a:solidFill>
                <a:latin typeface="HVTCKL+Arial"/>
                <a:cs typeface="HVTCKL+Arial"/>
              </a:rPr>
              <a:t>12</a:t>
            </a:r>
          </a:p>
          <a:p>
            <a:pPr marL="0" marR="0">
              <a:lnSpc>
                <a:spcPts val="915"/>
              </a:lnSpc>
              <a:spcBef>
                <a:spcPts val="1626"/>
              </a:spcBef>
              <a:spcAft>
                <a:spcPts val="0"/>
              </a:spcAft>
            </a:pPr>
            <a:r>
              <a:rPr sz="800" spc="66" dirty="0">
                <a:solidFill>
                  <a:srgbClr val="000000"/>
                </a:solidFill>
                <a:latin typeface="HVTCKL+Arial"/>
                <a:cs typeface="HVTCKL+Arial"/>
              </a:rPr>
              <a:t>10</a:t>
            </a:r>
          </a:p>
          <a:p>
            <a:pPr marL="64867" marR="0">
              <a:lnSpc>
                <a:spcPts val="915"/>
              </a:lnSpc>
              <a:spcBef>
                <a:spcPts val="1678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VTCKL+Arial"/>
                <a:cs typeface="HVTCKL+Arial"/>
              </a:rPr>
              <a:t>8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88516" y="5299020"/>
            <a:ext cx="218740" cy="1544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15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VTCKL+Arial"/>
                <a:cs typeface="HVTCKL+Arial"/>
              </a:rPr>
              <a:t>6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88516" y="5621948"/>
            <a:ext cx="218740" cy="1544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15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VTCKL+Arial"/>
                <a:cs typeface="HVTCKL+Arial"/>
              </a:rPr>
              <a:t>4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788516" y="5945133"/>
            <a:ext cx="218740" cy="1544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15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VTCKL+Arial"/>
                <a:cs typeface="HVTCKL+Arial"/>
              </a:rPr>
              <a:t>2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88516" y="6268049"/>
            <a:ext cx="218740" cy="1544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15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VTCKL+Arial"/>
                <a:cs typeface="HVTCKL+Arial"/>
              </a:rPr>
              <a:t>0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07440" y="6397269"/>
            <a:ext cx="218740" cy="1544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15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VTCKL+Arial"/>
                <a:cs typeface="HVTCKL+Arial"/>
              </a:rPr>
              <a:t>0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329802" y="6397269"/>
            <a:ext cx="318222" cy="1544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15"/>
              </a:lnSpc>
              <a:spcBef>
                <a:spcPts val="0"/>
              </a:spcBef>
              <a:spcAft>
                <a:spcPts val="0"/>
              </a:spcAft>
            </a:pPr>
            <a:r>
              <a:rPr sz="800" spc="50" dirty="0">
                <a:solidFill>
                  <a:srgbClr val="000000"/>
                </a:solidFill>
                <a:latin typeface="HVTCKL+Arial"/>
                <a:cs typeface="HVTCKL+Arial"/>
              </a:rPr>
              <a:t>0,2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795410" y="6397269"/>
            <a:ext cx="318222" cy="1544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15"/>
              </a:lnSpc>
              <a:spcBef>
                <a:spcPts val="0"/>
              </a:spcBef>
              <a:spcAft>
                <a:spcPts val="0"/>
              </a:spcAft>
            </a:pPr>
            <a:r>
              <a:rPr sz="800" spc="50" dirty="0">
                <a:solidFill>
                  <a:srgbClr val="000000"/>
                </a:solidFill>
                <a:latin typeface="HVTCKL+Arial"/>
                <a:cs typeface="HVTCKL+Arial"/>
              </a:rPr>
              <a:t>0,4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2249845" y="6397269"/>
            <a:ext cx="318222" cy="1544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15"/>
              </a:lnSpc>
              <a:spcBef>
                <a:spcPts val="0"/>
              </a:spcBef>
              <a:spcAft>
                <a:spcPts val="0"/>
              </a:spcAft>
            </a:pPr>
            <a:r>
              <a:rPr sz="800" spc="50" dirty="0">
                <a:solidFill>
                  <a:srgbClr val="000000"/>
                </a:solidFill>
                <a:latin typeface="HVTCKL+Arial"/>
                <a:cs typeface="HVTCKL+Arial"/>
              </a:rPr>
              <a:t>0,6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2715452" y="6397269"/>
            <a:ext cx="318222" cy="1544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15"/>
              </a:lnSpc>
              <a:spcBef>
                <a:spcPts val="0"/>
              </a:spcBef>
              <a:spcAft>
                <a:spcPts val="0"/>
              </a:spcAft>
            </a:pPr>
            <a:r>
              <a:rPr sz="800" spc="50" dirty="0">
                <a:solidFill>
                  <a:srgbClr val="000000"/>
                </a:solidFill>
                <a:latin typeface="HVTCKL+Arial"/>
                <a:cs typeface="HVTCKL+Arial"/>
              </a:rPr>
              <a:t>0,8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3224304" y="6397269"/>
            <a:ext cx="218740" cy="1544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15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VTCKL+Arial"/>
                <a:cs typeface="HVTCKL+Arial"/>
              </a:rPr>
              <a:t>1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3646667" y="6397269"/>
            <a:ext cx="318222" cy="1544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15"/>
              </a:lnSpc>
              <a:spcBef>
                <a:spcPts val="0"/>
              </a:spcBef>
              <a:spcAft>
                <a:spcPts val="0"/>
              </a:spcAft>
            </a:pPr>
            <a:r>
              <a:rPr sz="800" spc="50" dirty="0">
                <a:solidFill>
                  <a:srgbClr val="000000"/>
                </a:solidFill>
                <a:latin typeface="HVTCKL+Arial"/>
                <a:cs typeface="HVTCKL+Arial"/>
              </a:rPr>
              <a:t>1,2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4101174" y="6397269"/>
            <a:ext cx="318222" cy="1544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15"/>
              </a:lnSpc>
              <a:spcBef>
                <a:spcPts val="0"/>
              </a:spcBef>
              <a:spcAft>
                <a:spcPts val="0"/>
              </a:spcAft>
            </a:pPr>
            <a:r>
              <a:rPr sz="800" spc="50" dirty="0">
                <a:solidFill>
                  <a:srgbClr val="000000"/>
                </a:solidFill>
                <a:latin typeface="HVTCKL+Arial"/>
                <a:cs typeface="HVTCKL+Arial"/>
              </a:rPr>
              <a:t>1,4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4566781" y="6397269"/>
            <a:ext cx="318222" cy="1544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15"/>
              </a:lnSpc>
              <a:spcBef>
                <a:spcPts val="0"/>
              </a:spcBef>
              <a:spcAft>
                <a:spcPts val="0"/>
              </a:spcAft>
            </a:pPr>
            <a:r>
              <a:rPr sz="800" spc="50" dirty="0">
                <a:solidFill>
                  <a:srgbClr val="000000"/>
                </a:solidFill>
                <a:latin typeface="HVTCKL+Arial"/>
                <a:cs typeface="HVTCKL+Arial"/>
              </a:rPr>
              <a:t>1,6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5032245" y="6397269"/>
            <a:ext cx="318222" cy="1544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15"/>
              </a:lnSpc>
              <a:spcBef>
                <a:spcPts val="0"/>
              </a:spcBef>
              <a:spcAft>
                <a:spcPts val="0"/>
              </a:spcAft>
            </a:pPr>
            <a:r>
              <a:rPr sz="800" spc="50" dirty="0">
                <a:solidFill>
                  <a:srgbClr val="000000"/>
                </a:solidFill>
                <a:latin typeface="HVTCKL+Arial"/>
                <a:cs typeface="HVTCKL+Arial"/>
              </a:rPr>
              <a:t>1,8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5541097" y="6397269"/>
            <a:ext cx="218740" cy="1544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15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VTCKL+Arial"/>
                <a:cs typeface="HVTCKL+Arial"/>
              </a:rPr>
              <a:t>2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5952359" y="6397269"/>
            <a:ext cx="318222" cy="1544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15"/>
              </a:lnSpc>
              <a:spcBef>
                <a:spcPts val="0"/>
              </a:spcBef>
              <a:spcAft>
                <a:spcPts val="0"/>
              </a:spcAft>
            </a:pPr>
            <a:r>
              <a:rPr sz="800" spc="50" dirty="0">
                <a:solidFill>
                  <a:srgbClr val="000000"/>
                </a:solidFill>
                <a:latin typeface="HVTCKL+Arial"/>
                <a:cs typeface="HVTCKL+Arial"/>
              </a:rPr>
              <a:t>2,2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6417966" y="6397269"/>
            <a:ext cx="318222" cy="1544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15"/>
              </a:lnSpc>
              <a:spcBef>
                <a:spcPts val="0"/>
              </a:spcBef>
              <a:spcAft>
                <a:spcPts val="0"/>
              </a:spcAft>
            </a:pPr>
            <a:r>
              <a:rPr sz="800" spc="50" dirty="0">
                <a:solidFill>
                  <a:srgbClr val="000000"/>
                </a:solidFill>
                <a:latin typeface="HVTCKL+Arial"/>
                <a:cs typeface="HVTCKL+Arial"/>
              </a:rPr>
              <a:t>2,4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6883573" y="6397269"/>
            <a:ext cx="318222" cy="1544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15"/>
              </a:lnSpc>
              <a:spcBef>
                <a:spcPts val="0"/>
              </a:spcBef>
              <a:spcAft>
                <a:spcPts val="0"/>
              </a:spcAft>
            </a:pPr>
            <a:r>
              <a:rPr sz="800" spc="50" dirty="0">
                <a:solidFill>
                  <a:srgbClr val="000000"/>
                </a:solidFill>
                <a:latin typeface="HVTCKL+Arial"/>
                <a:cs typeface="HVTCKL+Arial"/>
              </a:rPr>
              <a:t>2,6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7349180" y="6397269"/>
            <a:ext cx="318222" cy="1544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15"/>
              </a:lnSpc>
              <a:spcBef>
                <a:spcPts val="0"/>
              </a:spcBef>
              <a:spcAft>
                <a:spcPts val="0"/>
              </a:spcAft>
            </a:pPr>
            <a:r>
              <a:rPr sz="800" spc="50" dirty="0">
                <a:solidFill>
                  <a:srgbClr val="000000"/>
                </a:solidFill>
                <a:latin typeface="HVTCKL+Arial"/>
                <a:cs typeface="HVTCKL+Arial"/>
              </a:rPr>
              <a:t>2,8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7846932" y="6397269"/>
            <a:ext cx="218740" cy="1544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15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VTCKL+Arial"/>
                <a:cs typeface="HVTCKL+Arial"/>
              </a:rPr>
              <a:t>3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8269150" y="6397269"/>
            <a:ext cx="318222" cy="1544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15"/>
              </a:lnSpc>
              <a:spcBef>
                <a:spcPts val="0"/>
              </a:spcBef>
              <a:spcAft>
                <a:spcPts val="0"/>
              </a:spcAft>
            </a:pPr>
            <a:r>
              <a:rPr sz="800" spc="50" dirty="0">
                <a:solidFill>
                  <a:srgbClr val="000000"/>
                </a:solidFill>
                <a:latin typeface="HVTCKL+Arial"/>
                <a:cs typeface="HVTCKL+Arial"/>
              </a:rPr>
              <a:t>3,2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4422203" y="6654749"/>
            <a:ext cx="451972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VPKLRH+Calibri"/>
                <a:cs typeface="VPKLRH+Calibri"/>
              </a:rPr>
              <a:t>8 / 22</a:t>
            </a:r>
          </a:p>
        </p:txBody>
      </p:sp>
      <p:sp>
        <p:nvSpPr>
          <p:cNvPr id="29" name="Obdélník 28">
            <a:extLst>
              <a:ext uri="{FF2B5EF4-FFF2-40B4-BE49-F238E27FC236}">
                <a16:creationId xmlns:a16="http://schemas.microsoft.com/office/drawing/2014/main" id="{BEB4D69A-DDF8-4EB4-AB82-3F5703033BC9}"/>
              </a:ext>
            </a:extLst>
          </p:cNvPr>
          <p:cNvSpPr/>
          <p:nvPr/>
        </p:nvSpPr>
        <p:spPr>
          <a:xfrm>
            <a:off x="7204609" y="649086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dirty="0"/>
              <a:t>Zdroj: vlastní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11910" y="271211"/>
            <a:ext cx="7071703" cy="12147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4378" marR="0">
              <a:lnSpc>
                <a:spcPts val="4464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NBGBWB+Arial"/>
                <a:cs typeface="NBGBWB+Arial"/>
              </a:rPr>
              <a:t>Opakování</a:t>
            </a:r>
            <a:r>
              <a:rPr sz="4000" spc="22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4000" dirty="0">
                <a:solidFill>
                  <a:srgbClr val="000000"/>
                </a:solidFill>
                <a:latin typeface="NBGBWB+Arial"/>
                <a:cs typeface="NBGBWB+Arial"/>
              </a:rPr>
              <a:t>základních</a:t>
            </a:r>
            <a:r>
              <a:rPr sz="4000" spc="10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4000" dirty="0">
                <a:solidFill>
                  <a:srgbClr val="000000"/>
                </a:solidFill>
                <a:latin typeface="NBGBWB+Arial"/>
                <a:cs typeface="NBGBWB+Arial"/>
              </a:rPr>
              <a:t>pojmů</a:t>
            </a:r>
          </a:p>
          <a:p>
            <a:pPr marL="0" marR="0">
              <a:lnSpc>
                <a:spcPts val="4466"/>
              </a:lnSpc>
              <a:spcBef>
                <a:spcPts val="333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NBGBWB+Arial"/>
                <a:cs typeface="NBGBWB+Arial"/>
              </a:rPr>
              <a:t>důležitých k</a:t>
            </a:r>
            <a:r>
              <a:rPr sz="4000" spc="11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4000" dirty="0">
                <a:solidFill>
                  <a:srgbClr val="000000"/>
                </a:solidFill>
                <a:latin typeface="NBGBWB+Arial"/>
                <a:cs typeface="NBGBWB+Arial"/>
              </a:rPr>
              <a:t>výpočtům</a:t>
            </a:r>
            <a:r>
              <a:rPr sz="4000" spc="21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4000" dirty="0">
                <a:solidFill>
                  <a:srgbClr val="000000"/>
                </a:solidFill>
                <a:latin typeface="HVTCKL+Arial"/>
                <a:cs typeface="HVTCKL+Arial"/>
              </a:rPr>
              <a:t>- funkce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91539" y="1671047"/>
            <a:ext cx="3541096" cy="434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Exponenciální funkce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92606" y="2167679"/>
            <a:ext cx="2380107" cy="3786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Vyjádření y = a </a:t>
            </a:r>
            <a:r>
              <a:rPr sz="2400" baseline="30000" dirty="0">
                <a:solidFill>
                  <a:srgbClr val="000000"/>
                </a:solidFill>
                <a:latin typeface="HVTCKL+Arial"/>
                <a:cs typeface="HVTCKL+Arial"/>
              </a:rPr>
              <a:t>x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864275" y="2704370"/>
            <a:ext cx="1933006" cy="1813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23"/>
              </a:lnSpc>
              <a:spcBef>
                <a:spcPts val="0"/>
              </a:spcBef>
              <a:spcAft>
                <a:spcPts val="0"/>
              </a:spcAft>
            </a:pPr>
            <a:r>
              <a:rPr sz="900" b="1" spc="75" dirty="0">
                <a:solidFill>
                  <a:srgbClr val="000000"/>
                </a:solidFill>
                <a:latin typeface="WSNVWK+Arial Bold"/>
                <a:cs typeface="WSNVWK+Arial Bold"/>
              </a:rPr>
              <a:t>Exponenciální</a:t>
            </a:r>
            <a:r>
              <a:rPr sz="900" b="1" spc="-43" dirty="0">
                <a:solidFill>
                  <a:srgbClr val="000000"/>
                </a:solidFill>
                <a:latin typeface="WSNVWK+Arial Bold"/>
                <a:cs typeface="WSNVWK+Arial Bold"/>
              </a:rPr>
              <a:t> </a:t>
            </a:r>
            <a:r>
              <a:rPr sz="900" b="1" spc="89" dirty="0">
                <a:solidFill>
                  <a:srgbClr val="000000"/>
                </a:solidFill>
                <a:latin typeface="WSNVWK+Arial Bold"/>
                <a:cs typeface="WSNVWK+Arial Bold"/>
              </a:rPr>
              <a:t>funkce</a:t>
            </a:r>
            <a:r>
              <a:rPr sz="900" b="1" spc="49" dirty="0">
                <a:solidFill>
                  <a:srgbClr val="000000"/>
                </a:solidFill>
                <a:latin typeface="WSNVWK+Arial Bold"/>
                <a:cs typeface="WSNVWK+Arial Bold"/>
              </a:rPr>
              <a:t> </a:t>
            </a:r>
            <a:r>
              <a:rPr sz="900" b="1" dirty="0">
                <a:solidFill>
                  <a:srgbClr val="000000"/>
                </a:solidFill>
                <a:latin typeface="WSNVWK+Arial Bold"/>
                <a:cs typeface="WSNVWK+Arial Bold"/>
              </a:rPr>
              <a:t>y</a:t>
            </a:r>
            <a:r>
              <a:rPr sz="900" b="1" spc="50" dirty="0">
                <a:solidFill>
                  <a:srgbClr val="000000"/>
                </a:solidFill>
                <a:latin typeface="WSNVWK+Arial Bold"/>
                <a:cs typeface="WSNVWK+Arial Bold"/>
              </a:rPr>
              <a:t> </a:t>
            </a:r>
            <a:r>
              <a:rPr sz="900" b="1" dirty="0">
                <a:solidFill>
                  <a:srgbClr val="000000"/>
                </a:solidFill>
                <a:latin typeface="WSNVWK+Arial Bold"/>
                <a:cs typeface="WSNVWK+Arial Bold"/>
              </a:rPr>
              <a:t>=</a:t>
            </a:r>
            <a:r>
              <a:rPr sz="900" b="1" spc="114" dirty="0">
                <a:solidFill>
                  <a:srgbClr val="000000"/>
                </a:solidFill>
                <a:latin typeface="WSNVWK+Arial Bold"/>
                <a:cs typeface="WSNVWK+Arial Bold"/>
              </a:rPr>
              <a:t> </a:t>
            </a:r>
            <a:r>
              <a:rPr sz="900" b="1" dirty="0">
                <a:solidFill>
                  <a:srgbClr val="000000"/>
                </a:solidFill>
                <a:latin typeface="WSNVWK+Arial Bold"/>
                <a:cs typeface="WSNVWK+Arial Bold"/>
              </a:rPr>
              <a:t>2</a:t>
            </a:r>
            <a:r>
              <a:rPr sz="900" b="1" spc="161" dirty="0">
                <a:solidFill>
                  <a:srgbClr val="000000"/>
                </a:solidFill>
                <a:latin typeface="WSNVWK+Arial Bold"/>
                <a:cs typeface="WSNVWK+Arial Bold"/>
              </a:rPr>
              <a:t> </a:t>
            </a:r>
            <a:r>
              <a:rPr sz="900" b="1" baseline="42244" dirty="0">
                <a:solidFill>
                  <a:srgbClr val="000000"/>
                </a:solidFill>
                <a:latin typeface="VNAOKK+Arial Bold"/>
                <a:cs typeface="VNAOKK+Arial Bold"/>
              </a:rPr>
              <a:t>x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090595" y="3056874"/>
            <a:ext cx="290997" cy="157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38"/>
              </a:lnSpc>
              <a:spcBef>
                <a:spcPts val="0"/>
              </a:spcBef>
              <a:spcAft>
                <a:spcPts val="0"/>
              </a:spcAft>
            </a:pPr>
            <a:r>
              <a:rPr sz="850" spc="61" dirty="0">
                <a:solidFill>
                  <a:srgbClr val="000000"/>
                </a:solidFill>
                <a:latin typeface="HVTCKL+Arial"/>
                <a:cs typeface="HVTCKL+Arial"/>
              </a:rPr>
              <a:t>25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090595" y="3701958"/>
            <a:ext cx="290997" cy="20763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38"/>
              </a:lnSpc>
              <a:spcBef>
                <a:spcPts val="0"/>
              </a:spcBef>
              <a:spcAft>
                <a:spcPts val="0"/>
              </a:spcAft>
            </a:pPr>
            <a:r>
              <a:rPr sz="850" spc="61" dirty="0">
                <a:solidFill>
                  <a:srgbClr val="000000"/>
                </a:solidFill>
                <a:latin typeface="HVTCKL+Arial"/>
                <a:cs typeface="HVTCKL+Arial"/>
              </a:rPr>
              <a:t>20</a:t>
            </a:r>
          </a:p>
          <a:p>
            <a:pPr marL="0" marR="0">
              <a:lnSpc>
                <a:spcPts val="938"/>
              </a:lnSpc>
              <a:spcBef>
                <a:spcPts val="4128"/>
              </a:spcBef>
              <a:spcAft>
                <a:spcPts val="0"/>
              </a:spcAft>
            </a:pPr>
            <a:r>
              <a:rPr sz="850" spc="61" dirty="0">
                <a:solidFill>
                  <a:srgbClr val="000000"/>
                </a:solidFill>
                <a:latin typeface="HVTCKL+Arial"/>
                <a:cs typeface="HVTCKL+Arial"/>
              </a:rPr>
              <a:t>15</a:t>
            </a:r>
          </a:p>
          <a:p>
            <a:pPr marL="0" marR="0">
              <a:lnSpc>
                <a:spcPts val="938"/>
              </a:lnSpc>
              <a:spcBef>
                <a:spcPts val="4140"/>
              </a:spcBef>
              <a:spcAft>
                <a:spcPts val="0"/>
              </a:spcAft>
            </a:pPr>
            <a:r>
              <a:rPr sz="850" spc="61" dirty="0">
                <a:solidFill>
                  <a:srgbClr val="000000"/>
                </a:solidFill>
                <a:latin typeface="HVTCKL+Arial"/>
                <a:cs typeface="HVTCKL+Arial"/>
              </a:rPr>
              <a:t>10</a:t>
            </a:r>
          </a:p>
          <a:p>
            <a:pPr marL="67760" marR="0">
              <a:lnSpc>
                <a:spcPts val="938"/>
              </a:lnSpc>
              <a:spcBef>
                <a:spcPts val="4075"/>
              </a:spcBef>
              <a:spcAft>
                <a:spcPts val="0"/>
              </a:spcAft>
            </a:pPr>
            <a:r>
              <a:rPr sz="850" dirty="0">
                <a:solidFill>
                  <a:srgbClr val="000000"/>
                </a:solidFill>
                <a:latin typeface="HVTCKL+Arial"/>
                <a:cs typeface="HVTCKL+Arial"/>
              </a:rPr>
              <a:t>5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158355" y="6266158"/>
            <a:ext cx="221698" cy="157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38"/>
              </a:lnSpc>
              <a:spcBef>
                <a:spcPts val="0"/>
              </a:spcBef>
              <a:spcAft>
                <a:spcPts val="0"/>
              </a:spcAft>
            </a:pPr>
            <a:r>
              <a:rPr sz="850" dirty="0">
                <a:solidFill>
                  <a:srgbClr val="000000"/>
                </a:solidFill>
                <a:latin typeface="HVTCKL+Arial"/>
                <a:cs typeface="HVTCKL+Arial"/>
              </a:rPr>
              <a:t>0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31860" y="6395185"/>
            <a:ext cx="266865" cy="157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38"/>
              </a:lnSpc>
              <a:spcBef>
                <a:spcPts val="0"/>
              </a:spcBef>
              <a:spcAft>
                <a:spcPts val="0"/>
              </a:spcAft>
            </a:pPr>
            <a:r>
              <a:rPr sz="850" spc="73" dirty="0">
                <a:solidFill>
                  <a:srgbClr val="000000"/>
                </a:solidFill>
                <a:latin typeface="HVTCKL+Arial"/>
                <a:cs typeface="HVTCKL+Arial"/>
              </a:rPr>
              <a:t>-4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613875" y="6395185"/>
            <a:ext cx="266865" cy="157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38"/>
              </a:lnSpc>
              <a:spcBef>
                <a:spcPts val="0"/>
              </a:spcBef>
              <a:spcAft>
                <a:spcPts val="0"/>
              </a:spcAft>
            </a:pPr>
            <a:r>
              <a:rPr sz="850" spc="73" dirty="0">
                <a:solidFill>
                  <a:srgbClr val="000000"/>
                </a:solidFill>
                <a:latin typeface="HVTCKL+Arial"/>
                <a:cs typeface="HVTCKL+Arial"/>
              </a:rPr>
              <a:t>-3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2495965" y="6395185"/>
            <a:ext cx="266865" cy="157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38"/>
              </a:lnSpc>
              <a:spcBef>
                <a:spcPts val="0"/>
              </a:spcBef>
              <a:spcAft>
                <a:spcPts val="0"/>
              </a:spcAft>
            </a:pPr>
            <a:r>
              <a:rPr sz="850" spc="73" dirty="0">
                <a:solidFill>
                  <a:srgbClr val="000000"/>
                </a:solidFill>
                <a:latin typeface="HVTCKL+Arial"/>
                <a:cs typeface="HVTCKL+Arial"/>
              </a:rPr>
              <a:t>-2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3377905" y="6395185"/>
            <a:ext cx="266866" cy="157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38"/>
              </a:lnSpc>
              <a:spcBef>
                <a:spcPts val="0"/>
              </a:spcBef>
              <a:spcAft>
                <a:spcPts val="0"/>
              </a:spcAft>
            </a:pPr>
            <a:r>
              <a:rPr sz="850" spc="73" dirty="0">
                <a:solidFill>
                  <a:srgbClr val="000000"/>
                </a:solidFill>
                <a:latin typeface="HVTCKL+Arial"/>
                <a:cs typeface="HVTCKL+Arial"/>
              </a:rPr>
              <a:t>-1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4282583" y="6395185"/>
            <a:ext cx="221698" cy="157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38"/>
              </a:lnSpc>
              <a:spcBef>
                <a:spcPts val="0"/>
              </a:spcBef>
              <a:spcAft>
                <a:spcPts val="0"/>
              </a:spcAft>
            </a:pPr>
            <a:r>
              <a:rPr sz="850" dirty="0">
                <a:solidFill>
                  <a:srgbClr val="000000"/>
                </a:solidFill>
                <a:latin typeface="HVTCKL+Arial"/>
                <a:cs typeface="HVTCKL+Arial"/>
              </a:rPr>
              <a:t>0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5153531" y="6395185"/>
            <a:ext cx="221698" cy="157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38"/>
              </a:lnSpc>
              <a:spcBef>
                <a:spcPts val="0"/>
              </a:spcBef>
              <a:spcAft>
                <a:spcPts val="0"/>
              </a:spcAft>
            </a:pPr>
            <a:r>
              <a:rPr sz="850" dirty="0">
                <a:solidFill>
                  <a:srgbClr val="000000"/>
                </a:solidFill>
                <a:latin typeface="HVTCKL+Arial"/>
                <a:cs typeface="HVTCKL+Arial"/>
              </a:rPr>
              <a:t>1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6035620" y="6395185"/>
            <a:ext cx="221698" cy="157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38"/>
              </a:lnSpc>
              <a:spcBef>
                <a:spcPts val="0"/>
              </a:spcBef>
              <a:spcAft>
                <a:spcPts val="0"/>
              </a:spcAft>
            </a:pPr>
            <a:r>
              <a:rPr sz="850" dirty="0">
                <a:solidFill>
                  <a:srgbClr val="000000"/>
                </a:solidFill>
                <a:latin typeface="HVTCKL+Arial"/>
                <a:cs typeface="HVTCKL+Arial"/>
              </a:rPr>
              <a:t>2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6917711" y="6395185"/>
            <a:ext cx="221698" cy="157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38"/>
              </a:lnSpc>
              <a:spcBef>
                <a:spcPts val="0"/>
              </a:spcBef>
              <a:spcAft>
                <a:spcPts val="0"/>
              </a:spcAft>
            </a:pPr>
            <a:r>
              <a:rPr sz="850" dirty="0">
                <a:solidFill>
                  <a:srgbClr val="000000"/>
                </a:solidFill>
                <a:latin typeface="HVTCKL+Arial"/>
                <a:cs typeface="HVTCKL+Arial"/>
              </a:rPr>
              <a:t>3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7799650" y="6395185"/>
            <a:ext cx="221698" cy="157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38"/>
              </a:lnSpc>
              <a:spcBef>
                <a:spcPts val="0"/>
              </a:spcBef>
              <a:spcAft>
                <a:spcPts val="0"/>
              </a:spcAft>
            </a:pPr>
            <a:r>
              <a:rPr sz="850" dirty="0">
                <a:solidFill>
                  <a:srgbClr val="000000"/>
                </a:solidFill>
                <a:latin typeface="HVTCKL+Arial"/>
                <a:cs typeface="HVTCKL+Arial"/>
              </a:rPr>
              <a:t>4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8681590" y="6395185"/>
            <a:ext cx="221698" cy="157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38"/>
              </a:lnSpc>
              <a:spcBef>
                <a:spcPts val="0"/>
              </a:spcBef>
              <a:spcAft>
                <a:spcPts val="0"/>
              </a:spcAft>
            </a:pPr>
            <a:r>
              <a:rPr sz="850" dirty="0">
                <a:solidFill>
                  <a:srgbClr val="000000"/>
                </a:solidFill>
                <a:latin typeface="HVTCKL+Arial"/>
                <a:cs typeface="HVTCKL+Arial"/>
              </a:rPr>
              <a:t>5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4422203" y="6654749"/>
            <a:ext cx="451972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VPKLRH+Calibri"/>
                <a:cs typeface="VPKLRH+Calibri"/>
              </a:rPr>
              <a:t>9 / 22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8D67B5A8-5007-4F52-A168-D97159B8451B}"/>
              </a:ext>
            </a:extLst>
          </p:cNvPr>
          <p:cNvSpPr/>
          <p:nvPr/>
        </p:nvSpPr>
        <p:spPr>
          <a:xfrm>
            <a:off x="7116897" y="645706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dirty="0"/>
              <a:t>Zdroj: vlastní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91539" y="271211"/>
            <a:ext cx="7292073" cy="1834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04749" marR="0">
              <a:lnSpc>
                <a:spcPts val="4464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NBGBWB+Arial"/>
                <a:cs typeface="NBGBWB+Arial"/>
              </a:rPr>
              <a:t>Opakování</a:t>
            </a:r>
            <a:r>
              <a:rPr sz="4000" spc="22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4000" dirty="0">
                <a:solidFill>
                  <a:srgbClr val="000000"/>
                </a:solidFill>
                <a:latin typeface="NBGBWB+Arial"/>
                <a:cs typeface="NBGBWB+Arial"/>
              </a:rPr>
              <a:t>základních</a:t>
            </a:r>
            <a:r>
              <a:rPr sz="4000" spc="10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4000" dirty="0">
                <a:solidFill>
                  <a:srgbClr val="000000"/>
                </a:solidFill>
                <a:latin typeface="NBGBWB+Arial"/>
                <a:cs typeface="NBGBWB+Arial"/>
              </a:rPr>
              <a:t>pojmů</a:t>
            </a:r>
          </a:p>
          <a:p>
            <a:pPr marL="220370" marR="0">
              <a:lnSpc>
                <a:spcPts val="4466"/>
              </a:lnSpc>
              <a:spcBef>
                <a:spcPts val="333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NBGBWB+Arial"/>
                <a:cs typeface="NBGBWB+Arial"/>
              </a:rPr>
              <a:t>důležitých k</a:t>
            </a:r>
            <a:r>
              <a:rPr sz="4000" spc="11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4000" dirty="0">
                <a:solidFill>
                  <a:srgbClr val="000000"/>
                </a:solidFill>
                <a:latin typeface="NBGBWB+Arial"/>
                <a:cs typeface="NBGBWB+Arial"/>
              </a:rPr>
              <a:t>výpočtům</a:t>
            </a:r>
            <a:r>
              <a:rPr sz="4000" spc="21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4000" dirty="0">
                <a:solidFill>
                  <a:srgbClr val="000000"/>
                </a:solidFill>
                <a:latin typeface="HVTCKL+Arial"/>
                <a:cs typeface="HVTCKL+Arial"/>
              </a:rPr>
              <a:t>- funkce</a:t>
            </a:r>
          </a:p>
          <a:p>
            <a:pPr marL="0" marR="0">
              <a:lnSpc>
                <a:spcPts val="3123"/>
              </a:lnSpc>
              <a:spcBef>
                <a:spcPts val="1707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Logaritmická</a:t>
            </a:r>
            <a:r>
              <a:rPr sz="2800" spc="16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funkce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92606" y="2167679"/>
            <a:ext cx="2865501" cy="431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Vyjádření y = log</a:t>
            </a:r>
            <a:r>
              <a:rPr sz="2400" spc="23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baseline="-24500" dirty="0">
                <a:solidFill>
                  <a:srgbClr val="000000"/>
                </a:solidFill>
                <a:latin typeface="HVTCKL+Arial"/>
                <a:cs typeface="HVTCKL+Arial"/>
              </a:rPr>
              <a:t>a </a:t>
            </a:r>
            <a:r>
              <a:rPr sz="2400" dirty="0">
                <a:solidFill>
                  <a:srgbClr val="000000"/>
                </a:solidFill>
                <a:latin typeface="HVTCKL+Arial"/>
                <a:cs typeface="HVTCKL+Arial"/>
              </a:rPr>
              <a:t>x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061884" y="2628947"/>
            <a:ext cx="1156708" cy="1674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b="1" spc="69" dirty="0">
                <a:solidFill>
                  <a:srgbClr val="000000"/>
                </a:solidFill>
                <a:latin typeface="VNAOKK+Arial Bold"/>
                <a:cs typeface="VNAOKK+Arial Bold"/>
              </a:rPr>
              <a:t>Funkce</a:t>
            </a:r>
            <a:r>
              <a:rPr sz="900" b="1" spc="61" dirty="0">
                <a:solidFill>
                  <a:srgbClr val="000000"/>
                </a:solidFill>
                <a:latin typeface="VNAOKK+Arial Bold"/>
                <a:cs typeface="VNAOKK+Arial Bold"/>
              </a:rPr>
              <a:t> </a:t>
            </a:r>
            <a:r>
              <a:rPr sz="900" b="1" dirty="0">
                <a:solidFill>
                  <a:srgbClr val="000000"/>
                </a:solidFill>
                <a:latin typeface="VNAOKK+Arial Bold"/>
                <a:cs typeface="VNAOKK+Arial Bold"/>
              </a:rPr>
              <a:t>y</a:t>
            </a:r>
            <a:r>
              <a:rPr sz="900" b="1" spc="43" dirty="0">
                <a:solidFill>
                  <a:srgbClr val="000000"/>
                </a:solidFill>
                <a:latin typeface="VNAOKK+Arial Bold"/>
                <a:cs typeface="VNAOKK+Arial Bold"/>
              </a:rPr>
              <a:t> </a:t>
            </a:r>
            <a:r>
              <a:rPr sz="900" b="1" dirty="0">
                <a:solidFill>
                  <a:srgbClr val="000000"/>
                </a:solidFill>
                <a:latin typeface="VNAOKK+Arial Bold"/>
                <a:cs typeface="VNAOKK+Arial Bold"/>
              </a:rPr>
              <a:t>=</a:t>
            </a:r>
            <a:r>
              <a:rPr sz="900" b="1" spc="105" dirty="0">
                <a:solidFill>
                  <a:srgbClr val="000000"/>
                </a:solidFill>
                <a:latin typeface="VNAOKK+Arial Bold"/>
                <a:cs typeface="VNAOKK+Arial Bold"/>
              </a:rPr>
              <a:t> </a:t>
            </a:r>
            <a:r>
              <a:rPr sz="900" b="1" spc="41" dirty="0">
                <a:solidFill>
                  <a:srgbClr val="000000"/>
                </a:solidFill>
                <a:latin typeface="VNAOKK+Arial Bold"/>
                <a:cs typeface="VNAOKK+Arial Bold"/>
              </a:rPr>
              <a:t>log </a:t>
            </a:r>
            <a:r>
              <a:rPr sz="900" b="1" dirty="0">
                <a:solidFill>
                  <a:srgbClr val="000000"/>
                </a:solidFill>
                <a:latin typeface="VNAOKK+Arial Bold"/>
                <a:cs typeface="VNAOKK+Arial Bold"/>
              </a:rPr>
              <a:t>x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30279" y="2968268"/>
            <a:ext cx="324176" cy="16006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34"/>
              </a:lnSpc>
              <a:spcBef>
                <a:spcPts val="0"/>
              </a:spcBef>
              <a:spcAft>
                <a:spcPts val="0"/>
              </a:spcAft>
            </a:pPr>
            <a:r>
              <a:rPr sz="850" spc="43" dirty="0">
                <a:solidFill>
                  <a:srgbClr val="000000"/>
                </a:solidFill>
                <a:latin typeface="HVTCKL+Arial"/>
                <a:cs typeface="HVTCKL+Arial"/>
              </a:rPr>
              <a:t>0,6</a:t>
            </a:r>
          </a:p>
          <a:p>
            <a:pPr marL="0" marR="0">
              <a:lnSpc>
                <a:spcPts val="934"/>
              </a:lnSpc>
              <a:spcBef>
                <a:spcPts val="2877"/>
              </a:spcBef>
              <a:spcAft>
                <a:spcPts val="0"/>
              </a:spcAft>
            </a:pPr>
            <a:r>
              <a:rPr sz="850" spc="43" dirty="0">
                <a:solidFill>
                  <a:srgbClr val="000000"/>
                </a:solidFill>
                <a:latin typeface="HVTCKL+Arial"/>
                <a:cs typeface="HVTCKL+Arial"/>
              </a:rPr>
              <a:t>0,4</a:t>
            </a:r>
          </a:p>
          <a:p>
            <a:pPr marL="0" marR="0">
              <a:lnSpc>
                <a:spcPts val="934"/>
              </a:lnSpc>
              <a:spcBef>
                <a:spcPts val="2861"/>
              </a:spcBef>
              <a:spcAft>
                <a:spcPts val="0"/>
              </a:spcAft>
            </a:pPr>
            <a:r>
              <a:rPr sz="850" spc="43" dirty="0">
                <a:solidFill>
                  <a:srgbClr val="000000"/>
                </a:solidFill>
                <a:latin typeface="HVTCKL+Arial"/>
                <a:cs typeface="HVTCKL+Arial"/>
              </a:rPr>
              <a:t>0,2</a:t>
            </a:r>
          </a:p>
          <a:p>
            <a:pPr marL="100795" marR="0">
              <a:lnSpc>
                <a:spcPts val="934"/>
              </a:lnSpc>
              <a:spcBef>
                <a:spcPts val="2877"/>
              </a:spcBef>
              <a:spcAft>
                <a:spcPts val="0"/>
              </a:spcAft>
            </a:pPr>
            <a:r>
              <a:rPr sz="850" dirty="0">
                <a:solidFill>
                  <a:srgbClr val="000000"/>
                </a:solidFill>
                <a:latin typeface="HVTCKL+Arial"/>
                <a:cs typeface="HVTCKL+Arial"/>
              </a:rPr>
              <a:t>0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54642" y="4541337"/>
            <a:ext cx="221122" cy="156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34"/>
              </a:lnSpc>
              <a:spcBef>
                <a:spcPts val="0"/>
              </a:spcBef>
              <a:spcAft>
                <a:spcPts val="0"/>
              </a:spcAft>
            </a:pPr>
            <a:r>
              <a:rPr sz="850" dirty="0">
                <a:solidFill>
                  <a:srgbClr val="000000"/>
                </a:solidFill>
                <a:latin typeface="HVTCKL+Arial"/>
                <a:cs typeface="HVTCKL+Arial"/>
              </a:rPr>
              <a:t>0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897242" y="4541337"/>
            <a:ext cx="324176" cy="156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34"/>
              </a:lnSpc>
              <a:spcBef>
                <a:spcPts val="0"/>
              </a:spcBef>
              <a:spcAft>
                <a:spcPts val="0"/>
              </a:spcAft>
            </a:pPr>
            <a:r>
              <a:rPr sz="850" spc="43" dirty="0">
                <a:solidFill>
                  <a:srgbClr val="000000"/>
                </a:solidFill>
                <a:latin typeface="HVTCKL+Arial"/>
                <a:cs typeface="HVTCKL+Arial"/>
              </a:rPr>
              <a:t>0,5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019135" y="4541337"/>
            <a:ext cx="221122" cy="156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34"/>
              </a:lnSpc>
              <a:spcBef>
                <a:spcPts val="0"/>
              </a:spcBef>
              <a:spcAft>
                <a:spcPts val="0"/>
              </a:spcAft>
            </a:pPr>
            <a:r>
              <a:rPr sz="850" dirty="0">
                <a:solidFill>
                  <a:srgbClr val="000000"/>
                </a:solidFill>
                <a:latin typeface="HVTCKL+Arial"/>
                <a:cs typeface="HVTCKL+Arial"/>
              </a:rPr>
              <a:t>1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061884" y="4541337"/>
            <a:ext cx="324176" cy="156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34"/>
              </a:lnSpc>
              <a:spcBef>
                <a:spcPts val="0"/>
              </a:spcBef>
              <a:spcAft>
                <a:spcPts val="0"/>
              </a:spcAft>
            </a:pPr>
            <a:r>
              <a:rPr sz="850" spc="43" dirty="0">
                <a:solidFill>
                  <a:srgbClr val="000000"/>
                </a:solidFill>
                <a:latin typeface="HVTCKL+Arial"/>
                <a:cs typeface="HVTCKL+Arial"/>
              </a:rPr>
              <a:t>1,5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194528" y="4541337"/>
            <a:ext cx="221122" cy="156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34"/>
              </a:lnSpc>
              <a:spcBef>
                <a:spcPts val="0"/>
              </a:spcBef>
              <a:spcAft>
                <a:spcPts val="0"/>
              </a:spcAft>
            </a:pPr>
            <a:r>
              <a:rPr sz="850" dirty="0">
                <a:solidFill>
                  <a:srgbClr val="000000"/>
                </a:solidFill>
                <a:latin typeface="HVTCKL+Arial"/>
                <a:cs typeface="HVTCKL+Arial"/>
              </a:rPr>
              <a:t>2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6237427" y="4541337"/>
            <a:ext cx="324176" cy="156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34"/>
              </a:lnSpc>
              <a:spcBef>
                <a:spcPts val="0"/>
              </a:spcBef>
              <a:spcAft>
                <a:spcPts val="0"/>
              </a:spcAft>
            </a:pPr>
            <a:r>
              <a:rPr sz="850" spc="43" dirty="0">
                <a:solidFill>
                  <a:srgbClr val="000000"/>
                </a:solidFill>
                <a:latin typeface="HVTCKL+Arial"/>
                <a:cs typeface="HVTCKL+Arial"/>
              </a:rPr>
              <a:t>2,5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7359021" y="4541337"/>
            <a:ext cx="221122" cy="156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34"/>
              </a:lnSpc>
              <a:spcBef>
                <a:spcPts val="0"/>
              </a:spcBef>
              <a:spcAft>
                <a:spcPts val="0"/>
              </a:spcAft>
            </a:pPr>
            <a:r>
              <a:rPr sz="850" dirty="0">
                <a:solidFill>
                  <a:srgbClr val="000000"/>
                </a:solidFill>
                <a:latin typeface="HVTCKL+Arial"/>
                <a:cs typeface="HVTCKL+Arial"/>
              </a:rPr>
              <a:t>3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8401920" y="4541337"/>
            <a:ext cx="324176" cy="156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34"/>
              </a:lnSpc>
              <a:spcBef>
                <a:spcPts val="0"/>
              </a:spcBef>
              <a:spcAft>
                <a:spcPts val="0"/>
              </a:spcAft>
            </a:pPr>
            <a:r>
              <a:rPr sz="850" spc="43" dirty="0">
                <a:solidFill>
                  <a:srgbClr val="000000"/>
                </a:solidFill>
                <a:latin typeface="HVTCKL+Arial"/>
                <a:cs typeface="HVTCKL+Arial"/>
              </a:rPr>
              <a:t>3,5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585481" y="4888045"/>
            <a:ext cx="366685" cy="1600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34"/>
              </a:lnSpc>
              <a:spcBef>
                <a:spcPts val="0"/>
              </a:spcBef>
              <a:spcAft>
                <a:spcPts val="0"/>
              </a:spcAft>
            </a:pPr>
            <a:r>
              <a:rPr sz="850" spc="51" dirty="0">
                <a:solidFill>
                  <a:srgbClr val="000000"/>
                </a:solidFill>
                <a:latin typeface="HVTCKL+Arial"/>
                <a:cs typeface="HVTCKL+Arial"/>
              </a:rPr>
              <a:t>-0,2</a:t>
            </a:r>
          </a:p>
          <a:p>
            <a:pPr marL="0" marR="0">
              <a:lnSpc>
                <a:spcPts val="934"/>
              </a:lnSpc>
              <a:spcBef>
                <a:spcPts val="2877"/>
              </a:spcBef>
              <a:spcAft>
                <a:spcPts val="0"/>
              </a:spcAft>
            </a:pPr>
            <a:r>
              <a:rPr sz="850" spc="51" dirty="0">
                <a:solidFill>
                  <a:srgbClr val="000000"/>
                </a:solidFill>
                <a:latin typeface="HVTCKL+Arial"/>
                <a:cs typeface="HVTCKL+Arial"/>
              </a:rPr>
              <a:t>-0,4</a:t>
            </a:r>
          </a:p>
          <a:p>
            <a:pPr marL="0" marR="0">
              <a:lnSpc>
                <a:spcPts val="934"/>
              </a:lnSpc>
              <a:spcBef>
                <a:spcPts val="2861"/>
              </a:spcBef>
              <a:spcAft>
                <a:spcPts val="0"/>
              </a:spcAft>
            </a:pPr>
            <a:r>
              <a:rPr sz="850" spc="51" dirty="0">
                <a:solidFill>
                  <a:srgbClr val="000000"/>
                </a:solidFill>
                <a:latin typeface="HVTCKL+Arial"/>
                <a:cs typeface="HVTCKL+Arial"/>
              </a:rPr>
              <a:t>-0,6</a:t>
            </a:r>
          </a:p>
          <a:p>
            <a:pPr marL="0" marR="0">
              <a:lnSpc>
                <a:spcPts val="934"/>
              </a:lnSpc>
              <a:spcBef>
                <a:spcPts val="2877"/>
              </a:spcBef>
              <a:spcAft>
                <a:spcPts val="0"/>
              </a:spcAft>
            </a:pPr>
            <a:r>
              <a:rPr sz="850" spc="51" dirty="0">
                <a:solidFill>
                  <a:srgbClr val="000000"/>
                </a:solidFill>
                <a:latin typeface="HVTCKL+Arial"/>
                <a:cs typeface="HVTCKL+Arial"/>
              </a:rPr>
              <a:t>-0,8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VPKLRH+Calibri"/>
                <a:cs typeface="VPKLRH+Calibri"/>
              </a:rPr>
              <a:t>10 / 22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A472C88E-766E-49B1-BC64-FEC1CC417ABE}"/>
              </a:ext>
            </a:extLst>
          </p:cNvPr>
          <p:cNvSpPr/>
          <p:nvPr/>
        </p:nvSpPr>
        <p:spPr>
          <a:xfrm>
            <a:off x="7116897" y="645706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dirty="0"/>
              <a:t>Zdroj: vlastní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67544" y="271211"/>
            <a:ext cx="7899233" cy="11926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5734" marR="0">
              <a:lnSpc>
                <a:spcPts val="4464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NBGBWB+Arial"/>
                <a:cs typeface="NBGBWB+Arial"/>
              </a:rPr>
              <a:t>Opakování</a:t>
            </a:r>
            <a:r>
              <a:rPr sz="4000" spc="22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4000" dirty="0">
                <a:solidFill>
                  <a:srgbClr val="000000"/>
                </a:solidFill>
                <a:latin typeface="NBGBWB+Arial"/>
                <a:cs typeface="NBGBWB+Arial"/>
              </a:rPr>
              <a:t>základních</a:t>
            </a:r>
            <a:r>
              <a:rPr sz="4000" spc="10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4000" dirty="0">
                <a:solidFill>
                  <a:srgbClr val="000000"/>
                </a:solidFill>
                <a:latin typeface="NBGBWB+Arial"/>
                <a:cs typeface="NBGBWB+Arial"/>
              </a:rPr>
              <a:t>pojmů</a:t>
            </a:r>
          </a:p>
          <a:p>
            <a:pPr marL="0" marR="0">
              <a:lnSpc>
                <a:spcPts val="4466"/>
              </a:lnSpc>
              <a:spcBef>
                <a:spcPts val="333"/>
              </a:spcBef>
              <a:spcAft>
                <a:spcPts val="0"/>
              </a:spcAft>
            </a:pPr>
            <a:r>
              <a:rPr sz="4000" dirty="0" err="1">
                <a:solidFill>
                  <a:srgbClr val="000000"/>
                </a:solidFill>
                <a:latin typeface="NBGBWB+Arial"/>
                <a:cs typeface="NBGBWB+Arial"/>
              </a:rPr>
              <a:t>důležitých</a:t>
            </a:r>
            <a:r>
              <a:rPr sz="4000" dirty="0">
                <a:solidFill>
                  <a:srgbClr val="000000"/>
                </a:solidFill>
                <a:latin typeface="NBGBWB+Arial"/>
                <a:cs typeface="NBGBWB+Arial"/>
              </a:rPr>
              <a:t> k</a:t>
            </a:r>
            <a:r>
              <a:rPr sz="4000" spc="11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4000" dirty="0">
                <a:solidFill>
                  <a:srgbClr val="000000"/>
                </a:solidFill>
                <a:latin typeface="NBGBWB+Arial"/>
                <a:cs typeface="NBGBWB+Arial"/>
              </a:rPr>
              <a:t>výpočtům</a:t>
            </a:r>
            <a:r>
              <a:rPr sz="4000" spc="21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4000" dirty="0">
                <a:solidFill>
                  <a:srgbClr val="000000"/>
                </a:solidFill>
                <a:latin typeface="HVTCKL+Arial"/>
                <a:cs typeface="HVTCKL+Arial"/>
              </a:rPr>
              <a:t>- </a:t>
            </a:r>
            <a:r>
              <a:rPr sz="4000" dirty="0">
                <a:solidFill>
                  <a:srgbClr val="000000"/>
                </a:solidFill>
                <a:latin typeface="NBGBWB+Arial"/>
                <a:cs typeface="NBGBWB+Arial"/>
              </a:rPr>
              <a:t>průměry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91539" y="1671047"/>
            <a:ext cx="3119906" cy="397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 err="1">
                <a:solidFill>
                  <a:srgbClr val="000000"/>
                </a:solidFill>
                <a:latin typeface="NBGBWB+Arial"/>
                <a:cs typeface="NBGBWB+Arial"/>
              </a:rPr>
              <a:t>Aritmetický</a:t>
            </a: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800" dirty="0" err="1">
                <a:solidFill>
                  <a:srgbClr val="000000"/>
                </a:solidFill>
                <a:latin typeface="NBGBWB+Arial"/>
                <a:cs typeface="NBGBWB+Arial"/>
              </a:rPr>
              <a:t>průměr</a:t>
            </a:r>
            <a:r>
              <a:rPr lang="cs-CZ" sz="2800" dirty="0">
                <a:solidFill>
                  <a:srgbClr val="000000"/>
                </a:solidFill>
                <a:latin typeface="NBGBWB+Arial"/>
                <a:cs typeface="NBGBWB+Arial"/>
              </a:rPr>
              <a:t>.</a:t>
            </a:r>
            <a:endParaRPr sz="2800" dirty="0">
              <a:solidFill>
                <a:srgbClr val="000000"/>
              </a:solidFill>
              <a:latin typeface="NBGBWB+Arial"/>
              <a:cs typeface="NBGBWB+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92606" y="2167679"/>
            <a:ext cx="2677061" cy="346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 err="1">
                <a:solidFill>
                  <a:srgbClr val="000000"/>
                </a:solidFill>
                <a:latin typeface="NBGBWB+Arial"/>
                <a:cs typeface="NBGBWB+Arial"/>
              </a:rPr>
              <a:t>Vyjádření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NBGBWB+Arial"/>
                <a:cs typeface="NBGBWB+Arial"/>
              </a:rPr>
              <a:t>vztahem</a:t>
            </a:r>
            <a:r>
              <a:rPr lang="cs-CZ" sz="2400" dirty="0">
                <a:solidFill>
                  <a:srgbClr val="000000"/>
                </a:solidFill>
                <a:latin typeface="NBGBWB+Arial"/>
                <a:cs typeface="NBGBWB+Arial"/>
              </a:rPr>
              <a:t>.</a:t>
            </a:r>
            <a:endParaRPr sz="2400" dirty="0">
              <a:solidFill>
                <a:srgbClr val="000000"/>
              </a:solidFill>
              <a:latin typeface="NBGBWB+Arial"/>
              <a:cs typeface="NBGBWB+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429832" y="2281574"/>
            <a:ext cx="249001" cy="2816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17"/>
              </a:lnSpc>
              <a:spcBef>
                <a:spcPts val="0"/>
              </a:spcBef>
              <a:spcAft>
                <a:spcPts val="0"/>
              </a:spcAft>
            </a:pPr>
            <a:r>
              <a:rPr sz="1750" i="1" dirty="0">
                <a:solidFill>
                  <a:srgbClr val="000000"/>
                </a:solidFill>
                <a:latin typeface="FQBJVP+Times New Roman Italic"/>
                <a:cs typeface="FQBJVP+Times New Roman Italic"/>
              </a:rPr>
              <a:t>n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303137" y="2435396"/>
            <a:ext cx="506162" cy="7300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448"/>
              </a:lnSpc>
              <a:spcBef>
                <a:spcPts val="0"/>
              </a:spcBef>
              <a:spcAft>
                <a:spcPts val="0"/>
              </a:spcAft>
            </a:pPr>
            <a:r>
              <a:rPr sz="4450" dirty="0">
                <a:solidFill>
                  <a:srgbClr val="000000"/>
                </a:solidFill>
                <a:latin typeface="TDVGSU+Symbol"/>
                <a:cs typeface="TDVGSU+Symbol"/>
              </a:rPr>
              <a:t>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699055" y="2570011"/>
            <a:ext cx="368815" cy="5266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283"/>
              </a:lnSpc>
              <a:spcBef>
                <a:spcPts val="0"/>
              </a:spcBef>
              <a:spcAft>
                <a:spcPts val="0"/>
              </a:spcAft>
            </a:pPr>
            <a:r>
              <a:rPr sz="4450" i="1" spc="-194" baseline="47463" dirty="0">
                <a:solidFill>
                  <a:srgbClr val="000000"/>
                </a:solidFill>
                <a:latin typeface="FQBJVP+Times New Roman Italic"/>
                <a:cs typeface="FQBJVP+Times New Roman Italic"/>
              </a:rPr>
              <a:t>a</a:t>
            </a:r>
            <a:r>
              <a:rPr sz="1750" i="1" dirty="0">
                <a:solidFill>
                  <a:srgbClr val="000000"/>
                </a:solidFill>
                <a:latin typeface="FQBJVP+Times New Roman Italic"/>
                <a:cs typeface="FQBJVP+Times New Roman Italic"/>
              </a:rPr>
              <a:t>i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960282" y="2824425"/>
            <a:ext cx="1974608" cy="4993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7253" marR="0">
              <a:lnSpc>
                <a:spcPts val="3632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TDVGSU+Symbol"/>
                <a:cs typeface="TDVGSU+Symbol"/>
              </a:rPr>
              <a:t></a:t>
            </a:r>
            <a:r>
              <a:rPr sz="2950" spc="231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spc="121" dirty="0">
                <a:solidFill>
                  <a:srgbClr val="000000"/>
                </a:solidFill>
                <a:latin typeface="TDVGSU+Symbol"/>
                <a:cs typeface="TDVGSU+Symbol"/>
              </a:rPr>
              <a:t></a:t>
            </a:r>
            <a:r>
              <a:rPr sz="2950" spc="-43" dirty="0">
                <a:solidFill>
                  <a:srgbClr val="000000"/>
                </a:solidFill>
                <a:latin typeface="CEGVDP+Times New Roman"/>
                <a:cs typeface="CEGVDP+Times New Roman"/>
              </a:rPr>
              <a:t>...</a:t>
            </a:r>
            <a:r>
              <a:rPr sz="2950" dirty="0">
                <a:solidFill>
                  <a:srgbClr val="000000"/>
                </a:solidFill>
                <a:latin typeface="TDVGSU+Symbol"/>
                <a:cs typeface="TDVGSU+Symbol"/>
              </a:rPr>
              <a:t></a:t>
            </a:r>
          </a:p>
          <a:p>
            <a:pPr marL="0" marR="0">
              <a:lnSpc>
                <a:spcPts val="3283"/>
              </a:lnSpc>
              <a:spcBef>
                <a:spcPts val="0"/>
              </a:spcBef>
              <a:spcAft>
                <a:spcPts val="0"/>
              </a:spcAft>
            </a:pPr>
            <a:r>
              <a:rPr sz="2950" i="1" dirty="0">
                <a:solidFill>
                  <a:srgbClr val="000000"/>
                </a:solidFill>
                <a:latin typeface="FQBJVP+Times New Roman Italic"/>
                <a:cs typeface="FQBJVP+Times New Roman Italic"/>
              </a:rPr>
              <a:t>a</a:t>
            </a:r>
            <a:r>
              <a:rPr sz="2950" i="1" spc="2186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i="1" dirty="0">
                <a:solidFill>
                  <a:srgbClr val="000000"/>
                </a:solidFill>
                <a:latin typeface="FQBJVP+Times New Roman Italic"/>
                <a:cs typeface="FQBJVP+Times New Roman Italic"/>
              </a:rPr>
              <a:t>a</a:t>
            </a:r>
            <a:r>
              <a:rPr sz="2950" i="1" spc="643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i="1" dirty="0">
                <a:solidFill>
                  <a:srgbClr val="000000"/>
                </a:solidFill>
                <a:latin typeface="FQBJVP+Times New Roman Italic"/>
                <a:cs typeface="FQBJVP+Times New Roman Italic"/>
              </a:rPr>
              <a:t>a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405079" y="3136305"/>
            <a:ext cx="317812" cy="4550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266"/>
              </a:lnSpc>
              <a:spcBef>
                <a:spcPts val="0"/>
              </a:spcBef>
              <a:spcAft>
                <a:spcPts val="0"/>
              </a:spcAft>
            </a:pPr>
            <a:r>
              <a:rPr sz="2950" i="1" strike="sngStrike" dirty="0">
                <a:solidFill>
                  <a:srgbClr val="000000"/>
                </a:solidFill>
                <a:latin typeface="FQBJVP+Times New Roman Italic"/>
                <a:cs typeface="FQBJVP+Times New Roman Italic"/>
              </a:rPr>
              <a:t>a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676231" y="3091612"/>
            <a:ext cx="333965" cy="4993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32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TDVGSU+Symbol"/>
                <a:cs typeface="TDVGSU+Symbol"/>
              </a:rPr>
              <a:t>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7021107" y="3091612"/>
            <a:ext cx="333965" cy="4993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32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TDVGSU+Symbol"/>
                <a:cs typeface="TDVGSU+Symbol"/>
              </a:rPr>
              <a:t>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7354743" y="3087388"/>
            <a:ext cx="412284" cy="3074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121"/>
              </a:lnSpc>
              <a:spcBef>
                <a:spcPts val="0"/>
              </a:spcBef>
              <a:spcAft>
                <a:spcPts val="0"/>
              </a:spcAft>
            </a:pPr>
            <a:r>
              <a:rPr sz="1750" i="1" spc="51" dirty="0">
                <a:solidFill>
                  <a:srgbClr val="000000"/>
                </a:solidFill>
                <a:latin typeface="FQBJVP+Times New Roman Italic"/>
                <a:cs typeface="FQBJVP+Times New Roman Italic"/>
              </a:rPr>
              <a:t>i</a:t>
            </a:r>
            <a:r>
              <a:rPr sz="1750" spc="-211" dirty="0">
                <a:solidFill>
                  <a:srgbClr val="000000"/>
                </a:solidFill>
                <a:latin typeface="TDVGSU+Symbol"/>
                <a:cs typeface="TDVGSU+Symbol"/>
              </a:rPr>
              <a:t></a:t>
            </a:r>
            <a:r>
              <a:rPr sz="1750" dirty="0">
                <a:solidFill>
                  <a:srgbClr val="000000"/>
                </a:solidFill>
                <a:latin typeface="CEGVDP+Times New Roman"/>
                <a:cs typeface="CEGVDP+Times New Roman"/>
              </a:rPr>
              <a:t>1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107373" y="3112512"/>
            <a:ext cx="249001" cy="2816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17"/>
              </a:lnSpc>
              <a:spcBef>
                <a:spcPts val="0"/>
              </a:spcBef>
              <a:spcAft>
                <a:spcPts val="0"/>
              </a:spcAft>
            </a:pPr>
            <a:r>
              <a:rPr sz="1750" dirty="0">
                <a:solidFill>
                  <a:srgbClr val="000000"/>
                </a:solidFill>
                <a:latin typeface="CEGVDP+Times New Roman"/>
                <a:cs typeface="CEGVDP+Times New Roman"/>
              </a:rPr>
              <a:t>1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5687680" y="3112512"/>
            <a:ext cx="249001" cy="2816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17"/>
              </a:lnSpc>
              <a:spcBef>
                <a:spcPts val="0"/>
              </a:spcBef>
              <a:spcAft>
                <a:spcPts val="0"/>
              </a:spcAft>
            </a:pPr>
            <a:r>
              <a:rPr sz="1750" dirty="0">
                <a:solidFill>
                  <a:srgbClr val="000000"/>
                </a:solidFill>
                <a:latin typeface="CEGVDP+Times New Roman"/>
                <a:cs typeface="CEGVDP+Times New Roman"/>
              </a:rPr>
              <a:t>2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6785876" y="3112512"/>
            <a:ext cx="249001" cy="2816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17"/>
              </a:lnSpc>
              <a:spcBef>
                <a:spcPts val="0"/>
              </a:spcBef>
              <a:spcAft>
                <a:spcPts val="0"/>
              </a:spcAft>
            </a:pPr>
            <a:r>
              <a:rPr sz="1750" i="1" dirty="0">
                <a:solidFill>
                  <a:srgbClr val="000000"/>
                </a:solidFill>
                <a:latin typeface="FQBJVP+Times New Roman Italic"/>
                <a:cs typeface="FQBJVP+Times New Roman Italic"/>
              </a:rPr>
              <a:t>n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5856478" y="3464046"/>
            <a:ext cx="317812" cy="4550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283"/>
              </a:lnSpc>
              <a:spcBef>
                <a:spcPts val="0"/>
              </a:spcBef>
              <a:spcAft>
                <a:spcPts val="0"/>
              </a:spcAft>
            </a:pPr>
            <a:r>
              <a:rPr sz="2950" i="1" dirty="0">
                <a:solidFill>
                  <a:srgbClr val="000000"/>
                </a:solidFill>
                <a:latin typeface="FQBJVP+Times New Roman Italic"/>
                <a:cs typeface="FQBJVP+Times New Roman Italic"/>
              </a:rPr>
              <a:t>n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7547241" y="3464046"/>
            <a:ext cx="317812" cy="4550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283"/>
              </a:lnSpc>
              <a:spcBef>
                <a:spcPts val="0"/>
              </a:spcBef>
              <a:spcAft>
                <a:spcPts val="0"/>
              </a:spcAft>
            </a:pPr>
            <a:r>
              <a:rPr sz="2950" i="1" dirty="0">
                <a:solidFill>
                  <a:srgbClr val="000000"/>
                </a:solidFill>
                <a:latin typeface="FQBJVP+Times New Roman Italic"/>
                <a:cs typeface="FQBJVP+Times New Roman Italic"/>
              </a:rPr>
              <a:t>n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1292606" y="4436027"/>
            <a:ext cx="2711196" cy="7443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Vážený</a:t>
            </a:r>
            <a:r>
              <a:rPr sz="2400" spc="12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aritmetický</a:t>
            </a:r>
          </a:p>
          <a:p>
            <a:pPr marL="0" marR="0">
              <a:lnSpc>
                <a:spcPts val="2681"/>
              </a:lnSpc>
              <a:spcBef>
                <a:spcPts val="198"/>
              </a:spcBef>
              <a:spcAft>
                <a:spcPts val="0"/>
              </a:spcAft>
            </a:pPr>
            <a:r>
              <a:rPr lang="cs-CZ" sz="2400" dirty="0">
                <a:solidFill>
                  <a:srgbClr val="000000"/>
                </a:solidFill>
                <a:latin typeface="NBGBWB+Arial"/>
                <a:cs typeface="NBGBWB+Arial"/>
              </a:rPr>
              <a:t>p</a:t>
            </a:r>
            <a:r>
              <a:rPr sz="2400" dirty="0" err="1">
                <a:solidFill>
                  <a:srgbClr val="000000"/>
                </a:solidFill>
                <a:latin typeface="NBGBWB+Arial"/>
                <a:cs typeface="NBGBWB+Arial"/>
              </a:rPr>
              <a:t>růměr</a:t>
            </a:r>
            <a:r>
              <a:rPr lang="cs-CZ" sz="2400" dirty="0">
                <a:solidFill>
                  <a:srgbClr val="000000"/>
                </a:solidFill>
                <a:latin typeface="NBGBWB+Arial"/>
                <a:cs typeface="NBGBWB+Arial"/>
              </a:rPr>
              <a:t>.</a:t>
            </a:r>
            <a:endParaRPr sz="2400" dirty="0">
              <a:solidFill>
                <a:srgbClr val="000000"/>
              </a:solidFill>
              <a:latin typeface="NBGBWB+Arial"/>
              <a:cs typeface="NBGBWB+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019491" y="4874191"/>
            <a:ext cx="3281821" cy="5164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66"/>
              </a:lnSpc>
              <a:spcBef>
                <a:spcPts val="0"/>
              </a:spcBef>
              <a:spcAft>
                <a:spcPts val="0"/>
              </a:spcAft>
            </a:pPr>
            <a:r>
              <a:rPr sz="3050" i="1" dirty="0">
                <a:solidFill>
                  <a:srgbClr val="000000"/>
                </a:solidFill>
                <a:latin typeface="FQBJVP+Times New Roman Italic"/>
                <a:cs typeface="FQBJVP+Times New Roman Italic"/>
              </a:rPr>
              <a:t>n</a:t>
            </a:r>
            <a:r>
              <a:rPr sz="3050" i="1" spc="-172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050" spc="-136" dirty="0">
                <a:solidFill>
                  <a:srgbClr val="000000"/>
                </a:solidFill>
                <a:latin typeface="CEGVDP+Times New Roman"/>
                <a:cs typeface="CEGVDP+Times New Roman"/>
              </a:rPr>
              <a:t>.</a:t>
            </a:r>
            <a:r>
              <a:rPr sz="3050" i="1" dirty="0">
                <a:solidFill>
                  <a:srgbClr val="000000"/>
                </a:solidFill>
                <a:latin typeface="FQBJVP+Times New Roman Italic"/>
                <a:cs typeface="FQBJVP+Times New Roman Italic"/>
              </a:rPr>
              <a:t>a</a:t>
            </a:r>
            <a:r>
              <a:rPr sz="3050" i="1" spc="448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050" spc="413" dirty="0">
                <a:solidFill>
                  <a:srgbClr val="000000"/>
                </a:solidFill>
                <a:latin typeface="TDVGSU+Symbol"/>
                <a:cs typeface="TDVGSU+Symbol"/>
              </a:rPr>
              <a:t></a:t>
            </a:r>
            <a:r>
              <a:rPr sz="3050" i="1" dirty="0">
                <a:solidFill>
                  <a:srgbClr val="000000"/>
                </a:solidFill>
                <a:latin typeface="FQBJVP+Times New Roman Italic"/>
                <a:cs typeface="FQBJVP+Times New Roman Italic"/>
              </a:rPr>
              <a:t>n</a:t>
            </a:r>
            <a:r>
              <a:rPr sz="3050" i="1" spc="14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050" spc="-141" dirty="0">
                <a:solidFill>
                  <a:srgbClr val="000000"/>
                </a:solidFill>
                <a:latin typeface="CEGVDP+Times New Roman"/>
                <a:cs typeface="CEGVDP+Times New Roman"/>
              </a:rPr>
              <a:t>.</a:t>
            </a:r>
            <a:r>
              <a:rPr sz="3050" i="1" dirty="0">
                <a:solidFill>
                  <a:srgbClr val="000000"/>
                </a:solidFill>
                <a:latin typeface="FQBJVP+Times New Roman Italic"/>
                <a:cs typeface="FQBJVP+Times New Roman Italic"/>
              </a:rPr>
              <a:t>a</a:t>
            </a:r>
            <a:r>
              <a:rPr sz="3050" i="1" spc="766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050" spc="236" dirty="0">
                <a:solidFill>
                  <a:srgbClr val="000000"/>
                </a:solidFill>
                <a:latin typeface="TDVGSU+Symbol"/>
                <a:cs typeface="TDVGSU+Symbol"/>
              </a:rPr>
              <a:t></a:t>
            </a:r>
            <a:r>
              <a:rPr sz="3050" spc="-16" dirty="0">
                <a:solidFill>
                  <a:srgbClr val="000000"/>
                </a:solidFill>
                <a:latin typeface="CEGVDP+Times New Roman"/>
                <a:cs typeface="CEGVDP+Times New Roman"/>
              </a:rPr>
              <a:t>...</a:t>
            </a:r>
            <a:r>
              <a:rPr sz="3050" spc="417" dirty="0">
                <a:solidFill>
                  <a:srgbClr val="000000"/>
                </a:solidFill>
                <a:latin typeface="TDVGSU+Symbol"/>
                <a:cs typeface="TDVGSU+Symbol"/>
              </a:rPr>
              <a:t></a:t>
            </a:r>
            <a:r>
              <a:rPr sz="3050" i="1" dirty="0">
                <a:solidFill>
                  <a:srgbClr val="000000"/>
                </a:solidFill>
                <a:latin typeface="FQBJVP+Times New Roman Italic"/>
                <a:cs typeface="FQBJVP+Times New Roman Italic"/>
              </a:rPr>
              <a:t>n</a:t>
            </a:r>
            <a:r>
              <a:rPr sz="3050" i="1" spc="19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050" spc="-139" dirty="0">
                <a:solidFill>
                  <a:srgbClr val="000000"/>
                </a:solidFill>
                <a:latin typeface="CEGVDP+Times New Roman"/>
                <a:cs typeface="CEGVDP+Times New Roman"/>
              </a:rPr>
              <a:t>.</a:t>
            </a:r>
            <a:r>
              <a:rPr sz="3050" i="1" dirty="0">
                <a:solidFill>
                  <a:srgbClr val="000000"/>
                </a:solidFill>
                <a:latin typeface="FQBJVP+Times New Roman Italic"/>
                <a:cs typeface="FQBJVP+Times New Roman Italic"/>
              </a:rPr>
              <a:t>a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4409924" y="5139562"/>
            <a:ext cx="1377494" cy="5179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66"/>
              </a:lnSpc>
              <a:spcBef>
                <a:spcPts val="0"/>
              </a:spcBef>
              <a:spcAft>
                <a:spcPts val="0"/>
              </a:spcAft>
            </a:pPr>
            <a:r>
              <a:rPr sz="3050" i="1" strike="sngStrike" dirty="0">
                <a:solidFill>
                  <a:srgbClr val="000000"/>
                </a:solidFill>
                <a:latin typeface="FQBJVP+Times New Roman Italic"/>
                <a:cs typeface="FQBJVP+Times New Roman Italic"/>
              </a:rPr>
              <a:t>a</a:t>
            </a:r>
            <a:r>
              <a:rPr sz="3050" i="1" spc="57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050" dirty="0">
                <a:solidFill>
                  <a:srgbClr val="000000"/>
                </a:solidFill>
                <a:latin typeface="TDVGSU+Symbol"/>
                <a:cs typeface="TDVGSU+Symbol"/>
              </a:rPr>
              <a:t></a:t>
            </a:r>
            <a:r>
              <a:rPr sz="3050" spc="12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700" baseline="41461" dirty="0">
                <a:solidFill>
                  <a:srgbClr val="000000"/>
                </a:solidFill>
                <a:latin typeface="CEGVDP+Times New Roman"/>
                <a:cs typeface="CEGVDP+Times New Roman"/>
              </a:rPr>
              <a:t>1</a:t>
            </a:r>
            <a:r>
              <a:rPr sz="2700" spc="1434" baseline="4146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0000"/>
                </a:solidFill>
                <a:latin typeface="CEGVDP+Times New Roman"/>
                <a:cs typeface="CEGVDP+Times New Roman"/>
              </a:rPr>
              <a:t>1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6160465" y="5168625"/>
            <a:ext cx="651073" cy="2902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8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CEGVDP+Times New Roman"/>
                <a:cs typeface="CEGVDP+Times New Roman"/>
              </a:rPr>
              <a:t>2</a:t>
            </a:r>
            <a:r>
              <a:rPr sz="1800" spc="17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0000"/>
                </a:solidFill>
                <a:latin typeface="CEGVDP+Times New Roman"/>
                <a:cs typeface="CEGVDP+Times New Roman"/>
              </a:rPr>
              <a:t>2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7753333" y="5168625"/>
            <a:ext cx="645828" cy="2902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85"/>
              </a:lnSpc>
              <a:spcBef>
                <a:spcPts val="0"/>
              </a:spcBef>
              <a:spcAft>
                <a:spcPts val="0"/>
              </a:spcAft>
            </a:pPr>
            <a:r>
              <a:rPr sz="1800" i="1" dirty="0">
                <a:solidFill>
                  <a:srgbClr val="000000"/>
                </a:solidFill>
                <a:latin typeface="FQBJVP+Times New Roman Italic"/>
                <a:cs typeface="FQBJVP+Times New Roman Italic"/>
              </a:rPr>
              <a:t>k</a:t>
            </a:r>
            <a:r>
              <a:rPr sz="1800" i="1" spc="1898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000000"/>
                </a:solidFill>
                <a:latin typeface="FQBJVP+Times New Roman Italic"/>
                <a:cs typeface="FQBJVP+Times New Roman Italic"/>
              </a:rPr>
              <a:t>k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5593336" y="5466751"/>
            <a:ext cx="2140786" cy="5164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66"/>
              </a:lnSpc>
              <a:spcBef>
                <a:spcPts val="0"/>
              </a:spcBef>
              <a:spcAft>
                <a:spcPts val="0"/>
              </a:spcAft>
            </a:pPr>
            <a:r>
              <a:rPr sz="3050" i="1" dirty="0">
                <a:solidFill>
                  <a:srgbClr val="000000"/>
                </a:solidFill>
                <a:latin typeface="FQBJVP+Times New Roman Italic"/>
                <a:cs typeface="FQBJVP+Times New Roman Italic"/>
              </a:rPr>
              <a:t>n</a:t>
            </a:r>
            <a:r>
              <a:rPr sz="3050" i="1" spc="408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050" spc="413" dirty="0">
                <a:solidFill>
                  <a:srgbClr val="000000"/>
                </a:solidFill>
                <a:latin typeface="TDVGSU+Symbol"/>
                <a:cs typeface="TDVGSU+Symbol"/>
              </a:rPr>
              <a:t></a:t>
            </a:r>
            <a:r>
              <a:rPr sz="3050" i="1" dirty="0">
                <a:solidFill>
                  <a:srgbClr val="000000"/>
                </a:solidFill>
                <a:latin typeface="FQBJVP+Times New Roman Italic"/>
                <a:cs typeface="FQBJVP+Times New Roman Italic"/>
              </a:rPr>
              <a:t>n</a:t>
            </a:r>
            <a:r>
              <a:rPr sz="3050" i="1" spc="71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050" spc="236" dirty="0">
                <a:solidFill>
                  <a:srgbClr val="000000"/>
                </a:solidFill>
                <a:latin typeface="TDVGSU+Symbol"/>
                <a:cs typeface="TDVGSU+Symbol"/>
              </a:rPr>
              <a:t></a:t>
            </a:r>
            <a:r>
              <a:rPr sz="3050" spc="-16" dirty="0">
                <a:solidFill>
                  <a:srgbClr val="000000"/>
                </a:solidFill>
                <a:latin typeface="CEGVDP+Times New Roman"/>
                <a:cs typeface="CEGVDP+Times New Roman"/>
              </a:rPr>
              <a:t>...</a:t>
            </a:r>
            <a:r>
              <a:rPr sz="3050" spc="413" dirty="0">
                <a:solidFill>
                  <a:srgbClr val="000000"/>
                </a:solidFill>
                <a:latin typeface="TDVGSU+Symbol"/>
                <a:cs typeface="TDVGSU+Symbol"/>
              </a:rPr>
              <a:t></a:t>
            </a:r>
            <a:r>
              <a:rPr sz="3050" i="1" dirty="0">
                <a:solidFill>
                  <a:srgbClr val="000000"/>
                </a:solidFill>
                <a:latin typeface="FQBJVP+Times New Roman Italic"/>
                <a:cs typeface="FQBJVP+Times New Roman Italic"/>
              </a:rPr>
              <a:t>n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5749613" y="5761186"/>
            <a:ext cx="258087" cy="2902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8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CEGVDP+Times New Roman"/>
                <a:cs typeface="CEGVDP+Times New Roman"/>
              </a:rPr>
              <a:t>1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6380027" y="5761186"/>
            <a:ext cx="258087" cy="2902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85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CEGVDP+Times New Roman"/>
                <a:cs typeface="CEGVDP+Times New Roman"/>
              </a:rPr>
              <a:t>2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7580658" y="5761186"/>
            <a:ext cx="246217" cy="2902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85"/>
              </a:lnSpc>
              <a:spcBef>
                <a:spcPts val="0"/>
              </a:spcBef>
              <a:spcAft>
                <a:spcPts val="0"/>
              </a:spcAft>
            </a:pPr>
            <a:r>
              <a:rPr sz="1800" i="1" dirty="0">
                <a:solidFill>
                  <a:srgbClr val="000000"/>
                </a:solidFill>
                <a:latin typeface="FQBJVP+Times New Roman Italic"/>
                <a:cs typeface="FQBJVP+Times New Roman Italic"/>
              </a:rPr>
              <a:t>k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VPKLRH+Calibri"/>
                <a:cs typeface="VPKLRH+Calibri"/>
              </a:rPr>
              <a:t>11 / 22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30554" y="271211"/>
            <a:ext cx="7436223" cy="12147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5734" marR="0">
              <a:lnSpc>
                <a:spcPts val="4464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NBGBWB+Arial"/>
                <a:cs typeface="NBGBWB+Arial"/>
              </a:rPr>
              <a:t>Opakování</a:t>
            </a:r>
            <a:r>
              <a:rPr sz="4000" spc="22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4000" dirty="0">
                <a:solidFill>
                  <a:srgbClr val="000000"/>
                </a:solidFill>
                <a:latin typeface="NBGBWB+Arial"/>
                <a:cs typeface="NBGBWB+Arial"/>
              </a:rPr>
              <a:t>základních</a:t>
            </a:r>
            <a:r>
              <a:rPr sz="4000" spc="10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4000" dirty="0">
                <a:solidFill>
                  <a:srgbClr val="000000"/>
                </a:solidFill>
                <a:latin typeface="NBGBWB+Arial"/>
                <a:cs typeface="NBGBWB+Arial"/>
              </a:rPr>
              <a:t>pojmů</a:t>
            </a:r>
          </a:p>
          <a:p>
            <a:pPr marL="0" marR="0">
              <a:lnSpc>
                <a:spcPts val="4466"/>
              </a:lnSpc>
              <a:spcBef>
                <a:spcPts val="333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NBGBWB+Arial"/>
                <a:cs typeface="NBGBWB+Arial"/>
              </a:rPr>
              <a:t>důležitých k</a:t>
            </a:r>
            <a:r>
              <a:rPr sz="4000" spc="11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4000" dirty="0">
                <a:solidFill>
                  <a:srgbClr val="000000"/>
                </a:solidFill>
                <a:latin typeface="NBGBWB+Arial"/>
                <a:cs typeface="NBGBWB+Arial"/>
              </a:rPr>
              <a:t>výpočtům</a:t>
            </a:r>
            <a:r>
              <a:rPr sz="4000" spc="21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4000" dirty="0">
                <a:solidFill>
                  <a:srgbClr val="000000"/>
                </a:solidFill>
                <a:latin typeface="HVTCKL+Arial"/>
                <a:cs typeface="HVTCKL+Arial"/>
              </a:rPr>
              <a:t>- </a:t>
            </a:r>
            <a:r>
              <a:rPr sz="4000" dirty="0">
                <a:solidFill>
                  <a:srgbClr val="000000"/>
                </a:solidFill>
                <a:latin typeface="NBGBWB+Arial"/>
                <a:cs typeface="NBGBWB+Arial"/>
              </a:rPr>
              <a:t>průměry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91539" y="1671047"/>
            <a:ext cx="3378058" cy="434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Geometrický průměr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92606" y="2167679"/>
            <a:ext cx="1440061" cy="346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 err="1">
                <a:solidFill>
                  <a:srgbClr val="000000"/>
                </a:solidFill>
                <a:latin typeface="NBGBWB+Arial"/>
                <a:cs typeface="NBGBWB+Arial"/>
              </a:rPr>
              <a:t>Vyjádření</a:t>
            </a:r>
            <a:r>
              <a:rPr lang="cs-CZ" sz="2400" dirty="0">
                <a:solidFill>
                  <a:srgbClr val="000000"/>
                </a:solidFill>
                <a:latin typeface="NBGBWB+Arial"/>
                <a:cs typeface="NBGBWB+Arial"/>
              </a:rPr>
              <a:t>.</a:t>
            </a:r>
            <a:endParaRPr sz="2400" dirty="0">
              <a:solidFill>
                <a:srgbClr val="000000"/>
              </a:solidFill>
              <a:latin typeface="NBGBWB+Arial"/>
              <a:cs typeface="NBGBWB+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68131" y="2503348"/>
            <a:ext cx="4501464" cy="8378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297"/>
              </a:lnSpc>
              <a:spcBef>
                <a:spcPts val="0"/>
              </a:spcBef>
              <a:spcAft>
                <a:spcPts val="0"/>
              </a:spcAft>
            </a:pPr>
            <a:r>
              <a:rPr sz="5150" i="1" strike="sngStrike" dirty="0">
                <a:solidFill>
                  <a:srgbClr val="000000"/>
                </a:solidFill>
                <a:latin typeface="FQBJVP+Times New Roman Italic"/>
                <a:cs typeface="FQBJVP+Times New Roman Italic"/>
              </a:rPr>
              <a:t>a</a:t>
            </a:r>
            <a:r>
              <a:rPr sz="5150" i="1" spc="3046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5150" dirty="0">
                <a:solidFill>
                  <a:srgbClr val="000000"/>
                </a:solidFill>
                <a:latin typeface="TDVGSU+Symbol"/>
                <a:cs typeface="TDVGSU+Symbol"/>
              </a:rPr>
              <a:t></a:t>
            </a:r>
            <a:r>
              <a:rPr sz="5150" spc="423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5150" i="1" strike="sngStrike" dirty="0">
                <a:solidFill>
                  <a:srgbClr val="000000"/>
                </a:solidFill>
                <a:latin typeface="FQBJVP+Times New Roman Italic"/>
                <a:cs typeface="FQBJVP+Times New Roman Italic"/>
              </a:rPr>
              <a:t>a</a:t>
            </a:r>
            <a:r>
              <a:rPr sz="5150" i="1" strike="sngStrike" spc="476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5150" strike="sngStrike" spc="-26" dirty="0">
                <a:solidFill>
                  <a:srgbClr val="000000"/>
                </a:solidFill>
                <a:latin typeface="CEGVDP+Times New Roman"/>
                <a:cs typeface="CEGVDP+Times New Roman"/>
              </a:rPr>
              <a:t>.</a:t>
            </a:r>
            <a:r>
              <a:rPr sz="5150" i="1" strike="sngStrike" dirty="0">
                <a:solidFill>
                  <a:srgbClr val="000000"/>
                </a:solidFill>
                <a:latin typeface="FQBJVP+Times New Roman Italic"/>
                <a:cs typeface="FQBJVP+Times New Roman Italic"/>
              </a:rPr>
              <a:t>a</a:t>
            </a:r>
            <a:r>
              <a:rPr sz="5150" i="1" strike="sngStrike" spc="110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5150" strike="sngStrike" spc="151" dirty="0">
                <a:solidFill>
                  <a:srgbClr val="000000"/>
                </a:solidFill>
                <a:latin typeface="CEGVDP+Times New Roman"/>
                <a:cs typeface="CEGVDP+Times New Roman"/>
              </a:rPr>
              <a:t>....</a:t>
            </a:r>
            <a:r>
              <a:rPr sz="5150" i="1" strike="sngStrike" dirty="0">
                <a:solidFill>
                  <a:srgbClr val="000000"/>
                </a:solidFill>
                <a:latin typeface="FQBJVP+Times New Roman Italic"/>
                <a:cs typeface="FQBJVP+Times New Roman Italic"/>
              </a:rPr>
              <a:t>a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819059" y="2678860"/>
            <a:ext cx="365772" cy="4594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17"/>
              </a:lnSpc>
              <a:spcBef>
                <a:spcPts val="0"/>
              </a:spcBef>
              <a:spcAft>
                <a:spcPts val="0"/>
              </a:spcAft>
            </a:pPr>
            <a:r>
              <a:rPr sz="3000" i="1" dirty="0">
                <a:solidFill>
                  <a:srgbClr val="000000"/>
                </a:solidFill>
                <a:latin typeface="FQBJVP+Times New Roman Italic"/>
                <a:cs typeface="FQBJVP+Times New Roman Italic"/>
              </a:rPr>
              <a:t>n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760433" y="2964750"/>
            <a:ext cx="365772" cy="4594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17"/>
              </a:lnSpc>
              <a:spcBef>
                <a:spcPts val="0"/>
              </a:spcBef>
              <a:spcAft>
                <a:spcPts val="0"/>
              </a:spcAft>
            </a:pPr>
            <a:r>
              <a:rPr sz="3000" i="1" dirty="0">
                <a:solidFill>
                  <a:srgbClr val="000000"/>
                </a:solidFill>
                <a:latin typeface="FQBJVP+Times New Roman Italic"/>
                <a:cs typeface="FQBJVP+Times New Roman Italic"/>
              </a:rPr>
              <a:t>g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630599" y="2964750"/>
            <a:ext cx="1123455" cy="4594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17"/>
              </a:lnSpc>
              <a:spcBef>
                <a:spcPts val="0"/>
              </a:spcBef>
              <a:spcAft>
                <a:spcPts val="0"/>
              </a:spcAft>
            </a:pPr>
            <a:r>
              <a:rPr sz="3000" dirty="0">
                <a:solidFill>
                  <a:srgbClr val="000000"/>
                </a:solidFill>
                <a:latin typeface="CEGVDP+Times New Roman"/>
                <a:cs typeface="CEGVDP+Times New Roman"/>
              </a:rPr>
              <a:t>1</a:t>
            </a:r>
            <a:r>
              <a:rPr sz="3000" spc="3716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000000"/>
                </a:solidFill>
                <a:latin typeface="CEGVDP+Times New Roman"/>
                <a:cs typeface="CEGVDP+Times New Roman"/>
              </a:rPr>
              <a:t>2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723920" y="2964750"/>
            <a:ext cx="365772" cy="4594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17"/>
              </a:lnSpc>
              <a:spcBef>
                <a:spcPts val="0"/>
              </a:spcBef>
              <a:spcAft>
                <a:spcPts val="0"/>
              </a:spcAft>
            </a:pPr>
            <a:r>
              <a:rPr sz="3000" i="1" dirty="0">
                <a:solidFill>
                  <a:srgbClr val="000000"/>
                </a:solidFill>
                <a:latin typeface="FQBJVP+Times New Roman Italic"/>
                <a:cs typeface="FQBJVP+Times New Roman Italic"/>
              </a:rPr>
              <a:t>n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292606" y="3704125"/>
            <a:ext cx="2813307" cy="346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 err="1">
                <a:solidFill>
                  <a:srgbClr val="000000"/>
                </a:solidFill>
                <a:latin typeface="NBGBWB+Arial"/>
                <a:cs typeface="NBGBWB+Arial"/>
              </a:rPr>
              <a:t>Harmonický</a:t>
            </a:r>
            <a:r>
              <a:rPr sz="2400" spc="28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NBGBWB+Arial"/>
                <a:cs typeface="NBGBWB+Arial"/>
              </a:rPr>
              <a:t>průměr</a:t>
            </a:r>
            <a:r>
              <a:rPr lang="cs-CZ" sz="2400" dirty="0">
                <a:solidFill>
                  <a:srgbClr val="000000"/>
                </a:solidFill>
                <a:latin typeface="NBGBWB+Arial"/>
                <a:cs typeface="NBGBWB+Arial"/>
              </a:rPr>
              <a:t>.</a:t>
            </a:r>
            <a:endParaRPr sz="2400" dirty="0">
              <a:solidFill>
                <a:srgbClr val="000000"/>
              </a:solidFill>
              <a:latin typeface="NBGBWB+Arial"/>
              <a:cs typeface="NBGBWB+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550333" y="4232617"/>
            <a:ext cx="557828" cy="4158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74"/>
              </a:lnSpc>
              <a:spcBef>
                <a:spcPts val="0"/>
              </a:spcBef>
              <a:spcAft>
                <a:spcPts val="0"/>
              </a:spcAft>
            </a:pPr>
            <a:r>
              <a:rPr sz="2450" spc="323" dirty="0">
                <a:solidFill>
                  <a:srgbClr val="000000"/>
                </a:solidFill>
                <a:latin typeface="TDVGSU+Symbol"/>
                <a:cs typeface="TDVGSU+Symbol"/>
              </a:rPr>
              <a:t></a:t>
            </a:r>
            <a:r>
              <a:rPr sz="2450" dirty="0">
                <a:solidFill>
                  <a:srgbClr val="000000"/>
                </a:solidFill>
                <a:latin typeface="CEGVDP+Times New Roman"/>
                <a:cs typeface="CEGVDP+Times New Roman"/>
              </a:rPr>
              <a:t>1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2476023" y="4277936"/>
            <a:ext cx="406643" cy="685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097"/>
              </a:lnSpc>
              <a:spcBef>
                <a:spcPts val="0"/>
              </a:spcBef>
              <a:spcAft>
                <a:spcPts val="0"/>
              </a:spcAft>
            </a:pPr>
            <a:r>
              <a:rPr sz="4150" dirty="0">
                <a:solidFill>
                  <a:srgbClr val="000000"/>
                </a:solidFill>
                <a:latin typeface="TDVGSU+Symbol"/>
                <a:cs typeface="TDVGSU+Symbol"/>
              </a:rPr>
              <a:t>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7264795" y="4277936"/>
            <a:ext cx="406643" cy="685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097"/>
              </a:lnSpc>
              <a:spcBef>
                <a:spcPts val="0"/>
              </a:spcBef>
              <a:spcAft>
                <a:spcPts val="0"/>
              </a:spcAft>
            </a:pPr>
            <a:r>
              <a:rPr sz="4150" dirty="0">
                <a:solidFill>
                  <a:srgbClr val="000000"/>
                </a:solidFill>
                <a:latin typeface="TDVGSU+Symbol"/>
                <a:cs typeface="TDVGSU+Symbol"/>
              </a:rPr>
              <a:t>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3010071" y="4309881"/>
            <a:ext cx="3448645" cy="8673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608"/>
              </a:lnSpc>
              <a:spcBef>
                <a:spcPts val="0"/>
              </a:spcBef>
              <a:spcAft>
                <a:spcPts val="0"/>
              </a:spcAft>
            </a:pPr>
            <a:r>
              <a:rPr sz="4150" dirty="0">
                <a:solidFill>
                  <a:srgbClr val="000000"/>
                </a:solidFill>
                <a:latin typeface="CEGVDP+Times New Roman"/>
                <a:cs typeface="CEGVDP+Times New Roman"/>
              </a:rPr>
              <a:t>1</a:t>
            </a:r>
            <a:r>
              <a:rPr sz="4150" spc="6933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4150" dirty="0">
                <a:solidFill>
                  <a:srgbClr val="000000"/>
                </a:solidFill>
                <a:latin typeface="CEGVDP+Times New Roman"/>
                <a:cs typeface="CEGVDP+Times New Roman"/>
              </a:rPr>
              <a:t>1</a:t>
            </a:r>
          </a:p>
          <a:p>
            <a:pPr marL="603754" marR="0">
              <a:lnSpc>
                <a:spcPts val="1907"/>
              </a:lnSpc>
              <a:spcBef>
                <a:spcPts val="0"/>
              </a:spcBef>
              <a:spcAft>
                <a:spcPts val="0"/>
              </a:spcAft>
            </a:pPr>
            <a:r>
              <a:rPr sz="4150" dirty="0">
                <a:solidFill>
                  <a:srgbClr val="000000"/>
                </a:solidFill>
                <a:latin typeface="TDVGSU+Symbol"/>
                <a:cs typeface="TDVGSU+Symbol"/>
              </a:rPr>
              <a:t></a:t>
            </a:r>
            <a:r>
              <a:rPr sz="4150" spc="70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4150" dirty="0">
                <a:solidFill>
                  <a:srgbClr val="000000"/>
                </a:solidFill>
                <a:latin typeface="TDVGSU+Symbol"/>
                <a:cs typeface="TDVGSU+Symbol"/>
              </a:rPr>
              <a:t></a:t>
            </a:r>
            <a:r>
              <a:rPr sz="4150" spc="4698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4150" dirty="0">
                <a:solidFill>
                  <a:srgbClr val="000000"/>
                </a:solidFill>
                <a:latin typeface="TDVGSU+Symbol"/>
                <a:cs typeface="TDVGSU+Symbol"/>
              </a:rPr>
              <a:t>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6486363" y="4309881"/>
            <a:ext cx="687275" cy="12153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0884" marR="0">
              <a:lnSpc>
                <a:spcPts val="4608"/>
              </a:lnSpc>
              <a:spcBef>
                <a:spcPts val="0"/>
              </a:spcBef>
              <a:spcAft>
                <a:spcPts val="0"/>
              </a:spcAft>
            </a:pPr>
            <a:r>
              <a:rPr sz="4150" dirty="0">
                <a:solidFill>
                  <a:srgbClr val="000000"/>
                </a:solidFill>
                <a:latin typeface="CEGVDP+Times New Roman"/>
                <a:cs typeface="CEGVDP+Times New Roman"/>
              </a:rPr>
              <a:t>1</a:t>
            </a:r>
          </a:p>
          <a:p>
            <a:pPr marL="0" marR="0">
              <a:lnSpc>
                <a:spcPts val="4281"/>
              </a:lnSpc>
              <a:spcBef>
                <a:spcPts val="0"/>
              </a:spcBef>
              <a:spcAft>
                <a:spcPts val="0"/>
              </a:spcAft>
            </a:pPr>
            <a:r>
              <a:rPr sz="4150" i="1" spc="615" dirty="0">
                <a:solidFill>
                  <a:srgbClr val="000000"/>
                </a:solidFill>
                <a:latin typeface="FQBJVP+Times New Roman Italic"/>
                <a:cs typeface="FQBJVP+Times New Roman Italic"/>
              </a:rPr>
              <a:t>a</a:t>
            </a:r>
            <a:r>
              <a:rPr sz="3700" i="1" u="sng" baseline="-18659" dirty="0">
                <a:solidFill>
                  <a:srgbClr val="000000"/>
                </a:solidFill>
                <a:latin typeface="FQBJVP+Times New Roman Italic"/>
                <a:cs typeface="FQBJVP+Times New Roman Italic"/>
              </a:rPr>
              <a:t>n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2476023" y="4530739"/>
            <a:ext cx="406643" cy="685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097"/>
              </a:lnSpc>
              <a:spcBef>
                <a:spcPts val="0"/>
              </a:spcBef>
              <a:spcAft>
                <a:spcPts val="0"/>
              </a:spcAft>
            </a:pPr>
            <a:r>
              <a:rPr sz="4150" dirty="0">
                <a:solidFill>
                  <a:srgbClr val="000000"/>
                </a:solidFill>
                <a:latin typeface="TDVGSU+Symbol"/>
                <a:cs typeface="TDVGSU+Symbol"/>
              </a:rPr>
              <a:t>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7264795" y="4530739"/>
            <a:ext cx="406643" cy="685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097"/>
              </a:lnSpc>
              <a:spcBef>
                <a:spcPts val="0"/>
              </a:spcBef>
              <a:spcAft>
                <a:spcPts val="0"/>
              </a:spcAft>
            </a:pPr>
            <a:r>
              <a:rPr sz="4150" dirty="0">
                <a:solidFill>
                  <a:srgbClr val="000000"/>
                </a:solidFill>
                <a:latin typeface="TDVGSU+Symbol"/>
                <a:cs typeface="TDVGSU+Symbol"/>
              </a:rPr>
              <a:t>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5371777" y="4552103"/>
            <a:ext cx="664977" cy="6233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608"/>
              </a:lnSpc>
              <a:spcBef>
                <a:spcPts val="0"/>
              </a:spcBef>
              <a:spcAft>
                <a:spcPts val="0"/>
              </a:spcAft>
            </a:pPr>
            <a:r>
              <a:rPr sz="4150" spc="328" dirty="0">
                <a:solidFill>
                  <a:srgbClr val="000000"/>
                </a:solidFill>
                <a:latin typeface="CEGVDP+Times New Roman"/>
                <a:cs typeface="CEGVDP+Times New Roman"/>
              </a:rPr>
              <a:t>...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2918578" y="4853652"/>
            <a:ext cx="1722496" cy="6233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608"/>
              </a:lnSpc>
              <a:spcBef>
                <a:spcPts val="0"/>
              </a:spcBef>
              <a:spcAft>
                <a:spcPts val="0"/>
              </a:spcAft>
            </a:pPr>
            <a:r>
              <a:rPr sz="4150" i="1" dirty="0">
                <a:solidFill>
                  <a:srgbClr val="000000"/>
                </a:solidFill>
                <a:latin typeface="FQBJVP+Times New Roman Italic"/>
                <a:cs typeface="FQBJVP+Times New Roman Italic"/>
              </a:rPr>
              <a:t>a</a:t>
            </a:r>
            <a:r>
              <a:rPr sz="4150" i="1" spc="6642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4150" i="1" dirty="0">
                <a:solidFill>
                  <a:srgbClr val="000000"/>
                </a:solidFill>
                <a:latin typeface="FQBJVP+Times New Roman Italic"/>
                <a:cs typeface="FQBJVP+Times New Roman Italic"/>
              </a:rPr>
              <a:t>a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2476023" y="4907864"/>
            <a:ext cx="406643" cy="685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097"/>
              </a:lnSpc>
              <a:spcBef>
                <a:spcPts val="0"/>
              </a:spcBef>
              <a:spcAft>
                <a:spcPts val="0"/>
              </a:spcAft>
            </a:pPr>
            <a:r>
              <a:rPr sz="4150" dirty="0">
                <a:solidFill>
                  <a:srgbClr val="000000"/>
                </a:solidFill>
                <a:latin typeface="TDVGSU+Symbol"/>
                <a:cs typeface="TDVGSU+Symbol"/>
              </a:rPr>
              <a:t>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7264795" y="4907864"/>
            <a:ext cx="406643" cy="685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097"/>
              </a:lnSpc>
              <a:spcBef>
                <a:spcPts val="0"/>
              </a:spcBef>
              <a:spcAft>
                <a:spcPts val="0"/>
              </a:spcAft>
            </a:pPr>
            <a:r>
              <a:rPr sz="4150" dirty="0">
                <a:solidFill>
                  <a:srgbClr val="000000"/>
                </a:solidFill>
                <a:latin typeface="TDVGSU+Symbol"/>
                <a:cs typeface="TDVGSU+Symbol"/>
              </a:rPr>
              <a:t>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1216644" y="5042799"/>
            <a:ext cx="1276791" cy="7344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097"/>
              </a:lnSpc>
              <a:spcBef>
                <a:spcPts val="0"/>
              </a:spcBef>
              <a:spcAft>
                <a:spcPts val="0"/>
              </a:spcAft>
            </a:pPr>
            <a:r>
              <a:rPr sz="4150" i="1" strike="sngStrike" spc="603" dirty="0">
                <a:solidFill>
                  <a:srgbClr val="000000"/>
                </a:solidFill>
                <a:latin typeface="FQBJVP+Times New Roman Italic"/>
                <a:cs typeface="FQBJVP+Times New Roman Italic"/>
              </a:rPr>
              <a:t>a</a:t>
            </a:r>
            <a:r>
              <a:rPr sz="3700" i="1" baseline="-18659" dirty="0">
                <a:solidFill>
                  <a:srgbClr val="000000"/>
                </a:solidFill>
                <a:latin typeface="FQBJVP+Times New Roman Italic"/>
                <a:cs typeface="FQBJVP+Times New Roman Italic"/>
              </a:rPr>
              <a:t>h</a:t>
            </a:r>
            <a:r>
              <a:rPr sz="3700" i="1" spc="1475" baseline="-1865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4150" dirty="0">
                <a:solidFill>
                  <a:srgbClr val="000000"/>
                </a:solidFill>
                <a:latin typeface="TDVGSU+Symbol"/>
                <a:cs typeface="TDVGSU+Symbol"/>
              </a:rPr>
              <a:t>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3216329" y="5145640"/>
            <a:ext cx="345676" cy="3795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713"/>
              </a:lnSpc>
              <a:spcBef>
                <a:spcPts val="0"/>
              </a:spcBef>
              <a:spcAft>
                <a:spcPts val="0"/>
              </a:spcAft>
            </a:pPr>
            <a:r>
              <a:rPr sz="2450" u="sng" dirty="0">
                <a:solidFill>
                  <a:srgbClr val="000000"/>
                </a:solidFill>
                <a:latin typeface="CEGVDP+Times New Roman"/>
                <a:cs typeface="CEGVDP+Times New Roman"/>
              </a:rPr>
              <a:t>1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4498936" y="5145640"/>
            <a:ext cx="345676" cy="3795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713"/>
              </a:lnSpc>
              <a:spcBef>
                <a:spcPts val="0"/>
              </a:spcBef>
              <a:spcAft>
                <a:spcPts val="0"/>
              </a:spcAft>
            </a:pPr>
            <a:r>
              <a:rPr sz="2450" u="sng" dirty="0">
                <a:solidFill>
                  <a:srgbClr val="000000"/>
                </a:solidFill>
                <a:latin typeface="CEGVDP+Times New Roman"/>
                <a:cs typeface="CEGVDP+Times New Roman"/>
              </a:rPr>
              <a:t>2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2476023" y="5285808"/>
            <a:ext cx="406643" cy="685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097"/>
              </a:lnSpc>
              <a:spcBef>
                <a:spcPts val="0"/>
              </a:spcBef>
              <a:spcAft>
                <a:spcPts val="0"/>
              </a:spcAft>
            </a:pPr>
            <a:r>
              <a:rPr sz="4150" dirty="0">
                <a:solidFill>
                  <a:srgbClr val="000000"/>
                </a:solidFill>
                <a:latin typeface="TDVGSU+Symbol"/>
                <a:cs typeface="TDVGSU+Symbol"/>
              </a:rPr>
              <a:t>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7264795" y="5285808"/>
            <a:ext cx="406643" cy="685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097"/>
              </a:lnSpc>
              <a:spcBef>
                <a:spcPts val="0"/>
              </a:spcBef>
              <a:spcAft>
                <a:spcPts val="0"/>
              </a:spcAft>
            </a:pPr>
            <a:r>
              <a:rPr sz="4150" dirty="0">
                <a:solidFill>
                  <a:srgbClr val="000000"/>
                </a:solidFill>
                <a:latin typeface="TDVGSU+Symbol"/>
                <a:cs typeface="TDVGSU+Symbol"/>
              </a:rPr>
              <a:t>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4839050" y="5411649"/>
            <a:ext cx="483628" cy="6233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95"/>
              </a:lnSpc>
              <a:spcBef>
                <a:spcPts val="0"/>
              </a:spcBef>
              <a:spcAft>
                <a:spcPts val="0"/>
              </a:spcAft>
            </a:pPr>
            <a:r>
              <a:rPr sz="4150" i="1" strike="sngStrike" dirty="0">
                <a:solidFill>
                  <a:srgbClr val="000000"/>
                </a:solidFill>
                <a:latin typeface="FQBJVP+Times New Roman Italic"/>
                <a:cs typeface="FQBJVP+Times New Roman Italic"/>
              </a:rPr>
              <a:t>n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2476023" y="5663752"/>
            <a:ext cx="406643" cy="685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097"/>
              </a:lnSpc>
              <a:spcBef>
                <a:spcPts val="0"/>
              </a:spcBef>
              <a:spcAft>
                <a:spcPts val="0"/>
              </a:spcAft>
            </a:pPr>
            <a:r>
              <a:rPr sz="4150" dirty="0">
                <a:solidFill>
                  <a:srgbClr val="000000"/>
                </a:solidFill>
                <a:latin typeface="TDVGSU+Symbol"/>
                <a:cs typeface="TDVGSU+Symbol"/>
              </a:rPr>
              <a:t>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7264795" y="5663752"/>
            <a:ext cx="406643" cy="685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097"/>
              </a:lnSpc>
              <a:spcBef>
                <a:spcPts val="0"/>
              </a:spcBef>
              <a:spcAft>
                <a:spcPts val="0"/>
              </a:spcAft>
            </a:pPr>
            <a:r>
              <a:rPr sz="4150" dirty="0">
                <a:solidFill>
                  <a:srgbClr val="000000"/>
                </a:solidFill>
                <a:latin typeface="TDVGSU+Symbol"/>
                <a:cs typeface="TDVGSU+Symbol"/>
              </a:rPr>
              <a:t>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2476023" y="5942556"/>
            <a:ext cx="406643" cy="685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097"/>
              </a:lnSpc>
              <a:spcBef>
                <a:spcPts val="0"/>
              </a:spcBef>
              <a:spcAft>
                <a:spcPts val="0"/>
              </a:spcAft>
            </a:pPr>
            <a:r>
              <a:rPr sz="4150" dirty="0">
                <a:solidFill>
                  <a:srgbClr val="000000"/>
                </a:solidFill>
                <a:latin typeface="TDVGSU+Symbol"/>
                <a:cs typeface="TDVGSU+Symbol"/>
              </a:rPr>
              <a:t>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7264795" y="5942556"/>
            <a:ext cx="406643" cy="685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097"/>
              </a:lnSpc>
              <a:spcBef>
                <a:spcPts val="0"/>
              </a:spcBef>
              <a:spcAft>
                <a:spcPts val="0"/>
              </a:spcAft>
            </a:pPr>
            <a:r>
              <a:rPr sz="4150" dirty="0">
                <a:solidFill>
                  <a:srgbClr val="000000"/>
                </a:solidFill>
                <a:latin typeface="TDVGSU+Symbol"/>
                <a:cs typeface="TDVGSU+Symbol"/>
              </a:rPr>
              <a:t>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VPKLRH+Calibri"/>
                <a:cs typeface="VPKLRH+Calibri"/>
              </a:rPr>
              <a:t>12 / 22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14964" y="-18943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649857" y="548916"/>
            <a:ext cx="5996049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NBGBWB+Arial"/>
                <a:cs typeface="NBGBWB+Arial"/>
              </a:rPr>
              <a:t>Úročení základní pojmy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91539" y="1671047"/>
            <a:ext cx="7602523" cy="21678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Při správě svých</a:t>
            </a:r>
            <a:r>
              <a:rPr sz="2800" spc="-18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nebo</a:t>
            </a:r>
            <a:r>
              <a:rPr sz="2800" spc="23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svěřených finančních</a:t>
            </a:r>
          </a:p>
          <a:p>
            <a:pPr marL="0" marR="0">
              <a:lnSpc>
                <a:spcPts val="3123"/>
              </a:lnSpc>
              <a:spcBef>
                <a:spcPts val="286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prostředků velmi často provádíme</a:t>
            </a:r>
            <a:r>
              <a:rPr sz="2800" spc="20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finanční</a:t>
            </a:r>
          </a:p>
          <a:p>
            <a:pPr marL="0" marR="0">
              <a:lnSpc>
                <a:spcPts val="3126"/>
              </a:lnSpc>
              <a:spcBef>
                <a:spcPts val="234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analýzu. </a:t>
            </a:r>
            <a:r>
              <a:rPr sz="2800" spc="-12" dirty="0">
                <a:solidFill>
                  <a:srgbClr val="000000"/>
                </a:solidFill>
                <a:latin typeface="NBGBWB+Arial"/>
                <a:cs typeface="NBGBWB+Arial"/>
              </a:rPr>
              <a:t>Ta</a:t>
            </a:r>
            <a:r>
              <a:rPr sz="2800" spc="30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stojí v podstatě na </a:t>
            </a:r>
            <a:r>
              <a:rPr sz="2800" dirty="0" err="1">
                <a:solidFill>
                  <a:srgbClr val="000000"/>
                </a:solidFill>
                <a:latin typeface="NBGBWB+Arial"/>
                <a:cs typeface="NBGBWB+Arial"/>
              </a:rPr>
              <a:t>třech</a:t>
            </a: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800" dirty="0" err="1">
                <a:solidFill>
                  <a:srgbClr val="000000"/>
                </a:solidFill>
                <a:latin typeface="NBGBWB+Arial"/>
                <a:cs typeface="NBGBWB+Arial"/>
              </a:rPr>
              <a:t>sloupech</a:t>
            </a: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:</a:t>
            </a:r>
          </a:p>
          <a:p>
            <a:pPr marL="401066" marR="0">
              <a:lnSpc>
                <a:spcPts val="2681"/>
              </a:lnSpc>
              <a:spcBef>
                <a:spcPts val="788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Získat</a:t>
            </a:r>
            <a:r>
              <a:rPr sz="2400" spc="-14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více nových prostředků </a:t>
            </a:r>
            <a:r>
              <a:rPr sz="2400" dirty="0" err="1">
                <a:solidFill>
                  <a:srgbClr val="000000"/>
                </a:solidFill>
                <a:latin typeface="NBGBWB+Arial"/>
                <a:cs typeface="NBGBWB+Arial"/>
              </a:rPr>
              <a:t>než</a:t>
            </a:r>
            <a:r>
              <a:rPr sz="2400" spc="13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NBGBWB+Arial"/>
                <a:cs typeface="NBGBWB+Arial"/>
              </a:rPr>
              <a:t>méně</a:t>
            </a:r>
            <a:r>
              <a:rPr lang="cs-CZ" sz="2400" dirty="0">
                <a:solidFill>
                  <a:srgbClr val="000000"/>
                </a:solidFill>
                <a:latin typeface="NBGBWB+Arial"/>
                <a:cs typeface="NBGBWB+Arial"/>
              </a:rPr>
              <a:t>.</a:t>
            </a:r>
            <a:endParaRPr sz="2400" dirty="0">
              <a:solidFill>
                <a:srgbClr val="000000"/>
              </a:solidFill>
              <a:latin typeface="NBGBWB+Arial"/>
              <a:cs typeface="NBGBWB+Arial"/>
            </a:endParaRPr>
          </a:p>
          <a:p>
            <a:pPr marL="401066" marR="0">
              <a:lnSpc>
                <a:spcPts val="2681"/>
              </a:lnSpc>
              <a:spcBef>
                <a:spcPts val="774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Raději</a:t>
            </a:r>
            <a:r>
              <a:rPr sz="2400" spc="26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méně rizika</a:t>
            </a:r>
            <a:r>
              <a:rPr sz="2400" spc="13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NBGBWB+Arial"/>
                <a:cs typeface="NBGBWB+Arial"/>
              </a:rPr>
              <a:t>než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NBGBWB+Arial"/>
                <a:cs typeface="NBGBWB+Arial"/>
              </a:rPr>
              <a:t>více</a:t>
            </a:r>
            <a:r>
              <a:rPr lang="cs-CZ" sz="2400" dirty="0">
                <a:solidFill>
                  <a:srgbClr val="000000"/>
                </a:solidFill>
                <a:latin typeface="NBGBWB+Arial"/>
                <a:cs typeface="NBGBWB+Arial"/>
              </a:rPr>
              <a:t>.</a:t>
            </a:r>
            <a:endParaRPr sz="2400" dirty="0">
              <a:solidFill>
                <a:srgbClr val="000000"/>
              </a:solidFill>
              <a:latin typeface="NBGBWB+Arial"/>
              <a:cs typeface="NBGBWB+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92606" y="3898921"/>
            <a:ext cx="4919098" cy="346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Raději</a:t>
            </a:r>
            <a:r>
              <a:rPr sz="2400" spc="30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stejné peníze dnes </a:t>
            </a:r>
            <a:r>
              <a:rPr sz="2400" dirty="0" err="1">
                <a:solidFill>
                  <a:srgbClr val="000000"/>
                </a:solidFill>
                <a:latin typeface="NBGBWB+Arial"/>
                <a:cs typeface="NBGBWB+Arial"/>
              </a:rPr>
              <a:t>než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NBGBWB+Arial"/>
                <a:cs typeface="NBGBWB+Arial"/>
              </a:rPr>
              <a:t>zítra</a:t>
            </a:r>
            <a:r>
              <a:rPr lang="cs-CZ" sz="2400" dirty="0">
                <a:solidFill>
                  <a:srgbClr val="000000"/>
                </a:solidFill>
                <a:latin typeface="NBGBWB+Arial"/>
                <a:cs typeface="NBGBWB+Arial"/>
              </a:rPr>
              <a:t>.</a:t>
            </a:r>
            <a:endParaRPr sz="2400" dirty="0">
              <a:solidFill>
                <a:srgbClr val="000000"/>
              </a:solidFill>
              <a:latin typeface="NBGBWB+Arial"/>
              <a:cs typeface="NBGBWB+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91539" y="4353923"/>
            <a:ext cx="7838721" cy="17152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Třetí sloup pojednává</a:t>
            </a:r>
            <a:r>
              <a:rPr sz="2800" spc="14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o ceně peněz nebo</a:t>
            </a:r>
            <a:r>
              <a:rPr sz="2800" spc="13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spíše</a:t>
            </a:r>
          </a:p>
          <a:p>
            <a:pPr marL="0" marR="0">
              <a:lnSpc>
                <a:spcPts val="3123"/>
              </a:lnSpc>
              <a:spcBef>
                <a:spcPts val="286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finančních prostředků z hlediska času. Historicky</a:t>
            </a:r>
          </a:p>
          <a:p>
            <a:pPr marL="0" marR="0">
              <a:lnSpc>
                <a:spcPts val="3126"/>
              </a:lnSpc>
              <a:spcBef>
                <a:spcPts val="234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se</a:t>
            </a:r>
            <a:r>
              <a:rPr sz="2800" spc="11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časovými aspekty finančních prostředků</a:t>
            </a:r>
          </a:p>
          <a:p>
            <a:pPr marL="0" marR="0">
              <a:lnSpc>
                <a:spcPts val="3123"/>
              </a:lnSpc>
              <a:spcBef>
                <a:spcPts val="287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zabývá úročení.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VPKLRH+Calibri"/>
                <a:cs typeface="VPKLRH+Calibri"/>
              </a:rPr>
              <a:t>13 / 22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58926" y="548916"/>
            <a:ext cx="7579434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NBGBWB+Arial"/>
                <a:cs typeface="NBGBWB+Arial"/>
              </a:rPr>
              <a:t>Úročení základní pojmy </a:t>
            </a:r>
            <a:r>
              <a:rPr sz="4400" dirty="0">
                <a:solidFill>
                  <a:srgbClr val="000000"/>
                </a:solidFill>
                <a:latin typeface="HVTCKL+Arial"/>
                <a:cs typeface="HVTCKL+Arial"/>
              </a:rPr>
              <a:t>- </a:t>
            </a:r>
            <a:r>
              <a:rPr sz="4400" dirty="0">
                <a:solidFill>
                  <a:srgbClr val="000000"/>
                </a:solidFill>
                <a:latin typeface="NBGBWB+Arial"/>
                <a:cs typeface="NBGBWB+Arial"/>
              </a:rPr>
              <a:t>úrok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91539" y="1672908"/>
            <a:ext cx="7810877" cy="43858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Při zapůjčení finančních</a:t>
            </a:r>
            <a:r>
              <a:rPr sz="3200" spc="-27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prostředků</a:t>
            </a:r>
          </a:p>
          <a:p>
            <a:pPr marL="0" marR="0">
              <a:lnSpc>
                <a:spcPts val="3579"/>
              </a:lnSpc>
              <a:spcBef>
                <a:spcPts val="21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požaduje</a:t>
            </a:r>
            <a:r>
              <a:rPr sz="3200" spc="-21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3200" dirty="0" err="1">
                <a:solidFill>
                  <a:srgbClr val="000000"/>
                </a:solidFill>
                <a:latin typeface="NBGBWB+Arial"/>
                <a:cs typeface="NBGBWB+Arial"/>
              </a:rPr>
              <a:t>věřitel</a:t>
            </a: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 (ten, který</a:t>
            </a:r>
            <a:r>
              <a:rPr sz="3200" spc="-11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prostředky</a:t>
            </a:r>
          </a:p>
          <a:p>
            <a:pPr marL="0" marR="0">
              <a:lnSpc>
                <a:spcPts val="3582"/>
              </a:lnSpc>
              <a:spcBef>
                <a:spcPts val="258"/>
              </a:spcBef>
              <a:spcAft>
                <a:spcPts val="0"/>
              </a:spcAft>
            </a:pPr>
            <a:r>
              <a:rPr sz="3200" dirty="0" err="1">
                <a:solidFill>
                  <a:srgbClr val="000000"/>
                </a:solidFill>
                <a:latin typeface="NBGBWB+Arial"/>
                <a:cs typeface="NBGBWB+Arial"/>
              </a:rPr>
              <a:t>poskytuje</a:t>
            </a: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) odměnu. Tato</a:t>
            </a:r>
            <a:r>
              <a:rPr sz="3200" spc="-24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odměna</a:t>
            </a:r>
          </a:p>
          <a:p>
            <a:pPr marL="0" marR="0">
              <a:lnSpc>
                <a:spcPts val="3579"/>
              </a:lnSpc>
              <a:spcBef>
                <a:spcPts val="212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vyjadřuje</a:t>
            </a:r>
            <a:r>
              <a:rPr sz="3200" spc="-22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míru</a:t>
            </a:r>
            <a:r>
              <a:rPr sz="3200" spc="-15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rizika, že</a:t>
            </a:r>
            <a:r>
              <a:rPr sz="3200" spc="-15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se mu</a:t>
            </a:r>
            <a:r>
              <a:rPr sz="3200" spc="-13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v čase jeho</a:t>
            </a:r>
          </a:p>
          <a:p>
            <a:pPr marL="0" marR="0">
              <a:lnSpc>
                <a:spcPts val="3579"/>
              </a:lnSpc>
              <a:spcBef>
                <a:spcPts val="21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finanční prostředky</a:t>
            </a:r>
            <a:r>
              <a:rPr sz="3200" spc="-27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znehodnotí.</a:t>
            </a:r>
            <a:r>
              <a:rPr sz="3200" spc="-14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Tuto</a:t>
            </a:r>
          </a:p>
          <a:p>
            <a:pPr marL="0" marR="0">
              <a:lnSpc>
                <a:spcPts val="3579"/>
              </a:lnSpc>
              <a:spcBef>
                <a:spcPts val="263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odměnu</a:t>
            </a:r>
            <a:r>
              <a:rPr sz="3200" spc="-15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nazýváme</a:t>
            </a:r>
            <a:r>
              <a:rPr sz="3200" spc="-51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3200" b="1" dirty="0">
                <a:solidFill>
                  <a:srgbClr val="000000"/>
                </a:solidFill>
                <a:latin typeface="WSNVWK+Arial Bold"/>
                <a:cs typeface="WSNVWK+Arial Bold"/>
              </a:rPr>
              <a:t>úrokem.</a:t>
            </a:r>
            <a:r>
              <a:rPr sz="3200" b="1" spc="-16" dirty="0">
                <a:solidFill>
                  <a:srgbClr val="000000"/>
                </a:solidFill>
                <a:latin typeface="WSNVWK+Arial Bold"/>
                <a:cs typeface="WSNVWK+Arial Bold"/>
              </a:rPr>
              <a:t> </a:t>
            </a: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Dříve</a:t>
            </a:r>
            <a:r>
              <a:rPr sz="3200" spc="-11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byl</a:t>
            </a:r>
          </a:p>
          <a:p>
            <a:pPr marL="0" marR="0">
              <a:lnSpc>
                <a:spcPts val="3579"/>
              </a:lnSpc>
              <a:spcBef>
                <a:spcPts val="21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úrok sjednán</a:t>
            </a:r>
            <a:r>
              <a:rPr sz="3200" spc="-13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různým</a:t>
            </a:r>
            <a:r>
              <a:rPr sz="3200" spc="-24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3200" dirty="0" err="1">
                <a:solidFill>
                  <a:srgbClr val="000000"/>
                </a:solidFill>
                <a:latin typeface="NBGBWB+Arial"/>
                <a:cs typeface="NBGBWB+Arial"/>
              </a:rPr>
              <a:t>způsobem</a:t>
            </a: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.</a:t>
            </a:r>
            <a:endParaRPr lang="cs-CZ" sz="3200" spc="-24" dirty="0">
              <a:solidFill>
                <a:srgbClr val="000000"/>
              </a:solidFill>
              <a:latin typeface="NBGBWB+Arial"/>
              <a:cs typeface="NBGBWB+Arial"/>
            </a:endParaRPr>
          </a:p>
          <a:p>
            <a:pPr marL="0" marR="0">
              <a:lnSpc>
                <a:spcPts val="3579"/>
              </a:lnSpc>
              <a:spcBef>
                <a:spcPts val="21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V</a:t>
            </a:r>
            <a:r>
              <a:rPr lang="cs-CZ" sz="3200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3200" dirty="0" err="1">
                <a:solidFill>
                  <a:srgbClr val="000000"/>
                </a:solidFill>
                <a:latin typeface="NBGBWB+Arial"/>
                <a:cs typeface="NBGBWB+Arial"/>
              </a:rPr>
              <a:t>průběhu</a:t>
            </a:r>
            <a:r>
              <a:rPr sz="3200" spc="-22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18. a 19.</a:t>
            </a:r>
            <a:r>
              <a:rPr sz="3200" spc="-13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století se</a:t>
            </a:r>
            <a:r>
              <a:rPr sz="3200" spc="-14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ustálila</a:t>
            </a:r>
          </a:p>
          <a:p>
            <a:pPr marL="0" marR="0">
              <a:lnSpc>
                <a:spcPts val="3579"/>
              </a:lnSpc>
              <a:spcBef>
                <a:spcPts val="212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dohoda</a:t>
            </a:r>
            <a:r>
              <a:rPr sz="3200" spc="-15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vyjadřovat</a:t>
            </a:r>
            <a:r>
              <a:rPr sz="3200" spc="-25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ho úrokovou</a:t>
            </a:r>
            <a:r>
              <a:rPr sz="3200" spc="-24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mírou.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VPKLRH+Calibri"/>
                <a:cs typeface="VPKLRH+Calibri"/>
              </a:rPr>
              <a:t>14 / 22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58926" y="548916"/>
            <a:ext cx="7579434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NBGBWB+Arial"/>
                <a:cs typeface="NBGBWB+Arial"/>
              </a:rPr>
              <a:t>Úročení základní pojmy </a:t>
            </a:r>
            <a:r>
              <a:rPr sz="4400" dirty="0">
                <a:solidFill>
                  <a:srgbClr val="000000"/>
                </a:solidFill>
                <a:latin typeface="HVTCKL+Arial"/>
                <a:cs typeface="HVTCKL+Arial"/>
              </a:rPr>
              <a:t>- </a:t>
            </a:r>
            <a:r>
              <a:rPr sz="4400" dirty="0">
                <a:solidFill>
                  <a:srgbClr val="000000"/>
                </a:solidFill>
                <a:latin typeface="NBGBWB+Arial"/>
                <a:cs typeface="NBGBWB+Arial"/>
              </a:rPr>
              <a:t>úrok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91539" y="1671047"/>
            <a:ext cx="7862807" cy="12883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Úroková míra</a:t>
            </a:r>
            <a:r>
              <a:rPr sz="2800" spc="17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se sjednává na</a:t>
            </a:r>
            <a:r>
              <a:rPr sz="2800" spc="13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určité období např.</a:t>
            </a:r>
          </a:p>
          <a:p>
            <a:pPr marL="0" marR="0">
              <a:lnSpc>
                <a:spcPts val="3123"/>
              </a:lnSpc>
              <a:spcBef>
                <a:spcPts val="286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3 % p.a.,</a:t>
            </a:r>
            <a:r>
              <a:rPr sz="2800" spc="-16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znamená,</a:t>
            </a:r>
            <a:r>
              <a:rPr sz="2800" spc="15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že je sjednána</a:t>
            </a:r>
            <a:r>
              <a:rPr sz="2800" spc="16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úroková míra</a:t>
            </a:r>
          </a:p>
          <a:p>
            <a:pPr marL="0" marR="0">
              <a:lnSpc>
                <a:spcPts val="3126"/>
              </a:lnSpc>
              <a:spcBef>
                <a:spcPts val="234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3% na</a:t>
            </a:r>
            <a:r>
              <a:rPr sz="2800" spc="11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období 1 roku.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7344" y="3297302"/>
            <a:ext cx="862690" cy="663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5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000000"/>
                </a:solidFill>
                <a:latin typeface="WSNVWK+Arial Bold"/>
                <a:cs typeface="WSNVWK+Arial Bold"/>
              </a:rPr>
              <a:t>Období</a:t>
            </a:r>
          </a:p>
          <a:p>
            <a:pPr marL="0" marR="0">
              <a:lnSpc>
                <a:spcPts val="1783"/>
              </a:lnSpc>
              <a:spcBef>
                <a:spcPts val="1306"/>
              </a:spcBef>
              <a:spcAft>
                <a:spcPts val="0"/>
              </a:spcAft>
            </a:pPr>
            <a:r>
              <a:rPr sz="1600" b="1" dirty="0">
                <a:solidFill>
                  <a:srgbClr val="000000"/>
                </a:solidFill>
                <a:latin typeface="VNAOKK+Arial Bold"/>
                <a:cs typeface="VNAOKK+Arial Bold"/>
              </a:rPr>
              <a:t>rok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927350" y="3297302"/>
            <a:ext cx="874584" cy="663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5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000000"/>
                </a:solidFill>
                <a:latin typeface="VNAOKK+Arial Bold"/>
                <a:cs typeface="VNAOKK+Arial Bold"/>
              </a:rPr>
              <a:t>Zkratka</a:t>
            </a:r>
          </a:p>
          <a:p>
            <a:pPr marL="0" marR="0">
              <a:lnSpc>
                <a:spcPts val="1783"/>
              </a:lnSpc>
              <a:spcBef>
                <a:spcPts val="1306"/>
              </a:spcBef>
              <a:spcAft>
                <a:spcPts val="0"/>
              </a:spcAft>
            </a:pPr>
            <a:r>
              <a:rPr sz="1600" b="1" dirty="0">
                <a:solidFill>
                  <a:srgbClr val="000000"/>
                </a:solidFill>
                <a:latin typeface="VNAOKK+Arial Bold"/>
                <a:cs typeface="VNAOKK+Arial Bold"/>
              </a:rPr>
              <a:t>p.a.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903978" y="3297302"/>
            <a:ext cx="1596956" cy="663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5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000000"/>
                </a:solidFill>
                <a:latin typeface="WSNVWK+Arial Bold"/>
                <a:cs typeface="WSNVWK+Arial Bold"/>
              </a:rPr>
              <a:t>Latinský</a:t>
            </a:r>
            <a:r>
              <a:rPr sz="1600" b="1" spc="21" dirty="0">
                <a:solidFill>
                  <a:srgbClr val="000000"/>
                </a:solidFill>
                <a:latin typeface="WSNVWK+Arial Bold"/>
                <a:cs typeface="WSNVWK+Arial Bold"/>
              </a:rPr>
              <a:t> </a:t>
            </a:r>
            <a:r>
              <a:rPr sz="1600" b="1" dirty="0">
                <a:solidFill>
                  <a:srgbClr val="000000"/>
                </a:solidFill>
                <a:latin typeface="WSNVWK+Arial Bold"/>
                <a:cs typeface="WSNVWK+Arial Bold"/>
              </a:rPr>
              <a:t>název</a:t>
            </a:r>
          </a:p>
          <a:p>
            <a:pPr marL="0" marR="0">
              <a:lnSpc>
                <a:spcPts val="1783"/>
              </a:lnSpc>
              <a:spcBef>
                <a:spcPts val="1306"/>
              </a:spcBef>
              <a:spcAft>
                <a:spcPts val="0"/>
              </a:spcAft>
            </a:pPr>
            <a:r>
              <a:rPr sz="1600" b="1" dirty="0">
                <a:solidFill>
                  <a:srgbClr val="000000"/>
                </a:solidFill>
                <a:latin typeface="VNAOKK+Arial Bold"/>
                <a:cs typeface="VNAOKK+Arial Bold"/>
              </a:rPr>
              <a:t>per</a:t>
            </a:r>
            <a:r>
              <a:rPr sz="1600" b="1" spc="11" dirty="0">
                <a:solidFill>
                  <a:srgbClr val="000000"/>
                </a:solidFill>
                <a:latin typeface="VNAOKK+Arial Bold"/>
                <a:cs typeface="VNAOKK+Arial Bold"/>
              </a:rPr>
              <a:t> </a:t>
            </a:r>
            <a:r>
              <a:rPr sz="1600" b="1" dirty="0">
                <a:solidFill>
                  <a:srgbClr val="000000"/>
                </a:solidFill>
                <a:latin typeface="VNAOKK+Arial Bold"/>
                <a:cs typeface="VNAOKK+Arial Bold"/>
              </a:rPr>
              <a:t>annum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47344" y="4120284"/>
            <a:ext cx="885686" cy="1461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000000"/>
                </a:solidFill>
                <a:latin typeface="WSNVWK+Arial Bold"/>
                <a:cs typeface="WSNVWK+Arial Bold"/>
              </a:rPr>
              <a:t>pololetí</a:t>
            </a:r>
          </a:p>
          <a:p>
            <a:pPr marL="0" marR="0">
              <a:lnSpc>
                <a:spcPts val="1785"/>
              </a:lnSpc>
              <a:spcBef>
                <a:spcPts val="1301"/>
              </a:spcBef>
              <a:spcAft>
                <a:spcPts val="0"/>
              </a:spcAft>
            </a:pPr>
            <a:r>
              <a:rPr sz="1600" b="1" dirty="0">
                <a:solidFill>
                  <a:srgbClr val="000000"/>
                </a:solidFill>
                <a:latin typeface="WSNVWK+Arial Bold"/>
                <a:cs typeface="WSNVWK+Arial Bold"/>
              </a:rPr>
              <a:t>čtvrtletí</a:t>
            </a:r>
          </a:p>
          <a:p>
            <a:pPr marL="0" marR="0">
              <a:lnSpc>
                <a:spcPts val="1783"/>
              </a:lnSpc>
              <a:spcBef>
                <a:spcPts val="1367"/>
              </a:spcBef>
              <a:spcAft>
                <a:spcPts val="0"/>
              </a:spcAft>
            </a:pPr>
            <a:r>
              <a:rPr sz="1600" b="1" dirty="0">
                <a:solidFill>
                  <a:srgbClr val="000000"/>
                </a:solidFill>
                <a:latin typeface="WSNVWK+Arial Bold"/>
                <a:cs typeface="WSNVWK+Arial Bold"/>
              </a:rPr>
              <a:t>měsíc</a:t>
            </a:r>
          </a:p>
          <a:p>
            <a:pPr marL="0" marR="0">
              <a:lnSpc>
                <a:spcPts val="1783"/>
              </a:lnSpc>
              <a:spcBef>
                <a:spcPts val="1305"/>
              </a:spcBef>
              <a:spcAft>
                <a:spcPts val="0"/>
              </a:spcAft>
            </a:pPr>
            <a:r>
              <a:rPr sz="1600" b="1" dirty="0">
                <a:solidFill>
                  <a:srgbClr val="000000"/>
                </a:solidFill>
                <a:latin typeface="VNAOKK+Arial Bold"/>
                <a:cs typeface="VNAOKK+Arial Bold"/>
              </a:rPr>
              <a:t>den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927350" y="4120284"/>
            <a:ext cx="501604" cy="264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000000"/>
                </a:solidFill>
                <a:latin typeface="VNAOKK+Arial Bold"/>
                <a:cs typeface="VNAOKK+Arial Bold"/>
              </a:rPr>
              <a:t>p.s.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903978" y="4120284"/>
            <a:ext cx="1415607" cy="1461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000000"/>
                </a:solidFill>
                <a:latin typeface="VNAOKK+Arial Bold"/>
                <a:cs typeface="VNAOKK+Arial Bold"/>
              </a:rPr>
              <a:t>per</a:t>
            </a:r>
            <a:r>
              <a:rPr sz="1600" b="1" spc="11" dirty="0">
                <a:solidFill>
                  <a:srgbClr val="000000"/>
                </a:solidFill>
                <a:latin typeface="VNAOKK+Arial Bold"/>
                <a:cs typeface="VNAOKK+Arial Bold"/>
              </a:rPr>
              <a:t> </a:t>
            </a:r>
            <a:r>
              <a:rPr sz="1600" b="1" dirty="0">
                <a:solidFill>
                  <a:srgbClr val="000000"/>
                </a:solidFill>
                <a:latin typeface="VNAOKK+Arial Bold"/>
                <a:cs typeface="VNAOKK+Arial Bold"/>
              </a:rPr>
              <a:t>semestre</a:t>
            </a:r>
          </a:p>
          <a:p>
            <a:pPr marL="0" marR="0">
              <a:lnSpc>
                <a:spcPts val="1785"/>
              </a:lnSpc>
              <a:spcBef>
                <a:spcPts val="1301"/>
              </a:spcBef>
              <a:spcAft>
                <a:spcPts val="0"/>
              </a:spcAft>
            </a:pPr>
            <a:r>
              <a:rPr sz="1600" b="1" dirty="0">
                <a:solidFill>
                  <a:srgbClr val="000000"/>
                </a:solidFill>
                <a:latin typeface="VNAOKK+Arial Bold"/>
                <a:cs typeface="VNAOKK+Arial Bold"/>
              </a:rPr>
              <a:t>per</a:t>
            </a:r>
            <a:r>
              <a:rPr sz="1600" b="1" spc="15" dirty="0">
                <a:solidFill>
                  <a:srgbClr val="000000"/>
                </a:solidFill>
                <a:latin typeface="VNAOKK+Arial Bold"/>
                <a:cs typeface="VNAOKK+Arial Bold"/>
              </a:rPr>
              <a:t> </a:t>
            </a:r>
            <a:r>
              <a:rPr sz="1600" b="1" dirty="0">
                <a:solidFill>
                  <a:srgbClr val="000000"/>
                </a:solidFill>
                <a:latin typeface="VNAOKK+Arial Bold"/>
                <a:cs typeface="VNAOKK+Arial Bold"/>
              </a:rPr>
              <a:t>quartale</a:t>
            </a:r>
          </a:p>
          <a:p>
            <a:pPr marL="0" marR="0">
              <a:lnSpc>
                <a:spcPts val="1783"/>
              </a:lnSpc>
              <a:spcBef>
                <a:spcPts val="1367"/>
              </a:spcBef>
              <a:spcAft>
                <a:spcPts val="0"/>
              </a:spcAft>
            </a:pPr>
            <a:r>
              <a:rPr sz="1600" b="1" dirty="0">
                <a:solidFill>
                  <a:srgbClr val="000000"/>
                </a:solidFill>
                <a:latin typeface="VNAOKK+Arial Bold"/>
                <a:cs typeface="VNAOKK+Arial Bold"/>
              </a:rPr>
              <a:t>per</a:t>
            </a:r>
            <a:r>
              <a:rPr sz="1600" b="1" spc="11" dirty="0">
                <a:solidFill>
                  <a:srgbClr val="000000"/>
                </a:solidFill>
                <a:latin typeface="VNAOKK+Arial Bold"/>
                <a:cs typeface="VNAOKK+Arial Bold"/>
              </a:rPr>
              <a:t> </a:t>
            </a:r>
            <a:r>
              <a:rPr sz="1600" b="1" dirty="0">
                <a:solidFill>
                  <a:srgbClr val="000000"/>
                </a:solidFill>
                <a:latin typeface="VNAOKK+Arial Bold"/>
                <a:cs typeface="VNAOKK+Arial Bold"/>
              </a:rPr>
              <a:t>mensem</a:t>
            </a:r>
          </a:p>
          <a:p>
            <a:pPr marL="0" marR="0">
              <a:lnSpc>
                <a:spcPts val="1783"/>
              </a:lnSpc>
              <a:spcBef>
                <a:spcPts val="1305"/>
              </a:spcBef>
              <a:spcAft>
                <a:spcPts val="0"/>
              </a:spcAft>
            </a:pPr>
            <a:r>
              <a:rPr sz="1600" b="1" dirty="0">
                <a:solidFill>
                  <a:srgbClr val="000000"/>
                </a:solidFill>
                <a:latin typeface="VNAOKK+Arial Bold"/>
                <a:cs typeface="VNAOKK+Arial Bold"/>
              </a:rPr>
              <a:t>per</a:t>
            </a:r>
            <a:r>
              <a:rPr sz="1600" b="1" spc="11" dirty="0">
                <a:solidFill>
                  <a:srgbClr val="000000"/>
                </a:solidFill>
                <a:latin typeface="VNAOKK+Arial Bold"/>
                <a:cs typeface="VNAOKK+Arial Bold"/>
              </a:rPr>
              <a:t> </a:t>
            </a:r>
            <a:r>
              <a:rPr sz="1600" b="1" dirty="0">
                <a:solidFill>
                  <a:srgbClr val="000000"/>
                </a:solidFill>
                <a:latin typeface="VNAOKK+Arial Bold"/>
                <a:cs typeface="VNAOKK+Arial Bold"/>
              </a:rPr>
              <a:t>diem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2927350" y="4518407"/>
            <a:ext cx="513195" cy="264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5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000000"/>
                </a:solidFill>
                <a:latin typeface="VNAOKK+Arial Bold"/>
                <a:cs typeface="VNAOKK+Arial Bold"/>
              </a:rPr>
              <a:t>p.q.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2927350" y="4918860"/>
            <a:ext cx="569066" cy="6631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000000"/>
                </a:solidFill>
                <a:latin typeface="VNAOKK+Arial Bold"/>
                <a:cs typeface="VNAOKK+Arial Bold"/>
              </a:rPr>
              <a:t>p.m.</a:t>
            </a:r>
          </a:p>
          <a:p>
            <a:pPr marL="0" marR="0">
              <a:lnSpc>
                <a:spcPts val="1783"/>
              </a:lnSpc>
              <a:spcBef>
                <a:spcPts val="1305"/>
              </a:spcBef>
              <a:spcAft>
                <a:spcPts val="0"/>
              </a:spcAft>
            </a:pPr>
            <a:r>
              <a:rPr sz="1600" b="1" dirty="0">
                <a:solidFill>
                  <a:srgbClr val="000000"/>
                </a:solidFill>
                <a:latin typeface="VNAOKK+Arial Bold"/>
                <a:cs typeface="VNAOKK+Arial Bold"/>
              </a:rPr>
              <a:t>p.d.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747335" y="5745188"/>
            <a:ext cx="7525585" cy="397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8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 err="1">
                <a:solidFill>
                  <a:srgbClr val="000000"/>
                </a:solidFill>
                <a:latin typeface="NBGBWB+Arial"/>
                <a:cs typeface="NBGBWB+Arial"/>
              </a:rPr>
              <a:t>Doba</a:t>
            </a: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, po</a:t>
            </a:r>
            <a:r>
              <a:rPr sz="2800" spc="11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kterou je kapitál zapůjčen se nazývá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730240" y="6200198"/>
            <a:ext cx="2650767" cy="434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HVTCKL+Arial"/>
                <a:cs typeface="HVTCKL+Arial"/>
              </a:rPr>
              <a:t>doba splatnosti.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VPKLRH+Calibri"/>
                <a:cs typeface="VPKLRH+Calibri"/>
              </a:rPr>
              <a:t>15 / 22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858926" y="548916"/>
            <a:ext cx="7579434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NBGBWB+Arial"/>
                <a:cs typeface="NBGBWB+Arial"/>
              </a:rPr>
              <a:t>Úročení základní pojmy </a:t>
            </a:r>
            <a:r>
              <a:rPr sz="4400" dirty="0">
                <a:solidFill>
                  <a:srgbClr val="000000"/>
                </a:solidFill>
                <a:latin typeface="HVTCKL+Arial"/>
                <a:cs typeface="HVTCKL+Arial"/>
              </a:rPr>
              <a:t>- </a:t>
            </a:r>
            <a:r>
              <a:rPr sz="4400" dirty="0">
                <a:solidFill>
                  <a:srgbClr val="000000"/>
                </a:solidFill>
                <a:latin typeface="NBGBWB+Arial"/>
                <a:cs typeface="NBGBWB+Arial"/>
              </a:rPr>
              <a:t>úrok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91539" y="1671047"/>
            <a:ext cx="7186713" cy="8615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Rozeznáváme</a:t>
            </a:r>
            <a:r>
              <a:rPr sz="2800" spc="16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několik druhů</a:t>
            </a:r>
            <a:r>
              <a:rPr sz="2800" spc="21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úrokových měr.</a:t>
            </a:r>
          </a:p>
          <a:p>
            <a:pPr marL="0" marR="0">
              <a:lnSpc>
                <a:spcPts val="3123"/>
              </a:lnSpc>
              <a:spcBef>
                <a:spcPts val="286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Nejužívanější jsou: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92606" y="2594123"/>
            <a:ext cx="6967426" cy="17953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0000"/>
                </a:solidFill>
                <a:latin typeface="NBGBWB+Arial"/>
                <a:cs typeface="NBGBWB+Arial"/>
              </a:rPr>
              <a:t>Nominální</a:t>
            </a:r>
            <a:r>
              <a:rPr sz="2400" spc="34" dirty="0">
                <a:solidFill>
                  <a:srgbClr val="FF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FF0000"/>
                </a:solidFill>
                <a:latin typeface="NBGBWB+Arial"/>
                <a:cs typeface="NBGBWB+Arial"/>
              </a:rPr>
              <a:t>úroková</a:t>
            </a:r>
            <a:r>
              <a:rPr sz="2400" spc="12" dirty="0">
                <a:solidFill>
                  <a:srgbClr val="FF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FF0000"/>
                </a:solidFill>
                <a:latin typeface="NBGBWB+Arial"/>
                <a:cs typeface="NBGBWB+Arial"/>
              </a:rPr>
              <a:t>míra</a:t>
            </a:r>
            <a:r>
              <a:rPr sz="2400" spc="-18" dirty="0">
                <a:solidFill>
                  <a:srgbClr val="FF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– sjednaná</a:t>
            </a:r>
            <a:r>
              <a:rPr sz="2400" spc="22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ú.m.</a:t>
            </a:r>
            <a:r>
              <a:rPr sz="2400" spc="-26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mezi</a:t>
            </a:r>
          </a:p>
          <a:p>
            <a:pPr marL="0" marR="0">
              <a:lnSpc>
                <a:spcPts val="2681"/>
              </a:lnSpc>
              <a:spcBef>
                <a:spcPts val="20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vypůjčovatelem</a:t>
            </a:r>
            <a:r>
              <a:rPr sz="2400" spc="13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a </a:t>
            </a:r>
            <a:r>
              <a:rPr sz="2400" dirty="0" err="1">
                <a:solidFill>
                  <a:srgbClr val="000000"/>
                </a:solidFill>
                <a:latin typeface="NBGBWB+Arial"/>
                <a:cs typeface="NBGBWB+Arial"/>
              </a:rPr>
              <a:t>poskytovatelem</a:t>
            </a:r>
            <a:r>
              <a:rPr sz="2400" spc="13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NBGBWB+Arial"/>
                <a:cs typeface="NBGBWB+Arial"/>
              </a:rPr>
              <a:t>většinou</a:t>
            </a:r>
            <a:r>
              <a:rPr lang="cs-CZ" sz="2400" dirty="0">
                <a:solidFill>
                  <a:srgbClr val="000000"/>
                </a:solidFill>
                <a:latin typeface="NBGBWB+Arial"/>
                <a:cs typeface="NBGBWB+Arial"/>
              </a:rPr>
              <a:t> </a:t>
            </a:r>
            <a:r>
              <a:rPr sz="2400" dirty="0" err="1">
                <a:solidFill>
                  <a:srgbClr val="000000"/>
                </a:solidFill>
                <a:latin typeface="NBGBWB+Arial"/>
                <a:cs typeface="NBGBWB+Arial"/>
              </a:rPr>
              <a:t>na</a:t>
            </a:r>
            <a:endParaRPr sz="2400" dirty="0">
              <a:solidFill>
                <a:srgbClr val="000000"/>
              </a:solidFill>
              <a:latin typeface="NBGBWB+Arial"/>
              <a:cs typeface="NBGBWB+Arial"/>
            </a:endParaRPr>
          </a:p>
          <a:p>
            <a:pPr marL="0" marR="0">
              <a:lnSpc>
                <a:spcPts val="2681"/>
              </a:lnSpc>
              <a:spcBef>
                <a:spcPts val="148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základě</a:t>
            </a:r>
            <a:r>
              <a:rPr sz="2400" spc="23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písemné dohody na předem</a:t>
            </a:r>
            <a:r>
              <a:rPr sz="2400" spc="15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NBGBWB+Arial"/>
                <a:cs typeface="NBGBWB+Arial"/>
              </a:rPr>
              <a:t>dané</a:t>
            </a:r>
            <a:r>
              <a:rPr sz="2400" spc="15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NBGBWB+Arial"/>
                <a:cs typeface="NBGBWB+Arial"/>
              </a:rPr>
              <a:t>období</a:t>
            </a:r>
            <a:r>
              <a:rPr lang="cs-CZ" sz="2400" dirty="0">
                <a:solidFill>
                  <a:srgbClr val="000000"/>
                </a:solidFill>
                <a:latin typeface="NBGBWB+Arial"/>
                <a:cs typeface="NBGBWB+Arial"/>
              </a:rPr>
              <a:t> 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(</a:t>
            </a:r>
            <a:r>
              <a:rPr sz="2400" b="1" dirty="0" err="1">
                <a:solidFill>
                  <a:srgbClr val="000000"/>
                </a:solidFill>
                <a:latin typeface="VNAOKK+Arial Bold"/>
                <a:cs typeface="VNAOKK+Arial Bold"/>
              </a:rPr>
              <a:t>doba</a:t>
            </a:r>
            <a:r>
              <a:rPr sz="2400" b="1" spc="-10" dirty="0">
                <a:solidFill>
                  <a:srgbClr val="000000"/>
                </a:solidFill>
                <a:latin typeface="VNAOKK+Arial Bold"/>
                <a:cs typeface="VNAOKK+Arial Bold"/>
              </a:rPr>
              <a:t> </a:t>
            </a:r>
            <a:r>
              <a:rPr sz="2400" b="1" dirty="0">
                <a:solidFill>
                  <a:srgbClr val="000000"/>
                </a:solidFill>
                <a:latin typeface="VNAOKK+Arial Bold"/>
                <a:cs typeface="VNAOKK+Arial Bold"/>
              </a:rPr>
              <a:t>splatnosti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)</a:t>
            </a:r>
            <a:r>
              <a:rPr sz="2400" spc="-14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s definicí</a:t>
            </a:r>
            <a:r>
              <a:rPr sz="2400" spc="16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období, kdy jsou</a:t>
            </a:r>
          </a:p>
          <a:p>
            <a:pPr marL="0" marR="0">
              <a:lnSpc>
                <a:spcPts val="2683"/>
              </a:lnSpc>
              <a:spcBef>
                <a:spcPts val="196"/>
              </a:spcBef>
              <a:spcAft>
                <a:spcPts val="0"/>
              </a:spcAft>
            </a:pPr>
            <a:r>
              <a:rPr sz="2400" dirty="0" err="1">
                <a:solidFill>
                  <a:srgbClr val="000000"/>
                </a:solidFill>
                <a:latin typeface="NBGBWB+Arial"/>
                <a:cs typeface="NBGBWB+Arial"/>
              </a:rPr>
              <a:t>připisovány</a:t>
            </a:r>
            <a:r>
              <a:rPr sz="2400" spc="40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NBGBWB+Arial"/>
                <a:cs typeface="NBGBWB+Arial"/>
              </a:rPr>
              <a:t>úroky</a:t>
            </a:r>
            <a:r>
              <a:rPr lang="cs-CZ" sz="2400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(</a:t>
            </a:r>
            <a:r>
              <a:rPr sz="2400" b="1" dirty="0">
                <a:solidFill>
                  <a:srgbClr val="000000"/>
                </a:solidFill>
                <a:latin typeface="WSNVWK+Arial Bold"/>
                <a:cs typeface="WSNVWK+Arial Bold"/>
              </a:rPr>
              <a:t>úrokové období</a:t>
            </a:r>
            <a:r>
              <a:rPr sz="2400" dirty="0">
                <a:solidFill>
                  <a:srgbClr val="000000"/>
                </a:solidFill>
                <a:latin typeface="HVTCKL+Arial"/>
                <a:cs typeface="HVTCKL+Arial"/>
              </a:rPr>
              <a:t>).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92606" y="4496986"/>
            <a:ext cx="7001988" cy="11102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0000"/>
                </a:solidFill>
                <a:latin typeface="NBGBWB+Arial"/>
                <a:cs typeface="NBGBWB+Arial"/>
              </a:rPr>
              <a:t>Efektivní úroková</a:t>
            </a:r>
            <a:r>
              <a:rPr sz="2400" spc="14" dirty="0">
                <a:solidFill>
                  <a:srgbClr val="FF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FF0000"/>
                </a:solidFill>
                <a:latin typeface="NBGBWB+Arial"/>
                <a:cs typeface="NBGBWB+Arial"/>
              </a:rPr>
              <a:t>míra</a:t>
            </a:r>
            <a:r>
              <a:rPr sz="2400" spc="-11" dirty="0">
                <a:solidFill>
                  <a:srgbClr val="FF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–</a:t>
            </a:r>
            <a:r>
              <a:rPr sz="2400" spc="-10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uměle</a:t>
            </a:r>
            <a:r>
              <a:rPr sz="2400" spc="26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vypočtená úroková</a:t>
            </a:r>
          </a:p>
          <a:p>
            <a:pPr marL="0" marR="0">
              <a:lnSpc>
                <a:spcPts val="2681"/>
              </a:lnSpc>
              <a:spcBef>
                <a:spcPts val="198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míra,</a:t>
            </a:r>
            <a:r>
              <a:rPr sz="2400" spc="-25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která</a:t>
            </a:r>
            <a:r>
              <a:rPr sz="2400" spc="-11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umožňuje</a:t>
            </a:r>
            <a:r>
              <a:rPr sz="2400" spc="15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porovnat</a:t>
            </a:r>
            <a:r>
              <a:rPr sz="2400" spc="13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různé nominální</a:t>
            </a:r>
          </a:p>
          <a:p>
            <a:pPr marL="0" marR="0">
              <a:lnSpc>
                <a:spcPts val="2683"/>
              </a:lnSpc>
              <a:spcBef>
                <a:spcPts val="146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úrokové</a:t>
            </a:r>
            <a:r>
              <a:rPr sz="2400" spc="12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míry</a:t>
            </a:r>
            <a:r>
              <a:rPr sz="2400" spc="-36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s různou četností připisování</a:t>
            </a:r>
            <a:r>
              <a:rPr sz="2400" spc="31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úroků.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92606" y="5667672"/>
            <a:ext cx="6508771" cy="346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0000"/>
                </a:solidFill>
                <a:latin typeface="NBGBWB+Arial"/>
                <a:cs typeface="NBGBWB+Arial"/>
              </a:rPr>
              <a:t>Požadovaná</a:t>
            </a:r>
            <a:r>
              <a:rPr sz="2400" spc="36" dirty="0">
                <a:solidFill>
                  <a:srgbClr val="FF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FF0000"/>
                </a:solidFill>
                <a:latin typeface="NBGBWB+Arial"/>
                <a:cs typeface="NBGBWB+Arial"/>
              </a:rPr>
              <a:t>úroková míra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–</a:t>
            </a:r>
            <a:r>
              <a:rPr sz="2400" spc="-10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HVTCKL+Arial"/>
                <a:cs typeface="HVTCKL+Arial"/>
              </a:rPr>
              <a:t>jde o </a:t>
            </a:r>
            <a:r>
              <a:rPr sz="2400" dirty="0" err="1">
                <a:solidFill>
                  <a:srgbClr val="000000"/>
                </a:solidFill>
                <a:latin typeface="HVTCKL+Arial"/>
                <a:cs typeface="HVTCKL+Arial"/>
              </a:rPr>
              <a:t>hypotetickou</a:t>
            </a:r>
            <a:endParaRPr sz="2400" dirty="0">
              <a:solidFill>
                <a:srgbClr val="000000"/>
              </a:solidFill>
              <a:latin typeface="HVTCKL+Arial"/>
              <a:cs typeface="HVTCKL+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VPKLRH+Calibri"/>
                <a:cs typeface="VPKLRH+Calibri"/>
              </a:rPr>
              <a:t>16 / 22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-10204" y="16773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58926" y="548916"/>
            <a:ext cx="7579434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NBGBWB+Arial"/>
                <a:cs typeface="NBGBWB+Arial"/>
              </a:rPr>
              <a:t>Úročení základní pojmy </a:t>
            </a:r>
            <a:r>
              <a:rPr sz="4400" dirty="0">
                <a:solidFill>
                  <a:srgbClr val="000000"/>
                </a:solidFill>
                <a:latin typeface="HVTCKL+Arial"/>
                <a:cs typeface="HVTCKL+Arial"/>
              </a:rPr>
              <a:t>- </a:t>
            </a:r>
            <a:r>
              <a:rPr sz="4400" dirty="0">
                <a:solidFill>
                  <a:srgbClr val="000000"/>
                </a:solidFill>
                <a:latin typeface="NBGBWB+Arial"/>
                <a:cs typeface="NBGBWB+Arial"/>
              </a:rPr>
              <a:t>úrok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31640" y="1624140"/>
            <a:ext cx="6875032" cy="37248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úrokovou</a:t>
            </a:r>
            <a:r>
              <a:rPr sz="2400" spc="-28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míru,</a:t>
            </a:r>
            <a:r>
              <a:rPr sz="2400" spc="-15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kterou</a:t>
            </a:r>
            <a:r>
              <a:rPr sz="2400" spc="-21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NBGBWB+Arial"/>
                <a:cs typeface="NBGBWB+Arial"/>
              </a:rPr>
              <a:t>bychom</a:t>
            </a:r>
            <a:r>
              <a:rPr sz="2400" spc="-21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NBGBWB+Arial"/>
                <a:cs typeface="NBGBWB+Arial"/>
              </a:rPr>
              <a:t>mohli</a:t>
            </a:r>
            <a:r>
              <a:rPr lang="cs-CZ" sz="2400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NBGBWB+Arial"/>
                <a:cs typeface="NBGBWB+Arial"/>
              </a:rPr>
              <a:t>získat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,</a:t>
            </a:r>
            <a:r>
              <a:rPr sz="2400" spc="-20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kdybychom</a:t>
            </a:r>
            <a:r>
              <a:rPr sz="2400" spc="-44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NBGBWB+Arial"/>
                <a:cs typeface="NBGBWB+Arial"/>
              </a:rPr>
              <a:t>prostředky</a:t>
            </a:r>
            <a:r>
              <a:rPr sz="2400" spc="-38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NBGBWB+Arial"/>
                <a:cs typeface="NBGBWB+Arial"/>
              </a:rPr>
              <a:t>nechali</a:t>
            </a:r>
            <a:r>
              <a:rPr lang="cs-CZ" sz="2400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NBGBWB+Arial"/>
                <a:cs typeface="NBGBWB+Arial"/>
              </a:rPr>
              <a:t>vydělávat</a:t>
            </a:r>
            <a:r>
              <a:rPr sz="2400" spc="-27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známým</a:t>
            </a:r>
            <a:r>
              <a:rPr sz="2400" spc="-25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způsobem.</a:t>
            </a:r>
            <a:r>
              <a:rPr sz="2400" spc="-23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NBGBWB+Arial"/>
                <a:cs typeface="NBGBWB+Arial"/>
              </a:rPr>
              <a:t>Užívá</a:t>
            </a:r>
            <a:r>
              <a:rPr sz="2400" spc="-22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se</a:t>
            </a:r>
            <a:r>
              <a:rPr lang="cs-CZ" sz="2400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NBGBWB+Arial"/>
                <a:cs typeface="NBGBWB+Arial"/>
              </a:rPr>
              <a:t>velmi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 často</a:t>
            </a:r>
            <a:r>
              <a:rPr sz="2400" spc="-31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například</a:t>
            </a:r>
            <a:r>
              <a:rPr sz="2400" spc="-14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u cenných</a:t>
            </a:r>
            <a:r>
              <a:rPr sz="2400" spc="-29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NBGBWB+Arial"/>
                <a:cs typeface="NBGBWB+Arial"/>
              </a:rPr>
              <a:t>papírů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,</a:t>
            </a:r>
            <a:r>
              <a:rPr lang="cs-CZ" sz="2400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NBGBWB+Arial"/>
                <a:cs typeface="NBGBWB+Arial"/>
              </a:rPr>
              <a:t>dluhopisů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 či jiných</a:t>
            </a:r>
            <a:r>
              <a:rPr sz="2400" spc="-14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finančních</a:t>
            </a:r>
            <a:r>
              <a:rPr sz="2400" spc="-14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aparátů.</a:t>
            </a:r>
          </a:p>
          <a:p>
            <a:pPr marL="4572" marR="0">
              <a:lnSpc>
                <a:spcPts val="3582"/>
              </a:lnSpc>
              <a:spcBef>
                <a:spcPts val="642"/>
              </a:spcBef>
              <a:spcAft>
                <a:spcPts val="0"/>
              </a:spcAft>
            </a:pPr>
            <a:r>
              <a:rPr sz="2400" dirty="0">
                <a:solidFill>
                  <a:srgbClr val="FF0000"/>
                </a:solidFill>
                <a:latin typeface="NBGBWB+Arial"/>
                <a:cs typeface="NBGBWB+Arial"/>
              </a:rPr>
              <a:t>Vnitřní míra</a:t>
            </a:r>
            <a:r>
              <a:rPr sz="2400" spc="-20" dirty="0">
                <a:solidFill>
                  <a:srgbClr val="FF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FF0000"/>
                </a:solidFill>
                <a:latin typeface="NBGBWB+Arial"/>
                <a:cs typeface="NBGBWB+Arial"/>
              </a:rPr>
              <a:t>výnosu</a:t>
            </a:r>
            <a:r>
              <a:rPr sz="2400" spc="-68" dirty="0">
                <a:solidFill>
                  <a:srgbClr val="FF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– jedná se</a:t>
            </a:r>
            <a:r>
              <a:rPr sz="2400" spc="-14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o</a:t>
            </a:r>
            <a:r>
              <a:rPr lang="cs-CZ" sz="2400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NBGBWB+Arial"/>
                <a:cs typeface="NBGBWB+Arial"/>
              </a:rPr>
              <a:t>uvažovanou</a:t>
            </a:r>
            <a:r>
              <a:rPr sz="2400" spc="-41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úrokovou</a:t>
            </a:r>
            <a:r>
              <a:rPr sz="2400" spc="-28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míru,</a:t>
            </a:r>
            <a:r>
              <a:rPr sz="2400" spc="-15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při </a:t>
            </a:r>
            <a:r>
              <a:rPr sz="2400" dirty="0" err="1">
                <a:solidFill>
                  <a:srgbClr val="000000"/>
                </a:solidFill>
                <a:latin typeface="NBGBWB+Arial"/>
                <a:cs typeface="NBGBWB+Arial"/>
              </a:rPr>
              <a:t>níž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 se</a:t>
            </a:r>
            <a:r>
              <a:rPr lang="cs-CZ" sz="2400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NBGBWB+Arial"/>
                <a:cs typeface="NBGBWB+Arial"/>
              </a:rPr>
              <a:t>cena</a:t>
            </a:r>
            <a:r>
              <a:rPr sz="2400" spc="-11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investice</a:t>
            </a:r>
            <a:r>
              <a:rPr sz="2400" spc="-18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rovná </a:t>
            </a:r>
            <a:r>
              <a:rPr sz="2400" dirty="0" err="1">
                <a:solidFill>
                  <a:srgbClr val="000000"/>
                </a:solidFill>
                <a:latin typeface="NBGBWB+Arial"/>
                <a:cs typeface="NBGBWB+Arial"/>
              </a:rPr>
              <a:t>současné</a:t>
            </a:r>
            <a:r>
              <a:rPr sz="2400" spc="-21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NBGBWB+Arial"/>
                <a:cs typeface="NBGBWB+Arial"/>
              </a:rPr>
              <a:t>hodnotě</a:t>
            </a:r>
            <a:r>
              <a:rPr lang="cs-CZ" sz="2400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NBGBWB+Arial"/>
                <a:cs typeface="NBGBWB+Arial"/>
              </a:rPr>
              <a:t>budoucích</a:t>
            </a:r>
            <a:r>
              <a:rPr sz="2400" spc="-22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výnosů.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VPKLRH+Calibri"/>
                <a:cs typeface="VPKLRH+Calibri"/>
              </a:rPr>
              <a:t>17 / 22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956306" y="548916"/>
            <a:ext cx="3385105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NBGBWB+Arial"/>
                <a:cs typeface="NBGBWB+Arial"/>
              </a:rPr>
              <a:t>Typy úročení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91539" y="1628375"/>
            <a:ext cx="7359537" cy="15901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b="1" dirty="0">
                <a:solidFill>
                  <a:srgbClr val="333399"/>
                </a:solidFill>
                <a:latin typeface="WSNVWK+Arial Bold"/>
                <a:cs typeface="WSNVWK+Arial Bold"/>
              </a:rPr>
              <a:t>Jednoduché</a:t>
            </a:r>
            <a:r>
              <a:rPr sz="2800" b="1" spc="71" dirty="0">
                <a:solidFill>
                  <a:srgbClr val="333399"/>
                </a:solidFill>
                <a:latin typeface="WSNVWK+Arial Bold"/>
                <a:cs typeface="WSNVWK+Arial Bold"/>
              </a:rPr>
              <a:t> </a:t>
            </a:r>
            <a:r>
              <a:rPr sz="2800" b="1" dirty="0">
                <a:solidFill>
                  <a:srgbClr val="333399"/>
                </a:solidFill>
                <a:latin typeface="WSNVWK+Arial Bold"/>
                <a:cs typeface="WSNVWK+Arial Bold"/>
              </a:rPr>
              <a:t>úročení </a:t>
            </a: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– vyplácené úroky se </a:t>
            </a:r>
            <a:endParaRPr lang="cs-CZ" sz="2800" dirty="0">
              <a:solidFill>
                <a:srgbClr val="000000"/>
              </a:solidFill>
              <a:latin typeface="NBGBWB+Arial"/>
              <a:cs typeface="NBGBWB+Arial"/>
            </a:endParaRPr>
          </a:p>
          <a:p>
            <a:pPr marL="0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2800" dirty="0">
                <a:solidFill>
                  <a:srgbClr val="000000"/>
                </a:solidFill>
                <a:latin typeface="NBGBWB+Arial"/>
                <a:cs typeface="NBGBWB+Arial"/>
              </a:rPr>
              <a:t>k </a:t>
            </a:r>
            <a:r>
              <a:rPr sz="2800" dirty="0" err="1">
                <a:solidFill>
                  <a:srgbClr val="000000"/>
                </a:solidFill>
                <a:latin typeface="NBGBWB+Arial"/>
                <a:cs typeface="NBGBWB+Arial"/>
              </a:rPr>
              <a:t>původnímu</a:t>
            </a:r>
            <a:r>
              <a:rPr sz="2800" spc="13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kapitálu nepřičítají a dále neúročí.</a:t>
            </a:r>
          </a:p>
          <a:p>
            <a:pPr marL="0" marR="0">
              <a:lnSpc>
                <a:spcPts val="3024"/>
              </a:lnSpc>
              <a:spcBef>
                <a:spcPts val="5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Úroky se</a:t>
            </a:r>
            <a:r>
              <a:rPr sz="2800" spc="-12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počítají stále ze stejné sumy.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1539" y="3250165"/>
            <a:ext cx="7703371" cy="11926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b="1" dirty="0">
                <a:solidFill>
                  <a:srgbClr val="333399"/>
                </a:solidFill>
                <a:latin typeface="WSNVWK+Arial Bold"/>
                <a:cs typeface="WSNVWK+Arial Bold"/>
              </a:rPr>
              <a:t>Složené</a:t>
            </a:r>
            <a:r>
              <a:rPr sz="2800" b="1" spc="23" dirty="0">
                <a:solidFill>
                  <a:srgbClr val="333399"/>
                </a:solidFill>
                <a:latin typeface="WSNVWK+Arial Bold"/>
                <a:cs typeface="WSNVWK+Arial Bold"/>
              </a:rPr>
              <a:t> </a:t>
            </a:r>
            <a:r>
              <a:rPr sz="2800" b="1" dirty="0">
                <a:solidFill>
                  <a:srgbClr val="333399"/>
                </a:solidFill>
                <a:latin typeface="WSNVWK+Arial Bold"/>
                <a:cs typeface="WSNVWK+Arial Bold"/>
              </a:rPr>
              <a:t>úročení </a:t>
            </a: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– úroky se </a:t>
            </a:r>
            <a:r>
              <a:rPr sz="2800" dirty="0" err="1">
                <a:solidFill>
                  <a:srgbClr val="000000"/>
                </a:solidFill>
                <a:latin typeface="NBGBWB+Arial"/>
                <a:cs typeface="NBGBWB+Arial"/>
              </a:rPr>
              <a:t>připisují</a:t>
            </a: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endParaRPr lang="cs-CZ" sz="2800" dirty="0">
              <a:solidFill>
                <a:srgbClr val="000000"/>
              </a:solidFill>
              <a:latin typeface="NBGBWB+Arial"/>
              <a:cs typeface="NBGBWB+Arial"/>
            </a:endParaRPr>
          </a:p>
          <a:p>
            <a:pPr marL="0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2800" dirty="0">
                <a:solidFill>
                  <a:srgbClr val="000000"/>
                </a:solidFill>
                <a:latin typeface="NBGBWB+Arial"/>
                <a:cs typeface="NBGBWB+Arial"/>
              </a:rPr>
              <a:t>k </a:t>
            </a:r>
            <a:r>
              <a:rPr sz="2800" dirty="0" err="1">
                <a:solidFill>
                  <a:srgbClr val="000000"/>
                </a:solidFill>
                <a:latin typeface="NBGBWB+Arial"/>
                <a:cs typeface="NBGBWB+Arial"/>
              </a:rPr>
              <a:t>původnímu</a:t>
            </a:r>
            <a:r>
              <a:rPr sz="2800" spc="13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kapitálu a spolu s ním se dále</a:t>
            </a:r>
            <a:r>
              <a:rPr sz="2800" spc="16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úročí.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91539" y="4488035"/>
            <a:ext cx="7744625" cy="12029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b="1" dirty="0">
                <a:solidFill>
                  <a:srgbClr val="333399"/>
                </a:solidFill>
                <a:latin typeface="WSNVWK+Arial Bold"/>
                <a:cs typeface="WSNVWK+Arial Bold"/>
              </a:rPr>
              <a:t>Smíšené</a:t>
            </a:r>
            <a:r>
              <a:rPr sz="2800" b="1" spc="23" dirty="0">
                <a:solidFill>
                  <a:srgbClr val="333399"/>
                </a:solidFill>
                <a:latin typeface="WSNVWK+Arial Bold"/>
                <a:cs typeface="WSNVWK+Arial Bold"/>
              </a:rPr>
              <a:t> </a:t>
            </a:r>
            <a:r>
              <a:rPr sz="2800" b="1" dirty="0">
                <a:solidFill>
                  <a:srgbClr val="333399"/>
                </a:solidFill>
                <a:latin typeface="WSNVWK+Arial Bold"/>
                <a:cs typeface="WSNVWK+Arial Bold"/>
              </a:rPr>
              <a:t>úročení </a:t>
            </a: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– celá období se úročí jako</a:t>
            </a:r>
          </a:p>
          <a:p>
            <a:pPr marL="0" marR="0">
              <a:lnSpc>
                <a:spcPts val="302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složené úročení a poslední část(necelé období )</a:t>
            </a:r>
          </a:p>
          <a:p>
            <a:pPr marL="0" marR="0">
              <a:lnSpc>
                <a:spcPts val="3023"/>
              </a:lnSpc>
              <a:spcBef>
                <a:spcPts val="5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jako </a:t>
            </a:r>
            <a:r>
              <a:rPr sz="2800" dirty="0" err="1">
                <a:solidFill>
                  <a:srgbClr val="000000"/>
                </a:solidFill>
                <a:latin typeface="NBGBWB+Arial"/>
                <a:cs typeface="NBGBWB+Arial"/>
              </a:rPr>
              <a:t>jednoduché</a:t>
            </a:r>
            <a:r>
              <a:rPr sz="2800" spc="14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800" dirty="0" err="1">
                <a:solidFill>
                  <a:srgbClr val="000000"/>
                </a:solidFill>
                <a:latin typeface="NBGBWB+Arial"/>
                <a:cs typeface="NBGBWB+Arial"/>
              </a:rPr>
              <a:t>úročení</a:t>
            </a:r>
            <a:r>
              <a:rPr lang="cs-CZ" sz="2800" dirty="0">
                <a:solidFill>
                  <a:srgbClr val="000000"/>
                </a:solidFill>
                <a:latin typeface="NBGBWB+Arial"/>
                <a:cs typeface="NBGBWB+Arial"/>
              </a:rPr>
              <a:t>.</a:t>
            </a:r>
            <a:endParaRPr sz="2800" dirty="0">
              <a:solidFill>
                <a:srgbClr val="000000"/>
              </a:solidFill>
              <a:latin typeface="NBGBWB+Arial"/>
              <a:cs typeface="NBGBWB+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VPKLRH+Calibri"/>
                <a:cs typeface="VPKLRH+Calibri"/>
              </a:rPr>
              <a:t>18 / 22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88238" y="576011"/>
            <a:ext cx="7920962" cy="6050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64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NBGBWB+Arial"/>
                <a:cs typeface="NBGBWB+Arial"/>
              </a:rPr>
              <a:t>Typy úročení</a:t>
            </a:r>
            <a:r>
              <a:rPr sz="4000" spc="27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4000" dirty="0">
                <a:solidFill>
                  <a:srgbClr val="000000"/>
                </a:solidFill>
                <a:latin typeface="NBGBWB+Arial"/>
                <a:cs typeface="NBGBWB+Arial"/>
              </a:rPr>
              <a:t>– doba</a:t>
            </a:r>
            <a:r>
              <a:rPr sz="4000" spc="16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4000" dirty="0">
                <a:solidFill>
                  <a:srgbClr val="000000"/>
                </a:solidFill>
                <a:latin typeface="NBGBWB+Arial"/>
                <a:cs typeface="NBGBWB+Arial"/>
              </a:rPr>
              <a:t>výplaty úroku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91539" y="1672908"/>
            <a:ext cx="7351406" cy="1384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2800" b="1" dirty="0">
                <a:solidFill>
                  <a:srgbClr val="333399"/>
                </a:solidFill>
                <a:latin typeface="WSNVWK+Arial Bold"/>
                <a:cs typeface="WSNVWK+Arial Bold"/>
              </a:rPr>
              <a:t>Polhůtní</a:t>
            </a:r>
            <a:r>
              <a:rPr sz="2800" b="1" spc="810" dirty="0">
                <a:solidFill>
                  <a:srgbClr val="333399"/>
                </a:solidFill>
                <a:latin typeface="WSNVWK+Arial Bold"/>
                <a:cs typeface="WSNVWK+Arial Bold"/>
              </a:rPr>
              <a:t> </a:t>
            </a:r>
            <a:r>
              <a:rPr sz="2800" b="1" dirty="0">
                <a:solidFill>
                  <a:srgbClr val="333399"/>
                </a:solidFill>
                <a:latin typeface="WSNVWK+Arial Bold"/>
                <a:cs typeface="WSNVWK+Arial Bold"/>
              </a:rPr>
              <a:t>neboli</a:t>
            </a:r>
            <a:r>
              <a:rPr sz="2800" b="1" spc="18" dirty="0">
                <a:solidFill>
                  <a:srgbClr val="333399"/>
                </a:solidFill>
                <a:latin typeface="WSNVWK+Arial Bold"/>
                <a:cs typeface="WSNVWK+Arial Bold"/>
              </a:rPr>
              <a:t> </a:t>
            </a:r>
            <a:r>
              <a:rPr sz="2800" b="1" dirty="0">
                <a:solidFill>
                  <a:srgbClr val="333399"/>
                </a:solidFill>
                <a:latin typeface="WSNVWK+Arial Bold"/>
                <a:cs typeface="WSNVWK+Arial Bold"/>
              </a:rPr>
              <a:t>dekurzivní úročení</a:t>
            </a: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.</a:t>
            </a:r>
            <a:r>
              <a:rPr sz="3200" spc="19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endParaRPr lang="cs-CZ" sz="3200" spc="19" dirty="0">
              <a:solidFill>
                <a:srgbClr val="000000"/>
              </a:solidFill>
              <a:latin typeface="NBGBWB+Arial"/>
              <a:cs typeface="NBGBWB+Arial"/>
            </a:endParaRPr>
          </a:p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 err="1">
                <a:solidFill>
                  <a:srgbClr val="000000"/>
                </a:solidFill>
                <a:latin typeface="NBGBWB+Arial"/>
                <a:cs typeface="NBGBWB+Arial"/>
              </a:rPr>
              <a:t>Úroky</a:t>
            </a:r>
            <a:r>
              <a:rPr lang="cs-CZ" sz="3200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se vyplácí</a:t>
            </a:r>
            <a:r>
              <a:rPr sz="3200" spc="-22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na konci úrokového</a:t>
            </a:r>
            <a:r>
              <a:rPr sz="3200" spc="-30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3200" dirty="0" err="1">
                <a:solidFill>
                  <a:srgbClr val="000000"/>
                </a:solidFill>
                <a:latin typeface="NBGBWB+Arial"/>
                <a:cs typeface="NBGBWB+Arial"/>
              </a:rPr>
              <a:t>období</a:t>
            </a: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.</a:t>
            </a:r>
            <a:r>
              <a:rPr lang="cs-CZ" sz="3200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3200" dirty="0" err="1">
                <a:solidFill>
                  <a:srgbClr val="000000"/>
                </a:solidFill>
                <a:latin typeface="NBGBWB+Arial"/>
                <a:cs typeface="NBGBWB+Arial"/>
              </a:rPr>
              <a:t>Užívá</a:t>
            </a:r>
            <a:r>
              <a:rPr sz="3200" spc="-22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se v našem</a:t>
            </a:r>
            <a:r>
              <a:rPr sz="3200" spc="-12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prostředí.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1539" y="3721141"/>
            <a:ext cx="7226557" cy="14687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2"/>
              </a:lnSpc>
              <a:spcBef>
                <a:spcPts val="0"/>
              </a:spcBef>
              <a:spcAft>
                <a:spcPts val="0"/>
              </a:spcAft>
            </a:pPr>
            <a:r>
              <a:rPr sz="2800" b="1" dirty="0">
                <a:solidFill>
                  <a:srgbClr val="333399"/>
                </a:solidFill>
                <a:latin typeface="WSNVWK+Arial Bold"/>
                <a:cs typeface="WSNVWK+Arial Bold"/>
              </a:rPr>
              <a:t>Předlhůtní</a:t>
            </a:r>
            <a:r>
              <a:rPr sz="2800" b="1" spc="25" dirty="0">
                <a:solidFill>
                  <a:srgbClr val="333399"/>
                </a:solidFill>
                <a:latin typeface="WSNVWK+Arial Bold"/>
                <a:cs typeface="WSNVWK+Arial Bold"/>
              </a:rPr>
              <a:t> </a:t>
            </a:r>
            <a:r>
              <a:rPr sz="2800" b="1" dirty="0">
                <a:solidFill>
                  <a:srgbClr val="333399"/>
                </a:solidFill>
                <a:latin typeface="WSNVWK+Arial Bold"/>
                <a:cs typeface="WSNVWK+Arial Bold"/>
              </a:rPr>
              <a:t>neboli</a:t>
            </a:r>
            <a:r>
              <a:rPr sz="2800" b="1" spc="20" dirty="0">
                <a:solidFill>
                  <a:srgbClr val="333399"/>
                </a:solidFill>
                <a:latin typeface="WSNVWK+Arial Bold"/>
                <a:cs typeface="WSNVWK+Arial Bold"/>
              </a:rPr>
              <a:t> </a:t>
            </a:r>
            <a:r>
              <a:rPr sz="2800" b="1" dirty="0">
                <a:solidFill>
                  <a:srgbClr val="333399"/>
                </a:solidFill>
                <a:latin typeface="WSNVWK+Arial Bold"/>
                <a:cs typeface="WSNVWK+Arial Bold"/>
              </a:rPr>
              <a:t>anticipativní</a:t>
            </a:r>
            <a:r>
              <a:rPr sz="2800" b="1" spc="12" dirty="0">
                <a:solidFill>
                  <a:srgbClr val="333399"/>
                </a:solidFill>
                <a:latin typeface="WSNVWK+Arial Bold"/>
                <a:cs typeface="WSNVWK+Arial Bold"/>
              </a:rPr>
              <a:t> </a:t>
            </a:r>
            <a:r>
              <a:rPr sz="2800" b="1" dirty="0">
                <a:solidFill>
                  <a:srgbClr val="333399"/>
                </a:solidFill>
                <a:latin typeface="WSNVWK+Arial Bold"/>
                <a:cs typeface="WSNVWK+Arial Bold"/>
              </a:rPr>
              <a:t>úročení</a:t>
            </a:r>
            <a:r>
              <a:rPr sz="3200" dirty="0">
                <a:solidFill>
                  <a:srgbClr val="000000"/>
                </a:solidFill>
                <a:latin typeface="HVTCKL+Arial"/>
                <a:cs typeface="HVTCKL+Arial"/>
              </a:rPr>
              <a:t>.</a:t>
            </a:r>
          </a:p>
          <a:p>
            <a:pPr marL="0" marR="0">
              <a:lnSpc>
                <a:spcPts val="3579"/>
              </a:lnSpc>
              <a:spcBef>
                <a:spcPts val="213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Úroky</a:t>
            </a:r>
            <a:r>
              <a:rPr sz="3200" spc="-17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se vyplácí</a:t>
            </a:r>
            <a:r>
              <a:rPr sz="3200" spc="-22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na začátku</a:t>
            </a:r>
            <a:r>
              <a:rPr sz="3200" spc="-29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úrokového</a:t>
            </a:r>
          </a:p>
          <a:p>
            <a:pPr marL="0" marR="0">
              <a:lnSpc>
                <a:spcPts val="3579"/>
              </a:lnSpc>
              <a:spcBef>
                <a:spcPts val="26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období.</a:t>
            </a:r>
            <a:r>
              <a:rPr sz="3200" spc="-12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Užívá se</a:t>
            </a:r>
            <a:r>
              <a:rPr sz="3200" spc="-11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například</a:t>
            </a:r>
            <a:r>
              <a:rPr sz="3200" spc="-14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v UK.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VPKLRH+Calibri"/>
                <a:cs typeface="VPKLRH+Calibri"/>
              </a:rPr>
              <a:t>19 / 22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64082" y="548916"/>
            <a:ext cx="7365702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NBGBWB+Arial"/>
                <a:cs typeface="NBGBWB+Arial"/>
              </a:rPr>
              <a:t>Jednoduché polhůtní úročení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91539" y="1671047"/>
            <a:ext cx="7868439" cy="21419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Využijeme</a:t>
            </a:r>
            <a:r>
              <a:rPr sz="2800" spc="17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již zavedené pojmy. V této části bude</a:t>
            </a:r>
          </a:p>
          <a:p>
            <a:pPr marL="0" marR="0">
              <a:lnSpc>
                <a:spcPts val="3123"/>
              </a:lnSpc>
              <a:spcBef>
                <a:spcPts val="286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HVTCKL+Arial"/>
                <a:cs typeface="HVTCKL+Arial"/>
              </a:rPr>
              <a:t>symbol</a:t>
            </a:r>
            <a:r>
              <a:rPr sz="2800" spc="10" dirty="0">
                <a:solidFill>
                  <a:srgbClr val="000000"/>
                </a:solidFill>
                <a:latin typeface="HVTCKL+Arial"/>
                <a:cs typeface="HVTCKL+Arial"/>
              </a:rPr>
              <a:t> </a:t>
            </a:r>
            <a:r>
              <a:rPr sz="2800" b="1" dirty="0">
                <a:solidFill>
                  <a:srgbClr val="00CC00"/>
                </a:solidFill>
                <a:latin typeface="VNAOKK+Arial Bold"/>
                <a:cs typeface="VNAOKK+Arial Bold"/>
              </a:rPr>
              <a:t>P </a:t>
            </a: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znamenat</a:t>
            </a:r>
            <a:r>
              <a:rPr sz="2800" spc="12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půjčený( půjčovaný ) kapitál,</a:t>
            </a:r>
          </a:p>
          <a:p>
            <a:pPr marL="0" marR="0">
              <a:lnSpc>
                <a:spcPts val="3126"/>
              </a:lnSpc>
              <a:spcBef>
                <a:spcPts val="234"/>
              </a:spcBef>
              <a:spcAft>
                <a:spcPts val="0"/>
              </a:spcAft>
            </a:pPr>
            <a:r>
              <a:rPr sz="2800" b="1" dirty="0">
                <a:solidFill>
                  <a:srgbClr val="00CC00"/>
                </a:solidFill>
                <a:latin typeface="VNAOKK+Arial Bold"/>
                <a:cs typeface="VNAOKK+Arial Bold"/>
              </a:rPr>
              <a:t>u </a:t>
            </a:r>
            <a:r>
              <a:rPr sz="2800" dirty="0" err="1">
                <a:solidFill>
                  <a:srgbClr val="000000"/>
                </a:solidFill>
                <a:latin typeface="NBGBWB+Arial"/>
                <a:cs typeface="NBGBWB+Arial"/>
              </a:rPr>
              <a:t>hodnota</a:t>
            </a:r>
            <a:r>
              <a:rPr sz="2800" spc="11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800" dirty="0" err="1">
                <a:solidFill>
                  <a:srgbClr val="000000"/>
                </a:solidFill>
                <a:latin typeface="NBGBWB+Arial"/>
                <a:cs typeface="NBGBWB+Arial"/>
              </a:rPr>
              <a:t>úroku</a:t>
            </a:r>
            <a:r>
              <a:rPr sz="2800" spc="24" dirty="0" err="1">
                <a:solidFill>
                  <a:srgbClr val="000000"/>
                </a:solidFill>
                <a:latin typeface="NBGBWB+Arial"/>
                <a:cs typeface="NBGBWB+Arial"/>
              </a:rPr>
              <a:t>,</a:t>
            </a:r>
            <a:r>
              <a:rPr sz="2800" b="1" dirty="0" err="1">
                <a:solidFill>
                  <a:srgbClr val="00CC00"/>
                </a:solidFill>
                <a:latin typeface="VNAOKK+Arial Bold"/>
                <a:cs typeface="VNAOKK+Arial Bold"/>
              </a:rPr>
              <a:t>i</a:t>
            </a:r>
            <a:r>
              <a:rPr sz="2800" b="1" spc="-20" dirty="0">
                <a:solidFill>
                  <a:srgbClr val="00CC00"/>
                </a:solidFill>
                <a:latin typeface="VNAOKK+Arial Bold"/>
                <a:cs typeface="VNAOKK+Arial Bold"/>
              </a:rPr>
              <a:t> </a:t>
            </a:r>
            <a:r>
              <a:rPr sz="2800" dirty="0" err="1">
                <a:solidFill>
                  <a:srgbClr val="000000"/>
                </a:solidFill>
                <a:latin typeface="NBGBWB+Arial"/>
                <a:cs typeface="NBGBWB+Arial"/>
              </a:rPr>
              <a:t>úroková</a:t>
            </a: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800" dirty="0" err="1">
                <a:solidFill>
                  <a:srgbClr val="000000"/>
                </a:solidFill>
                <a:latin typeface="NBGBWB+Arial"/>
                <a:cs typeface="NBGBWB+Arial"/>
              </a:rPr>
              <a:t>míra</a:t>
            </a: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, </a:t>
            </a:r>
            <a:r>
              <a:rPr sz="2800" b="1" dirty="0">
                <a:solidFill>
                  <a:srgbClr val="00CC00"/>
                </a:solidFill>
                <a:latin typeface="VNAOKK+Arial Bold"/>
                <a:cs typeface="VNAOKK+Arial Bold"/>
              </a:rPr>
              <a:t>t </a:t>
            </a: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čas úročení.</a:t>
            </a:r>
          </a:p>
          <a:p>
            <a:pPr marL="0" marR="0">
              <a:lnSpc>
                <a:spcPts val="3123"/>
              </a:lnSpc>
              <a:spcBef>
                <a:spcPts val="287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Protože u tohoto způsobu úročení nepřipisujeme</a:t>
            </a:r>
          </a:p>
          <a:p>
            <a:pPr marL="0" marR="0">
              <a:lnSpc>
                <a:spcPts val="3123"/>
              </a:lnSpc>
              <a:spcBef>
                <a:spcPts val="286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úroky ke kapitálu je výsledný vzorec</a:t>
            </a:r>
            <a:r>
              <a:rPr sz="2800" spc="10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následující: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87541" y="3671138"/>
            <a:ext cx="3144222" cy="11012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371"/>
              </a:lnSpc>
              <a:spcBef>
                <a:spcPts val="0"/>
              </a:spcBef>
              <a:spcAft>
                <a:spcPts val="0"/>
              </a:spcAft>
            </a:pPr>
            <a:r>
              <a:rPr sz="6850" i="1" dirty="0">
                <a:solidFill>
                  <a:srgbClr val="000000"/>
                </a:solidFill>
                <a:latin typeface="FQBJVP+Times New Roman Italic"/>
                <a:cs typeface="FQBJVP+Times New Roman Italic"/>
              </a:rPr>
              <a:t>u</a:t>
            </a:r>
            <a:r>
              <a:rPr sz="6850" i="1" spc="69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6850" dirty="0">
                <a:solidFill>
                  <a:srgbClr val="000000"/>
                </a:solidFill>
                <a:latin typeface="TDVGSU+Symbol"/>
                <a:cs typeface="TDVGSU+Symbol"/>
              </a:rPr>
              <a:t></a:t>
            </a:r>
            <a:r>
              <a:rPr sz="6850" spc="7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6850" i="1" spc="321" dirty="0">
                <a:solidFill>
                  <a:srgbClr val="000000"/>
                </a:solidFill>
                <a:latin typeface="FQBJVP+Times New Roman Italic"/>
                <a:cs typeface="FQBJVP+Times New Roman Italic"/>
              </a:rPr>
              <a:t>P</a:t>
            </a:r>
            <a:r>
              <a:rPr sz="6850" spc="-282" dirty="0">
                <a:solidFill>
                  <a:srgbClr val="000000"/>
                </a:solidFill>
                <a:latin typeface="CEGVDP+Times New Roman"/>
                <a:cs typeface="CEGVDP+Times New Roman"/>
              </a:rPr>
              <a:t>.</a:t>
            </a:r>
            <a:r>
              <a:rPr sz="6850" i="1" spc="112" dirty="0">
                <a:solidFill>
                  <a:srgbClr val="000000"/>
                </a:solidFill>
                <a:latin typeface="FQBJVP+Times New Roman Italic"/>
                <a:cs typeface="FQBJVP+Times New Roman Italic"/>
              </a:rPr>
              <a:t>i</a:t>
            </a:r>
            <a:r>
              <a:rPr sz="6850" spc="-282" dirty="0">
                <a:solidFill>
                  <a:srgbClr val="000000"/>
                </a:solidFill>
                <a:latin typeface="CEGVDP+Times New Roman"/>
                <a:cs typeface="CEGVDP+Times New Roman"/>
              </a:rPr>
              <a:t>.</a:t>
            </a:r>
            <a:r>
              <a:rPr sz="6850" i="1" dirty="0">
                <a:solidFill>
                  <a:srgbClr val="000000"/>
                </a:solidFill>
                <a:latin typeface="FQBJVP+Times New Roman Italic"/>
                <a:cs typeface="FQBJVP+Times New Roman Italic"/>
              </a:rPr>
              <a:t>t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616829" y="4658723"/>
            <a:ext cx="1715214" cy="434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nebo také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90105" y="5082476"/>
            <a:ext cx="4503945" cy="14570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74981" marR="0">
              <a:lnSpc>
                <a:spcPts val="5369"/>
              </a:lnSpc>
              <a:spcBef>
                <a:spcPts val="0"/>
              </a:spcBef>
              <a:spcAft>
                <a:spcPts val="0"/>
              </a:spcAft>
            </a:pPr>
            <a:r>
              <a:rPr sz="4850" i="1" dirty="0">
                <a:solidFill>
                  <a:srgbClr val="000000"/>
                </a:solidFill>
                <a:latin typeface="FQBJVP+Times New Roman Italic"/>
                <a:cs typeface="FQBJVP+Times New Roman Italic"/>
              </a:rPr>
              <a:t>p</a:t>
            </a:r>
            <a:r>
              <a:rPr sz="4850" i="1" spc="7437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4850" i="1" dirty="0">
                <a:solidFill>
                  <a:srgbClr val="000000"/>
                </a:solidFill>
                <a:latin typeface="FQBJVP+Times New Roman Italic"/>
                <a:cs typeface="FQBJVP+Times New Roman Italic"/>
              </a:rPr>
              <a:t>k</a:t>
            </a:r>
          </a:p>
          <a:p>
            <a:pPr marL="0" marR="0">
              <a:lnSpc>
                <a:spcPts val="2468"/>
              </a:lnSpc>
              <a:spcBef>
                <a:spcPts val="0"/>
              </a:spcBef>
              <a:spcAft>
                <a:spcPts val="0"/>
              </a:spcAft>
            </a:pPr>
            <a:r>
              <a:rPr sz="4850" i="1" dirty="0">
                <a:solidFill>
                  <a:srgbClr val="000000"/>
                </a:solidFill>
                <a:latin typeface="FQBJVP+Times New Roman Italic"/>
                <a:cs typeface="FQBJVP+Times New Roman Italic"/>
              </a:rPr>
              <a:t>u</a:t>
            </a:r>
            <a:r>
              <a:rPr sz="4850" i="1" spc="81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4850" dirty="0">
                <a:solidFill>
                  <a:srgbClr val="000000"/>
                </a:solidFill>
                <a:latin typeface="TDVGSU+Symbol"/>
                <a:cs typeface="TDVGSU+Symbol"/>
              </a:rPr>
              <a:t></a:t>
            </a:r>
            <a:r>
              <a:rPr sz="4850" spc="8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4850" i="1" spc="498" dirty="0">
                <a:solidFill>
                  <a:srgbClr val="000000"/>
                </a:solidFill>
                <a:latin typeface="FQBJVP+Times New Roman Italic"/>
                <a:cs typeface="FQBJVP+Times New Roman Italic"/>
              </a:rPr>
              <a:t>P</a:t>
            </a:r>
            <a:r>
              <a:rPr sz="4850" dirty="0">
                <a:solidFill>
                  <a:srgbClr val="000000"/>
                </a:solidFill>
                <a:latin typeface="CEGVDP+Times New Roman"/>
                <a:cs typeface="CEGVDP+Times New Roman"/>
              </a:rPr>
              <a:t>.</a:t>
            </a:r>
            <a:r>
              <a:rPr sz="4850" spc="892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4850" dirty="0">
                <a:solidFill>
                  <a:srgbClr val="000000"/>
                </a:solidFill>
                <a:latin typeface="CEGVDP+Times New Roman"/>
                <a:cs typeface="CEGVDP+Times New Roman"/>
              </a:rPr>
              <a:t>.</a:t>
            </a:r>
          </a:p>
          <a:p>
            <a:pPr marL="1829339" marR="0">
              <a:lnSpc>
                <a:spcPts val="3060"/>
              </a:lnSpc>
              <a:spcBef>
                <a:spcPts val="0"/>
              </a:spcBef>
              <a:spcAft>
                <a:spcPts val="0"/>
              </a:spcAft>
            </a:pPr>
            <a:r>
              <a:rPr sz="4850" spc="356" dirty="0">
                <a:solidFill>
                  <a:srgbClr val="000000"/>
                </a:solidFill>
                <a:latin typeface="CEGVDP+Times New Roman"/>
                <a:cs typeface="CEGVDP+Times New Roman"/>
              </a:rPr>
              <a:t>100</a:t>
            </a:r>
            <a:r>
              <a:rPr sz="4850" spc="243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4850" i="1" spc="330" dirty="0">
                <a:solidFill>
                  <a:srgbClr val="000000"/>
                </a:solidFill>
                <a:latin typeface="FQBJVP+Times New Roman Italic"/>
                <a:cs typeface="FQBJVP+Times New Roman Italic"/>
              </a:rPr>
              <a:t>rok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VPKLRH+Calibri"/>
                <a:cs typeface="VPKLRH+Calibri"/>
              </a:rPr>
              <a:t>20 / 22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64082" y="548916"/>
            <a:ext cx="7365702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NBGBWB+Arial"/>
                <a:cs typeface="NBGBWB+Arial"/>
              </a:rPr>
              <a:t>Jednoduché polhůtní úročení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91539" y="1628375"/>
            <a:ext cx="7345197" cy="12029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Protože způsob chápání času se velmi</a:t>
            </a:r>
            <a:r>
              <a:rPr sz="2800" spc="19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liší,</a:t>
            </a:r>
          </a:p>
          <a:p>
            <a:pPr marL="0" marR="0">
              <a:lnSpc>
                <a:spcPts val="302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uvedeme</a:t>
            </a:r>
            <a:r>
              <a:rPr sz="2800" spc="16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základní časové standardy. Časové</a:t>
            </a:r>
          </a:p>
          <a:p>
            <a:pPr marL="0" marR="0">
              <a:lnSpc>
                <a:spcPts val="3024"/>
              </a:lnSpc>
              <a:spcBef>
                <a:spcPts val="5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HVTCKL+Arial"/>
                <a:cs typeface="HVTCKL+Arial"/>
              </a:rPr>
              <a:t>standardy: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92606" y="2856251"/>
            <a:ext cx="7071405" cy="21717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HVTCKL+Arial"/>
                <a:cs typeface="HVTCKL+Arial"/>
              </a:rPr>
              <a:t>ACT/365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–</a:t>
            </a:r>
            <a:r>
              <a:rPr sz="2400" spc="-10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anglický</a:t>
            </a:r>
            <a:r>
              <a:rPr sz="2400" spc="46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standard , každý</a:t>
            </a:r>
            <a:r>
              <a:rPr sz="2400" spc="18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měsíc</a:t>
            </a:r>
            <a:r>
              <a:rPr sz="2400" spc="-18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má</a:t>
            </a:r>
          </a:p>
          <a:p>
            <a:pPr marL="0" marR="0">
              <a:lnSpc>
                <a:spcPts val="2594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skutečný počet dní a rok 365</a:t>
            </a:r>
            <a:r>
              <a:rPr sz="2400" spc="17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NBGBWB+Arial"/>
                <a:cs typeface="NBGBWB+Arial"/>
              </a:rPr>
              <a:t>dní</a:t>
            </a:r>
            <a:r>
              <a:rPr lang="cs-CZ" sz="2400" dirty="0">
                <a:solidFill>
                  <a:srgbClr val="000000"/>
                </a:solidFill>
                <a:latin typeface="NBGBWB+Arial"/>
                <a:cs typeface="NBGBWB+Arial"/>
              </a:rPr>
              <a:t>.</a:t>
            </a:r>
            <a:endParaRPr sz="2400" dirty="0">
              <a:solidFill>
                <a:srgbClr val="000000"/>
              </a:solidFill>
              <a:latin typeface="NBGBWB+Arial"/>
              <a:cs typeface="NBGBWB+Arial"/>
            </a:endParaRPr>
          </a:p>
          <a:p>
            <a:pPr marL="0" marR="0">
              <a:lnSpc>
                <a:spcPts val="2681"/>
              </a:lnSpc>
              <a:spcBef>
                <a:spcPts val="436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HVTCKL+Arial"/>
                <a:cs typeface="HVTCKL+Arial"/>
              </a:rPr>
              <a:t>ACT/360</a:t>
            </a:r>
            <a:r>
              <a:rPr sz="2400" spc="14" dirty="0">
                <a:solidFill>
                  <a:srgbClr val="000000"/>
                </a:solidFill>
                <a:latin typeface="HVTCKL+Arial"/>
                <a:cs typeface="HVTCKL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–</a:t>
            </a:r>
            <a:r>
              <a:rPr sz="2400" spc="-10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francouzský standard</a:t>
            </a:r>
            <a:r>
              <a:rPr sz="2400" spc="15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, každý</a:t>
            </a:r>
            <a:r>
              <a:rPr sz="2400" spc="13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měsíc má</a:t>
            </a:r>
          </a:p>
          <a:p>
            <a:pPr marL="0" marR="0">
              <a:lnSpc>
                <a:spcPts val="259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skutečný počet dní a rok</a:t>
            </a:r>
            <a:r>
              <a:rPr sz="2400" spc="-13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jen 360 dní.</a:t>
            </a:r>
          </a:p>
          <a:p>
            <a:pPr marL="0" marR="0">
              <a:lnSpc>
                <a:spcPts val="2681"/>
              </a:lnSpc>
              <a:spcBef>
                <a:spcPts val="489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HVTCKL+Arial"/>
                <a:cs typeface="HVTCKL+Arial"/>
              </a:rPr>
              <a:t>ACT/360</a:t>
            </a:r>
            <a:r>
              <a:rPr sz="2400" spc="14" dirty="0">
                <a:solidFill>
                  <a:srgbClr val="000000"/>
                </a:solidFill>
                <a:latin typeface="HVTCKL+Arial"/>
                <a:cs typeface="HVTCKL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–</a:t>
            </a:r>
            <a:r>
              <a:rPr sz="2400" spc="-10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NBGBWB+Arial"/>
                <a:cs typeface="NBGBWB+Arial"/>
              </a:rPr>
              <a:t>německý</a:t>
            </a:r>
            <a:r>
              <a:rPr sz="2400" spc="24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standard, každý měsíc</a:t>
            </a:r>
            <a:r>
              <a:rPr sz="2400" spc="-17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má 30</a:t>
            </a:r>
          </a:p>
          <a:p>
            <a:pPr marL="0" marR="0">
              <a:lnSpc>
                <a:spcPts val="259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dní a rok</a:t>
            </a:r>
            <a:r>
              <a:rPr sz="2400" spc="-11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NBGBWB+Arial"/>
                <a:cs typeface="NBGBWB+Arial"/>
              </a:rPr>
              <a:t>360 dní.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91539" y="5060783"/>
            <a:ext cx="7005571" cy="8193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U každé půjčky resp. úložky má</a:t>
            </a:r>
            <a:r>
              <a:rPr sz="2800" spc="11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být uveden</a:t>
            </a:r>
          </a:p>
          <a:p>
            <a:pPr marL="0" marR="0">
              <a:lnSpc>
                <a:spcPts val="3026"/>
              </a:lnSpc>
              <a:spcBef>
                <a:spcPts val="5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standard, podle něhož se počítají</a:t>
            </a:r>
            <a:r>
              <a:rPr sz="2800" spc="-19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úroky!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VPKLRH+Calibri"/>
                <a:cs typeface="VPKLRH+Calibri"/>
              </a:rPr>
              <a:t>21 / 22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>
            <a:hlinkClick r:id="rId2"/>
          </p:cNvPr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64082" y="548916"/>
            <a:ext cx="7365702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NBGBWB+Arial"/>
                <a:cs typeface="NBGBWB+Arial"/>
              </a:rPr>
              <a:t>Jednoduché polhůtní úročení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91539" y="1672908"/>
            <a:ext cx="5974278" cy="4931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u="sng" dirty="0">
                <a:solidFill>
                  <a:srgbClr val="009999"/>
                </a:solidFill>
                <a:latin typeface="NBGBWB+Arial"/>
                <a:cs typeface="NBGBWB+Arial"/>
              </a:rPr>
              <a:t>Příklady</a:t>
            </a:r>
            <a:r>
              <a:rPr sz="3200" u="sng" spc="-41" dirty="0">
                <a:solidFill>
                  <a:srgbClr val="009999"/>
                </a:solidFill>
                <a:latin typeface="NBGBWB+Arial"/>
                <a:cs typeface="NBGBWB+Arial"/>
              </a:rPr>
              <a:t> </a:t>
            </a:r>
            <a:r>
              <a:rPr sz="3200" spc="-887" dirty="0">
                <a:solidFill>
                  <a:srgbClr val="009999"/>
                </a:solidFill>
                <a:latin typeface="NBGBWB+Arial"/>
                <a:cs typeface="NBGBWB+Arial"/>
              </a:rPr>
              <a:t> </a:t>
            </a: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na jednoduché</a:t>
            </a:r>
            <a:r>
              <a:rPr sz="3200" spc="-20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3200" dirty="0">
                <a:solidFill>
                  <a:srgbClr val="000000"/>
                </a:solidFill>
                <a:latin typeface="NBGBWB+Arial"/>
                <a:cs typeface="NBGBWB+Arial"/>
              </a:rPr>
              <a:t>úročení: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92606" y="2244071"/>
            <a:ext cx="7412747" cy="8615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HVTCKL+Arial"/>
                <a:cs typeface="HVTCKL+Arial"/>
              </a:rPr>
              <a:t>1. typ </a:t>
            </a: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– výpočet úroku za celé období nebo</a:t>
            </a:r>
            <a:r>
              <a:rPr sz="2800" spc="11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za</a:t>
            </a:r>
          </a:p>
          <a:p>
            <a:pPr marL="0" marR="0">
              <a:lnSpc>
                <a:spcPts val="3126"/>
              </a:lnSpc>
              <a:spcBef>
                <a:spcPts val="284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část období.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92606" y="3183109"/>
            <a:ext cx="5690905" cy="14593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HVTCKL+Arial"/>
                <a:cs typeface="HVTCKL+Arial"/>
              </a:rPr>
              <a:t>2. typ </a:t>
            </a: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– výpočet </a:t>
            </a:r>
            <a:r>
              <a:rPr sz="2800" dirty="0" err="1">
                <a:solidFill>
                  <a:srgbClr val="000000"/>
                </a:solidFill>
                <a:latin typeface="NBGBWB+Arial"/>
                <a:cs typeface="NBGBWB+Arial"/>
              </a:rPr>
              <a:t>délky</a:t>
            </a: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800" dirty="0" err="1">
                <a:solidFill>
                  <a:srgbClr val="000000"/>
                </a:solidFill>
                <a:latin typeface="NBGBWB+Arial"/>
                <a:cs typeface="NBGBWB+Arial"/>
              </a:rPr>
              <a:t>období</a:t>
            </a:r>
            <a:r>
              <a:rPr lang="cs-CZ" sz="2800" dirty="0">
                <a:solidFill>
                  <a:srgbClr val="000000"/>
                </a:solidFill>
                <a:latin typeface="NBGBWB+Arial"/>
                <a:cs typeface="NBGBWB+Arial"/>
              </a:rPr>
              <a:t>.</a:t>
            </a:r>
            <a:endParaRPr sz="2800" dirty="0">
              <a:solidFill>
                <a:srgbClr val="000000"/>
              </a:solidFill>
              <a:latin typeface="NBGBWB+Arial"/>
              <a:cs typeface="NBGBWB+Arial"/>
            </a:endParaRPr>
          </a:p>
          <a:p>
            <a:pPr marL="0" marR="0">
              <a:lnSpc>
                <a:spcPts val="3123"/>
              </a:lnSpc>
              <a:spcBef>
                <a:spcPts val="958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HVTCKL+Arial"/>
                <a:cs typeface="HVTCKL+Arial"/>
              </a:rPr>
              <a:t>3. typ </a:t>
            </a: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– výpočet </a:t>
            </a:r>
            <a:r>
              <a:rPr sz="2800" dirty="0" err="1">
                <a:solidFill>
                  <a:srgbClr val="000000"/>
                </a:solidFill>
                <a:latin typeface="NBGBWB+Arial"/>
                <a:cs typeface="NBGBWB+Arial"/>
              </a:rPr>
              <a:t>vloženého</a:t>
            </a: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800" dirty="0" err="1">
                <a:solidFill>
                  <a:srgbClr val="000000"/>
                </a:solidFill>
                <a:latin typeface="NBGBWB+Arial"/>
                <a:cs typeface="NBGBWB+Arial"/>
              </a:rPr>
              <a:t>kapitálu</a:t>
            </a:r>
            <a:r>
              <a:rPr lang="cs-CZ" sz="2800" dirty="0">
                <a:solidFill>
                  <a:srgbClr val="000000"/>
                </a:solidFill>
                <a:latin typeface="NBGBWB+Arial"/>
                <a:cs typeface="NBGBWB+Arial"/>
              </a:rPr>
              <a:t>.</a:t>
            </a:r>
            <a:endParaRPr sz="2800" dirty="0">
              <a:solidFill>
                <a:srgbClr val="000000"/>
              </a:solidFill>
              <a:latin typeface="NBGBWB+Arial"/>
              <a:cs typeface="NBGBWB+Arial"/>
            </a:endParaRPr>
          </a:p>
          <a:p>
            <a:pPr marL="0" marR="0">
              <a:lnSpc>
                <a:spcPts val="3123"/>
              </a:lnSpc>
              <a:spcBef>
                <a:spcPts val="911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HVTCKL+Arial"/>
                <a:cs typeface="HVTCKL+Arial"/>
              </a:rPr>
              <a:t>4. typ </a:t>
            </a: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– výpočet </a:t>
            </a:r>
            <a:r>
              <a:rPr sz="2800" dirty="0" err="1">
                <a:solidFill>
                  <a:srgbClr val="000000"/>
                </a:solidFill>
                <a:latin typeface="NBGBWB+Arial"/>
                <a:cs typeface="NBGBWB+Arial"/>
              </a:rPr>
              <a:t>úrokové</a:t>
            </a:r>
            <a:r>
              <a:rPr sz="2800" dirty="0">
                <a:solidFill>
                  <a:srgbClr val="000000"/>
                </a:solidFill>
                <a:latin typeface="NBGBWB+Arial"/>
                <a:cs typeface="NBGBWB+Arial"/>
              </a:rPr>
              <a:t> </a:t>
            </a:r>
            <a:r>
              <a:rPr sz="2800" dirty="0" err="1">
                <a:solidFill>
                  <a:srgbClr val="000000"/>
                </a:solidFill>
                <a:latin typeface="NBGBWB+Arial"/>
                <a:cs typeface="NBGBWB+Arial"/>
              </a:rPr>
              <a:t>míry</a:t>
            </a:r>
            <a:r>
              <a:rPr lang="cs-CZ" sz="2800" dirty="0">
                <a:solidFill>
                  <a:srgbClr val="000000"/>
                </a:solidFill>
                <a:latin typeface="NBGBWB+Arial"/>
                <a:cs typeface="NBGBWB+Arial"/>
              </a:rPr>
              <a:t>.</a:t>
            </a:r>
            <a:endParaRPr sz="2800" dirty="0">
              <a:solidFill>
                <a:srgbClr val="000000"/>
              </a:solidFill>
              <a:latin typeface="NBGBWB+Arial"/>
              <a:cs typeface="NBGBWB+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VPKLRH+Calibri"/>
                <a:cs typeface="VPKLRH+Calibri"/>
              </a:rPr>
              <a:t>22 / 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8AE2066-A01A-4D1E-A9C1-19C1F1611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F5D929DD-1E8A-48A8-A713-AB99269810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object 1">
            <a:extLst>
              <a:ext uri="{FF2B5EF4-FFF2-40B4-BE49-F238E27FC236}">
                <a16:creationId xmlns:a16="http://schemas.microsoft.com/office/drawing/2014/main" id="{8EFEE4C1-032A-4CF0-903C-3A3B3DC9D48E}"/>
              </a:ext>
            </a:extLst>
          </p:cNvPr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2751CC01-7079-49B2-B6B1-2B0DE371FAB0}"/>
              </a:ext>
            </a:extLst>
          </p:cNvPr>
          <p:cNvSpPr txBox="1"/>
          <p:nvPr/>
        </p:nvSpPr>
        <p:spPr>
          <a:xfrm>
            <a:off x="1898269" y="548916"/>
            <a:ext cx="5498911" cy="6283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4400" dirty="0">
                <a:solidFill>
                  <a:srgbClr val="000000"/>
                </a:solidFill>
                <a:latin typeface="BWQGGS+Arial"/>
                <a:cs typeface="BWQGGS+Arial"/>
              </a:rPr>
              <a:t>Použitá literatura</a:t>
            </a:r>
            <a:endParaRPr sz="4400" dirty="0">
              <a:solidFill>
                <a:srgbClr val="000000"/>
              </a:solidFill>
              <a:latin typeface="BWQGGS+Arial"/>
              <a:cs typeface="BWQGGS+Arial"/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197F6BFA-D6AC-477F-8C9A-B50B0EF9950F}"/>
              </a:ext>
            </a:extLst>
          </p:cNvPr>
          <p:cNvSpPr txBox="1"/>
          <p:nvPr/>
        </p:nvSpPr>
        <p:spPr>
          <a:xfrm>
            <a:off x="548640" y="1601426"/>
            <a:ext cx="8195986" cy="5404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750" marR="0" indent="-285750">
              <a:lnSpc>
                <a:spcPts val="2241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cs-CZ" sz="1600" dirty="0">
              <a:solidFill>
                <a:srgbClr val="000000"/>
              </a:solidFill>
              <a:latin typeface="BWQGGS+Arial"/>
              <a:cs typeface="BWQGGS+Arial"/>
            </a:endParaRPr>
          </a:p>
          <a:p>
            <a:pPr marL="0" marR="0">
              <a:lnSpc>
                <a:spcPts val="2241"/>
              </a:lnSpc>
              <a:spcBef>
                <a:spcPts val="0"/>
              </a:spcBef>
              <a:spcAft>
                <a:spcPts val="0"/>
              </a:spcAft>
            </a:pPr>
            <a:endParaRPr sz="1600" dirty="0">
              <a:solidFill>
                <a:srgbClr val="000000"/>
              </a:solidFill>
              <a:latin typeface="BWQGGS+Arial"/>
              <a:cs typeface="BWQGGS+Arial"/>
            </a:endParaRPr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474660E9-F295-4CFD-86C4-F23DEDF1B9D3}"/>
              </a:ext>
            </a:extLst>
          </p:cNvPr>
          <p:cNvSpPr txBox="1"/>
          <p:nvPr/>
        </p:nvSpPr>
        <p:spPr>
          <a:xfrm>
            <a:off x="548640" y="1601426"/>
            <a:ext cx="8195986" cy="31034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Přispěvatelé Wikipedie, „Úrok,“ </a:t>
            </a:r>
            <a:r>
              <a:rPr lang="cs-CZ" sz="2000" i="1" dirty="0">
                <a:latin typeface="Arial" panose="020B0604020202020204" pitchFamily="34" charset="0"/>
                <a:cs typeface="Arial" panose="020B0604020202020204" pitchFamily="34" charset="0"/>
              </a:rPr>
              <a:t>Wikipedie: Otevřená encyklopedie,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https://cs.wikipedia.org/w/index.php?title=%C3%9Arok&amp;oldid=21062498</a:t>
            </a: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endParaRPr lang="cs-CZ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Jitka Vachtová, Úročení, Finanční matematika, </a:t>
            </a:r>
            <a:r>
              <a:rPr lang="cs-CZ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https://www.finmat.cz/uroceni/</a:t>
            </a:r>
            <a:endParaRPr lang="cs-CZ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endParaRPr lang="cs-CZ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r>
              <a:rPr lang="cs-CZ" sz="2000" b="1" dirty="0">
                <a:latin typeface="Arial" panose="020B0604020202020204" pitchFamily="34" charset="0"/>
                <a:cs typeface="Arial" panose="020B0604020202020204" pitchFamily="34" charset="0"/>
              </a:rPr>
              <a:t>Portál Finex.cz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, Co je to úrok a úroková míra?, 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https://finex.cz/co-je-to-urok-a-urokova-mira-prectete-si-jake-existuji-druhy-uroku/</a:t>
            </a:r>
            <a:endParaRPr lang="cs-CZ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endParaRPr lang="cs-CZ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08471"/>
      </p:ext>
    </p:extLst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</TotalTime>
  <Words>1363</Words>
  <Application>Microsoft Office PowerPoint</Application>
  <PresentationFormat>Předvádění na obrazovce (4:3)</PresentationFormat>
  <Paragraphs>343</Paragraphs>
  <Slides>23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12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23</vt:i4>
      </vt:variant>
    </vt:vector>
  </HeadingPairs>
  <TitlesOfParts>
    <vt:vector size="36" baseType="lpstr">
      <vt:lpstr>TDVGSU+Symbol</vt:lpstr>
      <vt:lpstr>Arial</vt:lpstr>
      <vt:lpstr>Times New Roman</vt:lpstr>
      <vt:lpstr>FQBJVP+Times New Roman Italic</vt:lpstr>
      <vt:lpstr>Calibri</vt:lpstr>
      <vt:lpstr>NBGBWB+Arial</vt:lpstr>
      <vt:lpstr>VPKLRH+Calibri</vt:lpstr>
      <vt:lpstr>CEGVDP+Times New Roman</vt:lpstr>
      <vt:lpstr>HVTCKL+Arial</vt:lpstr>
      <vt:lpstr>BWQGGS+Arial</vt:lpstr>
      <vt:lpstr>VNAOKK+Arial Bold</vt:lpstr>
      <vt:lpstr>WSNVWK+Arial Bold</vt:lpstr>
      <vt:lpstr>Theme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Chejl</dc:creator>
  <cp:lastModifiedBy>Jan Topinka</cp:lastModifiedBy>
  <cp:revision>8</cp:revision>
  <dcterms:modified xsi:type="dcterms:W3CDTF">2023-05-12T10:47:28Z</dcterms:modified>
</cp:coreProperties>
</file>