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9" r:id="rId3"/>
    <p:sldId id="310" r:id="rId4"/>
    <p:sldId id="311" r:id="rId5"/>
    <p:sldId id="312" r:id="rId6"/>
    <p:sldId id="313" r:id="rId7"/>
    <p:sldId id="314" r:id="rId8"/>
    <p:sldId id="315" r:id="rId9"/>
    <p:sldId id="316" r:id="rId10"/>
    <p:sldId id="317" r:id="rId11"/>
    <p:sldId id="318" r:id="rId12"/>
    <p:sldId id="319" r:id="rId13"/>
    <p:sldId id="320" r:id="rId14"/>
    <p:sldId id="321" r:id="rId15"/>
    <p:sldId id="322" r:id="rId16"/>
    <p:sldId id="323" r:id="rId17"/>
    <p:sldId id="324" r:id="rId18"/>
    <p:sldId id="325" r:id="rId19"/>
    <p:sldId id="326" r:id="rId20"/>
    <p:sldId id="327" r:id="rId21"/>
    <p:sldId id="328" r:id="rId22"/>
    <p:sldId id="329" r:id="rId23"/>
    <p:sldId id="330" r:id="rId24"/>
    <p:sldId id="331" r:id="rId25"/>
    <p:sldId id="332" r:id="rId26"/>
    <p:sldId id="333" r:id="rId27"/>
    <p:sldId id="334" r:id="rId28"/>
    <p:sldId id="335" r:id="rId29"/>
    <p:sldId id="336" r:id="rId30"/>
    <p:sldId id="337" r:id="rId31"/>
    <p:sldId id="338" r:id="rId32"/>
    <p:sldId id="339" r:id="rId33"/>
    <p:sldId id="340" r:id="rId34"/>
    <p:sldId id="341" r:id="rId35"/>
    <p:sldId id="342" r:id="rId36"/>
    <p:sldId id="343" r:id="rId37"/>
    <p:sldId id="344" r:id="rId38"/>
    <p:sldId id="345" r:id="rId39"/>
    <p:sldId id="346" r:id="rId40"/>
    <p:sldId id="347" r:id="rId41"/>
    <p:sldId id="348" r:id="rId42"/>
    <p:sldId id="349" r:id="rId43"/>
    <p:sldId id="350" r:id="rId44"/>
    <p:sldId id="351" r:id="rId45"/>
    <p:sldId id="352" r:id="rId46"/>
    <p:sldId id="353" r:id="rId47"/>
    <p:sldId id="354" r:id="rId48"/>
    <p:sldId id="355" r:id="rId49"/>
    <p:sldId id="356" r:id="rId50"/>
    <p:sldId id="357" r:id="rId51"/>
    <p:sldId id="358" r:id="rId52"/>
    <p:sldId id="359" r:id="rId53"/>
    <p:sldId id="360" r:id="rId54"/>
    <p:sldId id="361" r:id="rId55"/>
    <p:sldId id="308" r:id="rId56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1277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11/6/2021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11/6/2021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4670" y="302865"/>
            <a:ext cx="9624060" cy="538609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34670" y="1567407"/>
            <a:ext cx="4724775" cy="83099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574" indent="0">
              <a:buNone/>
              <a:defRPr sz="2300" b="1"/>
            </a:lvl2pPr>
            <a:lvl3pPr marL="1043148" indent="0">
              <a:buNone/>
              <a:defRPr sz="2100" b="1"/>
            </a:lvl3pPr>
            <a:lvl4pPr marL="1564721" indent="0">
              <a:buNone/>
              <a:defRPr sz="1800" b="1"/>
            </a:lvl4pPr>
            <a:lvl5pPr marL="2086295" indent="0">
              <a:buNone/>
              <a:defRPr sz="1800" b="1"/>
            </a:lvl5pPr>
            <a:lvl6pPr marL="2607869" indent="0">
              <a:buNone/>
              <a:defRPr sz="1800" b="1"/>
            </a:lvl6pPr>
            <a:lvl7pPr marL="3129443" indent="0">
              <a:buNone/>
              <a:defRPr sz="1800" b="1"/>
            </a:lvl7pPr>
            <a:lvl8pPr marL="3651016" indent="0">
              <a:buNone/>
              <a:defRPr sz="1800" b="1"/>
            </a:lvl8pPr>
            <a:lvl9pPr marL="4172590" indent="0">
              <a:buNone/>
              <a:defRPr sz="18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34670" y="2398404"/>
            <a:ext cx="4724775" cy="2062103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5432099" y="1567407"/>
            <a:ext cx="4726631" cy="83099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574" indent="0">
              <a:buNone/>
              <a:defRPr sz="2300" b="1"/>
            </a:lvl2pPr>
            <a:lvl3pPr marL="1043148" indent="0">
              <a:buNone/>
              <a:defRPr sz="2100" b="1"/>
            </a:lvl3pPr>
            <a:lvl4pPr marL="1564721" indent="0">
              <a:buNone/>
              <a:defRPr sz="1800" b="1"/>
            </a:lvl4pPr>
            <a:lvl5pPr marL="2086295" indent="0">
              <a:buNone/>
              <a:defRPr sz="1800" b="1"/>
            </a:lvl5pPr>
            <a:lvl6pPr marL="2607869" indent="0">
              <a:buNone/>
              <a:defRPr sz="1800" b="1"/>
            </a:lvl6pPr>
            <a:lvl7pPr marL="3129443" indent="0">
              <a:buNone/>
              <a:defRPr sz="1800" b="1"/>
            </a:lvl7pPr>
            <a:lvl8pPr marL="3651016" indent="0">
              <a:buNone/>
              <a:defRPr sz="1800" b="1"/>
            </a:lvl8pPr>
            <a:lvl9pPr marL="4172590" indent="0">
              <a:buNone/>
              <a:defRPr sz="18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5432099" y="2398404"/>
            <a:ext cx="4726631" cy="2062103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6A7CBC-8439-4B1F-B715-F62B8BD12993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022840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02005" y="2016760"/>
            <a:ext cx="4411028" cy="2400657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391256" y="2016760"/>
            <a:ext cx="4411028" cy="2400657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ADA21D-F59C-474E-AF82-D49943F591F5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089297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03B45D-4127-4179-8D91-6A7CE9E73550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023958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94968" y="504825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19" name="object 18"/>
          <p:cNvSpPr txBox="1"/>
          <p:nvPr/>
        </p:nvSpPr>
        <p:spPr>
          <a:xfrm>
            <a:off x="1047942" y="2879364"/>
            <a:ext cx="8902065" cy="1237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5400" b="1" spc="-20" dirty="0" smtClean="0">
                <a:solidFill>
                  <a:srgbClr val="428F9B"/>
                </a:solidFill>
                <a:cs typeface="Calibri"/>
              </a:rPr>
              <a:t>Základy farmakologie pro neodkladnou péči</a:t>
            </a:r>
            <a:endParaRPr sz="5400" dirty="0">
              <a:latin typeface="Calibri"/>
              <a:cs typeface="Calibri"/>
            </a:endParaRPr>
          </a:p>
        </p:txBody>
      </p:sp>
      <p:sp>
        <p:nvSpPr>
          <p:cNvPr id="20" name="object 18"/>
          <p:cNvSpPr txBox="1"/>
          <p:nvPr/>
        </p:nvSpPr>
        <p:spPr>
          <a:xfrm>
            <a:off x="774700" y="5229225"/>
            <a:ext cx="8902065" cy="6027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2400" b="1" spc="-20" dirty="0" smtClean="0">
                <a:solidFill>
                  <a:srgbClr val="428F9B"/>
                </a:solidFill>
                <a:cs typeface="Calibri"/>
              </a:rPr>
              <a:t>Eva Pfefferová</a:t>
            </a: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Nadpis 1"/>
          <p:cNvSpPr>
            <a:spLocks noGrp="1"/>
          </p:cNvSpPr>
          <p:nvPr>
            <p:ph type="title"/>
          </p:nvPr>
        </p:nvSpPr>
        <p:spPr>
          <a:xfrm>
            <a:off x="546100" y="885825"/>
            <a:ext cx="9624060" cy="538609"/>
          </a:xfrm>
        </p:spPr>
        <p:txBody>
          <a:bodyPr/>
          <a:lstStyle/>
          <a:p>
            <a:pPr algn="ctr"/>
            <a:r>
              <a:rPr lang="cs-CZ" altLang="cs-CZ" dirty="0" smtClean="0">
                <a:latin typeface="Calibri" pitchFamily="34" charset="0"/>
              </a:rPr>
              <a:t>Způsoby podání a </a:t>
            </a:r>
            <a:r>
              <a:rPr lang="cs-CZ" altLang="cs-CZ" dirty="0" smtClean="0">
                <a:latin typeface="Calibri" pitchFamily="34" charset="0"/>
              </a:rPr>
              <a:t>nástup účinku </a:t>
            </a:r>
            <a:r>
              <a:rPr lang="cs-CZ" altLang="cs-CZ" dirty="0" smtClean="0">
                <a:latin typeface="Calibri" pitchFamily="34" charset="0"/>
              </a:rPr>
              <a:t>léků</a:t>
            </a:r>
          </a:p>
        </p:txBody>
      </p:sp>
      <p:sp>
        <p:nvSpPr>
          <p:cNvPr id="5123" name="Zástupný symbol pro text 3"/>
          <p:cNvSpPr>
            <a:spLocks noGrp="1"/>
          </p:cNvSpPr>
          <p:nvPr>
            <p:ph type="body" idx="1"/>
          </p:nvPr>
        </p:nvSpPr>
        <p:spPr>
          <a:xfrm>
            <a:off x="547667" y="1848106"/>
            <a:ext cx="4724774" cy="415498"/>
          </a:xfrm>
        </p:spPr>
        <p:txBody>
          <a:bodyPr/>
          <a:lstStyle/>
          <a:p>
            <a:pPr algn="ctr"/>
            <a:r>
              <a:rPr lang="cs-CZ" altLang="cs-CZ" smtClean="0">
                <a:latin typeface="Calibri" pitchFamily="34" charset="0"/>
              </a:rPr>
              <a:t>Standardní</a:t>
            </a:r>
          </a:p>
        </p:txBody>
      </p:sp>
      <p:sp>
        <p:nvSpPr>
          <p:cNvPr id="5124" name="Zástupný symbol pro obsah 2"/>
          <p:cNvSpPr>
            <a:spLocks noGrp="1"/>
          </p:cNvSpPr>
          <p:nvPr>
            <p:ph sz="half" idx="2"/>
          </p:nvPr>
        </p:nvSpPr>
        <p:spPr>
          <a:xfrm>
            <a:off x="547667" y="2193578"/>
            <a:ext cx="4724774" cy="4357391"/>
          </a:xfrm>
        </p:spPr>
        <p:txBody>
          <a:bodyPr/>
          <a:lstStyle/>
          <a:p>
            <a:r>
              <a:rPr lang="cs-CZ" altLang="cs-CZ" dirty="0" smtClean="0">
                <a:solidFill>
                  <a:srgbClr val="FF0000"/>
                </a:solidFill>
                <a:latin typeface="Calibri" pitchFamily="34" charset="0"/>
              </a:rPr>
              <a:t>Orální podání</a:t>
            </a:r>
          </a:p>
          <a:p>
            <a:pPr lvl="1"/>
            <a:r>
              <a:rPr lang="cs-CZ" altLang="cs-CZ" dirty="0" smtClean="0">
                <a:latin typeface="Calibri" pitchFamily="34" charset="0"/>
              </a:rPr>
              <a:t>20-60 minut</a:t>
            </a:r>
          </a:p>
          <a:p>
            <a:r>
              <a:rPr lang="cs-CZ" altLang="cs-CZ" dirty="0" smtClean="0">
                <a:solidFill>
                  <a:srgbClr val="FF0000"/>
                </a:solidFill>
                <a:latin typeface="Calibri" pitchFamily="34" charset="0"/>
              </a:rPr>
              <a:t>Intravenózní podání</a:t>
            </a:r>
          </a:p>
          <a:p>
            <a:pPr lvl="1"/>
            <a:r>
              <a:rPr lang="cs-CZ" altLang="cs-CZ" dirty="0" smtClean="0">
                <a:latin typeface="Calibri" pitchFamily="34" charset="0"/>
              </a:rPr>
              <a:t>Desítky sekund až minuty</a:t>
            </a:r>
          </a:p>
          <a:p>
            <a:r>
              <a:rPr lang="cs-CZ" altLang="cs-CZ" dirty="0" err="1" smtClean="0">
                <a:solidFill>
                  <a:srgbClr val="FF0000"/>
                </a:solidFill>
                <a:latin typeface="Calibri" pitchFamily="34" charset="0"/>
              </a:rPr>
              <a:t>Intraoseální</a:t>
            </a:r>
            <a:r>
              <a:rPr lang="cs-CZ" altLang="cs-CZ" dirty="0" smtClean="0">
                <a:solidFill>
                  <a:srgbClr val="FF0000"/>
                </a:solidFill>
                <a:latin typeface="Calibri" pitchFamily="34" charset="0"/>
              </a:rPr>
              <a:t> podání</a:t>
            </a:r>
          </a:p>
          <a:p>
            <a:pPr lvl="1"/>
            <a:r>
              <a:rPr lang="cs-CZ" altLang="cs-CZ" dirty="0" smtClean="0">
                <a:latin typeface="Calibri" pitchFamily="34" charset="0"/>
              </a:rPr>
              <a:t>Desítky sekund až minuty</a:t>
            </a:r>
          </a:p>
          <a:p>
            <a:r>
              <a:rPr lang="cs-CZ" altLang="cs-CZ" dirty="0" smtClean="0">
                <a:solidFill>
                  <a:srgbClr val="FF0000"/>
                </a:solidFill>
                <a:latin typeface="Calibri" pitchFamily="34" charset="0"/>
              </a:rPr>
              <a:t>Intramuskulární podání</a:t>
            </a:r>
          </a:p>
          <a:p>
            <a:pPr lvl="1"/>
            <a:r>
              <a:rPr lang="cs-CZ" altLang="cs-CZ" dirty="0" smtClean="0">
                <a:latin typeface="Calibri" pitchFamily="34" charset="0"/>
              </a:rPr>
              <a:t>10-15 minut</a:t>
            </a:r>
          </a:p>
          <a:p>
            <a:r>
              <a:rPr lang="cs-CZ" altLang="cs-CZ" dirty="0" smtClean="0">
                <a:solidFill>
                  <a:srgbClr val="FF0000"/>
                </a:solidFill>
                <a:latin typeface="Calibri" pitchFamily="34" charset="0"/>
              </a:rPr>
              <a:t>Subkutánní podání</a:t>
            </a:r>
          </a:p>
          <a:p>
            <a:r>
              <a:rPr lang="cs-CZ" altLang="cs-CZ" dirty="0" smtClean="0">
                <a:solidFill>
                  <a:srgbClr val="FF0000"/>
                </a:solidFill>
                <a:latin typeface="Calibri" pitchFamily="34" charset="0"/>
              </a:rPr>
              <a:t>Inhalační </a:t>
            </a:r>
            <a:r>
              <a:rPr lang="cs-CZ" altLang="cs-CZ" dirty="0" smtClean="0">
                <a:solidFill>
                  <a:srgbClr val="FF0000"/>
                </a:solidFill>
                <a:latin typeface="Calibri" pitchFamily="34" charset="0"/>
              </a:rPr>
              <a:t>podání</a:t>
            </a:r>
          </a:p>
          <a:p>
            <a:r>
              <a:rPr lang="cs-CZ" altLang="cs-CZ" dirty="0" err="1" smtClean="0">
                <a:solidFill>
                  <a:srgbClr val="FF0000"/>
                </a:solidFill>
                <a:latin typeface="Calibri" pitchFamily="34" charset="0"/>
              </a:rPr>
              <a:t>Transdermální</a:t>
            </a:r>
            <a:r>
              <a:rPr lang="cs-CZ" altLang="cs-CZ" dirty="0" smtClean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cs-CZ" altLang="cs-CZ" dirty="0" smtClean="0">
                <a:solidFill>
                  <a:srgbClr val="FF0000"/>
                </a:solidFill>
                <a:latin typeface="Calibri" pitchFamily="34" charset="0"/>
              </a:rPr>
              <a:t>podání</a:t>
            </a:r>
          </a:p>
        </p:txBody>
      </p:sp>
      <p:sp>
        <p:nvSpPr>
          <p:cNvPr id="512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5430244" y="1848106"/>
            <a:ext cx="4726631" cy="415498"/>
          </a:xfrm>
        </p:spPr>
        <p:txBody>
          <a:bodyPr/>
          <a:lstStyle/>
          <a:p>
            <a:pPr algn="ctr"/>
            <a:r>
              <a:rPr lang="cs-CZ" altLang="cs-CZ" smtClean="0">
                <a:latin typeface="Calibri" pitchFamily="34" charset="0"/>
              </a:rPr>
              <a:t>Netradiční </a:t>
            </a:r>
          </a:p>
        </p:txBody>
      </p:sp>
      <p:sp>
        <p:nvSpPr>
          <p:cNvPr id="5126" name="Zástupný symbol pro obsah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dirty="0" smtClean="0">
                <a:solidFill>
                  <a:srgbClr val="0070C0"/>
                </a:solidFill>
                <a:latin typeface="Calibri" pitchFamily="34" charset="0"/>
              </a:rPr>
              <a:t>Rektální podání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dirty="0" err="1" smtClean="0">
                <a:solidFill>
                  <a:srgbClr val="0070C0"/>
                </a:solidFill>
                <a:latin typeface="Calibri" pitchFamily="34" charset="0"/>
              </a:rPr>
              <a:t>Sublinguální</a:t>
            </a:r>
            <a:r>
              <a:rPr lang="cs-CZ" altLang="cs-CZ" dirty="0" smtClean="0">
                <a:solidFill>
                  <a:srgbClr val="0070C0"/>
                </a:solidFill>
                <a:latin typeface="Calibri" pitchFamily="34" charset="0"/>
              </a:rPr>
              <a:t> podání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dirty="0" smtClean="0">
                <a:solidFill>
                  <a:srgbClr val="0070C0"/>
                </a:solidFill>
                <a:latin typeface="Calibri" pitchFamily="34" charset="0"/>
              </a:rPr>
              <a:t>Intratracheální podání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dirty="0" err="1" smtClean="0">
                <a:solidFill>
                  <a:srgbClr val="0070C0"/>
                </a:solidFill>
                <a:latin typeface="Calibri" pitchFamily="34" charset="0"/>
              </a:rPr>
              <a:t>Intranazální</a:t>
            </a:r>
            <a:r>
              <a:rPr lang="cs-CZ" altLang="cs-CZ" dirty="0" smtClean="0">
                <a:solidFill>
                  <a:srgbClr val="0070C0"/>
                </a:solidFill>
                <a:latin typeface="Calibri" pitchFamily="34" charset="0"/>
              </a:rPr>
              <a:t> podání</a:t>
            </a:r>
          </a:p>
          <a:p>
            <a:endParaRPr lang="cs-CZ" altLang="cs-CZ" dirty="0" smtClean="0">
              <a:latin typeface="Calibri" pitchFamily="34" charset="0"/>
            </a:endParaRPr>
          </a:p>
        </p:txBody>
      </p:sp>
      <p:pic>
        <p:nvPicPr>
          <p:cNvPr id="5127" name="Picture 2" descr="Image result for intranazální aplikát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7100" y="4134557"/>
            <a:ext cx="5703147" cy="2036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6413500" y="6188804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</a:t>
            </a:r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remedia.cz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2441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Nadpis 6"/>
          <p:cNvSpPr>
            <a:spLocks noGrp="1"/>
          </p:cNvSpPr>
          <p:nvPr>
            <p:ph type="title"/>
          </p:nvPr>
        </p:nvSpPr>
        <p:spPr>
          <a:xfrm>
            <a:off x="774700" y="885825"/>
            <a:ext cx="8034902" cy="538609"/>
          </a:xfrm>
        </p:spPr>
        <p:txBody>
          <a:bodyPr/>
          <a:lstStyle/>
          <a:p>
            <a:pPr algn="ctr"/>
            <a:r>
              <a:rPr lang="cs-CZ" altLang="cs-CZ" dirty="0" smtClean="0">
                <a:latin typeface="Calibri" pitchFamily="34" charset="0"/>
              </a:rPr>
              <a:t>Základní pojmy</a:t>
            </a:r>
          </a:p>
        </p:txBody>
      </p:sp>
      <p:sp>
        <p:nvSpPr>
          <p:cNvPr id="6147" name="Zástupný symbol pro obsah 7"/>
          <p:cNvSpPr>
            <a:spLocks noGrp="1"/>
          </p:cNvSpPr>
          <p:nvPr>
            <p:ph idx="4294967295"/>
          </p:nvPr>
        </p:nvSpPr>
        <p:spPr>
          <a:xfrm>
            <a:off x="774700" y="1647825"/>
            <a:ext cx="9000278" cy="4033520"/>
          </a:xfrm>
          <a:prstGeom prst="rect">
            <a:avLst/>
          </a:prstGeom>
        </p:spPr>
        <p:txBody>
          <a:bodyPr lIns="104315" tIns="52157" rIns="104315" bIns="52157"/>
          <a:lstStyle/>
          <a:p>
            <a:r>
              <a:rPr lang="cs-CZ" altLang="cs-CZ" sz="2800" dirty="0" smtClean="0">
                <a:solidFill>
                  <a:srgbClr val="FF0000"/>
                </a:solidFill>
                <a:latin typeface="Calibri" pitchFamily="34" charset="0"/>
              </a:rPr>
              <a:t>Farmakokinetika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zabývá se zkoumáním a popisem osudu léčiv v organismu, a to od jejich podání až po jejich </a:t>
            </a:r>
            <a:r>
              <a:rPr lang="cs-CZ" altLang="cs-CZ" sz="2800" dirty="0" smtClean="0">
                <a:latin typeface="Calibri" pitchFamily="34" charset="0"/>
              </a:rPr>
              <a:t>eliminaci</a:t>
            </a:r>
          </a:p>
          <a:p>
            <a:pPr lvl="1"/>
            <a:endParaRPr lang="cs-CZ" altLang="cs-CZ" sz="2800" dirty="0" smtClean="0">
              <a:latin typeface="Calibri" pitchFamily="34" charset="0"/>
            </a:endParaRPr>
          </a:p>
          <a:p>
            <a:r>
              <a:rPr lang="cs-CZ" altLang="cs-CZ" sz="2800" dirty="0" smtClean="0">
                <a:solidFill>
                  <a:srgbClr val="FF0000"/>
                </a:solidFill>
                <a:latin typeface="Calibri" pitchFamily="34" charset="0"/>
              </a:rPr>
              <a:t>Farmakodynamika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t-BR" altLang="cs-CZ" sz="2800" dirty="0" smtClean="0">
                <a:latin typeface="Calibri" pitchFamily="34" charset="0"/>
              </a:rPr>
              <a:t>zabývá </a:t>
            </a:r>
            <a:r>
              <a:rPr lang="cs-CZ" altLang="cs-CZ" sz="2800" dirty="0" smtClean="0">
                <a:latin typeface="Calibri" pitchFamily="34" charset="0"/>
              </a:rPr>
              <a:t>se </a:t>
            </a:r>
            <a:r>
              <a:rPr lang="pt-BR" altLang="cs-CZ" sz="2800" dirty="0" smtClean="0">
                <a:latin typeface="Calibri" pitchFamily="34" charset="0"/>
              </a:rPr>
              <a:t>působením léčiv na organismu</a:t>
            </a:r>
            <a:r>
              <a:rPr lang="cs-CZ" altLang="cs-CZ" sz="2800" dirty="0" smtClean="0">
                <a:latin typeface="Calibri" pitchFamily="34" charset="0"/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3583043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927100" y="962025"/>
            <a:ext cx="8034902" cy="538609"/>
          </a:xfrm>
        </p:spPr>
        <p:txBody>
          <a:bodyPr/>
          <a:lstStyle/>
          <a:p>
            <a:pPr algn="ctr" eaLnBrk="1" hangingPunct="1"/>
            <a:r>
              <a:rPr lang="cs-CZ" altLang="cs-CZ" dirty="0" smtClean="0">
                <a:latin typeface="Calibri" pitchFamily="34" charset="0"/>
              </a:rPr>
              <a:t>Sympatomimetika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00149" y="1558087"/>
            <a:ext cx="9429128" cy="5020892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700" dirty="0">
                <a:latin typeface="Calibri" pitchFamily="34" charset="0"/>
              </a:rPr>
              <a:t>Katecholaminy, </a:t>
            </a:r>
            <a:r>
              <a:rPr lang="cs-CZ" altLang="cs-CZ" sz="2700" dirty="0" err="1">
                <a:latin typeface="Calibri" pitchFamily="34" charset="0"/>
              </a:rPr>
              <a:t>adrenergika</a:t>
            </a:r>
            <a:r>
              <a:rPr lang="cs-CZ" altLang="cs-CZ" sz="2700" dirty="0">
                <a:latin typeface="Calibri" pitchFamily="34" charset="0"/>
              </a:rPr>
              <a:t>, </a:t>
            </a:r>
            <a:r>
              <a:rPr lang="cs-CZ" altLang="cs-CZ" sz="2700" dirty="0" err="1">
                <a:latin typeface="Calibri" pitchFamily="34" charset="0"/>
              </a:rPr>
              <a:t>vazoaktivní</a:t>
            </a:r>
            <a:r>
              <a:rPr lang="cs-CZ" altLang="cs-CZ" sz="2700" dirty="0">
                <a:latin typeface="Calibri" pitchFamily="34" charset="0"/>
              </a:rPr>
              <a:t> látky</a:t>
            </a:r>
          </a:p>
          <a:p>
            <a:pPr eaLnBrk="1" hangingPunct="1">
              <a:lnSpc>
                <a:spcPct val="80000"/>
              </a:lnSpc>
            </a:pPr>
            <a:r>
              <a:rPr lang="cs-CZ" altLang="cs-CZ" sz="2700" dirty="0">
                <a:solidFill>
                  <a:schemeClr val="folHlink"/>
                </a:solidFill>
                <a:latin typeface="Calibri" pitchFamily="34" charset="0"/>
              </a:rPr>
              <a:t>Přirozená</a:t>
            </a:r>
            <a:r>
              <a:rPr lang="cs-CZ" altLang="cs-CZ" sz="2700" dirty="0">
                <a:latin typeface="Calibri" pitchFamily="34" charset="0"/>
              </a:rPr>
              <a:t> 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300" dirty="0">
                <a:latin typeface="Calibri" pitchFamily="34" charset="0"/>
              </a:rPr>
              <a:t>adrenalin, noradrenalin, dopamin</a:t>
            </a:r>
          </a:p>
          <a:p>
            <a:pPr eaLnBrk="1" hangingPunct="1">
              <a:lnSpc>
                <a:spcPct val="80000"/>
              </a:lnSpc>
            </a:pPr>
            <a:r>
              <a:rPr lang="cs-CZ" altLang="cs-CZ" sz="2700" dirty="0">
                <a:solidFill>
                  <a:schemeClr val="folHlink"/>
                </a:solidFill>
                <a:latin typeface="Calibri" pitchFamily="34" charset="0"/>
              </a:rPr>
              <a:t>Syntetická</a:t>
            </a:r>
            <a:r>
              <a:rPr lang="cs-CZ" altLang="cs-CZ" sz="2700" dirty="0">
                <a:latin typeface="Calibri" pitchFamily="34" charset="0"/>
              </a:rPr>
              <a:t> 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300" dirty="0" err="1">
                <a:latin typeface="Calibri" pitchFamily="34" charset="0"/>
              </a:rPr>
              <a:t>isoprenalin</a:t>
            </a:r>
            <a:r>
              <a:rPr lang="cs-CZ" altLang="cs-CZ" sz="2300" dirty="0">
                <a:latin typeface="Calibri" pitchFamily="34" charset="0"/>
              </a:rPr>
              <a:t>, </a:t>
            </a:r>
            <a:r>
              <a:rPr lang="cs-CZ" altLang="cs-CZ" sz="2300" dirty="0" err="1">
                <a:latin typeface="Calibri" pitchFamily="34" charset="0"/>
              </a:rPr>
              <a:t>dobutamin</a:t>
            </a:r>
            <a:endParaRPr lang="cs-CZ" altLang="cs-CZ" sz="2300" dirty="0">
              <a:latin typeface="Calibri" pitchFamily="34" charset="0"/>
            </a:endParaRP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700" dirty="0">
                <a:latin typeface="Calibri" pitchFamily="34" charset="0"/>
              </a:rPr>
              <a:t>Pozitivně </a:t>
            </a:r>
            <a:r>
              <a:rPr lang="cs-CZ" altLang="cs-CZ" sz="2700" dirty="0" err="1">
                <a:latin typeface="Calibri" pitchFamily="34" charset="0"/>
              </a:rPr>
              <a:t>inotropní</a:t>
            </a:r>
            <a:r>
              <a:rPr lang="cs-CZ" altLang="cs-CZ" sz="2700" dirty="0">
                <a:latin typeface="Calibri" pitchFamily="34" charset="0"/>
              </a:rPr>
              <a:t> efekt + ovlivnění </a:t>
            </a:r>
            <a:r>
              <a:rPr lang="cs-CZ" altLang="cs-CZ" sz="2700" dirty="0" err="1">
                <a:latin typeface="Calibri" pitchFamily="34" charset="0"/>
              </a:rPr>
              <a:t>nitrobuněč</a:t>
            </a:r>
            <a:r>
              <a:rPr lang="cs-CZ" altLang="cs-CZ" sz="2700" dirty="0">
                <a:latin typeface="Calibri" pitchFamily="34" charset="0"/>
              </a:rPr>
              <a:t>. Ca → ↑ ♥ kontraktility</a:t>
            </a:r>
          </a:p>
          <a:p>
            <a:pPr eaLnBrk="1" hangingPunct="1">
              <a:lnSpc>
                <a:spcPct val="80000"/>
              </a:lnSpc>
            </a:pPr>
            <a:r>
              <a:rPr lang="el-GR" altLang="cs-CZ" sz="2700" dirty="0">
                <a:solidFill>
                  <a:schemeClr val="folHlink"/>
                </a:solidFill>
                <a:latin typeface="Calibri" pitchFamily="34" charset="0"/>
              </a:rPr>
              <a:t>α</a:t>
            </a:r>
            <a:r>
              <a:rPr lang="cs-CZ" altLang="cs-CZ" sz="2700" dirty="0">
                <a:solidFill>
                  <a:schemeClr val="folHlink"/>
                </a:solidFill>
                <a:latin typeface="Calibri" pitchFamily="34" charset="0"/>
              </a:rPr>
              <a:t>-receptory</a:t>
            </a:r>
            <a:r>
              <a:rPr lang="cs-CZ" altLang="cs-CZ" sz="2700" dirty="0">
                <a:latin typeface="Calibri" pitchFamily="34" charset="0"/>
              </a:rPr>
              <a:t> – </a:t>
            </a:r>
            <a:r>
              <a:rPr lang="cs-CZ" altLang="cs-CZ" sz="2700" dirty="0" err="1">
                <a:latin typeface="Calibri" pitchFamily="34" charset="0"/>
              </a:rPr>
              <a:t>vazokonstrikční</a:t>
            </a:r>
            <a:r>
              <a:rPr lang="cs-CZ" altLang="cs-CZ" sz="2700" dirty="0">
                <a:latin typeface="Calibri" pitchFamily="34" charset="0"/>
              </a:rPr>
              <a:t> účinek</a:t>
            </a:r>
          </a:p>
          <a:p>
            <a:pPr eaLnBrk="1" hangingPunct="1">
              <a:lnSpc>
                <a:spcPct val="80000"/>
              </a:lnSpc>
            </a:pPr>
            <a:r>
              <a:rPr lang="el-GR" altLang="cs-CZ" sz="2700" dirty="0">
                <a:solidFill>
                  <a:schemeClr val="folHlink"/>
                </a:solidFill>
                <a:latin typeface="Calibri" pitchFamily="34" charset="0"/>
              </a:rPr>
              <a:t>β</a:t>
            </a:r>
            <a:r>
              <a:rPr lang="cs-CZ" altLang="cs-CZ" sz="2700" baseline="-25000" dirty="0">
                <a:solidFill>
                  <a:schemeClr val="folHlink"/>
                </a:solidFill>
                <a:latin typeface="Calibri" pitchFamily="34" charset="0"/>
              </a:rPr>
              <a:t>1</a:t>
            </a:r>
            <a:r>
              <a:rPr lang="cs-CZ" altLang="cs-CZ" sz="2700" dirty="0">
                <a:solidFill>
                  <a:schemeClr val="folHlink"/>
                </a:solidFill>
                <a:latin typeface="Calibri" pitchFamily="34" charset="0"/>
              </a:rPr>
              <a:t>-receptory</a:t>
            </a:r>
            <a:r>
              <a:rPr lang="cs-CZ" altLang="cs-CZ" sz="2700" dirty="0">
                <a:latin typeface="Calibri" pitchFamily="34" charset="0"/>
              </a:rPr>
              <a:t> – </a:t>
            </a:r>
            <a:r>
              <a:rPr lang="cs-CZ" altLang="cs-CZ" sz="2700" dirty="0" err="1">
                <a:latin typeface="Calibri" pitchFamily="34" charset="0"/>
              </a:rPr>
              <a:t>inotropní</a:t>
            </a:r>
            <a:r>
              <a:rPr lang="cs-CZ" altLang="cs-CZ" sz="2700" dirty="0">
                <a:latin typeface="Calibri" pitchFamily="34" charset="0"/>
              </a:rPr>
              <a:t> efekt + ↑P</a:t>
            </a:r>
          </a:p>
          <a:p>
            <a:pPr eaLnBrk="1" hangingPunct="1">
              <a:lnSpc>
                <a:spcPct val="80000"/>
              </a:lnSpc>
            </a:pPr>
            <a:r>
              <a:rPr lang="el-GR" altLang="cs-CZ" sz="2700" dirty="0">
                <a:solidFill>
                  <a:schemeClr val="folHlink"/>
                </a:solidFill>
                <a:latin typeface="Calibri" pitchFamily="34" charset="0"/>
              </a:rPr>
              <a:t>β</a:t>
            </a:r>
            <a:r>
              <a:rPr lang="cs-CZ" altLang="cs-CZ" sz="2700" baseline="-25000" dirty="0">
                <a:solidFill>
                  <a:schemeClr val="folHlink"/>
                </a:solidFill>
                <a:latin typeface="Calibri" pitchFamily="34" charset="0"/>
              </a:rPr>
              <a:t>2</a:t>
            </a:r>
            <a:r>
              <a:rPr lang="cs-CZ" altLang="cs-CZ" sz="2700" dirty="0">
                <a:solidFill>
                  <a:schemeClr val="folHlink"/>
                </a:solidFill>
                <a:latin typeface="Calibri" pitchFamily="34" charset="0"/>
              </a:rPr>
              <a:t>-receptory</a:t>
            </a:r>
            <a:r>
              <a:rPr lang="cs-CZ" altLang="cs-CZ" sz="2700" dirty="0">
                <a:latin typeface="Calibri" pitchFamily="34" charset="0"/>
              </a:rPr>
              <a:t> – bronchodilatační účinek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700" dirty="0" err="1">
                <a:latin typeface="Calibri" pitchFamily="34" charset="0"/>
              </a:rPr>
              <a:t>Inokonstriktory</a:t>
            </a:r>
            <a:r>
              <a:rPr lang="cs-CZ" altLang="cs-CZ" sz="2700" dirty="0">
                <a:latin typeface="Calibri" pitchFamily="34" charset="0"/>
              </a:rPr>
              <a:t> → </a:t>
            </a:r>
            <a:r>
              <a:rPr lang="el-GR" altLang="cs-CZ" sz="2700" dirty="0">
                <a:latin typeface="Calibri" pitchFamily="34" charset="0"/>
              </a:rPr>
              <a:t>α</a:t>
            </a:r>
            <a:r>
              <a:rPr lang="cs-CZ" altLang="cs-CZ" sz="2700" dirty="0">
                <a:latin typeface="Calibri" pitchFamily="34" charset="0"/>
              </a:rPr>
              <a:t>-receptory (adrenalin, noradrenalin)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700" dirty="0" err="1">
                <a:latin typeface="Calibri" pitchFamily="34" charset="0"/>
              </a:rPr>
              <a:t>Inodilatátory</a:t>
            </a:r>
            <a:r>
              <a:rPr lang="cs-CZ" altLang="cs-CZ" sz="2700" dirty="0">
                <a:latin typeface="Calibri" pitchFamily="34" charset="0"/>
              </a:rPr>
              <a:t> → </a:t>
            </a:r>
            <a:r>
              <a:rPr lang="el-GR" altLang="cs-CZ" sz="2700" dirty="0">
                <a:latin typeface="Calibri" pitchFamily="34" charset="0"/>
              </a:rPr>
              <a:t>β</a:t>
            </a:r>
            <a:r>
              <a:rPr lang="cs-CZ" altLang="cs-CZ" sz="2700" baseline="-25000" dirty="0">
                <a:latin typeface="Calibri" pitchFamily="34" charset="0"/>
              </a:rPr>
              <a:t>1</a:t>
            </a:r>
            <a:r>
              <a:rPr lang="cs-CZ" altLang="cs-CZ" sz="2700" dirty="0">
                <a:latin typeface="Calibri" pitchFamily="34" charset="0"/>
              </a:rPr>
              <a:t>-receptory, </a:t>
            </a:r>
            <a:r>
              <a:rPr lang="el-GR" altLang="cs-CZ" sz="2700" dirty="0">
                <a:latin typeface="Calibri" pitchFamily="34" charset="0"/>
              </a:rPr>
              <a:t>β</a:t>
            </a:r>
            <a:r>
              <a:rPr lang="cs-CZ" altLang="cs-CZ" sz="2700" baseline="-25000" dirty="0">
                <a:latin typeface="Calibri" pitchFamily="34" charset="0"/>
              </a:rPr>
              <a:t>2</a:t>
            </a:r>
            <a:r>
              <a:rPr lang="cs-CZ" altLang="cs-CZ" sz="2700" dirty="0">
                <a:latin typeface="Calibri" pitchFamily="34" charset="0"/>
              </a:rPr>
              <a:t>-receptory (</a:t>
            </a:r>
            <a:r>
              <a:rPr lang="cs-CZ" altLang="cs-CZ" sz="2700" dirty="0" err="1">
                <a:latin typeface="Calibri" pitchFamily="34" charset="0"/>
              </a:rPr>
              <a:t>dobutamin</a:t>
            </a:r>
            <a:r>
              <a:rPr lang="cs-CZ" altLang="cs-CZ" sz="2700" dirty="0">
                <a:latin typeface="Calibri" pitchFamily="34" charset="0"/>
              </a:rPr>
              <a:t>, 			</a:t>
            </a:r>
            <a:r>
              <a:rPr lang="cs-CZ" altLang="cs-CZ" sz="2700" dirty="0" err="1" smtClean="0">
                <a:latin typeface="Calibri" pitchFamily="34" charset="0"/>
              </a:rPr>
              <a:t>isoprenalin</a:t>
            </a:r>
            <a:r>
              <a:rPr lang="cs-CZ" altLang="cs-CZ" sz="2700" dirty="0" smtClean="0">
                <a:latin typeface="Calibri" pitchFamily="34" charset="0"/>
              </a:rPr>
              <a:t>)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700" dirty="0" err="1" smtClean="0">
                <a:solidFill>
                  <a:srgbClr val="FF0000"/>
                </a:solidFill>
                <a:latin typeface="Calibri" pitchFamily="34" charset="0"/>
              </a:rPr>
              <a:t>Dromotropní</a:t>
            </a:r>
            <a:r>
              <a:rPr lang="cs-CZ" altLang="cs-CZ" sz="2700" dirty="0" smtClean="0">
                <a:solidFill>
                  <a:srgbClr val="FF0000"/>
                </a:solidFill>
                <a:latin typeface="Calibri" pitchFamily="34" charset="0"/>
              </a:rPr>
              <a:t> účinek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700" dirty="0" err="1" smtClean="0">
                <a:solidFill>
                  <a:srgbClr val="FF0000"/>
                </a:solidFill>
                <a:latin typeface="Calibri" pitchFamily="34" charset="0"/>
              </a:rPr>
              <a:t>Chronotropní</a:t>
            </a:r>
            <a:r>
              <a:rPr lang="cs-CZ" altLang="cs-CZ" sz="2700" dirty="0" smtClean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cs-CZ" altLang="cs-CZ" sz="2700" dirty="0">
                <a:solidFill>
                  <a:srgbClr val="FF0000"/>
                </a:solidFill>
                <a:latin typeface="Calibri" pitchFamily="34" charset="0"/>
              </a:rPr>
              <a:t>účinek</a:t>
            </a:r>
            <a:endParaRPr lang="el-GR" altLang="cs-CZ" sz="2700" dirty="0">
              <a:solidFill>
                <a:srgbClr val="FF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6480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826351" y="962025"/>
            <a:ext cx="8034902" cy="538609"/>
          </a:xfrm>
        </p:spPr>
        <p:txBody>
          <a:bodyPr/>
          <a:lstStyle/>
          <a:p>
            <a:pPr algn="ctr" eaLnBrk="1" hangingPunct="1"/>
            <a:r>
              <a:rPr lang="cs-CZ" altLang="cs-CZ" dirty="0" smtClean="0">
                <a:latin typeface="Calibri" pitchFamily="34" charset="0"/>
              </a:rPr>
              <a:t>ADRENALIN (epinefrin)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14750" y="1654374"/>
            <a:ext cx="9178502" cy="4765296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Sympatomimetikum s </a:t>
            </a:r>
            <a:r>
              <a:rPr lang="el-GR" altLang="cs-CZ" sz="2800" dirty="0">
                <a:latin typeface="Calibri" pitchFamily="34" charset="0"/>
              </a:rPr>
              <a:t>α</a:t>
            </a:r>
            <a:r>
              <a:rPr lang="cs-CZ" altLang="cs-CZ" sz="2800" dirty="0">
                <a:latin typeface="Calibri" pitchFamily="34" charset="0"/>
              </a:rPr>
              <a:t>- i </a:t>
            </a:r>
            <a:r>
              <a:rPr lang="el-GR" altLang="cs-CZ" sz="2800" dirty="0">
                <a:latin typeface="Calibri" pitchFamily="34" charset="0"/>
              </a:rPr>
              <a:t>β</a:t>
            </a:r>
            <a:r>
              <a:rPr lang="cs-CZ" altLang="cs-CZ" sz="2800" dirty="0">
                <a:latin typeface="Calibri" pitchFamily="34" charset="0"/>
              </a:rPr>
              <a:t>- mimetickými účinky → zvýšení diastolického TK + zesílení ♥ kontraktility + </a:t>
            </a:r>
            <a:r>
              <a:rPr lang="cs-CZ" altLang="cs-CZ" sz="2800" dirty="0" err="1">
                <a:latin typeface="Calibri" pitchFamily="34" charset="0"/>
              </a:rPr>
              <a:t>bronchodilatace</a:t>
            </a:r>
            <a:endParaRPr lang="cs-CZ" altLang="cs-CZ" sz="2800" dirty="0">
              <a:latin typeface="Calibri" pitchFamily="34" charset="0"/>
            </a:endParaRP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1 mg </a:t>
            </a:r>
            <a:r>
              <a:rPr lang="cs-CZ" altLang="cs-CZ" sz="2800" dirty="0" err="1">
                <a:latin typeface="Calibri" pitchFamily="34" charset="0"/>
              </a:rPr>
              <a:t>i.v</a:t>
            </a:r>
            <a:r>
              <a:rPr lang="cs-CZ" altLang="cs-CZ" sz="2800" dirty="0">
                <a:latin typeface="Calibri" pitchFamily="34" charset="0"/>
              </a:rPr>
              <a:t>. každých 3 až 5 min při KPR (děti 0,01 mg/kg), alternativně </a:t>
            </a:r>
            <a:r>
              <a:rPr lang="cs-CZ" altLang="cs-CZ" sz="2800" dirty="0" err="1">
                <a:latin typeface="Calibri" pitchFamily="34" charset="0"/>
              </a:rPr>
              <a:t>i.o</a:t>
            </a:r>
            <a:r>
              <a:rPr lang="cs-CZ" altLang="cs-CZ" sz="2800" dirty="0">
                <a:latin typeface="Calibri" pitchFamily="34" charset="0"/>
              </a:rPr>
              <a:t>., inhalačně (5 mg do 5 ml)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Lék první volby u anafylaktického šoku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! Nepodávat současně s </a:t>
            </a:r>
            <a:r>
              <a:rPr lang="cs-CZ" altLang="cs-CZ" sz="2800" dirty="0" smtClean="0">
                <a:latin typeface="Calibri" pitchFamily="34" charset="0"/>
              </a:rPr>
              <a:t>bikarbonátem </a:t>
            </a:r>
            <a:r>
              <a:rPr lang="cs-CZ" altLang="cs-CZ" sz="2800" dirty="0">
                <a:latin typeface="Calibri" pitchFamily="34" charset="0"/>
              </a:rPr>
              <a:t>→ </a:t>
            </a:r>
            <a:r>
              <a:rPr lang="cs-CZ" altLang="cs-CZ" sz="2800" dirty="0" smtClean="0">
                <a:latin typeface="Calibri" pitchFamily="34" charset="0"/>
              </a:rPr>
              <a:t>inaktivace adrenalinu</a:t>
            </a:r>
            <a:endParaRPr lang="cs-CZ" altLang="cs-CZ" sz="2800" dirty="0">
              <a:latin typeface="Calibri" pitchFamily="34" charset="0"/>
            </a:endParaRP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! </a:t>
            </a:r>
            <a:r>
              <a:rPr lang="cs-CZ" altLang="cs-CZ" sz="2800" dirty="0" err="1">
                <a:latin typeface="Calibri" pitchFamily="34" charset="0"/>
              </a:rPr>
              <a:t>Tachykardizuje</a:t>
            </a:r>
            <a:r>
              <a:rPr lang="cs-CZ" altLang="cs-CZ" sz="2800" dirty="0">
                <a:latin typeface="Calibri" pitchFamily="34" charset="0"/>
              </a:rPr>
              <a:t> ! </a:t>
            </a:r>
          </a:p>
        </p:txBody>
      </p:sp>
      <p:sp>
        <p:nvSpPr>
          <p:cNvPr id="10244" name="Rectangle 5"/>
          <p:cNvSpPr>
            <a:spLocks noChangeArrowheads="1"/>
          </p:cNvSpPr>
          <p:nvPr/>
        </p:nvSpPr>
        <p:spPr bwMode="auto">
          <a:xfrm>
            <a:off x="0" y="3567176"/>
            <a:ext cx="210732" cy="428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4315" tIns="52157" rIns="104315" bIns="52157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2100"/>
          </a:p>
        </p:txBody>
      </p:sp>
      <p:sp>
        <p:nvSpPr>
          <p:cNvPr id="10245" name="Rectangle 6"/>
          <p:cNvSpPr>
            <a:spLocks noChangeArrowheads="1"/>
          </p:cNvSpPr>
          <p:nvPr/>
        </p:nvSpPr>
        <p:spPr bwMode="auto">
          <a:xfrm>
            <a:off x="0" y="3567176"/>
            <a:ext cx="210732" cy="428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4315" tIns="52157" rIns="104315" bIns="52157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2100"/>
          </a:p>
        </p:txBody>
      </p:sp>
      <p:pic>
        <p:nvPicPr>
          <p:cNvPr id="10249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500" y="4238624"/>
            <a:ext cx="2948111" cy="1958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5880100" y="6289023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</a:t>
            </a:r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autorka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522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927100" y="962025"/>
            <a:ext cx="8034902" cy="538609"/>
          </a:xfrm>
        </p:spPr>
        <p:txBody>
          <a:bodyPr/>
          <a:lstStyle/>
          <a:p>
            <a:pPr algn="ctr" eaLnBrk="1" hangingPunct="1"/>
            <a:r>
              <a:rPr lang="cs-CZ" altLang="cs-CZ" dirty="0" smtClean="0">
                <a:latin typeface="Calibri" pitchFamily="34" charset="0"/>
              </a:rPr>
              <a:t>NORADRENALIN (NOREPINEFRIN)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4700" y="1647825"/>
            <a:ext cx="9000278" cy="4464182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Sympatomimetikum s </a:t>
            </a:r>
            <a:r>
              <a:rPr lang="el-GR" altLang="cs-CZ" sz="2800" dirty="0">
                <a:latin typeface="+mj-lt"/>
              </a:rPr>
              <a:t>β</a:t>
            </a:r>
            <a:r>
              <a:rPr lang="cs-CZ" altLang="cs-CZ" sz="2800" baseline="-25000" dirty="0">
                <a:latin typeface="+mj-lt"/>
              </a:rPr>
              <a:t>1</a:t>
            </a:r>
            <a:r>
              <a:rPr lang="cs-CZ" altLang="cs-CZ" sz="2800" dirty="0">
                <a:latin typeface="+mj-lt"/>
              </a:rPr>
              <a:t>- a </a:t>
            </a:r>
            <a:r>
              <a:rPr lang="el-GR" altLang="cs-CZ" sz="2800" dirty="0">
                <a:latin typeface="+mj-lt"/>
              </a:rPr>
              <a:t>α</a:t>
            </a:r>
            <a:r>
              <a:rPr lang="cs-CZ" altLang="cs-CZ" sz="2800" dirty="0">
                <a:latin typeface="+mj-lt"/>
              </a:rPr>
              <a:t>- mimetickým účinkem (↑ </a:t>
            </a:r>
            <a:r>
              <a:rPr lang="cs-CZ" altLang="cs-CZ" sz="2800" dirty="0" err="1">
                <a:latin typeface="+mj-lt"/>
              </a:rPr>
              <a:t>inotropie</a:t>
            </a:r>
            <a:r>
              <a:rPr lang="cs-CZ" altLang="cs-CZ" sz="2800" dirty="0">
                <a:latin typeface="+mj-lt"/>
              </a:rPr>
              <a:t> + vazokonstrikce)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folHlink"/>
                </a:solidFill>
                <a:latin typeface="+mj-lt"/>
              </a:rPr>
              <a:t>Výpočet dávky:</a:t>
            </a:r>
            <a:r>
              <a:rPr lang="cs-CZ" altLang="cs-CZ" sz="2800" dirty="0">
                <a:latin typeface="+mj-lt"/>
              </a:rPr>
              <a:t>   kg x 3/100 (sudé násobky) → titračně podle požadovaného TK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FF0000"/>
                </a:solidFill>
                <a:latin typeface="+mj-lt"/>
              </a:rPr>
              <a:t>I:</a:t>
            </a:r>
            <a:r>
              <a:rPr lang="cs-CZ" altLang="cs-CZ" sz="2800" dirty="0">
                <a:latin typeface="+mj-lt"/>
              </a:rPr>
              <a:t> </a:t>
            </a:r>
            <a:r>
              <a:rPr lang="cs-CZ" altLang="cs-CZ" sz="2800" dirty="0" err="1">
                <a:latin typeface="+mj-lt"/>
              </a:rPr>
              <a:t>ak</a:t>
            </a:r>
            <a:r>
              <a:rPr lang="cs-CZ" altLang="cs-CZ" sz="2800" dirty="0">
                <a:latin typeface="+mj-lt"/>
              </a:rPr>
              <a:t>. hypotenze nereagující na doplnění objemu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Jak </a:t>
            </a:r>
            <a:r>
              <a:rPr lang="cs-CZ" altLang="cs-CZ" sz="2800" dirty="0" smtClean="0">
                <a:latin typeface="+mj-lt"/>
              </a:rPr>
              <a:t>kontinuálně </a:t>
            </a:r>
            <a:r>
              <a:rPr lang="cs-CZ" altLang="cs-CZ" sz="2800" dirty="0">
                <a:latin typeface="+mj-lt"/>
              </a:rPr>
              <a:t>přes </a:t>
            </a:r>
            <a:r>
              <a:rPr lang="cs-CZ" altLang="cs-CZ" sz="2800" dirty="0" err="1">
                <a:latin typeface="+mj-lt"/>
              </a:rPr>
              <a:t>perfuzor</a:t>
            </a:r>
            <a:endParaRPr lang="cs-CZ" altLang="cs-CZ" sz="2800" dirty="0">
              <a:latin typeface="+mj-lt"/>
            </a:endParaRP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Tak bolusově (9 ml G 5 % + 1 mg NOR → </a:t>
            </a:r>
            <a:r>
              <a:rPr lang="cs-CZ" altLang="cs-CZ" sz="2800" dirty="0" smtClean="0">
                <a:latin typeface="+mj-lt"/>
              </a:rPr>
              <a:t>20 </a:t>
            </a:r>
            <a:r>
              <a:rPr lang="cs-CZ" altLang="cs-CZ" sz="2800" dirty="0">
                <a:latin typeface="+mj-lt"/>
              </a:rPr>
              <a:t>ml stříkačka → 2 ml z </a:t>
            </a:r>
            <a:r>
              <a:rPr lang="cs-CZ" altLang="cs-CZ" sz="2800" dirty="0" smtClean="0">
                <a:latin typeface="+mj-lt"/>
              </a:rPr>
              <a:t>uvedené směsi</a:t>
            </a:r>
            <a:r>
              <a:rPr lang="cs-CZ" altLang="cs-CZ" sz="2800" dirty="0">
                <a:latin typeface="+mj-lt"/>
              </a:rPr>
              <a:t>, dotáhnout G 5 %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altLang="cs-CZ" sz="2800" dirty="0">
                <a:latin typeface="+mj-lt"/>
              </a:rPr>
              <a:t>	→ 1 ml = 10 </a:t>
            </a:r>
            <a:r>
              <a:rPr lang="cs-CZ" altLang="cs-CZ" sz="2800" dirty="0" err="1">
                <a:latin typeface="+mj-lt"/>
              </a:rPr>
              <a:t>uq</a:t>
            </a:r>
            <a:r>
              <a:rPr lang="cs-CZ" altLang="cs-CZ" sz="2800" dirty="0">
                <a:latin typeface="+mj-lt"/>
              </a:rPr>
              <a:t>)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+mj-lt"/>
              </a:rPr>
              <a:t>! </a:t>
            </a:r>
            <a:r>
              <a:rPr lang="cs-CZ" altLang="cs-CZ" sz="2800" dirty="0">
                <a:latin typeface="+mj-lt"/>
              </a:rPr>
              <a:t>Nekrózy !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cs-CZ" altLang="cs-CZ" sz="2800" dirty="0">
              <a:latin typeface="+mj-lt"/>
            </a:endParaRPr>
          </a:p>
          <a:p>
            <a:pPr eaLnBrk="1" hangingPunct="1">
              <a:lnSpc>
                <a:spcPct val="80000"/>
              </a:lnSpc>
            </a:pPr>
            <a:endParaRPr lang="cs-CZ" altLang="cs-CZ" sz="2800" dirty="0">
              <a:latin typeface="+mj-lt"/>
            </a:endParaRPr>
          </a:p>
          <a:p>
            <a:pPr eaLnBrk="1" hangingPunct="1">
              <a:lnSpc>
                <a:spcPct val="80000"/>
              </a:lnSpc>
            </a:pPr>
            <a:endParaRPr lang="el-GR" altLang="cs-CZ" sz="3200" dirty="0"/>
          </a:p>
        </p:txBody>
      </p:sp>
      <p:pic>
        <p:nvPicPr>
          <p:cNvPr id="11268" name="Picture 5" descr="P102056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2900" y="4457805"/>
            <a:ext cx="3276600" cy="2070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7175500" y="6232541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</a:t>
            </a:r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autorka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5380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962025"/>
            <a:ext cx="8034902" cy="538609"/>
          </a:xfrm>
        </p:spPr>
        <p:txBody>
          <a:bodyPr/>
          <a:lstStyle/>
          <a:p>
            <a:pPr algn="ctr" eaLnBrk="1" hangingPunct="1"/>
            <a:r>
              <a:rPr lang="cs-CZ" altLang="cs-CZ" dirty="0" smtClean="0">
                <a:latin typeface="Calibri" pitchFamily="34" charset="0"/>
              </a:rPr>
              <a:t>ISOPRENALIN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4700" y="1495425"/>
            <a:ext cx="9000278" cy="4605986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Syntetický katecholamin s </a:t>
            </a:r>
            <a:r>
              <a:rPr lang="el-GR" altLang="cs-CZ" sz="2800" dirty="0">
                <a:latin typeface="Calibri" pitchFamily="34" charset="0"/>
              </a:rPr>
              <a:t>β</a:t>
            </a:r>
            <a:r>
              <a:rPr lang="cs-CZ" altLang="cs-CZ" sz="2800" baseline="-25000" dirty="0">
                <a:latin typeface="Calibri" pitchFamily="34" charset="0"/>
              </a:rPr>
              <a:t>1</a:t>
            </a:r>
            <a:r>
              <a:rPr lang="cs-CZ" altLang="cs-CZ" sz="2800" dirty="0">
                <a:latin typeface="Calibri" pitchFamily="34" charset="0"/>
              </a:rPr>
              <a:t>- a </a:t>
            </a:r>
            <a:r>
              <a:rPr lang="el-GR" altLang="cs-CZ" sz="2800" dirty="0">
                <a:latin typeface="Calibri" pitchFamily="34" charset="0"/>
              </a:rPr>
              <a:t>β</a:t>
            </a:r>
            <a:r>
              <a:rPr lang="cs-CZ" altLang="cs-CZ" sz="2800" baseline="-25000" dirty="0">
                <a:latin typeface="Calibri" pitchFamily="34" charset="0"/>
              </a:rPr>
              <a:t>2 </a:t>
            </a:r>
            <a:r>
              <a:rPr lang="cs-CZ" altLang="cs-CZ" sz="2800" dirty="0">
                <a:latin typeface="Calibri" pitchFamily="34" charset="0"/>
              </a:rPr>
              <a:t>– účinkem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err="1">
                <a:latin typeface="Calibri" pitchFamily="34" charset="0"/>
              </a:rPr>
              <a:t>Tachykardizuje</a:t>
            </a:r>
            <a:r>
              <a:rPr lang="cs-CZ" altLang="cs-CZ" sz="2800" dirty="0">
                <a:latin typeface="Calibri" pitchFamily="34" charset="0"/>
              </a:rPr>
              <a:t>, zlepšuje koronární </a:t>
            </a:r>
            <a:r>
              <a:rPr lang="cs-CZ" altLang="cs-CZ" sz="2800" dirty="0" err="1">
                <a:latin typeface="Calibri" pitchFamily="34" charset="0"/>
              </a:rPr>
              <a:t>perfuzi</a:t>
            </a:r>
            <a:r>
              <a:rPr lang="cs-CZ" altLang="cs-CZ" sz="2800" dirty="0">
                <a:latin typeface="Calibri" pitchFamily="34" charset="0"/>
              </a:rPr>
              <a:t> a snižuje tlak v plicním řečišti, bronchodilatační účinek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folHlink"/>
                </a:solidFill>
                <a:latin typeface="Calibri" pitchFamily="34" charset="0"/>
              </a:rPr>
              <a:t>I:</a:t>
            </a:r>
            <a:r>
              <a:rPr lang="cs-CZ" altLang="cs-CZ" sz="2800" dirty="0">
                <a:latin typeface="Calibri" pitchFamily="34" charset="0"/>
              </a:rPr>
              <a:t> ♥ insuficience s bradykardií, </a:t>
            </a:r>
            <a:r>
              <a:rPr lang="cs-CZ" altLang="cs-CZ" sz="2800" dirty="0" smtClean="0">
                <a:latin typeface="Calibri" pitchFamily="34" charset="0"/>
              </a:rPr>
              <a:t>závažné </a:t>
            </a:r>
            <a:r>
              <a:rPr lang="cs-CZ" altLang="cs-CZ" sz="2800" dirty="0">
                <a:latin typeface="Calibri" pitchFamily="34" charset="0"/>
              </a:rPr>
              <a:t>bradykardie nereagující </a:t>
            </a:r>
            <a:r>
              <a:rPr lang="cs-CZ" altLang="cs-CZ" sz="2800" dirty="0" smtClean="0">
                <a:latin typeface="Calibri" pitchFamily="34" charset="0"/>
              </a:rPr>
              <a:t>na </a:t>
            </a:r>
            <a:r>
              <a:rPr lang="cs-CZ" altLang="cs-CZ" sz="2800" dirty="0">
                <a:latin typeface="Calibri" pitchFamily="34" charset="0"/>
              </a:rPr>
              <a:t>atropin (AV blok 2. a vyš. st.)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Aplikace pouze </a:t>
            </a:r>
            <a:r>
              <a:rPr lang="cs-CZ" altLang="cs-CZ" sz="2800" dirty="0" err="1">
                <a:latin typeface="Calibri" pitchFamily="34" charset="0"/>
              </a:rPr>
              <a:t>i.v</a:t>
            </a:r>
            <a:r>
              <a:rPr lang="cs-CZ" altLang="cs-CZ" sz="2800" dirty="0">
                <a:latin typeface="Calibri" pitchFamily="34" charset="0"/>
              </a:rPr>
              <a:t>. přes </a:t>
            </a:r>
            <a:r>
              <a:rPr lang="cs-CZ" altLang="cs-CZ" sz="2800" dirty="0" err="1">
                <a:latin typeface="Calibri" pitchFamily="34" charset="0"/>
              </a:rPr>
              <a:t>perfuzor</a:t>
            </a:r>
            <a:endParaRPr lang="cs-CZ" altLang="cs-CZ" sz="2800" dirty="0">
              <a:latin typeface="Calibri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Skladování v lednici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err="1" smtClean="0">
                <a:latin typeface="Calibri" pitchFamily="34" charset="0"/>
              </a:rPr>
              <a:t>Isuprel</a:t>
            </a:r>
            <a:endParaRPr lang="el-GR" altLang="cs-CZ" sz="2800" dirty="0">
              <a:latin typeface="Calibri" pitchFamily="34" charset="0"/>
            </a:endParaRPr>
          </a:p>
        </p:txBody>
      </p:sp>
      <p:pic>
        <p:nvPicPr>
          <p:cNvPr id="13316" name="Picture 4" descr="D:\Users\pfeffe\Desktop\FOTO\FOTO ANESTEZIE, ARO a ZZS\20190409_2221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8700" y="3757876"/>
            <a:ext cx="2895599" cy="2690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7533192" y="6225054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</a:t>
            </a:r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autorka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8960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1038225"/>
            <a:ext cx="8034902" cy="538609"/>
          </a:xfrm>
        </p:spPr>
        <p:txBody>
          <a:bodyPr/>
          <a:lstStyle/>
          <a:p>
            <a:pPr algn="ctr" eaLnBrk="1" hangingPunct="1"/>
            <a:r>
              <a:rPr lang="cs-CZ" altLang="cs-CZ" dirty="0" smtClean="0">
                <a:latin typeface="Calibri" pitchFamily="34" charset="0"/>
              </a:rPr>
              <a:t>DOBUTAMIN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00149" y="1479308"/>
            <a:ext cx="9000278" cy="4686516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Syntetický derivát </a:t>
            </a:r>
            <a:r>
              <a:rPr lang="cs-CZ" altLang="cs-CZ" sz="2800" dirty="0" err="1">
                <a:latin typeface="Calibri" pitchFamily="34" charset="0"/>
              </a:rPr>
              <a:t>isoprenalinu</a:t>
            </a:r>
            <a:r>
              <a:rPr lang="cs-CZ" altLang="cs-CZ" sz="2800" dirty="0">
                <a:latin typeface="Calibri" pitchFamily="34" charset="0"/>
              </a:rPr>
              <a:t> s přímým účinkem na </a:t>
            </a:r>
            <a:r>
              <a:rPr lang="el-GR" altLang="cs-CZ" sz="2800" dirty="0">
                <a:latin typeface="Calibri" pitchFamily="34" charset="0"/>
              </a:rPr>
              <a:t>β</a:t>
            </a:r>
            <a:r>
              <a:rPr lang="cs-CZ" altLang="cs-CZ" sz="2800" baseline="-25000" dirty="0">
                <a:latin typeface="Calibri" pitchFamily="34" charset="0"/>
              </a:rPr>
              <a:t>1</a:t>
            </a:r>
            <a:r>
              <a:rPr lang="cs-CZ" altLang="cs-CZ" sz="2800" dirty="0">
                <a:latin typeface="Calibri" pitchFamily="34" charset="0"/>
              </a:rPr>
              <a:t>- receptory v ♥ (</a:t>
            </a:r>
            <a:r>
              <a:rPr lang="cs-CZ" altLang="cs-CZ" sz="2800" dirty="0" err="1">
                <a:latin typeface="Calibri" pitchFamily="34" charset="0"/>
              </a:rPr>
              <a:t>inotropie</a:t>
            </a:r>
            <a:r>
              <a:rPr lang="cs-CZ" altLang="cs-CZ" sz="2800" dirty="0">
                <a:latin typeface="Calibri" pitchFamily="34" charset="0"/>
              </a:rPr>
              <a:t>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Terapie pravostranného ♥ selhání a syndromu nízkého ♥ výdeje (kardiogenní, septický šok)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err="1">
                <a:latin typeface="Calibri" pitchFamily="34" charset="0"/>
              </a:rPr>
              <a:t>Tachykardizuje</a:t>
            </a:r>
            <a:endParaRPr lang="cs-CZ" altLang="cs-CZ" sz="2800" dirty="0">
              <a:latin typeface="Calibri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err="1">
                <a:latin typeface="Calibri" pitchFamily="34" charset="0"/>
              </a:rPr>
              <a:t>i.v</a:t>
            </a:r>
            <a:r>
              <a:rPr lang="cs-CZ" altLang="cs-CZ" sz="2800" dirty="0">
                <a:latin typeface="Calibri" pitchFamily="34" charset="0"/>
              </a:rPr>
              <a:t>. podání přes </a:t>
            </a:r>
            <a:r>
              <a:rPr lang="cs-CZ" altLang="cs-CZ" sz="2800" dirty="0" err="1">
                <a:latin typeface="Calibri" pitchFamily="34" charset="0"/>
              </a:rPr>
              <a:t>perfuzor</a:t>
            </a:r>
            <a:r>
              <a:rPr lang="cs-CZ" altLang="cs-CZ" sz="2800" dirty="0">
                <a:latin typeface="Calibri" pitchFamily="34" charset="0"/>
              </a:rPr>
              <a:t>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250 mg v lahvičce do „50“ G 5%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Poč. rychlost infuze je 2-3 ml/h.                              → úprava dle reakce P </a:t>
            </a:r>
            <a:endParaRPr lang="cs-CZ" altLang="cs-CZ" sz="2800" dirty="0" smtClean="0">
              <a:latin typeface="Calibri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err="1" smtClean="0">
                <a:latin typeface="Calibri" pitchFamily="34" charset="0"/>
              </a:rPr>
              <a:t>Dobutrex</a:t>
            </a:r>
            <a:r>
              <a:rPr lang="cs-CZ" altLang="cs-CZ" sz="2800" dirty="0" smtClean="0">
                <a:latin typeface="Calibri" pitchFamily="34" charset="0"/>
              </a:rPr>
              <a:t> </a:t>
            </a:r>
            <a:r>
              <a:rPr lang="cs-CZ" altLang="cs-CZ" sz="2800" dirty="0">
                <a:latin typeface="Calibri" pitchFamily="34" charset="0"/>
              </a:rPr>
              <a:t>, </a:t>
            </a:r>
            <a:r>
              <a:rPr lang="cs-CZ" altLang="cs-CZ" sz="2800" dirty="0" err="1">
                <a:latin typeface="Calibri" pitchFamily="34" charset="0"/>
              </a:rPr>
              <a:t>Dobutamin</a:t>
            </a:r>
            <a:r>
              <a:rPr lang="cs-CZ" altLang="cs-CZ" sz="2800" dirty="0">
                <a:latin typeface="Calibri" pitchFamily="34" charset="0"/>
              </a:rPr>
              <a:t>  </a:t>
            </a:r>
            <a:r>
              <a:rPr lang="cs-CZ" altLang="cs-CZ" sz="3200" dirty="0">
                <a:latin typeface="Calibri" pitchFamily="34" charset="0"/>
              </a:rPr>
              <a:t>                                                          </a:t>
            </a:r>
          </a:p>
        </p:txBody>
      </p:sp>
      <p:pic>
        <p:nvPicPr>
          <p:cNvPr id="14340" name="Picture 4" descr="_A1027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8700" y="3400425"/>
            <a:ext cx="32766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7175500" y="6086554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</a:t>
            </a:r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autorka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7046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711965" y="1038225"/>
            <a:ext cx="8034902" cy="538609"/>
          </a:xfrm>
        </p:spPr>
        <p:txBody>
          <a:bodyPr/>
          <a:lstStyle/>
          <a:p>
            <a:pPr algn="ctr" eaLnBrk="1" hangingPunct="1"/>
            <a:r>
              <a:rPr lang="cs-CZ" altLang="cs-CZ" dirty="0" smtClean="0">
                <a:latin typeface="Calibri" pitchFamily="34" charset="0"/>
              </a:rPr>
              <a:t>EPHEDRIN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65082" y="1601627"/>
            <a:ext cx="9000278" cy="4924605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Katecholamin s podobným účinkem jako adrenalin, ale s delším poločasem účinku a slabším efektem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↑ </a:t>
            </a:r>
            <a:r>
              <a:rPr lang="cs-CZ" altLang="cs-CZ" sz="2800" dirty="0">
                <a:latin typeface="Calibri" pitchFamily="34" charset="0"/>
              </a:rPr>
              <a:t>periferní rezistenci a TK, dilatuje bronchy, vyvolává mydriázu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FF0000"/>
                </a:solidFill>
                <a:latin typeface="Calibri" pitchFamily="34" charset="0"/>
              </a:rPr>
              <a:t>I:</a:t>
            </a:r>
            <a:r>
              <a:rPr lang="cs-CZ" altLang="cs-CZ" sz="2800" dirty="0">
                <a:latin typeface="Calibri" pitchFamily="34" charset="0"/>
              </a:rPr>
              <a:t> vazomotorický kolaps, ortostatická synkopa s bradykardií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1 ampule = 50 mg („5“ </a:t>
            </a:r>
            <a:r>
              <a:rPr lang="cs-CZ" altLang="cs-CZ" sz="2800" dirty="0" err="1">
                <a:latin typeface="Calibri" pitchFamily="34" charset="0"/>
              </a:rPr>
              <a:t>střík</a:t>
            </a:r>
            <a:r>
              <a:rPr lang="cs-CZ" altLang="cs-CZ" sz="2800" dirty="0">
                <a:latin typeface="Calibri" pitchFamily="34" charset="0"/>
              </a:rPr>
              <a:t>.)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Dávka: cca 20 mg </a:t>
            </a:r>
            <a:r>
              <a:rPr lang="cs-CZ" altLang="cs-CZ" sz="2800" dirty="0" err="1">
                <a:latin typeface="Calibri" pitchFamily="34" charset="0"/>
              </a:rPr>
              <a:t>iv</a:t>
            </a:r>
            <a:r>
              <a:rPr lang="cs-CZ" altLang="cs-CZ" sz="2800" dirty="0">
                <a:latin typeface="Calibri" pitchFamily="34" charset="0"/>
              </a:rPr>
              <a:t>. bolus </a:t>
            </a:r>
            <a:r>
              <a:rPr lang="cs-CZ" altLang="cs-CZ" sz="2800" dirty="0" smtClean="0">
                <a:latin typeface="Calibri" pitchFamily="34" charset="0"/>
              </a:rPr>
              <a:t>                                         pomalu, opak</a:t>
            </a:r>
            <a:r>
              <a:rPr lang="cs-CZ" altLang="cs-CZ" sz="2800" dirty="0">
                <a:latin typeface="Calibri" pitchFamily="34" charset="0"/>
              </a:rPr>
              <a:t>. po 5 min</a:t>
            </a:r>
          </a:p>
          <a:p>
            <a:pPr eaLnBrk="1" hangingPunct="1"/>
            <a:endParaRPr lang="cs-CZ" altLang="cs-CZ" sz="3200" dirty="0"/>
          </a:p>
          <a:p>
            <a:pPr eaLnBrk="1" hangingPunct="1"/>
            <a:endParaRPr lang="cs-CZ" altLang="cs-CZ" sz="3200" dirty="0"/>
          </a:p>
        </p:txBody>
      </p:sp>
      <p:pic>
        <p:nvPicPr>
          <p:cNvPr id="15364" name="Picture 4" descr="_A10270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3492" y="3857625"/>
            <a:ext cx="2819400" cy="2644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7404100" y="6225054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</a:t>
            </a:r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autorka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8291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850900" y="962025"/>
            <a:ext cx="8034902" cy="538609"/>
          </a:xfrm>
        </p:spPr>
        <p:txBody>
          <a:bodyPr/>
          <a:lstStyle/>
          <a:p>
            <a:pPr algn="ctr" eaLnBrk="1" hangingPunct="1"/>
            <a:r>
              <a:rPr lang="cs-CZ" altLang="cs-CZ" dirty="0" smtClean="0">
                <a:latin typeface="Calibri" pitchFamily="34" charset="0"/>
              </a:rPr>
              <a:t>Periferní </a:t>
            </a:r>
            <a:r>
              <a:rPr lang="cs-CZ" altLang="cs-CZ" dirty="0" err="1" smtClean="0">
                <a:latin typeface="Calibri" pitchFamily="34" charset="0"/>
              </a:rPr>
              <a:t>myorelaxancia</a:t>
            </a:r>
            <a:endParaRPr lang="cs-CZ" altLang="cs-CZ" dirty="0" smtClean="0">
              <a:latin typeface="Calibri" pitchFamily="34" charset="0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4700" y="1647825"/>
            <a:ext cx="9000278" cy="4605985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Cílem působení je postsynaptická membrána nervosvalových plotének příčně pruhovaných svalů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Navozují časově definované uvolnění až ztrátu výkonnosti příčně pruhovaných svalů podle dávky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Usnadňují op. výkon, přičemž umožňují podat méně hlubokou anestézii, umožňují </a:t>
            </a:r>
            <a:r>
              <a:rPr lang="cs-CZ" altLang="cs-CZ" sz="2800" dirty="0" err="1">
                <a:latin typeface="Calibri" pitchFamily="34" charset="0"/>
              </a:rPr>
              <a:t>atraumatickou</a:t>
            </a:r>
            <a:r>
              <a:rPr lang="cs-CZ" altLang="cs-CZ" sz="2800" dirty="0">
                <a:latin typeface="Calibri" pitchFamily="34" charset="0"/>
              </a:rPr>
              <a:t> intubaci, příp. uvolnění laryngospasmu, usnadňují UPV</a:t>
            </a: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err="1">
                <a:solidFill>
                  <a:schemeClr val="folHlink"/>
                </a:solidFill>
                <a:latin typeface="Calibri" pitchFamily="34" charset="0"/>
              </a:rPr>
              <a:t>Depolarizující</a:t>
            </a:r>
            <a:r>
              <a:rPr lang="cs-CZ" altLang="cs-CZ" sz="2800" dirty="0">
                <a:latin typeface="Calibri" pitchFamily="34" charset="0"/>
              </a:rPr>
              <a:t> → nelze je antagonizovat, vyvolávají fascikulace</a:t>
            </a: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err="1">
                <a:solidFill>
                  <a:schemeClr val="folHlink"/>
                </a:solidFill>
                <a:latin typeface="Calibri" pitchFamily="34" charset="0"/>
              </a:rPr>
              <a:t>Nedepolarizující</a:t>
            </a:r>
            <a:r>
              <a:rPr lang="cs-CZ" altLang="cs-CZ" sz="2800" dirty="0">
                <a:solidFill>
                  <a:schemeClr val="folHlink"/>
                </a:solidFill>
                <a:latin typeface="Calibri" pitchFamily="34" charset="0"/>
              </a:rPr>
              <a:t> </a:t>
            </a:r>
            <a:r>
              <a:rPr lang="cs-CZ" altLang="cs-CZ" sz="2800" dirty="0">
                <a:latin typeface="Calibri" pitchFamily="34" charset="0"/>
              </a:rPr>
              <a:t>→ </a:t>
            </a:r>
            <a:r>
              <a:rPr lang="cs-CZ" altLang="cs-CZ" sz="2800" dirty="0" err="1">
                <a:latin typeface="Calibri" pitchFamily="34" charset="0"/>
              </a:rPr>
              <a:t>neostigmin</a:t>
            </a:r>
            <a:r>
              <a:rPr lang="cs-CZ" altLang="cs-CZ" sz="2800" dirty="0">
                <a:latin typeface="Calibri" pitchFamily="34" charset="0"/>
              </a:rPr>
              <a:t> + atropin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Blok nastupuje od ☺ po končetiny, až nakonec bránice</a:t>
            </a:r>
          </a:p>
          <a:p>
            <a:pPr eaLnBrk="1" hangingPunct="1">
              <a:lnSpc>
                <a:spcPct val="90000"/>
              </a:lnSpc>
            </a:pPr>
            <a:endParaRPr lang="cs-CZ" altLang="cs-CZ" sz="28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13178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0" y="885825"/>
            <a:ext cx="8034902" cy="538609"/>
          </a:xfrm>
        </p:spPr>
        <p:txBody>
          <a:bodyPr/>
          <a:lstStyle/>
          <a:p>
            <a:pPr algn="ctr" eaLnBrk="1" hangingPunct="1"/>
            <a:r>
              <a:rPr lang="cs-CZ" altLang="cs-CZ" dirty="0" smtClean="0">
                <a:latin typeface="Calibri" pitchFamily="34" charset="0"/>
              </a:rPr>
              <a:t>SUXAMETHONIUM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47666" y="1636867"/>
            <a:ext cx="9683468" cy="4605985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err="1">
                <a:latin typeface="Calibri" pitchFamily="34" charset="0"/>
              </a:rPr>
              <a:t>Depolarizující</a:t>
            </a:r>
            <a:r>
              <a:rPr lang="cs-CZ" altLang="cs-CZ" sz="2800" dirty="0">
                <a:latin typeface="Calibri" pitchFamily="34" charset="0"/>
              </a:rPr>
              <a:t> periferní </a:t>
            </a:r>
            <a:r>
              <a:rPr lang="cs-CZ" altLang="cs-CZ" sz="2800" dirty="0" err="1">
                <a:latin typeface="Calibri" pitchFamily="34" charset="0"/>
              </a:rPr>
              <a:t>myorelaxancium</a:t>
            </a:r>
            <a:endParaRPr lang="cs-CZ" altLang="cs-CZ" sz="2800" dirty="0">
              <a:latin typeface="Calibri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Rychlý nástup účinku (30-60 s) + rychlé odeznění 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err="1">
                <a:latin typeface="Calibri" pitchFamily="34" charset="0"/>
              </a:rPr>
              <a:t>Succinylcholin</a:t>
            </a:r>
            <a:r>
              <a:rPr lang="cs-CZ" altLang="cs-CZ" sz="2800" dirty="0" err="1">
                <a:solidFill>
                  <a:srgbClr val="0070C0"/>
                </a:solidFill>
                <a:latin typeface="Calibri" pitchFamily="34" charset="0"/>
              </a:rPr>
              <a:t>chlorid</a:t>
            </a:r>
            <a:r>
              <a:rPr lang="cs-CZ" altLang="cs-CZ" sz="2800" dirty="0">
                <a:latin typeface="Calibri" pitchFamily="34" charset="0"/>
              </a:rPr>
              <a:t> 100 mg (1 mg/kg) → do „5“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folHlink"/>
                </a:solidFill>
                <a:latin typeface="Calibri" pitchFamily="34" charset="0"/>
              </a:rPr>
              <a:t>I:</a:t>
            </a:r>
            <a:r>
              <a:rPr lang="cs-CZ" altLang="cs-CZ" sz="2800" dirty="0">
                <a:latin typeface="Calibri" pitchFamily="34" charset="0"/>
              </a:rPr>
              <a:t>	</a:t>
            </a:r>
            <a:r>
              <a:rPr lang="cs-CZ" altLang="cs-CZ" sz="2800" dirty="0" smtClean="0">
                <a:latin typeface="Calibri" pitchFamily="34" charset="0"/>
              </a:rPr>
              <a:t>RSI intubace, předem </a:t>
            </a:r>
            <a:r>
              <a:rPr lang="cs-CZ" altLang="cs-CZ" sz="2800" dirty="0">
                <a:latin typeface="Calibri" pitchFamily="34" charset="0"/>
              </a:rPr>
              <a:t>jasná obtížná intubace 			</a:t>
            </a:r>
            <a:r>
              <a:rPr lang="cs-CZ" altLang="cs-CZ" sz="2800" dirty="0" smtClean="0">
                <a:latin typeface="Calibri" pitchFamily="34" charset="0"/>
              </a:rPr>
              <a:t>(</a:t>
            </a:r>
            <a:r>
              <a:rPr lang="cs-CZ" altLang="cs-CZ" sz="2800" dirty="0" err="1">
                <a:latin typeface="Calibri" pitchFamily="34" charset="0"/>
              </a:rPr>
              <a:t>Mallampati</a:t>
            </a:r>
            <a:r>
              <a:rPr lang="cs-CZ" altLang="cs-CZ" sz="2800" dirty="0">
                <a:latin typeface="Calibri" pitchFamily="34" charset="0"/>
              </a:rPr>
              <a:t> skóre)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! </a:t>
            </a:r>
            <a:r>
              <a:rPr lang="cs-CZ" altLang="cs-CZ" sz="2800" dirty="0" err="1">
                <a:latin typeface="Calibri" pitchFamily="34" charset="0"/>
              </a:rPr>
              <a:t>Hyperkalemie</a:t>
            </a:r>
            <a:r>
              <a:rPr lang="cs-CZ" altLang="cs-CZ" sz="2800" dirty="0">
                <a:latin typeface="Calibri" pitchFamily="34" charset="0"/>
              </a:rPr>
              <a:t>, svalové fascikulace</a:t>
            </a:r>
            <a:r>
              <a:rPr lang="cs-CZ" altLang="cs-CZ" sz="2800" dirty="0" smtClean="0">
                <a:latin typeface="Calibri" pitchFamily="34" charset="0"/>
              </a:rPr>
              <a:t>, AA </a:t>
            </a:r>
            <a:r>
              <a:rPr lang="cs-CZ" altLang="cs-CZ" sz="2800" dirty="0">
                <a:latin typeface="Calibri" pitchFamily="34" charset="0"/>
              </a:rPr>
              <a:t>reakce, zvýšení ICP a IAP, </a:t>
            </a:r>
            <a:r>
              <a:rPr lang="cs-CZ" altLang="cs-CZ" sz="2800" dirty="0" err="1" smtClean="0">
                <a:latin typeface="Calibri" pitchFamily="34" charset="0"/>
              </a:rPr>
              <a:t>trigger</a:t>
            </a:r>
            <a:r>
              <a:rPr lang="cs-CZ" altLang="cs-CZ" sz="2800" dirty="0" smtClean="0">
                <a:latin typeface="Calibri" pitchFamily="34" charset="0"/>
              </a:rPr>
              <a:t> </a:t>
            </a:r>
            <a:r>
              <a:rPr lang="cs-CZ" altLang="cs-CZ" sz="2800" dirty="0">
                <a:latin typeface="Calibri" pitchFamily="34" charset="0"/>
              </a:rPr>
              <a:t>maligní hypertermie !</a:t>
            </a:r>
          </a:p>
        </p:txBody>
      </p:sp>
      <p:pic>
        <p:nvPicPr>
          <p:cNvPr id="17412" name="Picture 4" descr="_A10269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6699" y="4086225"/>
            <a:ext cx="2316903" cy="235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7327900" y="6158940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</a:t>
            </a:r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autorka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246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0" y="885825"/>
            <a:ext cx="8034902" cy="538609"/>
          </a:xfrm>
        </p:spPr>
        <p:txBody>
          <a:bodyPr/>
          <a:lstStyle/>
          <a:p>
            <a:pPr algn="ctr" eaLnBrk="1" hangingPunct="1"/>
            <a:r>
              <a:rPr lang="cs-CZ" altLang="cs-CZ" dirty="0" smtClean="0">
                <a:latin typeface="Calibri" pitchFamily="34" charset="0"/>
              </a:rPr>
              <a:t>ROCURONIUM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4700" y="1647825"/>
            <a:ext cx="9176646" cy="4033520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Periferní </a:t>
            </a:r>
            <a:r>
              <a:rPr lang="cs-CZ" altLang="cs-CZ" sz="2800" dirty="0" err="1" smtClean="0">
                <a:latin typeface="Calibri" pitchFamily="34" charset="0"/>
              </a:rPr>
              <a:t>myorelaxanc</a:t>
            </a:r>
            <a:r>
              <a:rPr lang="cs-CZ" altLang="cs-CZ" sz="2800" dirty="0" smtClean="0">
                <a:latin typeface="Calibri" pitchFamily="34" charset="0"/>
              </a:rPr>
              <a:t> </a:t>
            </a:r>
            <a:r>
              <a:rPr lang="cs-CZ" altLang="cs-CZ" sz="2800" dirty="0" smtClean="0">
                <a:latin typeface="Calibri" pitchFamily="34" charset="0"/>
              </a:rPr>
              <a:t>s velmi rychlým nástupem účinku (do 1 min)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Účinkuje cca 30 – 40 min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I: </a:t>
            </a:r>
            <a:r>
              <a:rPr lang="cs-CZ" altLang="cs-CZ" sz="2800" dirty="0" err="1" smtClean="0">
                <a:latin typeface="Calibri" pitchFamily="34" charset="0"/>
              </a:rPr>
              <a:t>crash</a:t>
            </a:r>
            <a:r>
              <a:rPr lang="cs-CZ" altLang="cs-CZ" sz="2800" dirty="0" smtClean="0">
                <a:latin typeface="Calibri" pitchFamily="34" charset="0"/>
              </a:rPr>
              <a:t> úvod OTI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err="1" smtClean="0">
                <a:latin typeface="Calibri" pitchFamily="34" charset="0"/>
              </a:rPr>
              <a:t>Esmeron</a:t>
            </a:r>
            <a:endParaRPr lang="cs-CZ" altLang="cs-CZ" sz="2800" dirty="0" smtClean="0">
              <a:latin typeface="Calibri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10 mg v 1 ml (3 typy gramáží → 50 mg, 100 mg, 250 mg)</a:t>
            </a:r>
          </a:p>
        </p:txBody>
      </p:sp>
    </p:spTree>
    <p:extLst>
      <p:ext uri="{BB962C8B-B14F-4D97-AF65-F5344CB8AC3E}">
        <p14:creationId xmlns:p14="http://schemas.microsoft.com/office/powerpoint/2010/main" val="24724905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786225" y="1038225"/>
            <a:ext cx="8034902" cy="538609"/>
          </a:xfrm>
        </p:spPr>
        <p:txBody>
          <a:bodyPr/>
          <a:lstStyle/>
          <a:p>
            <a:pPr algn="ctr" eaLnBrk="1" hangingPunct="1"/>
            <a:r>
              <a:rPr lang="cs-CZ" altLang="cs-CZ" dirty="0" smtClean="0">
                <a:latin typeface="Calibri" pitchFamily="34" charset="0"/>
              </a:rPr>
              <a:t>ATRACURIUM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40316" y="1800225"/>
            <a:ext cx="9000278" cy="4033520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Střednědobé </a:t>
            </a:r>
            <a:r>
              <a:rPr lang="cs-CZ" altLang="cs-CZ" sz="2800" dirty="0" err="1">
                <a:latin typeface="Calibri" pitchFamily="34" charset="0"/>
              </a:rPr>
              <a:t>myorelaxans</a:t>
            </a:r>
            <a:r>
              <a:rPr lang="cs-CZ" altLang="cs-CZ" sz="2800" dirty="0">
                <a:latin typeface="Calibri" pitchFamily="34" charset="0"/>
              </a:rPr>
              <a:t> (cca 20 min)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1 </a:t>
            </a:r>
            <a:r>
              <a:rPr lang="cs-CZ" altLang="cs-CZ" sz="2800" dirty="0" err="1">
                <a:latin typeface="Calibri" pitchFamily="34" charset="0"/>
              </a:rPr>
              <a:t>amp</a:t>
            </a:r>
            <a:r>
              <a:rPr lang="cs-CZ" altLang="cs-CZ" sz="2800" dirty="0">
                <a:latin typeface="Calibri" pitchFamily="34" charset="0"/>
              </a:rPr>
              <a:t> = 50 mg, neředí se, uchovává se v lednici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err="1">
                <a:latin typeface="Calibri" pitchFamily="34" charset="0"/>
              </a:rPr>
              <a:t>Tracrium</a:t>
            </a:r>
            <a:endParaRPr lang="cs-CZ" altLang="cs-CZ" sz="2800" dirty="0">
              <a:latin typeface="Calibri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folHlink"/>
                </a:solidFill>
                <a:latin typeface="Calibri" pitchFamily="34" charset="0"/>
              </a:rPr>
              <a:t>I:</a:t>
            </a:r>
            <a:r>
              <a:rPr lang="cs-CZ" altLang="cs-CZ" sz="2800" dirty="0">
                <a:latin typeface="Calibri" pitchFamily="34" charset="0"/>
              </a:rPr>
              <a:t>	bronchoskopie</a:t>
            </a:r>
          </a:p>
          <a:p>
            <a:pPr eaLnBrk="1" hangingPunct="1">
              <a:buFontTx/>
              <a:buNone/>
            </a:pPr>
            <a:r>
              <a:rPr lang="cs-CZ" altLang="cs-CZ" sz="2800" dirty="0" smtClean="0">
                <a:latin typeface="Calibri" pitchFamily="34" charset="0"/>
              </a:rPr>
              <a:t>	relaxace </a:t>
            </a:r>
            <a:r>
              <a:rPr lang="cs-CZ" altLang="cs-CZ" sz="2800" dirty="0">
                <a:latin typeface="Calibri" pitchFamily="34" charset="0"/>
              </a:rPr>
              <a:t>při celkové anestezii </a:t>
            </a:r>
          </a:p>
          <a:p>
            <a:pPr eaLnBrk="1" hangingPunct="1">
              <a:buFontTx/>
              <a:buNone/>
            </a:pPr>
            <a:r>
              <a:rPr lang="cs-CZ" altLang="cs-CZ" sz="2800" dirty="0">
                <a:latin typeface="Calibri" pitchFamily="34" charset="0"/>
              </a:rPr>
              <a:t>	</a:t>
            </a:r>
            <a:r>
              <a:rPr lang="cs-CZ" altLang="cs-CZ" sz="2800" dirty="0" smtClean="0">
                <a:latin typeface="Calibri" pitchFamily="34" charset="0"/>
              </a:rPr>
              <a:t>(</a:t>
            </a:r>
            <a:r>
              <a:rPr lang="cs-CZ" altLang="cs-CZ" sz="2800" dirty="0">
                <a:latin typeface="Calibri" pitchFamily="34" charset="0"/>
              </a:rPr>
              <a:t>pac. s </a:t>
            </a:r>
            <a:r>
              <a:rPr lang="cs-CZ" altLang="cs-CZ" sz="2800" dirty="0" err="1">
                <a:latin typeface="Calibri" pitchFamily="34" charset="0"/>
              </a:rPr>
              <a:t>ak</a:t>
            </a:r>
            <a:r>
              <a:rPr lang="cs-CZ" altLang="cs-CZ" sz="2800" dirty="0">
                <a:latin typeface="Calibri" pitchFamily="34" charset="0"/>
              </a:rPr>
              <a:t>. </a:t>
            </a:r>
            <a:r>
              <a:rPr lang="cs-CZ" altLang="cs-CZ" sz="2800" dirty="0" err="1">
                <a:latin typeface="Calibri" pitchFamily="34" charset="0"/>
              </a:rPr>
              <a:t>renál</a:t>
            </a:r>
            <a:r>
              <a:rPr lang="cs-CZ" altLang="cs-CZ" sz="2800" dirty="0">
                <a:latin typeface="Calibri" pitchFamily="34" charset="0"/>
              </a:rPr>
              <a:t>. selháním)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! CAVE !	AA reakce</a:t>
            </a:r>
          </a:p>
          <a:p>
            <a:pPr eaLnBrk="1" hangingPunct="1"/>
            <a:endParaRPr lang="cs-CZ" altLang="cs-CZ" sz="2800" dirty="0">
              <a:latin typeface="Calibri" pitchFamily="34" charset="0"/>
            </a:endParaRPr>
          </a:p>
        </p:txBody>
      </p:sp>
      <p:pic>
        <p:nvPicPr>
          <p:cNvPr id="19460" name="Picture 4" descr="_A10273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2595" y="3207863"/>
            <a:ext cx="3076505" cy="2966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7175500" y="6225054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</a:t>
            </a:r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autorka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562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824370" y="885825"/>
            <a:ext cx="8034902" cy="538609"/>
          </a:xfrm>
        </p:spPr>
        <p:txBody>
          <a:bodyPr/>
          <a:lstStyle/>
          <a:p>
            <a:pPr algn="ctr" eaLnBrk="1" hangingPunct="1"/>
            <a:r>
              <a:rPr lang="cs-CZ" altLang="cs-CZ" dirty="0" smtClean="0">
                <a:latin typeface="Calibri" pitchFamily="34" charset="0"/>
              </a:rPr>
              <a:t>PIPECURONIUM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35990" y="1680341"/>
            <a:ext cx="9000278" cy="4544713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err="1">
                <a:latin typeface="Calibri" pitchFamily="34" charset="0"/>
              </a:rPr>
              <a:t>Myorelaxans</a:t>
            </a:r>
            <a:r>
              <a:rPr lang="cs-CZ" altLang="cs-CZ" sz="2800" dirty="0">
                <a:latin typeface="Calibri" pitchFamily="34" charset="0"/>
              </a:rPr>
              <a:t> s dlouhým účinkem (45-60 min)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Neovlivňuje KVS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Suchá směs + </a:t>
            </a:r>
            <a:r>
              <a:rPr lang="cs-CZ" altLang="cs-CZ" sz="2800" dirty="0" err="1">
                <a:latin typeface="Calibri" pitchFamily="34" charset="0"/>
              </a:rPr>
              <a:t>Aqua</a:t>
            </a:r>
            <a:r>
              <a:rPr lang="cs-CZ" altLang="cs-CZ" sz="2800" dirty="0">
                <a:latin typeface="Calibri" pitchFamily="34" charset="0"/>
              </a:rPr>
              <a:t> (2 ml </a:t>
            </a:r>
            <a:r>
              <a:rPr lang="cs-CZ" altLang="cs-CZ" sz="2800" dirty="0" err="1">
                <a:latin typeface="Calibri" pitchFamily="34" charset="0"/>
              </a:rPr>
              <a:t>aqua</a:t>
            </a:r>
            <a:r>
              <a:rPr lang="cs-CZ" altLang="cs-CZ" sz="2800" dirty="0">
                <a:latin typeface="Calibri" pitchFamily="34" charset="0"/>
              </a:rPr>
              <a:t> = 4 mg účinné látky)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err="1">
                <a:latin typeface="Calibri" pitchFamily="34" charset="0"/>
              </a:rPr>
              <a:t>Arduan</a:t>
            </a:r>
            <a:endParaRPr lang="cs-CZ" altLang="cs-CZ" sz="2800" dirty="0">
              <a:latin typeface="Calibri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Skladovat v lednici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folHlink"/>
                </a:solidFill>
                <a:latin typeface="Calibri" pitchFamily="34" charset="0"/>
              </a:rPr>
              <a:t>I:</a:t>
            </a:r>
            <a:r>
              <a:rPr lang="cs-CZ" altLang="cs-CZ" sz="2800" dirty="0">
                <a:latin typeface="Calibri" pitchFamily="34" charset="0"/>
              </a:rPr>
              <a:t>	relaxace při celkové anestezii</a:t>
            </a:r>
          </a:p>
          <a:p>
            <a:pPr eaLnBrk="1" hangingPunct="1">
              <a:buFontTx/>
              <a:buNone/>
            </a:pPr>
            <a:r>
              <a:rPr lang="cs-CZ" altLang="cs-CZ" sz="2800" dirty="0">
                <a:latin typeface="Calibri" pitchFamily="34" charset="0"/>
              </a:rPr>
              <a:t>	</a:t>
            </a:r>
            <a:r>
              <a:rPr lang="cs-CZ" altLang="cs-CZ" sz="2800" dirty="0" smtClean="0">
                <a:latin typeface="Calibri" pitchFamily="34" charset="0"/>
              </a:rPr>
              <a:t>resuscitační </a:t>
            </a:r>
            <a:r>
              <a:rPr lang="cs-CZ" altLang="cs-CZ" sz="2800" dirty="0">
                <a:latin typeface="Calibri" pitchFamily="34" charset="0"/>
              </a:rPr>
              <a:t>péče</a:t>
            </a:r>
          </a:p>
        </p:txBody>
      </p:sp>
      <p:pic>
        <p:nvPicPr>
          <p:cNvPr id="21508" name="Picture 4" descr="_A10273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7006" y="3355103"/>
            <a:ext cx="3220693" cy="2672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7372420" y="6111775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</a:t>
            </a:r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autorka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3050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850900" y="962025"/>
            <a:ext cx="8034902" cy="538609"/>
          </a:xfrm>
        </p:spPr>
        <p:txBody>
          <a:bodyPr/>
          <a:lstStyle/>
          <a:p>
            <a:pPr algn="ctr" eaLnBrk="1" hangingPunct="1"/>
            <a:r>
              <a:rPr lang="cs-CZ" altLang="cs-CZ" dirty="0" smtClean="0">
                <a:latin typeface="Calibri" pitchFamily="34" charset="0"/>
              </a:rPr>
              <a:t>CISATRACURIUM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45572" y="1773419"/>
            <a:ext cx="9000278" cy="4033520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Střednědobé </a:t>
            </a:r>
            <a:r>
              <a:rPr lang="cs-CZ" altLang="cs-CZ" sz="2800" dirty="0" err="1">
                <a:latin typeface="Calibri" pitchFamily="34" charset="0"/>
              </a:rPr>
              <a:t>myorelaxancium</a:t>
            </a:r>
            <a:r>
              <a:rPr lang="cs-CZ" altLang="cs-CZ" sz="2800" dirty="0">
                <a:latin typeface="Calibri" pitchFamily="34" charset="0"/>
              </a:rPr>
              <a:t> s pomalejším nástupem účinku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folHlink"/>
                </a:solidFill>
                <a:latin typeface="Calibri" pitchFamily="34" charset="0"/>
              </a:rPr>
              <a:t>I:</a:t>
            </a:r>
            <a:r>
              <a:rPr lang="cs-CZ" altLang="cs-CZ" sz="2800" dirty="0">
                <a:latin typeface="Calibri" pitchFamily="34" charset="0"/>
              </a:rPr>
              <a:t> intubace, relaxace na transporty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err="1">
                <a:latin typeface="Calibri" pitchFamily="34" charset="0"/>
              </a:rPr>
              <a:t>Nimbex</a:t>
            </a:r>
            <a:endParaRPr lang="cs-CZ" altLang="cs-CZ" sz="2800" dirty="0">
              <a:latin typeface="Calibri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Podobný účinek i skladování </a:t>
            </a:r>
            <a:r>
              <a:rPr lang="cs-CZ" altLang="cs-CZ" sz="2800" dirty="0" smtClean="0">
                <a:latin typeface="Calibri" pitchFamily="34" charset="0"/>
              </a:rPr>
              <a:t>jako </a:t>
            </a:r>
            <a:r>
              <a:rPr lang="cs-CZ" altLang="cs-CZ" sz="2800" dirty="0" err="1" smtClean="0">
                <a:latin typeface="Calibri" pitchFamily="34" charset="0"/>
              </a:rPr>
              <a:t>Tracrium</a:t>
            </a:r>
            <a:r>
              <a:rPr lang="cs-CZ" altLang="cs-CZ" sz="2800" dirty="0">
                <a:latin typeface="Calibri" pitchFamily="34" charset="0"/>
              </a:rPr>
              <a:t>, ale bez AA reakcí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Účinek cca 30 min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2 </a:t>
            </a:r>
            <a:r>
              <a:rPr lang="cs-CZ" altLang="cs-CZ" sz="2800" dirty="0">
                <a:latin typeface="Calibri" pitchFamily="34" charset="0"/>
              </a:rPr>
              <a:t>mg v 1ml (10 ml </a:t>
            </a:r>
            <a:r>
              <a:rPr lang="cs-CZ" altLang="cs-CZ" sz="2800" dirty="0" err="1">
                <a:latin typeface="Calibri" pitchFamily="34" charset="0"/>
              </a:rPr>
              <a:t>amp</a:t>
            </a:r>
            <a:r>
              <a:rPr lang="cs-CZ" altLang="cs-CZ" sz="2800" dirty="0">
                <a:latin typeface="Calibri" pitchFamily="34" charset="0"/>
              </a:rPr>
              <a:t>)</a:t>
            </a:r>
          </a:p>
        </p:txBody>
      </p:sp>
      <p:pic>
        <p:nvPicPr>
          <p:cNvPr id="20484" name="Picture 4" descr="_A10274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7054" y="4040625"/>
            <a:ext cx="2316903" cy="2184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7400053" y="5980577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</a:t>
            </a:r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autorka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3403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0" y="1038225"/>
            <a:ext cx="8034902" cy="538609"/>
          </a:xfrm>
        </p:spPr>
        <p:txBody>
          <a:bodyPr/>
          <a:lstStyle/>
          <a:p>
            <a:pPr algn="ctr" eaLnBrk="1" hangingPunct="1"/>
            <a:r>
              <a:rPr lang="cs-CZ" altLang="cs-CZ" dirty="0" smtClean="0">
                <a:latin typeface="Calibri" pitchFamily="34" charset="0"/>
              </a:rPr>
              <a:t>Celková anestetika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4700" y="1724025"/>
            <a:ext cx="9000278" cy="4033520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Látka určená k navození celkové anestezie, tedy vyřazení veškerého čití bolestivého i senzitivního s vyřazením vědomí</a:t>
            </a:r>
          </a:p>
          <a:p>
            <a:pPr eaLnBrk="1" hangingPunct="1">
              <a:lnSpc>
                <a:spcPct val="90000"/>
              </a:lnSpc>
            </a:pPr>
            <a:r>
              <a:rPr lang="cs-CZ" altLang="cs-CZ" sz="2800" dirty="0">
                <a:solidFill>
                  <a:schemeClr val="folHlink"/>
                </a:solidFill>
                <a:latin typeface="Calibri" pitchFamily="34" charset="0"/>
              </a:rPr>
              <a:t>Aplikační cesty:</a:t>
            </a: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b="1" dirty="0">
                <a:latin typeface="Calibri" pitchFamily="34" charset="0"/>
              </a:rPr>
              <a:t>inhalační </a:t>
            </a: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b="1" dirty="0">
                <a:latin typeface="Calibri" pitchFamily="34" charset="0"/>
              </a:rPr>
              <a:t>intravenózní / </a:t>
            </a:r>
            <a:r>
              <a:rPr lang="cs-CZ" altLang="cs-CZ" sz="2800" b="1" dirty="0" err="1">
                <a:latin typeface="Calibri" pitchFamily="34" charset="0"/>
              </a:rPr>
              <a:t>i.o</a:t>
            </a:r>
            <a:r>
              <a:rPr lang="cs-CZ" altLang="cs-CZ" sz="2800" b="1" dirty="0">
                <a:latin typeface="Calibri" pitchFamily="34" charset="0"/>
              </a:rPr>
              <a:t>.</a:t>
            </a: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b="1" dirty="0">
                <a:latin typeface="Calibri" pitchFamily="34" charset="0"/>
              </a:rPr>
              <a:t>intramuskulární </a:t>
            </a: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b="1" dirty="0">
                <a:latin typeface="Calibri" pitchFamily="34" charset="0"/>
              </a:rPr>
              <a:t>rektální</a:t>
            </a:r>
            <a:r>
              <a:rPr lang="cs-CZ" altLang="cs-CZ" sz="2800" dirty="0">
                <a:latin typeface="Calibri" pitchFamily="34" charset="0"/>
              </a:rPr>
              <a:t> 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Žádný či jen min. analgetický účinek → kombinace s </a:t>
            </a:r>
            <a:r>
              <a:rPr lang="cs-CZ" altLang="cs-CZ" sz="2800" dirty="0" err="1">
                <a:latin typeface="Calibri" pitchFamily="34" charset="0"/>
              </a:rPr>
              <a:t>opioidy</a:t>
            </a:r>
            <a:endParaRPr lang="cs-CZ" altLang="cs-CZ" sz="28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30122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1038225"/>
            <a:ext cx="8034902" cy="538609"/>
          </a:xfrm>
        </p:spPr>
        <p:txBody>
          <a:bodyPr/>
          <a:lstStyle/>
          <a:p>
            <a:pPr algn="ctr" eaLnBrk="1" hangingPunct="1"/>
            <a:r>
              <a:rPr lang="cs-CZ" altLang="cs-CZ" dirty="0" smtClean="0">
                <a:latin typeface="Calibri" pitchFamily="34" charset="0"/>
              </a:rPr>
              <a:t>THIOPENTAL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4700" y="1724025"/>
            <a:ext cx="9178502" cy="5003385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Ultrakrátké barbiturátové anestetikum bez analgetického účinku + antikonvulzivum s rychlým nástupem účinku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err="1">
                <a:latin typeface="Calibri" pitchFamily="34" charset="0"/>
              </a:rPr>
              <a:t>Kardiodepresivní</a:t>
            </a:r>
            <a:r>
              <a:rPr lang="cs-CZ" altLang="cs-CZ" sz="2800" dirty="0">
                <a:latin typeface="Calibri" pitchFamily="34" charset="0"/>
              </a:rPr>
              <a:t>, snižuje ICP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0,5 či 1 g v lahvičce (do „20“ → v 1 ml = 25/50 mg)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FF0000"/>
                </a:solidFill>
                <a:latin typeface="Calibri" pitchFamily="34" charset="0"/>
              </a:rPr>
              <a:t>Dávka:</a:t>
            </a:r>
            <a:r>
              <a:rPr lang="cs-CZ" altLang="cs-CZ" sz="2800" dirty="0">
                <a:latin typeface="Calibri" pitchFamily="34" charset="0"/>
              </a:rPr>
              <a:t> 3-5 mg/kg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7030A0"/>
                </a:solidFill>
                <a:latin typeface="Calibri" pitchFamily="34" charset="0"/>
              </a:rPr>
              <a:t>I:</a:t>
            </a:r>
            <a:r>
              <a:rPr lang="cs-CZ" altLang="cs-CZ" sz="2800" dirty="0">
                <a:latin typeface="Calibri" pitchFamily="34" charset="0"/>
              </a:rPr>
              <a:t>	úvod do CA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altLang="cs-CZ" sz="2800" dirty="0">
                <a:latin typeface="Calibri" pitchFamily="34" charset="0"/>
              </a:rPr>
              <a:t>	</a:t>
            </a:r>
            <a:r>
              <a:rPr lang="cs-CZ" altLang="cs-CZ" sz="2800" dirty="0" smtClean="0">
                <a:latin typeface="Calibri" pitchFamily="34" charset="0"/>
              </a:rPr>
              <a:t>tzv</a:t>
            </a:r>
            <a:r>
              <a:rPr lang="cs-CZ" altLang="cs-CZ" sz="2800" dirty="0">
                <a:latin typeface="Calibri" pitchFamily="34" charset="0"/>
              </a:rPr>
              <a:t>. </a:t>
            </a:r>
            <a:r>
              <a:rPr lang="cs-CZ" altLang="cs-CZ" sz="2800" dirty="0" err="1">
                <a:latin typeface="Calibri" pitchFamily="34" charset="0"/>
              </a:rPr>
              <a:t>thiopentalové</a:t>
            </a:r>
            <a:r>
              <a:rPr lang="cs-CZ" altLang="cs-CZ" sz="2800" dirty="0">
                <a:latin typeface="Calibri" pitchFamily="34" charset="0"/>
              </a:rPr>
              <a:t> </a:t>
            </a:r>
            <a:r>
              <a:rPr lang="cs-CZ" altLang="cs-CZ" sz="2800" dirty="0" err="1">
                <a:latin typeface="Calibri" pitchFamily="34" charset="0"/>
              </a:rPr>
              <a:t>koma</a:t>
            </a:r>
            <a:endParaRPr lang="cs-CZ" altLang="cs-CZ" sz="2800" dirty="0">
              <a:latin typeface="Calibri" pitchFamily="34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altLang="cs-CZ" sz="2800" dirty="0">
                <a:latin typeface="Calibri" pitchFamily="34" charset="0"/>
              </a:rPr>
              <a:t>	</a:t>
            </a:r>
            <a:r>
              <a:rPr lang="cs-CZ" altLang="cs-CZ" sz="2800" dirty="0" smtClean="0">
                <a:latin typeface="Calibri" pitchFamily="34" charset="0"/>
              </a:rPr>
              <a:t>terapie </a:t>
            </a:r>
            <a:r>
              <a:rPr lang="cs-CZ" altLang="cs-CZ" sz="2800" dirty="0" err="1">
                <a:latin typeface="Calibri" pitchFamily="34" charset="0"/>
              </a:rPr>
              <a:t>rezistent</a:t>
            </a:r>
            <a:r>
              <a:rPr lang="cs-CZ" altLang="cs-CZ" sz="2800" dirty="0">
                <a:latin typeface="Calibri" pitchFamily="34" charset="0"/>
              </a:rPr>
              <a:t>. st. </a:t>
            </a:r>
            <a:r>
              <a:rPr lang="cs-CZ" altLang="cs-CZ" sz="2800" dirty="0" err="1">
                <a:latin typeface="Calibri" pitchFamily="34" charset="0"/>
              </a:rPr>
              <a:t>epilepticus</a:t>
            </a:r>
            <a:endParaRPr lang="cs-CZ" altLang="cs-CZ" sz="2800" dirty="0">
              <a:latin typeface="Calibri" pitchFamily="34" charset="0"/>
            </a:endParaRP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! </a:t>
            </a:r>
            <a:r>
              <a:rPr lang="cs-CZ" altLang="cs-CZ" sz="2800" dirty="0" err="1">
                <a:latin typeface="Calibri" pitchFamily="34" charset="0"/>
              </a:rPr>
              <a:t>Cave</a:t>
            </a:r>
            <a:r>
              <a:rPr lang="cs-CZ" altLang="cs-CZ" sz="2800" dirty="0">
                <a:latin typeface="Calibri" pitchFamily="34" charset="0"/>
              </a:rPr>
              <a:t> ! </a:t>
            </a:r>
            <a:r>
              <a:rPr lang="cs-CZ" altLang="cs-CZ" sz="2800" dirty="0" err="1">
                <a:latin typeface="Calibri" pitchFamily="34" charset="0"/>
              </a:rPr>
              <a:t>paravenózní</a:t>
            </a:r>
            <a:r>
              <a:rPr lang="cs-CZ" altLang="cs-CZ" sz="2800" dirty="0">
                <a:latin typeface="Calibri" pitchFamily="34" charset="0"/>
              </a:rPr>
              <a:t> podání (nekrózy)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B050"/>
                </a:solidFill>
                <a:latin typeface="Calibri" pitchFamily="34" charset="0"/>
              </a:rPr>
              <a:t>KI:</a:t>
            </a:r>
            <a:r>
              <a:rPr lang="cs-CZ" altLang="cs-CZ" sz="2800" dirty="0">
                <a:latin typeface="Calibri" pitchFamily="34" charset="0"/>
              </a:rPr>
              <a:t> jaterní on. (porfyrie), AA na barbituráty,                         astma </a:t>
            </a:r>
            <a:r>
              <a:rPr lang="cs-CZ" altLang="cs-CZ" sz="2800" dirty="0" err="1">
                <a:latin typeface="Calibri" pitchFamily="34" charset="0"/>
              </a:rPr>
              <a:t>bronchiale</a:t>
            </a:r>
            <a:r>
              <a:rPr lang="cs-CZ" altLang="cs-CZ" sz="2800" dirty="0">
                <a:latin typeface="Calibri" pitchFamily="34" charset="0"/>
              </a:rPr>
              <a:t> → bronchospasmus</a:t>
            </a:r>
          </a:p>
        </p:txBody>
      </p:sp>
      <p:pic>
        <p:nvPicPr>
          <p:cNvPr id="24580" name="Picture 5" descr="D:\Users\pfeffe\Desktop\FOTO\FOTO ANESTEZIE, ARO a ZZS\20200119_1656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8900" y="3400425"/>
            <a:ext cx="2514599" cy="2432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634031" y="5859930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</a:t>
            </a:r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autorka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8683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850900" y="1038225"/>
            <a:ext cx="8034902" cy="538609"/>
          </a:xfrm>
        </p:spPr>
        <p:txBody>
          <a:bodyPr/>
          <a:lstStyle/>
          <a:p>
            <a:pPr algn="ctr" eaLnBrk="1" hangingPunct="1"/>
            <a:r>
              <a:rPr lang="cs-CZ" altLang="cs-CZ" dirty="0" smtClean="0">
                <a:latin typeface="Calibri" pitchFamily="34" charset="0"/>
              </a:rPr>
              <a:t>ETOMIDATE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02005" y="1717398"/>
            <a:ext cx="9343730" cy="4684765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Ultrakrátké nebarbiturátové anestetikum bez analgetického účinku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1 </a:t>
            </a:r>
            <a:r>
              <a:rPr lang="cs-CZ" altLang="cs-CZ" sz="2800" dirty="0" err="1">
                <a:latin typeface="Calibri" pitchFamily="34" charset="0"/>
              </a:rPr>
              <a:t>amp</a:t>
            </a:r>
            <a:r>
              <a:rPr lang="cs-CZ" altLang="cs-CZ" sz="2800" dirty="0">
                <a:latin typeface="Calibri" pitchFamily="34" charset="0"/>
              </a:rPr>
              <a:t> = 10 ml (20 mg), neředí se, v 1 ml= 2 mg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err="1">
                <a:latin typeface="Calibri" pitchFamily="34" charset="0"/>
              </a:rPr>
              <a:t>Hypnomidate</a:t>
            </a:r>
            <a:r>
              <a:rPr lang="cs-CZ" altLang="cs-CZ" sz="2800" dirty="0">
                <a:latin typeface="Calibri" pitchFamily="34" charset="0"/>
              </a:rPr>
              <a:t> 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Min. vliv na </a:t>
            </a:r>
            <a:r>
              <a:rPr lang="cs-CZ" altLang="cs-CZ" sz="2800" dirty="0" err="1">
                <a:latin typeface="Calibri" pitchFamily="34" charset="0"/>
              </a:rPr>
              <a:t>kardiovaskulár</a:t>
            </a:r>
            <a:r>
              <a:rPr lang="cs-CZ" altLang="cs-CZ" sz="2800" dirty="0">
                <a:latin typeface="Calibri" pitchFamily="34" charset="0"/>
              </a:rPr>
              <a:t>. systém, snižuje ICP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Indikace:	úvod do celkové anestezie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! CAVE !  Myoklonie → </a:t>
            </a:r>
            <a:r>
              <a:rPr lang="cs-CZ" altLang="cs-CZ" sz="2800" dirty="0" smtClean="0">
                <a:latin typeface="Calibri" pitchFamily="34" charset="0"/>
              </a:rPr>
              <a:t>nedostatečně </a:t>
            </a:r>
            <a:r>
              <a:rPr lang="cs-CZ" altLang="cs-CZ" sz="2800" dirty="0">
                <a:latin typeface="Calibri" pitchFamily="34" charset="0"/>
              </a:rPr>
              <a:t>potlačuje reflexní </a:t>
            </a:r>
            <a:r>
              <a:rPr lang="cs-CZ" altLang="cs-CZ" sz="2800" dirty="0" smtClean="0">
                <a:latin typeface="Calibri" pitchFamily="34" charset="0"/>
              </a:rPr>
              <a:t>reakce → </a:t>
            </a:r>
            <a:r>
              <a:rPr lang="cs-CZ" altLang="cs-CZ" sz="2800" dirty="0">
                <a:latin typeface="Calibri" pitchFamily="34" charset="0"/>
              </a:rPr>
              <a:t>opiát x midazolam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cs-CZ" altLang="cs-CZ" sz="3200" dirty="0"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cs-CZ" altLang="cs-CZ" sz="3200" dirty="0">
              <a:latin typeface="Calibri" pitchFamily="34" charset="0"/>
            </a:endParaRPr>
          </a:p>
        </p:txBody>
      </p:sp>
      <p:pic>
        <p:nvPicPr>
          <p:cNvPr id="25604" name="Picture 4" descr="_A10273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300" y="4543424"/>
            <a:ext cx="2049568" cy="2638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5040252" y="6262700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</a:t>
            </a:r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autorka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5556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927100" y="962025"/>
            <a:ext cx="8034902" cy="538609"/>
          </a:xfrm>
        </p:spPr>
        <p:txBody>
          <a:bodyPr/>
          <a:lstStyle/>
          <a:p>
            <a:pPr algn="ctr" eaLnBrk="1" hangingPunct="1"/>
            <a:r>
              <a:rPr lang="cs-CZ" altLang="cs-CZ" dirty="0" smtClean="0">
                <a:latin typeface="Calibri" pitchFamily="34" charset="0"/>
              </a:rPr>
              <a:t>PROPOFOL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4700" y="1571625"/>
            <a:ext cx="9000278" cy="5003385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Ultrakrátké celkové anestetikum bez analgetického účinku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err="1">
                <a:latin typeface="Calibri" pitchFamily="34" charset="0"/>
              </a:rPr>
              <a:t>Propofol</a:t>
            </a:r>
            <a:r>
              <a:rPr lang="cs-CZ" altLang="cs-CZ" sz="2800" dirty="0">
                <a:latin typeface="Calibri" pitchFamily="34" charset="0"/>
              </a:rPr>
              <a:t>, </a:t>
            </a:r>
            <a:r>
              <a:rPr lang="cs-CZ" altLang="cs-CZ" sz="2800" dirty="0" err="1">
                <a:latin typeface="Calibri" pitchFamily="34" charset="0"/>
              </a:rPr>
              <a:t>Diprivan</a:t>
            </a:r>
            <a:r>
              <a:rPr lang="cs-CZ" altLang="cs-CZ" sz="2800" dirty="0">
                <a:latin typeface="Calibri" pitchFamily="34" charset="0"/>
              </a:rPr>
              <a:t>, </a:t>
            </a:r>
            <a:r>
              <a:rPr lang="cs-CZ" altLang="cs-CZ" sz="2800" dirty="0" err="1">
                <a:latin typeface="Calibri" pitchFamily="34" charset="0"/>
              </a:rPr>
              <a:t>Anesia</a:t>
            </a:r>
            <a:endParaRPr lang="cs-CZ" altLang="cs-CZ" sz="2800" dirty="0">
              <a:latin typeface="Calibri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V 1 ml = 10 mg, nástup účinku do 30 s, trvání 3-5 min, dávka cca 2 mg/kg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Antiemetický účinek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B050"/>
                </a:solidFill>
                <a:latin typeface="Calibri" pitchFamily="34" charset="0"/>
              </a:rPr>
              <a:t>I:</a:t>
            </a:r>
            <a:r>
              <a:rPr lang="cs-CZ" altLang="cs-CZ" sz="2800" dirty="0">
                <a:latin typeface="Calibri" pitchFamily="34" charset="0"/>
              </a:rPr>
              <a:t>	úvod do celkové anestezie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altLang="cs-CZ" sz="2800" dirty="0">
                <a:latin typeface="Calibri" pitchFamily="34" charset="0"/>
              </a:rPr>
              <a:t>	</a:t>
            </a:r>
            <a:r>
              <a:rPr lang="cs-CZ" altLang="cs-CZ" sz="2800" dirty="0" smtClean="0">
                <a:latin typeface="Calibri" pitchFamily="34" charset="0"/>
              </a:rPr>
              <a:t>„</a:t>
            </a:r>
            <a:r>
              <a:rPr lang="cs-CZ" altLang="cs-CZ" sz="2800" dirty="0">
                <a:latin typeface="Calibri" pitchFamily="34" charset="0"/>
              </a:rPr>
              <a:t>TIVA“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altLang="cs-CZ" sz="2800" dirty="0">
                <a:latin typeface="Calibri" pitchFamily="34" charset="0"/>
              </a:rPr>
              <a:t>	</a:t>
            </a:r>
            <a:r>
              <a:rPr lang="cs-CZ" altLang="cs-CZ" sz="2800" dirty="0" err="1" smtClean="0">
                <a:latin typeface="Calibri" pitchFamily="34" charset="0"/>
              </a:rPr>
              <a:t>sedace</a:t>
            </a:r>
            <a:r>
              <a:rPr lang="cs-CZ" altLang="cs-CZ" sz="2800" dirty="0" smtClean="0">
                <a:latin typeface="Calibri" pitchFamily="34" charset="0"/>
              </a:rPr>
              <a:t> </a:t>
            </a:r>
            <a:r>
              <a:rPr lang="cs-CZ" altLang="cs-CZ" sz="2800" dirty="0">
                <a:latin typeface="Calibri" pitchFamily="34" charset="0"/>
              </a:rPr>
              <a:t>v IP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! CAVE !   </a:t>
            </a:r>
            <a:r>
              <a:rPr lang="cs-CZ" altLang="cs-CZ" sz="2800" dirty="0" err="1">
                <a:latin typeface="Calibri" pitchFamily="34" charset="0"/>
              </a:rPr>
              <a:t>Kardiodepresivní</a:t>
            </a:r>
            <a:r>
              <a:rPr lang="cs-CZ" altLang="cs-CZ" sz="2800" dirty="0">
                <a:latin typeface="Calibri" pitchFamily="34" charset="0"/>
              </a:rPr>
              <a:t>,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altLang="cs-CZ" sz="2800" dirty="0">
                <a:latin typeface="Calibri" pitchFamily="34" charset="0"/>
              </a:rPr>
              <a:t>		hypoventilace až apnoe</a:t>
            </a:r>
          </a:p>
        </p:txBody>
      </p:sp>
      <p:pic>
        <p:nvPicPr>
          <p:cNvPr id="26628" name="Picture 4" descr="_A1027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500" y="3422324"/>
            <a:ext cx="2667000" cy="2689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7372420" y="6111775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</a:t>
            </a:r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autorka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2640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850900" y="885825"/>
            <a:ext cx="8034902" cy="538609"/>
          </a:xfrm>
        </p:spPr>
        <p:txBody>
          <a:bodyPr/>
          <a:lstStyle/>
          <a:p>
            <a:pPr algn="ctr" eaLnBrk="1" hangingPunct="1"/>
            <a:r>
              <a:rPr lang="cs-CZ" altLang="cs-CZ" dirty="0" smtClean="0">
                <a:latin typeface="Calibri" pitchFamily="34" charset="0"/>
              </a:rPr>
              <a:t>KETAMIN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4700" y="1647825"/>
            <a:ext cx="9260187" cy="5241475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Krátkodobé anestetikum s </a:t>
            </a:r>
            <a:r>
              <a:rPr lang="cs-CZ" altLang="cs-CZ" sz="2800" dirty="0">
                <a:solidFill>
                  <a:schemeClr val="folHlink"/>
                </a:solidFill>
                <a:latin typeface="Calibri" pitchFamily="34" charset="0"/>
              </a:rPr>
              <a:t>analgetickým</a:t>
            </a:r>
            <a:r>
              <a:rPr lang="cs-CZ" altLang="cs-CZ" sz="2800" dirty="0">
                <a:latin typeface="Calibri" pitchFamily="34" charset="0"/>
              </a:rPr>
              <a:t> účinkem → somatická b. (účinkuje cca 15 min)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Chemicky blízký halucinogenům → </a:t>
            </a:r>
            <a:r>
              <a:rPr lang="cs-CZ" altLang="cs-CZ" sz="2800" dirty="0" err="1">
                <a:latin typeface="Calibri" pitchFamily="34" charset="0"/>
              </a:rPr>
              <a:t>disociativní</a:t>
            </a:r>
            <a:r>
              <a:rPr lang="cs-CZ" altLang="cs-CZ" sz="2800" dirty="0">
                <a:latin typeface="Calibri" pitchFamily="34" charset="0"/>
              </a:rPr>
              <a:t> anestezie → kombinovat s benzodiazepiny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Aplikace </a:t>
            </a:r>
            <a:r>
              <a:rPr lang="cs-CZ" altLang="cs-CZ" sz="2800" dirty="0" err="1">
                <a:latin typeface="Calibri" pitchFamily="34" charset="0"/>
              </a:rPr>
              <a:t>i.v</a:t>
            </a:r>
            <a:r>
              <a:rPr lang="cs-CZ" altLang="cs-CZ" sz="2800" dirty="0">
                <a:latin typeface="Calibri" pitchFamily="34" charset="0"/>
              </a:rPr>
              <a:t>., </a:t>
            </a:r>
            <a:r>
              <a:rPr lang="cs-CZ" altLang="cs-CZ" sz="2800" dirty="0" err="1">
                <a:latin typeface="Calibri" pitchFamily="34" charset="0"/>
              </a:rPr>
              <a:t>i.m</a:t>
            </a:r>
            <a:r>
              <a:rPr lang="cs-CZ" altLang="cs-CZ" sz="2800" dirty="0">
                <a:latin typeface="Calibri" pitchFamily="34" charset="0"/>
              </a:rPr>
              <a:t>., </a:t>
            </a:r>
            <a:r>
              <a:rPr lang="cs-CZ" altLang="cs-CZ" sz="2800" dirty="0" err="1">
                <a:latin typeface="Calibri" pitchFamily="34" charset="0"/>
              </a:rPr>
              <a:t>intranazálně</a:t>
            </a:r>
            <a:r>
              <a:rPr lang="cs-CZ" altLang="cs-CZ" sz="2800" dirty="0">
                <a:latin typeface="Calibri" pitchFamily="34" charset="0"/>
              </a:rPr>
              <a:t>, rektálně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10 ml </a:t>
            </a:r>
            <a:r>
              <a:rPr lang="cs-CZ" altLang="cs-CZ" sz="2800" dirty="0" err="1">
                <a:latin typeface="Calibri" pitchFamily="34" charset="0"/>
              </a:rPr>
              <a:t>amp</a:t>
            </a:r>
            <a:r>
              <a:rPr lang="cs-CZ" altLang="cs-CZ" sz="2800" dirty="0">
                <a:latin typeface="Calibri" pitchFamily="34" charset="0"/>
              </a:rPr>
              <a:t> = 500 mg (1 ml = 50 mg), cca 2 mg/kg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err="1">
                <a:latin typeface="Calibri" pitchFamily="34" charset="0"/>
              </a:rPr>
              <a:t>Narkamon</a:t>
            </a:r>
            <a:r>
              <a:rPr lang="cs-CZ" altLang="cs-CZ" sz="2800" dirty="0">
                <a:latin typeface="Calibri" pitchFamily="34" charset="0"/>
              </a:rPr>
              <a:t>, </a:t>
            </a:r>
            <a:r>
              <a:rPr lang="cs-CZ" altLang="cs-CZ" sz="2800" dirty="0" err="1">
                <a:latin typeface="Calibri" pitchFamily="34" charset="0"/>
              </a:rPr>
              <a:t>Calypsol</a:t>
            </a:r>
            <a:r>
              <a:rPr lang="cs-CZ" altLang="cs-CZ" sz="2800" dirty="0">
                <a:latin typeface="Calibri" pitchFamily="34" charset="0"/>
              </a:rPr>
              <a:t>, </a:t>
            </a:r>
            <a:r>
              <a:rPr lang="cs-CZ" altLang="cs-CZ" sz="2800" dirty="0" err="1">
                <a:latin typeface="Calibri" pitchFamily="34" charset="0"/>
              </a:rPr>
              <a:t>Ketanest</a:t>
            </a:r>
            <a:endParaRPr lang="cs-CZ" altLang="cs-CZ" sz="2800" dirty="0">
              <a:latin typeface="Calibri" pitchFamily="34" charset="0"/>
            </a:endParaRP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Pozitivně </a:t>
            </a:r>
            <a:r>
              <a:rPr lang="cs-CZ" altLang="cs-CZ" sz="2800" dirty="0" err="1">
                <a:latin typeface="Calibri" pitchFamily="34" charset="0"/>
              </a:rPr>
              <a:t>inotropní</a:t>
            </a:r>
            <a:r>
              <a:rPr lang="cs-CZ" altLang="cs-CZ" sz="2800" dirty="0">
                <a:latin typeface="Calibri" pitchFamily="34" charset="0"/>
              </a:rPr>
              <a:t> účinek → ↑TK, ↑ P, ↑ salivaci 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B050"/>
                </a:solidFill>
                <a:latin typeface="Calibri" pitchFamily="34" charset="0"/>
              </a:rPr>
              <a:t>I:  </a:t>
            </a:r>
            <a:r>
              <a:rPr lang="cs-CZ" altLang="cs-CZ" sz="2800" dirty="0">
                <a:latin typeface="Calibri" pitchFamily="34" charset="0"/>
              </a:rPr>
              <a:t>šokové stavy, </a:t>
            </a:r>
            <a:r>
              <a:rPr lang="cs-CZ" altLang="cs-CZ" sz="2800" dirty="0" err="1">
                <a:latin typeface="Calibri" pitchFamily="34" charset="0"/>
              </a:rPr>
              <a:t>polytrauma</a:t>
            </a:r>
            <a:r>
              <a:rPr lang="cs-CZ" altLang="cs-CZ" sz="2800" dirty="0">
                <a:latin typeface="Calibri" pitchFamily="34" charset="0"/>
              </a:rPr>
              <a:t>, popáleniny, bolestivé převazy </a:t>
            </a:r>
          </a:p>
          <a:p>
            <a:pPr marL="457200" indent="-457200" algn="l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!!! ↑ ICP a </a:t>
            </a:r>
            <a:r>
              <a:rPr lang="cs-CZ" altLang="cs-CZ" sz="2800" dirty="0" err="1">
                <a:latin typeface="Calibri" pitchFamily="34" charset="0"/>
              </a:rPr>
              <a:t>nitroční</a:t>
            </a:r>
            <a:r>
              <a:rPr lang="cs-CZ" altLang="cs-CZ" sz="2800" dirty="0">
                <a:latin typeface="Calibri" pitchFamily="34" charset="0"/>
              </a:rPr>
              <a:t> tlak, </a:t>
            </a:r>
            <a:r>
              <a:rPr lang="cs-CZ" altLang="cs-CZ" sz="2800" dirty="0" smtClean="0">
                <a:latin typeface="Calibri" pitchFamily="34" charset="0"/>
              </a:rPr>
              <a:t>psychiatr</a:t>
            </a:r>
            <a:r>
              <a:rPr lang="cs-CZ" altLang="cs-CZ" sz="2800" dirty="0">
                <a:latin typeface="Calibri" pitchFamily="34" charset="0"/>
              </a:rPr>
              <a:t>. on.</a:t>
            </a:r>
          </a:p>
        </p:txBody>
      </p:sp>
      <p:pic>
        <p:nvPicPr>
          <p:cNvPr id="27652" name="Picture 4" descr="P102056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9300" y="4848226"/>
            <a:ext cx="2946520" cy="1828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822700" y="6255229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</a:t>
            </a:r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autorka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157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962025"/>
            <a:ext cx="8034902" cy="538609"/>
          </a:xfrm>
        </p:spPr>
        <p:txBody>
          <a:bodyPr/>
          <a:lstStyle/>
          <a:p>
            <a:pPr algn="ctr" eaLnBrk="1" hangingPunct="1"/>
            <a:r>
              <a:rPr lang="cs-CZ" altLang="cs-CZ" dirty="0" smtClean="0">
                <a:latin typeface="Calibri" pitchFamily="34" charset="0"/>
              </a:rPr>
              <a:t>ANTIDOTA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00148" y="1558087"/>
            <a:ext cx="9423352" cy="4306623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5">
                    <a:lumMod val="75000"/>
                  </a:schemeClr>
                </a:solidFill>
                <a:latin typeface="Calibri" pitchFamily="34" charset="0"/>
              </a:rPr>
              <a:t>Univerzální </a:t>
            </a:r>
            <a:r>
              <a:rPr lang="cs-CZ" altLang="cs-CZ" sz="2800" dirty="0" err="1">
                <a:solidFill>
                  <a:schemeClr val="accent5">
                    <a:lumMod val="75000"/>
                  </a:schemeClr>
                </a:solidFill>
                <a:latin typeface="Calibri" pitchFamily="34" charset="0"/>
              </a:rPr>
              <a:t>antidotum</a:t>
            </a:r>
            <a:endParaRPr lang="cs-CZ" altLang="cs-CZ" sz="2800" dirty="0">
              <a:solidFill>
                <a:schemeClr val="accent5">
                  <a:lumMod val="75000"/>
                </a:schemeClr>
              </a:solidFill>
              <a:latin typeface="Calibri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hlink"/>
                </a:solidFill>
                <a:latin typeface="Calibri" pitchFamily="34" charset="0"/>
              </a:rPr>
              <a:t>Specifická </a:t>
            </a:r>
            <a:r>
              <a:rPr lang="cs-CZ" altLang="cs-CZ" sz="2800" dirty="0" err="1">
                <a:solidFill>
                  <a:schemeClr val="hlink"/>
                </a:solidFill>
                <a:latin typeface="Calibri" pitchFamily="34" charset="0"/>
              </a:rPr>
              <a:t>antidota</a:t>
            </a:r>
            <a:r>
              <a:rPr lang="cs-CZ" altLang="cs-CZ" sz="2800" dirty="0">
                <a:latin typeface="Calibri" pitchFamily="34" charset="0"/>
              </a:rPr>
              <a:t> </a:t>
            </a: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nemají v přednemocniční péči velký význam, neboť předpokladem pro podání </a:t>
            </a:r>
            <a:r>
              <a:rPr lang="cs-CZ" altLang="cs-CZ" sz="2800" dirty="0" err="1">
                <a:latin typeface="Calibri" pitchFamily="34" charset="0"/>
              </a:rPr>
              <a:t>antidota</a:t>
            </a:r>
            <a:r>
              <a:rPr lang="cs-CZ" altLang="cs-CZ" sz="2800" dirty="0">
                <a:latin typeface="Calibri" pitchFamily="34" charset="0"/>
              </a:rPr>
              <a:t> je toxikolog. ověření látky</a:t>
            </a: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výjimkou je prudce toxická látka, má-li </a:t>
            </a:r>
            <a:r>
              <a:rPr lang="cs-CZ" altLang="cs-CZ" sz="2800" dirty="0" err="1">
                <a:latin typeface="Calibri" pitchFamily="34" charset="0"/>
              </a:rPr>
              <a:t>antidotum</a:t>
            </a:r>
            <a:endParaRPr lang="cs-CZ" altLang="cs-CZ" sz="2800" dirty="0">
              <a:latin typeface="Calibri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Pracoviště, která používají jedovaté látky </a:t>
            </a:r>
            <a:r>
              <a:rPr lang="cs-CZ" altLang="cs-CZ" sz="2800" b="1" dirty="0">
                <a:latin typeface="Calibri" pitchFamily="34" charset="0"/>
              </a:rPr>
              <a:t>musí mít</a:t>
            </a:r>
            <a:r>
              <a:rPr lang="cs-CZ" altLang="cs-CZ" sz="2800" dirty="0">
                <a:latin typeface="Calibri" pitchFamily="34" charset="0"/>
              </a:rPr>
              <a:t> k dispozici  specifická </a:t>
            </a:r>
            <a:r>
              <a:rPr lang="cs-CZ" altLang="cs-CZ" sz="2800" dirty="0" err="1">
                <a:latin typeface="Calibri" pitchFamily="34" charset="0"/>
              </a:rPr>
              <a:t>antidota</a:t>
            </a:r>
            <a:r>
              <a:rPr lang="cs-CZ" altLang="cs-CZ" sz="2800" dirty="0">
                <a:latin typeface="Calibri" pitchFamily="34" charset="0"/>
              </a:rPr>
              <a:t> 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Nezbytná souprava specifických </a:t>
            </a:r>
            <a:r>
              <a:rPr lang="cs-CZ" altLang="cs-CZ" sz="2800" dirty="0" err="1">
                <a:latin typeface="Calibri" pitchFamily="34" charset="0"/>
              </a:rPr>
              <a:t>antidot</a:t>
            </a:r>
            <a:r>
              <a:rPr lang="cs-CZ" altLang="cs-CZ" sz="2800" dirty="0">
                <a:latin typeface="Calibri" pitchFamily="34" charset="0"/>
              </a:rPr>
              <a:t> je uložena na UP nemocnic</a:t>
            </a:r>
          </a:p>
          <a:p>
            <a:pPr eaLnBrk="1" hangingPunct="1">
              <a:lnSpc>
                <a:spcPct val="90000"/>
              </a:lnSpc>
            </a:pPr>
            <a:r>
              <a:rPr lang="cs-CZ" altLang="cs-CZ" sz="2800" dirty="0">
                <a:solidFill>
                  <a:srgbClr val="FF0000"/>
                </a:solidFill>
                <a:latin typeface="Calibri" pitchFamily="34" charset="0"/>
              </a:rPr>
              <a:t>Mechanismus působení </a:t>
            </a:r>
            <a:r>
              <a:rPr lang="cs-CZ" altLang="cs-CZ" sz="2800" dirty="0" err="1">
                <a:solidFill>
                  <a:srgbClr val="FF0000"/>
                </a:solidFill>
                <a:latin typeface="Calibri" pitchFamily="34" charset="0"/>
              </a:rPr>
              <a:t>antidot</a:t>
            </a:r>
            <a:r>
              <a:rPr lang="cs-CZ" altLang="cs-CZ" sz="2800" dirty="0">
                <a:solidFill>
                  <a:srgbClr val="FF0000"/>
                </a:solidFill>
                <a:latin typeface="Calibri" pitchFamily="34" charset="0"/>
              </a:rPr>
              <a:t>: </a:t>
            </a:r>
            <a:r>
              <a:rPr lang="cs-CZ" altLang="cs-CZ" sz="2800" dirty="0">
                <a:latin typeface="Calibri" pitchFamily="34" charset="0"/>
              </a:rPr>
              <a:t>vytěsnění z cíl. </a:t>
            </a:r>
            <a:r>
              <a:rPr lang="cs-CZ" altLang="cs-CZ" sz="2800" dirty="0" smtClean="0">
                <a:latin typeface="Calibri" pitchFamily="34" charset="0"/>
              </a:rPr>
              <a:t>receptoru</a:t>
            </a:r>
            <a:r>
              <a:rPr lang="cs-CZ" altLang="cs-CZ" sz="2800" dirty="0">
                <a:latin typeface="Calibri" pitchFamily="34" charset="0"/>
              </a:rPr>
              <a:t>, zrychlení rozkladu dané látky, ovlivnění </a:t>
            </a:r>
            <a:r>
              <a:rPr lang="cs-CZ" altLang="cs-CZ" sz="2800" dirty="0" err="1" smtClean="0">
                <a:latin typeface="Calibri" pitchFamily="34" charset="0"/>
              </a:rPr>
              <a:t>fce</a:t>
            </a:r>
            <a:r>
              <a:rPr lang="cs-CZ" altLang="cs-CZ" sz="2800" dirty="0" smtClean="0">
                <a:latin typeface="Calibri" pitchFamily="34" charset="0"/>
              </a:rPr>
              <a:t> </a:t>
            </a:r>
            <a:r>
              <a:rPr lang="cs-CZ" altLang="cs-CZ" sz="2800" dirty="0" err="1">
                <a:latin typeface="Calibri" pitchFamily="34" charset="0"/>
              </a:rPr>
              <a:t>antagonist</a:t>
            </a:r>
            <a:r>
              <a:rPr lang="cs-CZ" altLang="cs-CZ" sz="2800" dirty="0">
                <a:latin typeface="Calibri" pitchFamily="34" charset="0"/>
              </a:rPr>
              <a:t>. systému</a:t>
            </a:r>
          </a:p>
          <a:p>
            <a:pPr eaLnBrk="1" hangingPunct="1">
              <a:lnSpc>
                <a:spcPct val="90000"/>
              </a:lnSpc>
            </a:pPr>
            <a:endParaRPr lang="cs-CZ" altLang="cs-CZ" sz="3200" dirty="0"/>
          </a:p>
        </p:txBody>
      </p:sp>
    </p:spTree>
    <p:extLst>
      <p:ext uri="{BB962C8B-B14F-4D97-AF65-F5344CB8AC3E}">
        <p14:creationId xmlns:p14="http://schemas.microsoft.com/office/powerpoint/2010/main" val="6165824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850900" y="962025"/>
            <a:ext cx="8034902" cy="538609"/>
          </a:xfrm>
        </p:spPr>
        <p:txBody>
          <a:bodyPr/>
          <a:lstStyle/>
          <a:p>
            <a:pPr algn="ctr" eaLnBrk="1" hangingPunct="1"/>
            <a:r>
              <a:rPr lang="cs-CZ" altLang="cs-CZ" dirty="0" smtClean="0">
                <a:latin typeface="Calibri" pitchFamily="34" charset="0"/>
              </a:rPr>
              <a:t>ANTIDOTA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4700" y="1647825"/>
            <a:ext cx="9000278" cy="5637124"/>
          </a:xfrm>
          <a:prstGeom prst="rect">
            <a:avLst/>
          </a:prstGeom>
        </p:spPr>
        <p:txBody>
          <a:bodyPr lIns="104315" tIns="52157" rIns="104315" bIns="52157"/>
          <a:lstStyle/>
          <a:p>
            <a:pPr eaLnBrk="1" hangingPunct="1">
              <a:lnSpc>
                <a:spcPct val="90000"/>
              </a:lnSpc>
            </a:pPr>
            <a:r>
              <a:rPr lang="cs-CZ" altLang="cs-CZ" sz="2800" b="1" dirty="0">
                <a:solidFill>
                  <a:schemeClr val="folHlink"/>
                </a:solidFill>
                <a:latin typeface="Calibri" pitchFamily="34" charset="0"/>
              </a:rPr>
              <a:t>Černé (aktivní) uhlí – </a:t>
            </a:r>
            <a:r>
              <a:rPr lang="cs-CZ" altLang="cs-CZ" sz="2800" b="1" dirty="0" err="1">
                <a:solidFill>
                  <a:schemeClr val="folHlink"/>
                </a:solidFill>
                <a:latin typeface="Calibri" pitchFamily="34" charset="0"/>
              </a:rPr>
              <a:t>Carbo</a:t>
            </a:r>
            <a:r>
              <a:rPr lang="cs-CZ" altLang="cs-CZ" sz="2800" b="1" dirty="0">
                <a:solidFill>
                  <a:schemeClr val="folHlink"/>
                </a:solidFill>
                <a:latin typeface="Calibri" pitchFamily="34" charset="0"/>
              </a:rPr>
              <a:t> adsorbens </a:t>
            </a:r>
            <a:r>
              <a:rPr lang="cs-CZ" altLang="cs-CZ" sz="2800" b="1" dirty="0" err="1">
                <a:solidFill>
                  <a:schemeClr val="folHlink"/>
                </a:solidFill>
                <a:latin typeface="Calibri" pitchFamily="34" charset="0"/>
              </a:rPr>
              <a:t>medicinalis</a:t>
            </a:r>
            <a:endParaRPr lang="cs-CZ" altLang="cs-CZ" sz="2800" b="1" dirty="0">
              <a:solidFill>
                <a:schemeClr val="folHlink"/>
              </a:solidFill>
              <a:latin typeface="Calibri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Univerzální </a:t>
            </a:r>
            <a:r>
              <a:rPr lang="cs-CZ" altLang="cs-CZ" sz="2800" dirty="0" err="1">
                <a:latin typeface="Calibri" pitchFamily="34" charset="0"/>
              </a:rPr>
              <a:t>antidotum</a:t>
            </a:r>
            <a:endParaRPr lang="cs-CZ" altLang="cs-CZ" sz="2800" dirty="0">
              <a:latin typeface="Calibri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Vysoká adsorpční schopnost je daná jeho velkou plochou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Navázáním noxy na aktivní uhlí se sníží jeho </a:t>
            </a:r>
            <a:r>
              <a:rPr lang="cs-CZ" altLang="cs-CZ" sz="2800" dirty="0" err="1">
                <a:latin typeface="Calibri" pitchFamily="34" charset="0"/>
              </a:rPr>
              <a:t>biodostupnost</a:t>
            </a:r>
            <a:endParaRPr lang="cs-CZ" altLang="cs-CZ" sz="2800" dirty="0">
              <a:latin typeface="Calibri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Detoxikační význam u </a:t>
            </a:r>
            <a:r>
              <a:rPr lang="cs-CZ" altLang="cs-CZ" sz="2800" dirty="0" err="1">
                <a:latin typeface="Calibri" pitchFamily="34" charset="0"/>
              </a:rPr>
              <a:t>enterosolventních</a:t>
            </a:r>
            <a:r>
              <a:rPr lang="cs-CZ" altLang="cs-CZ" sz="2800" dirty="0">
                <a:latin typeface="Calibri" pitchFamily="34" charset="0"/>
              </a:rPr>
              <a:t> látek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Pro první podání je dávka 1 g/kg t.hm., v dávce alespoň 50 g</a:t>
            </a: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podá se po výplachu a po odebrání vzorku pro toxikologii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Nelze očekávat dobrý úspěch u alkoholu, uhlovodíků a iontů </a:t>
            </a:r>
            <a:r>
              <a:rPr lang="cs-CZ" altLang="cs-CZ" sz="2800" dirty="0" smtClean="0">
                <a:latin typeface="Calibri" pitchFamily="34" charset="0"/>
              </a:rPr>
              <a:t>kovů</a:t>
            </a:r>
            <a:endParaRPr lang="cs-CZ" altLang="cs-CZ" sz="2800" b="1" dirty="0" smtClean="0">
              <a:latin typeface="Calibri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b="1" dirty="0" smtClean="0">
                <a:latin typeface="Calibri" pitchFamily="34" charset="0"/>
              </a:rPr>
              <a:t>Kontraindikace</a:t>
            </a:r>
            <a:r>
              <a:rPr lang="cs-CZ" altLang="cs-CZ" sz="2800" b="1" dirty="0" smtClean="0">
                <a:latin typeface="Calibri" pitchFamily="34" charset="0"/>
              </a:rPr>
              <a:t>: </a:t>
            </a:r>
            <a:r>
              <a:rPr lang="cs-CZ" altLang="cs-CZ" sz="2800" dirty="0" smtClean="0">
                <a:latin typeface="Calibri" pitchFamily="34" charset="0"/>
              </a:rPr>
              <a:t>není</a:t>
            </a:r>
          </a:p>
          <a:p>
            <a:pPr eaLnBrk="1" hangingPunct="1">
              <a:lnSpc>
                <a:spcPct val="90000"/>
              </a:lnSpc>
            </a:pPr>
            <a:endParaRPr lang="cs-CZ" altLang="cs-CZ" sz="27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35030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1038225"/>
            <a:ext cx="8034902" cy="538609"/>
          </a:xfrm>
        </p:spPr>
        <p:txBody>
          <a:bodyPr/>
          <a:lstStyle/>
          <a:p>
            <a:pPr algn="ctr" eaLnBrk="1" hangingPunct="1"/>
            <a:r>
              <a:rPr lang="cs-CZ" altLang="cs-CZ" dirty="0" smtClean="0">
                <a:latin typeface="Calibri" pitchFamily="34" charset="0"/>
              </a:rPr>
              <a:t>ANTIDOTA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46100" y="1724025"/>
            <a:ext cx="9683468" cy="4033520"/>
          </a:xfrm>
          <a:prstGeom prst="rect">
            <a:avLst/>
          </a:prstGeom>
        </p:spPr>
        <p:txBody>
          <a:bodyPr lIns="104315" tIns="52157" rIns="104315" bIns="52157"/>
          <a:lstStyle/>
          <a:p>
            <a:pPr eaLnBrk="1" hangingPunct="1"/>
            <a:r>
              <a:rPr lang="cs-CZ" altLang="cs-CZ" sz="2800" dirty="0" err="1" smtClean="0">
                <a:solidFill>
                  <a:schemeClr val="folHlink"/>
                </a:solidFill>
                <a:latin typeface="Calibri" pitchFamily="34" charset="0"/>
              </a:rPr>
              <a:t>Naloxone</a:t>
            </a:r>
            <a:r>
              <a:rPr lang="cs-CZ" altLang="cs-CZ" sz="2800" dirty="0" smtClean="0">
                <a:solidFill>
                  <a:schemeClr val="folHlink"/>
                </a:solidFill>
                <a:latin typeface="Calibri" pitchFamily="34" charset="0"/>
              </a:rPr>
              <a:t>, </a:t>
            </a:r>
            <a:r>
              <a:rPr lang="cs-CZ" altLang="cs-CZ" sz="2800" dirty="0" err="1" smtClean="0">
                <a:solidFill>
                  <a:schemeClr val="folHlink"/>
                </a:solidFill>
                <a:latin typeface="Calibri" pitchFamily="34" charset="0"/>
              </a:rPr>
              <a:t>Intrenon</a:t>
            </a:r>
            <a:r>
              <a:rPr lang="cs-CZ" altLang="cs-CZ" sz="2800" dirty="0" smtClean="0">
                <a:solidFill>
                  <a:schemeClr val="folHlink"/>
                </a:solidFill>
                <a:latin typeface="Calibri" pitchFamily="34" charset="0"/>
              </a:rPr>
              <a:t>, </a:t>
            </a:r>
            <a:r>
              <a:rPr lang="cs-CZ" altLang="cs-CZ" sz="2800" dirty="0" err="1" smtClean="0">
                <a:solidFill>
                  <a:schemeClr val="folHlink"/>
                </a:solidFill>
                <a:latin typeface="Calibri" pitchFamily="34" charset="0"/>
              </a:rPr>
              <a:t>Narcanti</a:t>
            </a:r>
            <a:r>
              <a:rPr lang="cs-CZ" altLang="cs-CZ" sz="2800" dirty="0" smtClean="0">
                <a:solidFill>
                  <a:schemeClr val="folHlink"/>
                </a:solidFill>
                <a:latin typeface="Calibri" pitchFamily="34" charset="0"/>
              </a:rPr>
              <a:t> (</a:t>
            </a:r>
            <a:r>
              <a:rPr lang="cs-CZ" altLang="cs-CZ" sz="2800" dirty="0" err="1" smtClean="0">
                <a:solidFill>
                  <a:schemeClr val="folHlink"/>
                </a:solidFill>
                <a:latin typeface="Calibri" pitchFamily="34" charset="0"/>
              </a:rPr>
              <a:t>naloxone</a:t>
            </a:r>
            <a:r>
              <a:rPr lang="cs-CZ" altLang="cs-CZ" sz="2800" dirty="0" smtClean="0">
                <a:solidFill>
                  <a:schemeClr val="folHlink"/>
                </a:solidFill>
                <a:latin typeface="Calibri" pitchFamily="34" charset="0"/>
              </a:rPr>
              <a:t>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0,4 mg v 1 ml </a:t>
            </a:r>
            <a:r>
              <a:rPr lang="cs-CZ" altLang="cs-CZ" sz="2800" dirty="0" err="1" smtClean="0">
                <a:latin typeface="Calibri" pitchFamily="34" charset="0"/>
              </a:rPr>
              <a:t>i.v</a:t>
            </a:r>
            <a:r>
              <a:rPr lang="cs-CZ" altLang="cs-CZ" sz="2800" dirty="0" smtClean="0">
                <a:latin typeface="Calibri" pitchFamily="34" charset="0"/>
              </a:rPr>
              <a:t>., nástup účinku do 2 min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Účinkuje 20-45 min, dávka 0,4 – 2 mg (může se opakovat každých 3-5 min)</a:t>
            </a:r>
          </a:p>
          <a:p>
            <a:pPr eaLnBrk="1" hangingPunct="1"/>
            <a:r>
              <a:rPr lang="cs-CZ" altLang="cs-CZ" sz="2800" dirty="0" err="1" smtClean="0">
                <a:solidFill>
                  <a:schemeClr val="folHlink"/>
                </a:solidFill>
                <a:latin typeface="Calibri" pitchFamily="34" charset="0"/>
              </a:rPr>
              <a:t>Anexate</a:t>
            </a:r>
            <a:r>
              <a:rPr lang="cs-CZ" altLang="cs-CZ" sz="2800" dirty="0" smtClean="0">
                <a:solidFill>
                  <a:schemeClr val="folHlink"/>
                </a:solidFill>
                <a:latin typeface="Calibri" pitchFamily="34" charset="0"/>
              </a:rPr>
              <a:t> (</a:t>
            </a:r>
            <a:r>
              <a:rPr lang="cs-CZ" altLang="cs-CZ" sz="2800" dirty="0" err="1" smtClean="0">
                <a:solidFill>
                  <a:schemeClr val="folHlink"/>
                </a:solidFill>
                <a:latin typeface="Calibri" pitchFamily="34" charset="0"/>
              </a:rPr>
              <a:t>flumazenil</a:t>
            </a:r>
            <a:r>
              <a:rPr lang="cs-CZ" altLang="cs-CZ" sz="2800" dirty="0" smtClean="0">
                <a:solidFill>
                  <a:schemeClr val="folHlink"/>
                </a:solidFill>
                <a:latin typeface="Calibri" pitchFamily="34" charset="0"/>
              </a:rPr>
              <a:t>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Neředí </a:t>
            </a:r>
            <a:r>
              <a:rPr lang="cs-CZ" altLang="cs-CZ" sz="2800" dirty="0" smtClean="0">
                <a:latin typeface="Calibri" pitchFamily="34" charset="0"/>
              </a:rPr>
              <a:t>se, podává se se </a:t>
            </a:r>
            <a:r>
              <a:rPr lang="cs-CZ" altLang="cs-CZ" sz="2800" dirty="0" err="1" smtClean="0">
                <a:latin typeface="Calibri" pitchFamily="34" charset="0"/>
              </a:rPr>
              <a:t>frakcionovaně</a:t>
            </a:r>
            <a:r>
              <a:rPr lang="cs-CZ" altLang="cs-CZ" sz="2800" dirty="0" smtClean="0">
                <a:latin typeface="Calibri" pitchFamily="34" charset="0"/>
              </a:rPr>
              <a:t> po 0,1-0,2 mg </a:t>
            </a:r>
            <a:r>
              <a:rPr lang="cs-CZ" altLang="cs-CZ" sz="2800" dirty="0" err="1" smtClean="0">
                <a:latin typeface="Calibri" pitchFamily="34" charset="0"/>
              </a:rPr>
              <a:t>i.v</a:t>
            </a:r>
            <a:r>
              <a:rPr lang="cs-CZ" altLang="cs-CZ" sz="2800" dirty="0" smtClean="0">
                <a:latin typeface="Calibri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457895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962025"/>
            <a:ext cx="8034902" cy="538609"/>
          </a:xfrm>
        </p:spPr>
        <p:txBody>
          <a:bodyPr/>
          <a:lstStyle/>
          <a:p>
            <a:pPr algn="ctr" eaLnBrk="1" hangingPunct="1"/>
            <a:r>
              <a:rPr lang="cs-CZ" altLang="cs-CZ" dirty="0" smtClean="0">
                <a:latin typeface="Calibri" pitchFamily="34" charset="0"/>
              </a:rPr>
              <a:t>ANTIDOTA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00149" y="1874958"/>
            <a:ext cx="4411028" cy="455047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cs-CZ" altLang="cs-CZ" sz="2800" b="1" dirty="0" err="1">
                <a:solidFill>
                  <a:schemeClr val="folHlink"/>
                </a:solidFill>
                <a:latin typeface="Calibri" pitchFamily="34" charset="0"/>
              </a:rPr>
              <a:t>Protaminsulfát</a:t>
            </a:r>
            <a:r>
              <a:rPr lang="cs-CZ" altLang="cs-CZ" sz="2800" b="1" dirty="0">
                <a:solidFill>
                  <a:schemeClr val="accent2"/>
                </a:solidFill>
                <a:latin typeface="Calibri" pitchFamily="34" charset="0"/>
              </a:rPr>
              <a:t> 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err="1">
                <a:latin typeface="Calibri" pitchFamily="34" charset="0"/>
              </a:rPr>
              <a:t>antidotum</a:t>
            </a:r>
            <a:r>
              <a:rPr lang="cs-CZ" altLang="cs-CZ" sz="2800" dirty="0">
                <a:latin typeface="Calibri" pitchFamily="34" charset="0"/>
              </a:rPr>
              <a:t> heparinu</a:t>
            </a:r>
          </a:p>
          <a:p>
            <a:pPr eaLnBrk="1" hangingPunct="1">
              <a:lnSpc>
                <a:spcPct val="90000"/>
              </a:lnSpc>
            </a:pPr>
            <a:r>
              <a:rPr lang="cs-CZ" altLang="cs-CZ" sz="2800" b="1" dirty="0" err="1">
                <a:solidFill>
                  <a:schemeClr val="folHlink"/>
                </a:solidFill>
                <a:latin typeface="Calibri" pitchFamily="34" charset="0"/>
              </a:rPr>
              <a:t>Kanavit</a:t>
            </a:r>
            <a:r>
              <a:rPr lang="cs-CZ" altLang="cs-CZ" sz="2800" b="1" dirty="0">
                <a:solidFill>
                  <a:schemeClr val="accent2"/>
                </a:solidFill>
                <a:latin typeface="Calibri" pitchFamily="34" charset="0"/>
              </a:rPr>
              <a:t> 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err="1">
                <a:latin typeface="Calibri" pitchFamily="34" charset="0"/>
              </a:rPr>
              <a:t>antidotum</a:t>
            </a:r>
            <a:r>
              <a:rPr lang="cs-CZ" altLang="cs-CZ" sz="2800" dirty="0">
                <a:latin typeface="Calibri" pitchFamily="34" charset="0"/>
              </a:rPr>
              <a:t> perorálních antikoagulancií</a:t>
            </a:r>
          </a:p>
          <a:p>
            <a:pPr eaLnBrk="1" hangingPunct="1">
              <a:lnSpc>
                <a:spcPct val="90000"/>
              </a:lnSpc>
            </a:pPr>
            <a:r>
              <a:rPr lang="cs-CZ" altLang="cs-CZ" sz="2800" b="1" dirty="0">
                <a:solidFill>
                  <a:schemeClr val="folHlink"/>
                </a:solidFill>
                <a:latin typeface="Calibri" pitchFamily="34" charset="0"/>
              </a:rPr>
              <a:t>N-</a:t>
            </a:r>
            <a:r>
              <a:rPr lang="cs-CZ" altLang="cs-CZ" sz="2800" b="1" dirty="0" err="1">
                <a:solidFill>
                  <a:schemeClr val="folHlink"/>
                </a:solidFill>
                <a:latin typeface="Calibri" pitchFamily="34" charset="0"/>
              </a:rPr>
              <a:t>Acetylcystein</a:t>
            </a:r>
            <a:endParaRPr lang="cs-CZ" altLang="cs-CZ" sz="2800" b="1" dirty="0">
              <a:solidFill>
                <a:schemeClr val="folHlink"/>
              </a:solidFill>
              <a:latin typeface="Calibri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err="1">
                <a:latin typeface="Calibri" pitchFamily="34" charset="0"/>
              </a:rPr>
              <a:t>antidotum</a:t>
            </a:r>
            <a:r>
              <a:rPr lang="cs-CZ" altLang="cs-CZ" sz="2800" dirty="0">
                <a:latin typeface="Calibri" pitchFamily="34" charset="0"/>
              </a:rPr>
              <a:t> paracetamolu</a:t>
            </a:r>
          </a:p>
          <a:p>
            <a:pPr eaLnBrk="1" hangingPunct="1">
              <a:lnSpc>
                <a:spcPct val="90000"/>
              </a:lnSpc>
            </a:pPr>
            <a:r>
              <a:rPr lang="cs-CZ" altLang="cs-CZ" sz="2800" b="1" dirty="0" err="1">
                <a:solidFill>
                  <a:schemeClr val="folHlink"/>
                </a:solidFill>
                <a:latin typeface="Calibri" pitchFamily="34" charset="0"/>
              </a:rPr>
              <a:t>Digitalis-Antidot</a:t>
            </a:r>
            <a:r>
              <a:rPr lang="cs-CZ" altLang="cs-CZ" sz="2800" b="1" dirty="0">
                <a:solidFill>
                  <a:schemeClr val="folHlink"/>
                </a:solidFill>
                <a:latin typeface="Calibri" pitchFamily="34" charset="0"/>
              </a:rPr>
              <a:t> (</a:t>
            </a:r>
            <a:r>
              <a:rPr lang="cs-CZ" altLang="cs-CZ" sz="2800" b="1" dirty="0" err="1">
                <a:solidFill>
                  <a:schemeClr val="folHlink"/>
                </a:solidFill>
                <a:latin typeface="Calibri" pitchFamily="34" charset="0"/>
              </a:rPr>
              <a:t>antidigoxinum</a:t>
            </a:r>
            <a:r>
              <a:rPr lang="cs-CZ" altLang="cs-CZ" sz="2800" b="1" dirty="0">
                <a:solidFill>
                  <a:schemeClr val="folHlink"/>
                </a:solidFill>
                <a:latin typeface="Calibri" pitchFamily="34" charset="0"/>
              </a:rPr>
              <a:t>)</a:t>
            </a:r>
            <a:r>
              <a:rPr lang="cs-CZ" altLang="cs-CZ" sz="2800" dirty="0">
                <a:latin typeface="Calibri" pitchFamily="34" charset="0"/>
              </a:rPr>
              <a:t> 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err="1">
                <a:latin typeface="Calibri" pitchFamily="34" charset="0"/>
              </a:rPr>
              <a:t>antidotum</a:t>
            </a:r>
            <a:r>
              <a:rPr lang="cs-CZ" altLang="cs-CZ" sz="2800" dirty="0">
                <a:latin typeface="Calibri" pitchFamily="34" charset="0"/>
              </a:rPr>
              <a:t> digoxinu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endParaRPr lang="cs-CZ" altLang="cs-CZ" sz="2300" dirty="0"/>
          </a:p>
          <a:p>
            <a:pPr eaLnBrk="1" hangingPunct="1"/>
            <a:endParaRPr lang="cs-CZ" altLang="cs-CZ" sz="2300" dirty="0"/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430243" y="1796177"/>
            <a:ext cx="4411028" cy="4093428"/>
          </a:xfrm>
        </p:spPr>
        <p:txBody>
          <a:bodyPr/>
          <a:lstStyle/>
          <a:p>
            <a:pPr eaLnBrk="1" hangingPunct="1"/>
            <a:r>
              <a:rPr lang="cs-CZ" altLang="cs-CZ" sz="2800" b="1" dirty="0">
                <a:solidFill>
                  <a:schemeClr val="folHlink"/>
                </a:solidFill>
                <a:latin typeface="Calibri" pitchFamily="34" charset="0"/>
              </a:rPr>
              <a:t>Etanol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u otrav metanolem, glykoly</a:t>
            </a:r>
          </a:p>
          <a:p>
            <a:pPr eaLnBrk="1" hangingPunct="1"/>
            <a:r>
              <a:rPr lang="cs-CZ" altLang="cs-CZ" sz="2800" b="1" dirty="0" err="1">
                <a:solidFill>
                  <a:schemeClr val="folHlink"/>
                </a:solidFill>
                <a:latin typeface="Calibri" pitchFamily="34" charset="0"/>
              </a:rPr>
              <a:t>Prothromplex</a:t>
            </a:r>
            <a:endParaRPr lang="cs-CZ" altLang="cs-CZ" sz="2800" b="1" dirty="0">
              <a:solidFill>
                <a:schemeClr val="folHlink"/>
              </a:solidFill>
              <a:latin typeface="Calibri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err="1">
                <a:latin typeface="Calibri" pitchFamily="34" charset="0"/>
              </a:rPr>
              <a:t>antidotum</a:t>
            </a:r>
            <a:r>
              <a:rPr lang="cs-CZ" altLang="cs-CZ" sz="2800" dirty="0">
                <a:latin typeface="Calibri" pitchFamily="34" charset="0"/>
              </a:rPr>
              <a:t> jedu na krysy</a:t>
            </a:r>
          </a:p>
          <a:p>
            <a:pPr eaLnBrk="1" hangingPunct="1"/>
            <a:r>
              <a:rPr lang="cs-CZ" altLang="cs-CZ" sz="2800" b="1" dirty="0">
                <a:solidFill>
                  <a:schemeClr val="folHlink"/>
                </a:solidFill>
                <a:latin typeface="Calibri" pitchFamily="34" charset="0"/>
              </a:rPr>
              <a:t>Atropin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u otrav organofosfáty</a:t>
            </a:r>
          </a:p>
          <a:p>
            <a:pPr eaLnBrk="1" hangingPunct="1">
              <a:lnSpc>
                <a:spcPct val="90000"/>
              </a:lnSpc>
            </a:pPr>
            <a:r>
              <a:rPr lang="cs-CZ" altLang="cs-CZ" sz="2800" b="1" dirty="0" err="1">
                <a:solidFill>
                  <a:schemeClr val="folHlink"/>
                </a:solidFill>
                <a:latin typeface="Calibri" pitchFamily="34" charset="0"/>
              </a:rPr>
              <a:t>Syntostigmin</a:t>
            </a:r>
            <a:r>
              <a:rPr lang="cs-CZ" altLang="cs-CZ" sz="2800" b="1" dirty="0">
                <a:solidFill>
                  <a:schemeClr val="folHlink"/>
                </a:solidFill>
                <a:latin typeface="Calibri" pitchFamily="34" charset="0"/>
              </a:rPr>
              <a:t> (</a:t>
            </a:r>
            <a:r>
              <a:rPr lang="cs-CZ" altLang="cs-CZ" sz="2800" b="1" dirty="0" err="1">
                <a:solidFill>
                  <a:schemeClr val="folHlink"/>
                </a:solidFill>
                <a:latin typeface="Calibri" pitchFamily="34" charset="0"/>
              </a:rPr>
              <a:t>neostigmin</a:t>
            </a:r>
            <a:r>
              <a:rPr lang="cs-CZ" altLang="cs-CZ" sz="2800" b="1" dirty="0">
                <a:solidFill>
                  <a:schemeClr val="folHlink"/>
                </a:solidFill>
                <a:latin typeface="Calibri" pitchFamily="34" charset="0"/>
              </a:rPr>
              <a:t>)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antagonizuje </a:t>
            </a:r>
            <a:r>
              <a:rPr lang="cs-CZ" altLang="cs-CZ" sz="2800" dirty="0" err="1">
                <a:latin typeface="Calibri" pitchFamily="34" charset="0"/>
              </a:rPr>
              <a:t>myorelaxační</a:t>
            </a:r>
            <a:r>
              <a:rPr lang="cs-CZ" altLang="cs-CZ" sz="2800" dirty="0">
                <a:latin typeface="Calibri" pitchFamily="34" charset="0"/>
              </a:rPr>
              <a:t> účinek </a:t>
            </a:r>
            <a:r>
              <a:rPr lang="cs-CZ" altLang="cs-CZ" sz="2800" dirty="0" err="1">
                <a:latin typeface="Calibri" pitchFamily="34" charset="0"/>
              </a:rPr>
              <a:t>nedepolarizujících</a:t>
            </a:r>
            <a:r>
              <a:rPr lang="cs-CZ" altLang="cs-CZ" sz="2800" dirty="0">
                <a:latin typeface="Calibri" pitchFamily="34" charset="0"/>
              </a:rPr>
              <a:t> periferních </a:t>
            </a:r>
            <a:r>
              <a:rPr lang="cs-CZ" altLang="cs-CZ" sz="2800" dirty="0" err="1">
                <a:latin typeface="Calibri" pitchFamily="34" charset="0"/>
              </a:rPr>
              <a:t>myorelaxancií</a:t>
            </a:r>
            <a:endParaRPr lang="cs-CZ" altLang="cs-CZ" sz="28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0648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4"/>
          <p:cNvSpPr>
            <a:spLocks noGrp="1" noChangeArrowheads="1"/>
          </p:cNvSpPr>
          <p:nvPr>
            <p:ph type="title"/>
          </p:nvPr>
        </p:nvSpPr>
        <p:spPr>
          <a:xfrm>
            <a:off x="1308100" y="2028825"/>
            <a:ext cx="8034902" cy="954107"/>
          </a:xfrm>
        </p:spPr>
        <p:txBody>
          <a:bodyPr/>
          <a:lstStyle/>
          <a:p>
            <a:pPr algn="ctr" eaLnBrk="1" hangingPunct="1"/>
            <a:r>
              <a:rPr lang="cs-CZ" altLang="cs-CZ" sz="6200" dirty="0">
                <a:latin typeface="Calibri" pitchFamily="34" charset="0"/>
              </a:rPr>
              <a:t>O</a:t>
            </a:r>
            <a:r>
              <a:rPr lang="cs-CZ" altLang="cs-CZ" sz="6200" dirty="0">
                <a:solidFill>
                  <a:srgbClr val="FF0000"/>
                </a:solidFill>
                <a:latin typeface="Calibri" pitchFamily="34" charset="0"/>
              </a:rPr>
              <a:t>s</a:t>
            </a:r>
            <a:r>
              <a:rPr lang="cs-CZ" altLang="cs-CZ" sz="6200" dirty="0">
                <a:latin typeface="Calibri" pitchFamily="34" charset="0"/>
              </a:rPr>
              <a:t>t</a:t>
            </a:r>
            <a:r>
              <a:rPr lang="cs-CZ" altLang="cs-CZ" sz="6200" dirty="0">
                <a:solidFill>
                  <a:srgbClr val="FF0000"/>
                </a:solidFill>
                <a:latin typeface="Calibri" pitchFamily="34" charset="0"/>
              </a:rPr>
              <a:t>a</a:t>
            </a:r>
            <a:r>
              <a:rPr lang="cs-CZ" altLang="cs-CZ" sz="6200" dirty="0">
                <a:latin typeface="Calibri" pitchFamily="34" charset="0"/>
              </a:rPr>
              <a:t>t</a:t>
            </a:r>
            <a:r>
              <a:rPr lang="cs-CZ" altLang="cs-CZ" sz="6200" dirty="0">
                <a:solidFill>
                  <a:srgbClr val="FF0000"/>
                </a:solidFill>
                <a:latin typeface="Calibri" pitchFamily="34" charset="0"/>
              </a:rPr>
              <a:t>n</a:t>
            </a:r>
            <a:r>
              <a:rPr lang="cs-CZ" altLang="cs-CZ" sz="6200" dirty="0">
                <a:latin typeface="Calibri" pitchFamily="34" charset="0"/>
              </a:rPr>
              <a:t>í </a:t>
            </a:r>
            <a:r>
              <a:rPr lang="cs-CZ" altLang="cs-CZ" sz="6200" dirty="0">
                <a:solidFill>
                  <a:srgbClr val="FF0000"/>
                </a:solidFill>
                <a:latin typeface="Calibri" pitchFamily="34" charset="0"/>
              </a:rPr>
              <a:t>l</a:t>
            </a:r>
            <a:r>
              <a:rPr lang="cs-CZ" altLang="cs-CZ" sz="6200" dirty="0">
                <a:latin typeface="Calibri" pitchFamily="34" charset="0"/>
              </a:rPr>
              <a:t>é</a:t>
            </a:r>
            <a:r>
              <a:rPr lang="cs-CZ" altLang="cs-CZ" sz="6200" dirty="0">
                <a:solidFill>
                  <a:srgbClr val="FF0000"/>
                </a:solidFill>
                <a:latin typeface="Calibri" pitchFamily="34" charset="0"/>
              </a:rPr>
              <a:t>k</a:t>
            </a:r>
            <a:r>
              <a:rPr lang="cs-CZ" altLang="cs-CZ" sz="6200" dirty="0">
                <a:latin typeface="Calibri" pitchFamily="34" charset="0"/>
              </a:rPr>
              <a:t>y </a:t>
            </a:r>
            <a:r>
              <a:rPr lang="cs-CZ" altLang="cs-CZ" sz="6200" dirty="0">
                <a:solidFill>
                  <a:srgbClr val="FF0000"/>
                </a:solidFill>
                <a:latin typeface="Calibri" pitchFamily="34" charset="0"/>
              </a:rPr>
              <a:t>1.</a:t>
            </a:r>
            <a:r>
              <a:rPr lang="cs-CZ" altLang="cs-CZ" sz="6200" dirty="0">
                <a:latin typeface="Calibri" pitchFamily="34" charset="0"/>
              </a:rPr>
              <a:t> l</a:t>
            </a:r>
            <a:r>
              <a:rPr lang="cs-CZ" altLang="cs-CZ" sz="6200" dirty="0">
                <a:solidFill>
                  <a:srgbClr val="FF0000"/>
                </a:solidFill>
                <a:latin typeface="Calibri" pitchFamily="34" charset="0"/>
              </a:rPr>
              <a:t>i</a:t>
            </a:r>
            <a:r>
              <a:rPr lang="cs-CZ" altLang="cs-CZ" sz="6200" dirty="0">
                <a:latin typeface="Calibri" pitchFamily="34" charset="0"/>
              </a:rPr>
              <a:t>n</a:t>
            </a:r>
            <a:r>
              <a:rPr lang="cs-CZ" altLang="cs-CZ" sz="6200" dirty="0">
                <a:solidFill>
                  <a:srgbClr val="FF0000"/>
                </a:solidFill>
                <a:latin typeface="Calibri" pitchFamily="34" charset="0"/>
              </a:rPr>
              <a:t>i</a:t>
            </a:r>
            <a:r>
              <a:rPr lang="cs-CZ" altLang="cs-CZ" sz="6200" dirty="0">
                <a:latin typeface="Calibri" pitchFamily="34" charset="0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20199607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Nadpis 1"/>
          <p:cNvSpPr>
            <a:spLocks noGrp="1"/>
          </p:cNvSpPr>
          <p:nvPr>
            <p:ph type="title"/>
          </p:nvPr>
        </p:nvSpPr>
        <p:spPr>
          <a:xfrm>
            <a:off x="774700" y="1038225"/>
            <a:ext cx="8034902" cy="538609"/>
          </a:xfrm>
        </p:spPr>
        <p:txBody>
          <a:bodyPr/>
          <a:lstStyle/>
          <a:p>
            <a:pPr algn="ctr"/>
            <a:r>
              <a:rPr lang="cs-CZ" altLang="cs-CZ" dirty="0" smtClean="0">
                <a:latin typeface="Calibri" pitchFamily="34" charset="0"/>
              </a:rPr>
              <a:t>ADENOSIN </a:t>
            </a:r>
          </a:p>
        </p:txBody>
      </p:sp>
      <p:sp>
        <p:nvSpPr>
          <p:cNvPr id="33795" name="Zástupný symbol pro obsah 2"/>
          <p:cNvSpPr>
            <a:spLocks noGrp="1"/>
          </p:cNvSpPr>
          <p:nvPr>
            <p:ph idx="4294967295"/>
          </p:nvPr>
        </p:nvSpPr>
        <p:spPr>
          <a:xfrm>
            <a:off x="631208" y="1636867"/>
            <a:ext cx="9744692" cy="4033520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err="1">
                <a:latin typeface="Calibri" pitchFamily="34" charset="0"/>
              </a:rPr>
              <a:t>Antiarytmikum</a:t>
            </a:r>
            <a:r>
              <a:rPr lang="cs-CZ" altLang="cs-CZ" sz="2800" dirty="0">
                <a:latin typeface="Calibri" pitchFamily="34" charset="0"/>
              </a:rPr>
              <a:t>, tzv. </a:t>
            </a:r>
            <a:r>
              <a:rPr lang="cs-CZ" altLang="cs-CZ" sz="2800" dirty="0">
                <a:solidFill>
                  <a:srgbClr val="FF0000"/>
                </a:solidFill>
                <a:latin typeface="Calibri" pitchFamily="34" charset="0"/>
              </a:rPr>
              <a:t>chemický </a:t>
            </a:r>
            <a:r>
              <a:rPr lang="cs-CZ" altLang="cs-CZ" sz="2800" dirty="0" err="1">
                <a:solidFill>
                  <a:srgbClr val="FF0000"/>
                </a:solidFill>
                <a:latin typeface="Calibri" pitchFamily="34" charset="0"/>
              </a:rPr>
              <a:t>Valsalvův</a:t>
            </a:r>
            <a:r>
              <a:rPr lang="cs-CZ" altLang="cs-CZ" sz="2800" dirty="0">
                <a:solidFill>
                  <a:srgbClr val="FF0000"/>
                </a:solidFill>
                <a:latin typeface="Calibri" pitchFamily="34" charset="0"/>
              </a:rPr>
              <a:t> manévr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Ultrarychlý a ultrakrátký nástup účinku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err="1">
                <a:latin typeface="Calibri" pitchFamily="34" charset="0"/>
              </a:rPr>
              <a:t>Vazodilatační</a:t>
            </a:r>
            <a:r>
              <a:rPr lang="cs-CZ" altLang="cs-CZ" sz="2800" dirty="0">
                <a:latin typeface="Calibri" pitchFamily="34" charset="0"/>
              </a:rPr>
              <a:t> účinek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hypotenze, bradykardie, AV blokáda, zrudnutí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70C0"/>
                </a:solidFill>
                <a:latin typeface="Calibri" pitchFamily="34" charset="0"/>
              </a:rPr>
              <a:t>I:</a:t>
            </a:r>
            <a:r>
              <a:rPr lang="cs-CZ" altLang="cs-CZ" sz="2800" dirty="0">
                <a:latin typeface="Calibri" pitchFamily="34" charset="0"/>
              </a:rPr>
              <a:t>	</a:t>
            </a:r>
            <a:r>
              <a:rPr lang="cs-CZ" altLang="cs-CZ" sz="2800" dirty="0" err="1">
                <a:latin typeface="Calibri" pitchFamily="34" charset="0"/>
              </a:rPr>
              <a:t>i.v</a:t>
            </a:r>
            <a:r>
              <a:rPr lang="cs-CZ" altLang="cs-CZ" sz="2800" dirty="0">
                <a:latin typeface="Calibri" pitchFamily="34" charset="0"/>
              </a:rPr>
              <a:t>. léčba </a:t>
            </a:r>
            <a:r>
              <a:rPr lang="cs-CZ" altLang="cs-CZ" sz="2800" dirty="0" err="1">
                <a:latin typeface="Calibri" pitchFamily="34" charset="0"/>
              </a:rPr>
              <a:t>supraventrikulárních</a:t>
            </a:r>
            <a:r>
              <a:rPr lang="cs-CZ" altLang="cs-CZ" sz="2800" dirty="0">
                <a:latin typeface="Calibri" pitchFamily="34" charset="0"/>
              </a:rPr>
              <a:t> </a:t>
            </a:r>
            <a:r>
              <a:rPr lang="cs-CZ" altLang="cs-CZ" sz="2800" dirty="0" smtClean="0">
                <a:latin typeface="Calibri" pitchFamily="34" charset="0"/>
              </a:rPr>
              <a:t>tachykardií (paroxysmálních</a:t>
            </a:r>
            <a:r>
              <a:rPr lang="cs-CZ" altLang="cs-CZ" sz="2800" dirty="0">
                <a:latin typeface="Calibri" pitchFamily="34" charset="0"/>
              </a:rPr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70C0"/>
                </a:solidFill>
                <a:latin typeface="Calibri" pitchFamily="34" charset="0"/>
              </a:rPr>
              <a:t>Nežádoucí účinky: </a:t>
            </a:r>
            <a:r>
              <a:rPr lang="cs-CZ" altLang="cs-CZ" sz="2800" dirty="0">
                <a:latin typeface="Calibri" pitchFamily="34" charset="0"/>
              </a:rPr>
              <a:t>na několik vteřin může úplně přerušit převod AV uzlem – na EKG může vypadat jako asystolie (pac. má pocit, že se topí nebo, že umírá)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70C0"/>
                </a:solidFill>
                <a:latin typeface="Calibri" pitchFamily="34" charset="0"/>
              </a:rPr>
              <a:t>Dávkování:</a:t>
            </a:r>
            <a:r>
              <a:rPr lang="cs-CZ" altLang="cs-CZ" sz="2800" dirty="0">
                <a:latin typeface="Calibri" pitchFamily="34" charset="0"/>
              </a:rPr>
              <a:t>	6 mg – 6 mg – 12 mg rychle </a:t>
            </a:r>
            <a:r>
              <a:rPr lang="en-US" altLang="cs-CZ" sz="2800" dirty="0">
                <a:latin typeface="Calibri" pitchFamily="34" charset="0"/>
              </a:rPr>
              <a:t>+ </a:t>
            </a:r>
            <a:r>
              <a:rPr lang="cs-CZ" altLang="cs-CZ" sz="2800" dirty="0" err="1">
                <a:latin typeface="Calibri" pitchFamily="34" charset="0"/>
              </a:rPr>
              <a:t>záplach</a:t>
            </a:r>
            <a:r>
              <a:rPr lang="cs-CZ" altLang="cs-CZ" sz="2800" dirty="0">
                <a:latin typeface="Calibri" pitchFamily="34" charset="0"/>
              </a:rPr>
              <a:t> FR</a:t>
            </a:r>
          </a:p>
          <a:p>
            <a:r>
              <a:rPr lang="cs-CZ" altLang="cs-CZ" sz="2800" dirty="0">
                <a:latin typeface="Calibri" pitchFamily="34" charset="0"/>
              </a:rPr>
              <a:t>           </a:t>
            </a:r>
            <a:r>
              <a:rPr lang="cs-CZ" altLang="cs-CZ" sz="2800" dirty="0" smtClean="0">
                <a:solidFill>
                  <a:srgbClr val="FF0000"/>
                </a:solidFill>
                <a:latin typeface="Calibri" pitchFamily="34" charset="0"/>
              </a:rPr>
              <a:t>!!!</a:t>
            </a:r>
            <a:r>
              <a:rPr lang="cs-CZ" altLang="cs-CZ" sz="2800" dirty="0" smtClean="0">
                <a:latin typeface="Calibri" pitchFamily="34" charset="0"/>
              </a:rPr>
              <a:t> </a:t>
            </a:r>
            <a:r>
              <a:rPr lang="cs-CZ" altLang="cs-CZ" sz="2800" dirty="0" smtClean="0">
                <a:solidFill>
                  <a:srgbClr val="FF0000"/>
                </a:solidFill>
                <a:latin typeface="Calibri" pitchFamily="34" charset="0"/>
              </a:rPr>
              <a:t>Při </a:t>
            </a:r>
            <a:r>
              <a:rPr lang="cs-CZ" altLang="cs-CZ" sz="2800" dirty="0">
                <a:solidFill>
                  <a:srgbClr val="FF0000"/>
                </a:solidFill>
                <a:latin typeface="Calibri" pitchFamily="34" charset="0"/>
              </a:rPr>
              <a:t>podání je NUTNÉ monitorovat EKG a mít     	 		připraveny pomůcky ke KPR (defibrilátor)!!!</a:t>
            </a:r>
          </a:p>
        </p:txBody>
      </p:sp>
    </p:spTree>
    <p:extLst>
      <p:ext uri="{BB962C8B-B14F-4D97-AF65-F5344CB8AC3E}">
        <p14:creationId xmlns:p14="http://schemas.microsoft.com/office/powerpoint/2010/main" val="24720237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962025"/>
            <a:ext cx="8034902" cy="538609"/>
          </a:xfrm>
        </p:spPr>
        <p:txBody>
          <a:bodyPr/>
          <a:lstStyle/>
          <a:p>
            <a:pPr algn="ctr" eaLnBrk="1" hangingPunct="1"/>
            <a:r>
              <a:rPr lang="cs-CZ" altLang="cs-CZ" dirty="0" smtClean="0">
                <a:latin typeface="Calibri" pitchFamily="34" charset="0"/>
              </a:rPr>
              <a:t>AMIODARON</a:t>
            </a:r>
            <a:r>
              <a:rPr lang="cs-CZ" altLang="cs-CZ" dirty="0" smtClean="0"/>
              <a:t> 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46100" y="1800225"/>
            <a:ext cx="9767009" cy="4033520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err="1">
                <a:latin typeface="Calibri" pitchFamily="34" charset="0"/>
              </a:rPr>
              <a:t>Antiarytmikum</a:t>
            </a:r>
            <a:r>
              <a:rPr lang="cs-CZ" altLang="cs-CZ" sz="2800" dirty="0">
                <a:latin typeface="Calibri" pitchFamily="34" charset="0"/>
              </a:rPr>
              <a:t> III. třídy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Zpomaluje vedení vzruchu ze síně na komory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err="1">
                <a:latin typeface="Calibri" pitchFamily="34" charset="0"/>
              </a:rPr>
              <a:t>Cordarone</a:t>
            </a:r>
            <a:r>
              <a:rPr lang="cs-CZ" altLang="cs-CZ" sz="2800" dirty="0">
                <a:latin typeface="Calibri" pitchFamily="34" charset="0"/>
              </a:rPr>
              <a:t>, </a:t>
            </a:r>
            <a:r>
              <a:rPr lang="cs-CZ" altLang="cs-CZ" sz="2800" dirty="0" err="1">
                <a:latin typeface="Calibri" pitchFamily="34" charset="0"/>
              </a:rPr>
              <a:t>Sedacorone</a:t>
            </a:r>
            <a:endParaRPr lang="cs-CZ" altLang="cs-CZ" sz="2800" dirty="0">
              <a:latin typeface="Calibri" pitchFamily="34" charset="0"/>
            </a:endParaRP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I: síňové i komorové </a:t>
            </a:r>
            <a:r>
              <a:rPr lang="cs-CZ" altLang="cs-CZ" sz="2800" dirty="0" err="1">
                <a:latin typeface="Calibri" pitchFamily="34" charset="0"/>
              </a:rPr>
              <a:t>tachyarytmie</a:t>
            </a:r>
            <a:endParaRPr lang="cs-CZ" altLang="cs-CZ" sz="2800" dirty="0">
              <a:latin typeface="Calibri" pitchFamily="34" charset="0"/>
            </a:endParaRP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Bolus 150 až 300 mg </a:t>
            </a:r>
            <a:r>
              <a:rPr lang="cs-CZ" altLang="cs-CZ" sz="2800" dirty="0" err="1">
                <a:latin typeface="Calibri" pitchFamily="34" charset="0"/>
              </a:rPr>
              <a:t>i.v</a:t>
            </a:r>
            <a:r>
              <a:rPr lang="cs-CZ" altLang="cs-CZ" sz="2800" dirty="0">
                <a:latin typeface="Calibri" pitchFamily="34" charset="0"/>
              </a:rPr>
              <a:t>. (3 ml </a:t>
            </a:r>
            <a:r>
              <a:rPr lang="cs-CZ" altLang="cs-CZ" sz="2800" dirty="0" err="1">
                <a:latin typeface="Calibri" pitchFamily="34" charset="0"/>
              </a:rPr>
              <a:t>amp</a:t>
            </a:r>
            <a:r>
              <a:rPr lang="cs-CZ" altLang="cs-CZ" sz="2800" dirty="0">
                <a:latin typeface="Calibri" pitchFamily="34" charset="0"/>
              </a:rPr>
              <a:t> = 150 mg) do „20“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Kont. přes </a:t>
            </a:r>
            <a:r>
              <a:rPr lang="cs-CZ" altLang="cs-CZ" sz="2800" dirty="0" err="1">
                <a:latin typeface="Calibri" pitchFamily="34" charset="0"/>
              </a:rPr>
              <a:t>perfuzor</a:t>
            </a:r>
            <a:r>
              <a:rPr lang="cs-CZ" altLang="cs-CZ" sz="2800" dirty="0">
                <a:latin typeface="Calibri" pitchFamily="34" charset="0"/>
              </a:rPr>
              <a:t> od 300 do 900 mg v „50“ 5 % G/24 hod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! Bradykardie až zástava !  ! </a:t>
            </a:r>
            <a:r>
              <a:rPr lang="cs-CZ" altLang="cs-CZ" sz="2800" dirty="0" err="1">
                <a:latin typeface="Calibri" pitchFamily="34" charset="0"/>
              </a:rPr>
              <a:t>perifer</a:t>
            </a:r>
            <a:r>
              <a:rPr lang="cs-CZ" altLang="cs-CZ" sz="2800" dirty="0">
                <a:latin typeface="Calibri" pitchFamily="34" charset="0"/>
              </a:rPr>
              <a:t>. vazodilatace!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FF0000"/>
                </a:solidFill>
                <a:latin typeface="Calibri" pitchFamily="34" charset="0"/>
              </a:rPr>
              <a:t>KI:</a:t>
            </a:r>
            <a:r>
              <a:rPr lang="cs-CZ" altLang="cs-CZ" sz="2800" dirty="0">
                <a:latin typeface="Calibri" pitchFamily="34" charset="0"/>
              </a:rPr>
              <a:t> ne společně s </a:t>
            </a:r>
            <a:r>
              <a:rPr lang="cs-CZ" altLang="cs-CZ" sz="2800" dirty="0" err="1">
                <a:latin typeface="Calibri" pitchFamily="34" charset="0"/>
              </a:rPr>
              <a:t>verapamilem</a:t>
            </a:r>
            <a:r>
              <a:rPr lang="cs-CZ" altLang="cs-CZ" sz="2800" dirty="0">
                <a:latin typeface="Calibri" pitchFamily="34" charset="0"/>
              </a:rPr>
              <a:t> a s betablokátory!</a:t>
            </a:r>
          </a:p>
        </p:txBody>
      </p:sp>
    </p:spTree>
    <p:extLst>
      <p:ext uri="{BB962C8B-B14F-4D97-AF65-F5344CB8AC3E}">
        <p14:creationId xmlns:p14="http://schemas.microsoft.com/office/powerpoint/2010/main" val="18775053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962025"/>
            <a:ext cx="8034902" cy="538609"/>
          </a:xfrm>
        </p:spPr>
        <p:txBody>
          <a:bodyPr/>
          <a:lstStyle/>
          <a:p>
            <a:pPr algn="ctr" eaLnBrk="1" hangingPunct="1"/>
            <a:r>
              <a:rPr lang="cs-CZ" altLang="cs-CZ" dirty="0" smtClean="0">
                <a:latin typeface="Calibri" pitchFamily="34" charset="0"/>
              </a:rPr>
              <a:t>ATROPIN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4700" y="1571625"/>
            <a:ext cx="9000278" cy="4464182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800" dirty="0" err="1">
                <a:latin typeface="Calibri" pitchFamily="34" charset="0"/>
              </a:rPr>
              <a:t>Parasympatolytikum</a:t>
            </a:r>
            <a:endParaRPr lang="cs-CZ" altLang="cs-CZ" sz="2800" dirty="0">
              <a:latin typeface="Calibri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800" dirty="0">
                <a:latin typeface="Calibri" pitchFamily="34" charset="0"/>
              </a:rPr>
              <a:t>Hl. zdrojem je rulík zlomocný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800" dirty="0">
                <a:solidFill>
                  <a:schemeClr val="folHlink"/>
                </a:solidFill>
                <a:latin typeface="Calibri" pitchFamily="34" charset="0"/>
              </a:rPr>
              <a:t>I:</a:t>
            </a:r>
            <a:r>
              <a:rPr lang="cs-CZ" altLang="cs-CZ" sz="2800" dirty="0">
                <a:latin typeface="Calibri" pitchFamily="34" charset="0"/>
              </a:rPr>
              <a:t>	terapie sinusové bradykardie</a:t>
            </a:r>
          </a:p>
          <a:p>
            <a:pPr>
              <a:lnSpc>
                <a:spcPct val="90000"/>
              </a:lnSpc>
              <a:defRPr/>
            </a:pPr>
            <a:r>
              <a:rPr lang="cs-CZ" altLang="cs-CZ" sz="2800" dirty="0">
                <a:latin typeface="Calibri" pitchFamily="34" charset="0"/>
              </a:rPr>
              <a:t>	AV blokády I. a II. stupně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cs-CZ" altLang="cs-CZ" sz="2800" dirty="0">
                <a:latin typeface="Calibri" pitchFamily="34" charset="0"/>
              </a:rPr>
              <a:t>	</a:t>
            </a:r>
            <a:r>
              <a:rPr lang="cs-CZ" altLang="cs-CZ" sz="2800" dirty="0" smtClean="0">
                <a:latin typeface="Calibri" pitchFamily="34" charset="0"/>
              </a:rPr>
              <a:t>premedikace </a:t>
            </a:r>
            <a:r>
              <a:rPr lang="cs-CZ" altLang="cs-CZ" sz="2800" dirty="0">
                <a:latin typeface="Calibri" pitchFamily="34" charset="0"/>
              </a:rPr>
              <a:t>před </a:t>
            </a:r>
            <a:r>
              <a:rPr lang="cs-CZ" altLang="cs-CZ" sz="2800" dirty="0" err="1">
                <a:latin typeface="Calibri" pitchFamily="34" charset="0"/>
              </a:rPr>
              <a:t>celk</a:t>
            </a:r>
            <a:r>
              <a:rPr lang="cs-CZ" altLang="cs-CZ" sz="2800" dirty="0">
                <a:latin typeface="Calibri" pitchFamily="34" charset="0"/>
              </a:rPr>
              <a:t>. anestezií (potlačení salivace)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cs-CZ" altLang="cs-CZ" sz="2800" dirty="0">
                <a:latin typeface="Calibri" pitchFamily="34" charset="0"/>
              </a:rPr>
              <a:t>	</a:t>
            </a:r>
            <a:r>
              <a:rPr lang="cs-CZ" altLang="cs-CZ" sz="2800" dirty="0" err="1" smtClean="0">
                <a:latin typeface="Calibri" pitchFamily="34" charset="0"/>
              </a:rPr>
              <a:t>antidotum</a:t>
            </a:r>
            <a:r>
              <a:rPr lang="cs-CZ" altLang="cs-CZ" sz="2800" dirty="0" smtClean="0">
                <a:latin typeface="Calibri" pitchFamily="34" charset="0"/>
              </a:rPr>
              <a:t> </a:t>
            </a:r>
            <a:r>
              <a:rPr lang="cs-CZ" altLang="cs-CZ" sz="2800" dirty="0">
                <a:latin typeface="Calibri" pitchFamily="34" charset="0"/>
              </a:rPr>
              <a:t>organofosfátů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cs-CZ" altLang="cs-CZ" sz="2800" dirty="0">
                <a:latin typeface="Calibri" pitchFamily="34" charset="0"/>
              </a:rPr>
              <a:t>	</a:t>
            </a:r>
            <a:r>
              <a:rPr lang="cs-CZ" altLang="cs-CZ" sz="2800" dirty="0" smtClean="0">
                <a:latin typeface="Calibri" pitchFamily="34" charset="0"/>
              </a:rPr>
              <a:t>součást </a:t>
            </a:r>
            <a:r>
              <a:rPr lang="cs-CZ" altLang="cs-CZ" sz="2800" dirty="0" err="1">
                <a:latin typeface="Calibri" pitchFamily="34" charset="0"/>
              </a:rPr>
              <a:t>dekurarizace</a:t>
            </a:r>
            <a:endParaRPr lang="cs-CZ" altLang="cs-CZ" sz="2800" dirty="0"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cs-CZ" altLang="cs-CZ" sz="2800" dirty="0">
                <a:latin typeface="Calibri" pitchFamily="34" charset="0"/>
              </a:rPr>
              <a:t>	</a:t>
            </a:r>
            <a:r>
              <a:rPr lang="cs-CZ" altLang="cs-CZ" sz="2800" dirty="0" smtClean="0">
                <a:latin typeface="Calibri" pitchFamily="34" charset="0"/>
              </a:rPr>
              <a:t>k </a:t>
            </a:r>
            <a:r>
              <a:rPr lang="cs-CZ" altLang="cs-CZ" sz="2800" dirty="0">
                <a:latin typeface="Calibri" pitchFamily="34" charset="0"/>
              </a:rPr>
              <a:t>dg. </a:t>
            </a:r>
            <a:r>
              <a:rPr lang="cs-CZ" altLang="cs-CZ" sz="2800" dirty="0">
                <a:latin typeface="Calibri" pitchFamily="34" charset="0"/>
              </a:rPr>
              <a:t>účelům v očním lék.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800" dirty="0">
                <a:latin typeface="Calibri" pitchFamily="34" charset="0"/>
              </a:rPr>
              <a:t>1ml = 0,5 mg, 1 mg do max. dávky 3 mg </a:t>
            </a:r>
            <a:r>
              <a:rPr lang="cs-CZ" altLang="cs-CZ" sz="2800" dirty="0" err="1">
                <a:latin typeface="Calibri" pitchFamily="34" charset="0"/>
              </a:rPr>
              <a:t>i.v</a:t>
            </a:r>
            <a:r>
              <a:rPr lang="cs-CZ" altLang="cs-CZ" sz="2800" dirty="0">
                <a:latin typeface="Calibri" pitchFamily="34" charset="0"/>
              </a:rPr>
              <a:t>.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solidFill>
                  <a:srgbClr val="FF0000"/>
                </a:solidFill>
                <a:latin typeface="Calibri" pitchFamily="34" charset="0"/>
              </a:rPr>
              <a:t>KI</a:t>
            </a:r>
            <a:r>
              <a:rPr lang="cs-CZ" altLang="cs-CZ" sz="2800" dirty="0">
                <a:solidFill>
                  <a:srgbClr val="FF0000"/>
                </a:solidFill>
                <a:latin typeface="Calibri" pitchFamily="34" charset="0"/>
              </a:rPr>
              <a:t>:</a:t>
            </a:r>
            <a:r>
              <a:rPr lang="cs-CZ" altLang="cs-CZ" sz="2800" dirty="0">
                <a:latin typeface="Calibri" pitchFamily="34" charset="0"/>
              </a:rPr>
              <a:t> </a:t>
            </a:r>
            <a:r>
              <a:rPr lang="cs-CZ" altLang="cs-CZ" sz="2800" dirty="0" err="1">
                <a:latin typeface="Calibri" pitchFamily="34" charset="0"/>
              </a:rPr>
              <a:t>ak</a:t>
            </a:r>
            <a:r>
              <a:rPr lang="cs-CZ" altLang="cs-CZ" sz="2800" dirty="0">
                <a:latin typeface="Calibri" pitchFamily="34" charset="0"/>
              </a:rPr>
              <a:t>. </a:t>
            </a:r>
            <a:r>
              <a:rPr lang="cs-CZ" altLang="cs-CZ" sz="2800" dirty="0">
                <a:latin typeface="Calibri" pitchFamily="34" charset="0"/>
              </a:rPr>
              <a:t>glaukom, hypertrofie prostaty                               	</a:t>
            </a:r>
            <a:r>
              <a:rPr lang="cs-CZ" altLang="cs-CZ" sz="2800" dirty="0" smtClean="0">
                <a:latin typeface="Calibri" pitchFamily="34" charset="0"/>
              </a:rPr>
              <a:t>(</a:t>
            </a:r>
            <a:r>
              <a:rPr lang="cs-CZ" altLang="cs-CZ" sz="2800" dirty="0">
                <a:latin typeface="Calibri" pitchFamily="34" charset="0"/>
              </a:rPr>
              <a:t>retence moči), hypertyreóza,                       	tachykardie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cs-CZ" altLang="cs-CZ" sz="2700" dirty="0"/>
              <a:t>		</a:t>
            </a:r>
          </a:p>
        </p:txBody>
      </p:sp>
      <p:pic>
        <p:nvPicPr>
          <p:cNvPr id="35844" name="Picture 4" descr="_A1027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100" y="3857625"/>
            <a:ext cx="262677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184900" y="6250335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</a:t>
            </a:r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autorka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4981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Nadpis 1"/>
          <p:cNvSpPr>
            <a:spLocks noGrp="1"/>
          </p:cNvSpPr>
          <p:nvPr>
            <p:ph type="title"/>
          </p:nvPr>
        </p:nvSpPr>
        <p:spPr>
          <a:xfrm>
            <a:off x="850900" y="962025"/>
            <a:ext cx="8034902" cy="538609"/>
          </a:xfrm>
        </p:spPr>
        <p:txBody>
          <a:bodyPr/>
          <a:lstStyle/>
          <a:p>
            <a:pPr algn="ctr"/>
            <a:r>
              <a:rPr lang="cs-CZ" altLang="cs-CZ" dirty="0" smtClean="0">
                <a:latin typeface="Calibri" pitchFamily="34" charset="0"/>
              </a:rPr>
              <a:t>DEXAMETAZON</a:t>
            </a:r>
            <a:r>
              <a:rPr lang="cs-CZ" altLang="cs-CZ" dirty="0" smtClean="0"/>
              <a:t> </a:t>
            </a:r>
          </a:p>
        </p:txBody>
      </p:sp>
      <p:sp>
        <p:nvSpPr>
          <p:cNvPr id="37891" name="Zástupný symbol pro obsah 2"/>
          <p:cNvSpPr>
            <a:spLocks noGrp="1"/>
          </p:cNvSpPr>
          <p:nvPr>
            <p:ph idx="4294967295"/>
          </p:nvPr>
        </p:nvSpPr>
        <p:spPr>
          <a:xfrm>
            <a:off x="800149" y="1636867"/>
            <a:ext cx="9000278" cy="4033520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err="1">
                <a:latin typeface="Calibri" pitchFamily="34" charset="0"/>
              </a:rPr>
              <a:t>Dexamed</a:t>
            </a:r>
            <a:endParaRPr lang="cs-CZ" altLang="cs-CZ" sz="2800" dirty="0">
              <a:latin typeface="Calibri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Glukokortikoid</a:t>
            </a:r>
            <a:endParaRPr lang="cs-CZ" altLang="cs-CZ" sz="2800" dirty="0">
              <a:latin typeface="Calibri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silný protizánětlivý účinek u různých orgánových poškození, imunosupresivní působení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2 ml/8 mg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err="1">
                <a:latin typeface="Calibri" pitchFamily="34" charset="0"/>
              </a:rPr>
              <a:t>i.v</a:t>
            </a:r>
            <a:r>
              <a:rPr lang="cs-CZ" altLang="cs-CZ" sz="2800" dirty="0">
                <a:latin typeface="Calibri" pitchFamily="34" charset="0"/>
              </a:rPr>
              <a:t>. bolus 8 mg u dospělého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7030A0"/>
                </a:solidFill>
                <a:latin typeface="Calibri" pitchFamily="34" charset="0"/>
              </a:rPr>
              <a:t>I: </a:t>
            </a:r>
            <a:r>
              <a:rPr lang="cs-CZ" altLang="cs-CZ" sz="2800" dirty="0">
                <a:latin typeface="Calibri" pitchFamily="34" charset="0"/>
              </a:rPr>
              <a:t>status </a:t>
            </a:r>
            <a:r>
              <a:rPr lang="cs-CZ" altLang="cs-CZ" sz="2800" dirty="0" err="1">
                <a:latin typeface="Calibri" pitchFamily="34" charset="0"/>
              </a:rPr>
              <a:t>astmaticus</a:t>
            </a:r>
            <a:r>
              <a:rPr lang="cs-CZ" altLang="cs-CZ" sz="2800" dirty="0">
                <a:latin typeface="Calibri" pitchFamily="34" charset="0"/>
              </a:rPr>
              <a:t>, a. exacerbace CHOPN, polékové alergické reakce, </a:t>
            </a:r>
            <a:r>
              <a:rPr lang="cs-CZ" altLang="cs-CZ" sz="2800" dirty="0" err="1">
                <a:latin typeface="Calibri" pitchFamily="34" charset="0"/>
              </a:rPr>
              <a:t>potransfúzní</a:t>
            </a:r>
            <a:r>
              <a:rPr lang="cs-CZ" altLang="cs-CZ" sz="2800" dirty="0">
                <a:latin typeface="Calibri" pitchFamily="34" charset="0"/>
              </a:rPr>
              <a:t> reakce, edém laryngu, anafylaktická reakce</a:t>
            </a:r>
          </a:p>
        </p:txBody>
      </p:sp>
    </p:spTree>
    <p:extLst>
      <p:ext uri="{BB962C8B-B14F-4D97-AF65-F5344CB8AC3E}">
        <p14:creationId xmlns:p14="http://schemas.microsoft.com/office/powerpoint/2010/main" val="28691266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850900" y="962025"/>
            <a:ext cx="8034902" cy="538609"/>
          </a:xfrm>
        </p:spPr>
        <p:txBody>
          <a:bodyPr/>
          <a:lstStyle/>
          <a:p>
            <a:pPr algn="ctr" eaLnBrk="1" hangingPunct="1"/>
            <a:r>
              <a:rPr lang="cs-CZ" altLang="cs-CZ" dirty="0" smtClean="0">
                <a:latin typeface="Calibri" pitchFamily="34" charset="0"/>
              </a:rPr>
              <a:t>MILRINON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4700" y="1647825"/>
            <a:ext cx="9429128" cy="4033520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Koronární </a:t>
            </a:r>
            <a:r>
              <a:rPr lang="cs-CZ" altLang="cs-CZ" sz="2800" dirty="0" err="1" smtClean="0">
                <a:latin typeface="Calibri" pitchFamily="34" charset="0"/>
              </a:rPr>
              <a:t>vazodilatans</a:t>
            </a:r>
            <a:endParaRPr lang="cs-CZ" altLang="cs-CZ" sz="2800" dirty="0" smtClean="0">
              <a:latin typeface="Calibri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err="1" smtClean="0">
                <a:latin typeface="Calibri" pitchFamily="34" charset="0"/>
              </a:rPr>
              <a:t>Inotropní</a:t>
            </a:r>
            <a:r>
              <a:rPr lang="cs-CZ" altLang="cs-CZ" sz="2800" dirty="0" smtClean="0">
                <a:latin typeface="Calibri" pitchFamily="34" charset="0"/>
              </a:rPr>
              <a:t> podpora u </a:t>
            </a:r>
            <a:r>
              <a:rPr lang="cs-CZ" altLang="cs-CZ" sz="2800" dirty="0" err="1" smtClean="0">
                <a:latin typeface="Calibri" pitchFamily="34" charset="0"/>
              </a:rPr>
              <a:t>ak</a:t>
            </a:r>
            <a:r>
              <a:rPr lang="cs-CZ" altLang="cs-CZ" sz="2800" dirty="0" smtClean="0">
                <a:latin typeface="Calibri" pitchFamily="34" charset="0"/>
              </a:rPr>
              <a:t>. </a:t>
            </a:r>
            <a:r>
              <a:rPr lang="cs-CZ" altLang="cs-CZ" sz="2800" dirty="0" err="1" smtClean="0">
                <a:latin typeface="Calibri" pitchFamily="34" charset="0"/>
              </a:rPr>
              <a:t>chron</a:t>
            </a:r>
            <a:r>
              <a:rPr lang="cs-CZ" altLang="cs-CZ" sz="2800" dirty="0" smtClean="0">
                <a:latin typeface="Calibri" pitchFamily="34" charset="0"/>
              </a:rPr>
              <a:t>. ♥ selhání s   ↓ ♥ výdejem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chemeClr val="folHlink"/>
                </a:solidFill>
                <a:latin typeface="Calibri" pitchFamily="34" charset="0"/>
              </a:rPr>
              <a:t>I:</a:t>
            </a:r>
            <a:r>
              <a:rPr lang="cs-CZ" altLang="cs-CZ" sz="2800" dirty="0" smtClean="0">
                <a:latin typeface="Calibri" pitchFamily="34" charset="0"/>
              </a:rPr>
              <a:t> septický šok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10 mg = 10 ml, ředit do 5 % G „50“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Max. denní dávka je 1 mg/kg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Nutno monitorovat ♥ výdej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err="1" smtClean="0">
                <a:latin typeface="Calibri" pitchFamily="34" charset="0"/>
              </a:rPr>
              <a:t>Corotrop</a:t>
            </a:r>
            <a:r>
              <a:rPr lang="cs-CZ" altLang="cs-CZ" sz="2800" dirty="0" smtClean="0">
                <a:latin typeface="Calibri" pitchFamily="34" charset="0"/>
              </a:rPr>
              <a:t> </a:t>
            </a:r>
            <a:endParaRPr lang="cs-CZ" altLang="cs-CZ" sz="2800" dirty="0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14765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Nadpis 1"/>
          <p:cNvSpPr>
            <a:spLocks noGrp="1"/>
          </p:cNvSpPr>
          <p:nvPr>
            <p:ph type="title"/>
          </p:nvPr>
        </p:nvSpPr>
        <p:spPr>
          <a:xfrm>
            <a:off x="774700" y="1038225"/>
            <a:ext cx="8034902" cy="538609"/>
          </a:xfrm>
        </p:spPr>
        <p:txBody>
          <a:bodyPr/>
          <a:lstStyle/>
          <a:p>
            <a:pPr algn="ctr"/>
            <a:r>
              <a:rPr lang="cs-CZ" altLang="cs-CZ" dirty="0" smtClean="0">
                <a:latin typeface="Calibri" pitchFamily="34" charset="0"/>
              </a:rPr>
              <a:t>EXACYL </a:t>
            </a:r>
          </a:p>
        </p:txBody>
      </p:sp>
      <p:sp>
        <p:nvSpPr>
          <p:cNvPr id="40963" name="Zástupný symbol pro obsah 2"/>
          <p:cNvSpPr>
            <a:spLocks noGrp="1"/>
          </p:cNvSpPr>
          <p:nvPr>
            <p:ph idx="4294967295"/>
          </p:nvPr>
        </p:nvSpPr>
        <p:spPr>
          <a:xfrm>
            <a:off x="774700" y="1800225"/>
            <a:ext cx="9000278" cy="4033520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err="1">
                <a:latin typeface="Calibri" pitchFamily="34" charset="0"/>
              </a:rPr>
              <a:t>antifibrinolytikum</a:t>
            </a:r>
            <a:endParaRPr lang="cs-CZ" altLang="cs-CZ" sz="2800" dirty="0">
              <a:latin typeface="Calibri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účinná látka: kyselina </a:t>
            </a:r>
            <a:r>
              <a:rPr lang="cs-CZ" altLang="cs-CZ" sz="2800" dirty="0" err="1">
                <a:latin typeface="Calibri" pitchFamily="34" charset="0"/>
              </a:rPr>
              <a:t>tranexamová</a:t>
            </a:r>
            <a:endParaRPr lang="cs-CZ" altLang="cs-CZ" sz="2800" dirty="0">
              <a:latin typeface="Calibri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čirý bezbarvý roztok, 5 ml v </a:t>
            </a:r>
            <a:r>
              <a:rPr lang="cs-CZ" altLang="cs-CZ" sz="2800" dirty="0" err="1">
                <a:latin typeface="Calibri" pitchFamily="34" charset="0"/>
              </a:rPr>
              <a:t>amp</a:t>
            </a:r>
            <a:r>
              <a:rPr lang="cs-CZ" altLang="cs-CZ" sz="2800" dirty="0">
                <a:latin typeface="Calibri" pitchFamily="34" charset="0"/>
              </a:rPr>
              <a:t> - 1 ml (100 mg)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pomalá </a:t>
            </a:r>
            <a:r>
              <a:rPr lang="cs-CZ" altLang="cs-CZ" sz="2800" dirty="0" err="1">
                <a:latin typeface="Calibri" pitchFamily="34" charset="0"/>
              </a:rPr>
              <a:t>i.v</a:t>
            </a:r>
            <a:r>
              <a:rPr lang="cs-CZ" altLang="cs-CZ" sz="2800" dirty="0">
                <a:latin typeface="Calibri" pitchFamily="34" charset="0"/>
              </a:rPr>
              <a:t>. aplikace </a:t>
            </a:r>
            <a:r>
              <a:rPr lang="cs-CZ" altLang="cs-CZ" sz="2800" dirty="0" smtClean="0">
                <a:latin typeface="Calibri" pitchFamily="34" charset="0"/>
              </a:rPr>
              <a:t>ve 100 ml fyziolog. roztoku</a:t>
            </a:r>
            <a:endParaRPr lang="cs-CZ" altLang="cs-CZ" sz="2800" dirty="0">
              <a:latin typeface="Calibri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Dávka u dospělých </a:t>
            </a:r>
            <a:r>
              <a:rPr lang="cs-CZ" altLang="cs-CZ" sz="2800" dirty="0" smtClean="0">
                <a:latin typeface="Calibri" pitchFamily="34" charset="0"/>
              </a:rPr>
              <a:t>0,5-1 </a:t>
            </a:r>
            <a:r>
              <a:rPr lang="cs-CZ" altLang="cs-CZ" sz="2800" dirty="0">
                <a:latin typeface="Calibri" pitchFamily="34" charset="0"/>
              </a:rPr>
              <a:t>g </a:t>
            </a:r>
            <a:r>
              <a:rPr lang="cs-CZ" altLang="cs-CZ" sz="2800" dirty="0" err="1">
                <a:latin typeface="Calibri" pitchFamily="34" charset="0"/>
              </a:rPr>
              <a:t>i.v</a:t>
            </a:r>
            <a:r>
              <a:rPr lang="cs-CZ" altLang="cs-CZ" sz="2800" dirty="0">
                <a:latin typeface="Calibri" pitchFamily="34" charset="0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7030A0"/>
                </a:solidFill>
                <a:latin typeface="Calibri" pitchFamily="34" charset="0"/>
              </a:rPr>
              <a:t>I: </a:t>
            </a:r>
            <a:r>
              <a:rPr lang="cs-CZ" altLang="cs-CZ" sz="2800" dirty="0">
                <a:latin typeface="Calibri" pitchFamily="34" charset="0"/>
              </a:rPr>
              <a:t>krvácivé stavy</a:t>
            </a:r>
          </a:p>
          <a:p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31765324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0" y="962025"/>
            <a:ext cx="8034902" cy="538609"/>
          </a:xfrm>
        </p:spPr>
        <p:txBody>
          <a:bodyPr/>
          <a:lstStyle/>
          <a:p>
            <a:pPr algn="ctr" eaLnBrk="1" hangingPunct="1"/>
            <a:r>
              <a:rPr lang="cs-CZ" altLang="cs-CZ" dirty="0" smtClean="0">
                <a:latin typeface="Calibri" pitchFamily="34" charset="0"/>
              </a:rPr>
              <a:t>TERLIPRESIN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22300" y="1645997"/>
            <a:ext cx="9347443" cy="4623493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err="1">
                <a:latin typeface="Calibri" pitchFamily="34" charset="0"/>
              </a:rPr>
              <a:t>Vazopresor</a:t>
            </a:r>
            <a:r>
              <a:rPr lang="cs-CZ" altLang="cs-CZ" sz="2800" dirty="0">
                <a:latin typeface="Calibri" pitchFamily="34" charset="0"/>
              </a:rPr>
              <a:t> → vazokonstrikce + zástava krvácení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folHlink"/>
                </a:solidFill>
                <a:latin typeface="Calibri" pitchFamily="34" charset="0"/>
              </a:rPr>
              <a:t>I:</a:t>
            </a:r>
            <a:r>
              <a:rPr lang="cs-CZ" altLang="cs-CZ" sz="2800" dirty="0">
                <a:latin typeface="Calibri" pitchFamily="34" charset="0"/>
              </a:rPr>
              <a:t> krvácení z GIT → jícnové varixy, vředy (↓ průtoku krve ve </a:t>
            </a:r>
            <a:r>
              <a:rPr lang="cs-CZ" altLang="cs-CZ" sz="2800" dirty="0" err="1">
                <a:latin typeface="Calibri" pitchFamily="34" charset="0"/>
              </a:rPr>
              <a:t>splanchnické</a:t>
            </a:r>
            <a:r>
              <a:rPr lang="cs-CZ" altLang="cs-CZ" sz="2800" dirty="0">
                <a:latin typeface="Calibri" pitchFamily="34" charset="0"/>
              </a:rPr>
              <a:t> </a:t>
            </a:r>
            <a:r>
              <a:rPr lang="cs-CZ" altLang="cs-CZ" sz="2800" dirty="0" err="1">
                <a:latin typeface="Calibri" pitchFamily="34" charset="0"/>
              </a:rPr>
              <a:t>obl</a:t>
            </a:r>
            <a:r>
              <a:rPr lang="cs-CZ" altLang="cs-CZ" sz="2800" dirty="0">
                <a:latin typeface="Calibri" pitchFamily="34" charset="0"/>
              </a:rPr>
              <a:t>. → ↓ průtoku krve játry → ↓ port. TK), GYN/POR krvácení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↓ potřebu noradrenalinu u P v těžkém </a:t>
            </a:r>
            <a:r>
              <a:rPr lang="cs-CZ" altLang="cs-CZ" sz="2800" dirty="0" err="1">
                <a:latin typeface="Calibri" pitchFamily="34" charset="0"/>
              </a:rPr>
              <a:t>septic</a:t>
            </a:r>
            <a:r>
              <a:rPr lang="cs-CZ" altLang="cs-CZ" sz="2800" dirty="0">
                <a:latin typeface="Calibri" pitchFamily="34" charset="0"/>
              </a:rPr>
              <a:t>. šoku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1 mg = 10 ml </a:t>
            </a:r>
            <a:r>
              <a:rPr lang="cs-CZ" altLang="cs-CZ" sz="2800" dirty="0" err="1">
                <a:latin typeface="Calibri" pitchFamily="34" charset="0"/>
              </a:rPr>
              <a:t>amp</a:t>
            </a:r>
            <a:r>
              <a:rPr lang="cs-CZ" altLang="cs-CZ" sz="2800" dirty="0">
                <a:latin typeface="Calibri" pitchFamily="34" charset="0"/>
              </a:rPr>
              <a:t> (do „20“ přes </a:t>
            </a:r>
            <a:r>
              <a:rPr lang="cs-CZ" altLang="cs-CZ" sz="2800" dirty="0" err="1">
                <a:latin typeface="Calibri" pitchFamily="34" charset="0"/>
              </a:rPr>
              <a:t>perfuzor</a:t>
            </a:r>
            <a:r>
              <a:rPr lang="cs-CZ" altLang="cs-CZ" sz="2800" dirty="0">
                <a:latin typeface="Calibri" pitchFamily="34" charset="0"/>
              </a:rPr>
              <a:t>) každých 4 -6 hod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! Ischemie periferie (prsty HK), </a:t>
            </a:r>
            <a:r>
              <a:rPr lang="cs-CZ" altLang="cs-CZ" sz="2800" dirty="0" smtClean="0">
                <a:latin typeface="Calibri" pitchFamily="34" charset="0"/>
              </a:rPr>
              <a:t>bradykardie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err="1" smtClean="0">
                <a:latin typeface="Calibri" pitchFamily="34" charset="0"/>
              </a:rPr>
              <a:t>Remestyp</a:t>
            </a:r>
            <a:endParaRPr lang="cs-CZ" altLang="cs-CZ" sz="2800" dirty="0" smtClean="0">
              <a:latin typeface="Calibri" pitchFamily="34" charset="0"/>
            </a:endParaRPr>
          </a:p>
        </p:txBody>
      </p:sp>
      <p:pic>
        <p:nvPicPr>
          <p:cNvPr id="41988" name="Picture 4" descr="D:\Users\pfeffe\Desktop\FOTO\FOTO ANESTEZIE, ARO a ZZS\20200119_1658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7300" y="4162425"/>
            <a:ext cx="3546386" cy="2087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184900" y="6250335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</a:t>
            </a:r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autorka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30253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850900" y="1038225"/>
            <a:ext cx="8034902" cy="538609"/>
          </a:xfrm>
        </p:spPr>
        <p:txBody>
          <a:bodyPr/>
          <a:lstStyle/>
          <a:p>
            <a:pPr algn="ctr" eaLnBrk="1" hangingPunct="1"/>
            <a:r>
              <a:rPr lang="cs-CZ" altLang="cs-CZ" dirty="0" smtClean="0">
                <a:latin typeface="Calibri" pitchFamily="34" charset="0"/>
              </a:rPr>
              <a:t>ETAMSYLÁT</a:t>
            </a:r>
            <a:r>
              <a:rPr lang="cs-CZ" altLang="cs-CZ" dirty="0" smtClean="0"/>
              <a:t> 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00149" y="1796177"/>
            <a:ext cx="9000278" cy="4033520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Hemostatikum </a:t>
            </a:r>
          </a:p>
          <a:p>
            <a:pPr lvl="1" eaLnBrk="1" hangingPunct="1">
              <a:buFontTx/>
              <a:buNone/>
            </a:pPr>
            <a:r>
              <a:rPr lang="cs-CZ" altLang="cs-CZ" sz="2800" dirty="0" smtClean="0">
                <a:latin typeface="Calibri" pitchFamily="34" charset="0"/>
              </a:rPr>
              <a:t>	→ ovlivňuje počáteční fázi zástavy krvácení</a:t>
            </a:r>
          </a:p>
          <a:p>
            <a:pPr lvl="1" eaLnBrk="1" hangingPunct="1">
              <a:buFontTx/>
              <a:buNone/>
            </a:pPr>
            <a:r>
              <a:rPr lang="cs-CZ" altLang="cs-CZ" sz="2800" dirty="0" smtClean="0">
                <a:latin typeface="Calibri" pitchFamily="34" charset="0"/>
              </a:rPr>
              <a:t>	→ zástava krvácení z drobných cév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Terapie hematurie, </a:t>
            </a:r>
            <a:r>
              <a:rPr lang="cs-CZ" altLang="cs-CZ" sz="2800" dirty="0" err="1" smtClean="0">
                <a:latin typeface="Calibri" pitchFamily="34" charset="0"/>
              </a:rPr>
              <a:t>poop</a:t>
            </a:r>
            <a:r>
              <a:rPr lang="cs-CZ" altLang="cs-CZ" sz="2800" dirty="0" smtClean="0">
                <a:latin typeface="Calibri" pitchFamily="34" charset="0"/>
              </a:rPr>
              <a:t>. krvácení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250 mg ve 2 ml (1 </a:t>
            </a:r>
            <a:r>
              <a:rPr lang="cs-CZ" altLang="cs-CZ" sz="2800" dirty="0" err="1" smtClean="0">
                <a:latin typeface="Calibri" pitchFamily="34" charset="0"/>
              </a:rPr>
              <a:t>amp</a:t>
            </a:r>
            <a:r>
              <a:rPr lang="cs-CZ" altLang="cs-CZ" sz="2800" dirty="0" smtClean="0">
                <a:latin typeface="Calibri" pitchFamily="34" charset="0"/>
              </a:rPr>
              <a:t>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1 až 2 </a:t>
            </a:r>
            <a:r>
              <a:rPr lang="cs-CZ" altLang="cs-CZ" sz="2800" dirty="0" err="1" smtClean="0">
                <a:latin typeface="Calibri" pitchFamily="34" charset="0"/>
              </a:rPr>
              <a:t>amp</a:t>
            </a:r>
            <a:r>
              <a:rPr lang="cs-CZ" altLang="cs-CZ" sz="2800" dirty="0" smtClean="0">
                <a:latin typeface="Calibri" pitchFamily="34" charset="0"/>
              </a:rPr>
              <a:t> každých 4 – 6 hod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err="1" smtClean="0">
                <a:latin typeface="Calibri" pitchFamily="34" charset="0"/>
              </a:rPr>
              <a:t>Dicynone</a:t>
            </a:r>
            <a:endParaRPr lang="cs-CZ" altLang="cs-CZ" sz="2800" dirty="0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5538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962025"/>
            <a:ext cx="8034902" cy="538609"/>
          </a:xfrm>
        </p:spPr>
        <p:txBody>
          <a:bodyPr/>
          <a:lstStyle/>
          <a:p>
            <a:pPr algn="ctr" eaLnBrk="1" hangingPunct="1"/>
            <a:r>
              <a:rPr lang="cs-CZ" altLang="cs-CZ" dirty="0" smtClean="0">
                <a:latin typeface="Calibri" pitchFamily="34" charset="0"/>
              </a:rPr>
              <a:t>NITROPRUSID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46100" y="1800225"/>
            <a:ext cx="9430985" cy="4033520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Koronární </a:t>
            </a:r>
            <a:r>
              <a:rPr lang="cs-CZ" altLang="cs-CZ" sz="2800" dirty="0" err="1" smtClean="0">
                <a:latin typeface="Calibri" pitchFamily="34" charset="0"/>
              </a:rPr>
              <a:t>vazodilatans</a:t>
            </a:r>
            <a:r>
              <a:rPr lang="cs-CZ" altLang="cs-CZ" sz="2800" dirty="0" smtClean="0">
                <a:latin typeface="Calibri" pitchFamily="34" charset="0"/>
              </a:rPr>
              <a:t> (↓ práci levé komory)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Terapie hypertenzní krize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Světločivý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Kont. přes </a:t>
            </a:r>
            <a:r>
              <a:rPr lang="cs-CZ" altLang="cs-CZ" sz="2800" dirty="0" err="1" smtClean="0">
                <a:latin typeface="Calibri" pitchFamily="34" charset="0"/>
              </a:rPr>
              <a:t>perfuzor</a:t>
            </a:r>
            <a:endParaRPr lang="cs-CZ" altLang="cs-CZ" sz="2800" dirty="0" smtClean="0">
              <a:latin typeface="Calibri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err="1" smtClean="0">
                <a:latin typeface="Calibri" pitchFamily="34" charset="0"/>
              </a:rPr>
              <a:t>Nipruss</a:t>
            </a:r>
            <a:r>
              <a:rPr lang="cs-CZ" altLang="cs-CZ" sz="2800" dirty="0" smtClean="0">
                <a:latin typeface="Calibri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392185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885825"/>
            <a:ext cx="8034902" cy="538609"/>
          </a:xfrm>
        </p:spPr>
        <p:txBody>
          <a:bodyPr/>
          <a:lstStyle/>
          <a:p>
            <a:pPr algn="ctr" eaLnBrk="1" hangingPunct="1"/>
            <a:r>
              <a:rPr lang="cs-CZ" altLang="cs-CZ" dirty="0" smtClean="0">
                <a:latin typeface="Calibri" pitchFamily="34" charset="0"/>
              </a:rPr>
              <a:t>PERLINGANIT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4700" y="1647825"/>
            <a:ext cx="9000278" cy="4033520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Koronární </a:t>
            </a:r>
            <a:r>
              <a:rPr lang="cs-CZ" altLang="cs-CZ" sz="2800" dirty="0" err="1" smtClean="0">
                <a:latin typeface="Calibri" pitchFamily="34" charset="0"/>
              </a:rPr>
              <a:t>vazodilatans</a:t>
            </a:r>
            <a:r>
              <a:rPr lang="cs-CZ" altLang="cs-CZ" sz="2800" dirty="0" smtClean="0">
                <a:latin typeface="Calibri" pitchFamily="34" charset="0"/>
              </a:rPr>
              <a:t> - nitrát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Terapie AIM a </a:t>
            </a:r>
            <a:r>
              <a:rPr lang="cs-CZ" altLang="cs-CZ" sz="2800" dirty="0" err="1" smtClean="0">
                <a:latin typeface="Calibri" pitchFamily="34" charset="0"/>
              </a:rPr>
              <a:t>nestabil</a:t>
            </a:r>
            <a:r>
              <a:rPr lang="cs-CZ" altLang="cs-CZ" sz="2800" dirty="0" smtClean="0">
                <a:latin typeface="Calibri" pitchFamily="34" charset="0"/>
              </a:rPr>
              <a:t>. anginy pectoris, </a:t>
            </a:r>
            <a:r>
              <a:rPr lang="cs-CZ" altLang="cs-CZ" sz="2800" dirty="0" err="1" smtClean="0">
                <a:latin typeface="Calibri" pitchFamily="34" charset="0"/>
              </a:rPr>
              <a:t>levostr</a:t>
            </a:r>
            <a:r>
              <a:rPr lang="cs-CZ" altLang="cs-CZ" sz="2800" dirty="0" smtClean="0">
                <a:latin typeface="Calibri" pitchFamily="34" charset="0"/>
              </a:rPr>
              <a:t>. ♥ selhání, řízená hypotenze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10 mg v 10 ml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Dávka 2-8 mg/hod kont.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Kontrola ♥ výdeje, nepodávat u hypotenze!</a:t>
            </a:r>
          </a:p>
        </p:txBody>
      </p:sp>
    </p:spTree>
    <p:extLst>
      <p:ext uri="{BB962C8B-B14F-4D97-AF65-F5344CB8AC3E}">
        <p14:creationId xmlns:p14="http://schemas.microsoft.com/office/powerpoint/2010/main" val="1079935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962025"/>
            <a:ext cx="8034902" cy="538609"/>
          </a:xfrm>
        </p:spPr>
        <p:txBody>
          <a:bodyPr/>
          <a:lstStyle/>
          <a:p>
            <a:pPr algn="ctr" eaLnBrk="1" hangingPunct="1"/>
            <a:r>
              <a:rPr lang="cs-CZ" altLang="cs-CZ" dirty="0" smtClean="0">
                <a:latin typeface="Calibri" pitchFamily="34" charset="0"/>
              </a:rPr>
              <a:t>TRIMEKAIN 1 %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4700" y="1724025"/>
            <a:ext cx="9000278" cy="4033520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err="1" smtClean="0">
                <a:latin typeface="Calibri" pitchFamily="34" charset="0"/>
              </a:rPr>
              <a:t>Mesocain</a:t>
            </a:r>
            <a:endParaRPr lang="cs-CZ" altLang="cs-CZ" sz="2800" dirty="0" smtClean="0">
              <a:latin typeface="Calibri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err="1" smtClean="0">
                <a:latin typeface="Calibri" pitchFamily="34" charset="0"/>
              </a:rPr>
              <a:t>Antiarytmikum</a:t>
            </a:r>
            <a:r>
              <a:rPr lang="cs-CZ" altLang="cs-CZ" sz="2800" dirty="0" smtClean="0">
                <a:latin typeface="Calibri" pitchFamily="34" charset="0"/>
              </a:rPr>
              <a:t> → </a:t>
            </a:r>
            <a:r>
              <a:rPr lang="cs-CZ" altLang="cs-CZ" sz="2800" dirty="0" err="1" smtClean="0">
                <a:latin typeface="Calibri" pitchFamily="34" charset="0"/>
              </a:rPr>
              <a:t>i.v</a:t>
            </a:r>
            <a:r>
              <a:rPr lang="cs-CZ" altLang="cs-CZ" sz="2800" dirty="0" smtClean="0">
                <a:latin typeface="Calibri" pitchFamily="34" charset="0"/>
              </a:rPr>
              <a:t>. – 1 mg/kg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Terapie komorových </a:t>
            </a:r>
            <a:r>
              <a:rPr lang="cs-CZ" altLang="cs-CZ" sz="2800" dirty="0" err="1" smtClean="0">
                <a:latin typeface="Calibri" pitchFamily="34" charset="0"/>
              </a:rPr>
              <a:t>tachyarytmií</a:t>
            </a:r>
            <a:endParaRPr lang="cs-CZ" altLang="cs-CZ" sz="2800" dirty="0" smtClean="0">
              <a:latin typeface="Calibri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Lokální anestetikum → gel, </a:t>
            </a:r>
            <a:r>
              <a:rPr lang="cs-CZ" altLang="cs-CZ" sz="2800" dirty="0" err="1" smtClean="0">
                <a:latin typeface="Calibri" pitchFamily="34" charset="0"/>
              </a:rPr>
              <a:t>unq</a:t>
            </a:r>
            <a:r>
              <a:rPr lang="cs-CZ" altLang="cs-CZ" sz="2800" dirty="0" smtClean="0">
                <a:latin typeface="Calibri" pitchFamily="34" charset="0"/>
              </a:rPr>
              <a:t>., </a:t>
            </a:r>
            <a:r>
              <a:rPr lang="cs-CZ" altLang="cs-CZ" sz="2800" dirty="0" err="1" smtClean="0">
                <a:latin typeface="Calibri" pitchFamily="34" charset="0"/>
              </a:rPr>
              <a:t>s.c</a:t>
            </a:r>
            <a:r>
              <a:rPr lang="cs-CZ" altLang="cs-CZ" sz="2800" dirty="0" smtClean="0">
                <a:latin typeface="Calibri" pitchFamily="34" charset="0"/>
              </a:rPr>
              <a:t>.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10 ml </a:t>
            </a:r>
            <a:r>
              <a:rPr lang="cs-CZ" altLang="cs-CZ" sz="2800" dirty="0" err="1" smtClean="0">
                <a:latin typeface="Calibri" pitchFamily="34" charset="0"/>
              </a:rPr>
              <a:t>amp</a:t>
            </a:r>
            <a:r>
              <a:rPr lang="cs-CZ" altLang="cs-CZ" sz="2800" dirty="0" smtClean="0">
                <a:latin typeface="Calibri" pitchFamily="34" charset="0"/>
              </a:rPr>
              <a:t> = 100 mg (1 ml = 10 mg)</a:t>
            </a:r>
          </a:p>
        </p:txBody>
      </p:sp>
    </p:spTree>
    <p:extLst>
      <p:ext uri="{BB962C8B-B14F-4D97-AF65-F5344CB8AC3E}">
        <p14:creationId xmlns:p14="http://schemas.microsoft.com/office/powerpoint/2010/main" val="27880913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Nadpis 1"/>
          <p:cNvSpPr>
            <a:spLocks noGrp="1"/>
          </p:cNvSpPr>
          <p:nvPr>
            <p:ph type="title"/>
          </p:nvPr>
        </p:nvSpPr>
        <p:spPr>
          <a:xfrm>
            <a:off x="774700" y="962025"/>
            <a:ext cx="8034902" cy="538609"/>
          </a:xfrm>
        </p:spPr>
        <p:txBody>
          <a:bodyPr/>
          <a:lstStyle/>
          <a:p>
            <a:pPr algn="ctr"/>
            <a:r>
              <a:rPr lang="cs-CZ" altLang="cs-CZ" dirty="0" smtClean="0">
                <a:latin typeface="Calibri" pitchFamily="34" charset="0"/>
              </a:rPr>
              <a:t>TENSIOMIN</a:t>
            </a:r>
          </a:p>
        </p:txBody>
      </p:sp>
      <p:sp>
        <p:nvSpPr>
          <p:cNvPr id="47107" name="Zástupný symbol pro obsah 2"/>
          <p:cNvSpPr>
            <a:spLocks noGrp="1"/>
          </p:cNvSpPr>
          <p:nvPr>
            <p:ph idx="4294967295"/>
          </p:nvPr>
        </p:nvSpPr>
        <p:spPr>
          <a:xfrm>
            <a:off x="774700" y="1724025"/>
            <a:ext cx="9000278" cy="4033520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Antihypertenzivum (ACE inhibitor)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Účinná látka </a:t>
            </a:r>
            <a:r>
              <a:rPr lang="cs-CZ" altLang="cs-CZ" sz="2800" dirty="0" err="1" smtClean="0">
                <a:latin typeface="Calibri" pitchFamily="34" charset="0"/>
              </a:rPr>
              <a:t>kaptopril</a:t>
            </a:r>
            <a:endParaRPr lang="cs-CZ" altLang="cs-CZ" sz="2800" dirty="0" smtClean="0">
              <a:latin typeface="Calibri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Nástup účinku do 20-30 min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7030A0"/>
                </a:solidFill>
                <a:latin typeface="Calibri" pitchFamily="34" charset="0"/>
              </a:rPr>
              <a:t>I:</a:t>
            </a:r>
            <a:r>
              <a:rPr lang="cs-CZ" altLang="cs-CZ" sz="2800" dirty="0" smtClean="0">
                <a:latin typeface="Calibri" pitchFamily="34" charset="0"/>
              </a:rPr>
              <a:t> první pomoc u závažné hypertenze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92D050"/>
                </a:solidFill>
                <a:latin typeface="Calibri" pitchFamily="34" charset="0"/>
              </a:rPr>
              <a:t>Dávka:</a:t>
            </a:r>
            <a:r>
              <a:rPr lang="cs-CZ" altLang="cs-CZ" sz="2800" dirty="0" smtClean="0">
                <a:latin typeface="Calibri" pitchFamily="34" charset="0"/>
              </a:rPr>
              <a:t> 12,5 až 25 mg </a:t>
            </a:r>
            <a:r>
              <a:rPr lang="cs-CZ" altLang="cs-CZ" sz="2800" dirty="0" err="1" smtClean="0">
                <a:latin typeface="Calibri" pitchFamily="34" charset="0"/>
              </a:rPr>
              <a:t>p.o</a:t>
            </a:r>
            <a:r>
              <a:rPr lang="cs-CZ" altLang="cs-CZ" sz="2800" dirty="0" smtClean="0">
                <a:latin typeface="Calibri" pitchFamily="34" charset="0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err="1" smtClean="0">
                <a:latin typeface="Calibri" pitchFamily="34" charset="0"/>
              </a:rPr>
              <a:t>tbl</a:t>
            </a:r>
            <a:r>
              <a:rPr lang="cs-CZ" altLang="cs-CZ" sz="2800" dirty="0" smtClean="0">
                <a:latin typeface="Calibri" pitchFamily="34" charset="0"/>
              </a:rPr>
              <a:t>. rozkousat na sucho a nechat vstřebat v D.Ú.</a:t>
            </a:r>
          </a:p>
        </p:txBody>
      </p:sp>
    </p:spTree>
    <p:extLst>
      <p:ext uri="{BB962C8B-B14F-4D97-AF65-F5344CB8AC3E}">
        <p14:creationId xmlns:p14="http://schemas.microsoft.com/office/powerpoint/2010/main" val="36483650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0" y="809625"/>
            <a:ext cx="9089390" cy="762000"/>
          </a:xfrm>
        </p:spPr>
        <p:txBody>
          <a:bodyPr/>
          <a:lstStyle/>
          <a:p>
            <a:pPr algn="ctr" eaLnBrk="1" hangingPunct="1"/>
            <a:r>
              <a:rPr lang="cs-CZ" altLang="cs-CZ" dirty="0" smtClean="0">
                <a:latin typeface="Calibri" pitchFamily="34" charset="0"/>
              </a:rPr>
              <a:t>METOPROLOL</a:t>
            </a:r>
            <a:br>
              <a:rPr lang="cs-CZ" altLang="cs-CZ" dirty="0" smtClean="0">
                <a:latin typeface="Calibri" pitchFamily="34" charset="0"/>
              </a:rPr>
            </a:br>
            <a:endParaRPr lang="cs-CZ" altLang="cs-CZ" dirty="0" smtClean="0">
              <a:latin typeface="Calibri" pitchFamily="34" charset="0"/>
            </a:endParaRP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4700" y="1571625"/>
            <a:ext cx="9262043" cy="4033520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el-GR" altLang="cs-CZ" sz="2800" dirty="0" smtClean="0">
                <a:latin typeface="Calibri" pitchFamily="34" charset="0"/>
              </a:rPr>
              <a:t>β</a:t>
            </a:r>
            <a:r>
              <a:rPr lang="cs-CZ" altLang="cs-CZ" sz="2800" dirty="0" smtClean="0">
                <a:latin typeface="Calibri" pitchFamily="34" charset="0"/>
              </a:rPr>
              <a:t>-sympatolytikum (antihypertenzivum + </a:t>
            </a:r>
            <a:r>
              <a:rPr lang="cs-CZ" altLang="cs-CZ" sz="2800" dirty="0" err="1" smtClean="0">
                <a:latin typeface="Calibri" pitchFamily="34" charset="0"/>
              </a:rPr>
              <a:t>antiarytmikum</a:t>
            </a:r>
            <a:r>
              <a:rPr lang="cs-CZ" altLang="cs-CZ" sz="2800" dirty="0" smtClean="0">
                <a:latin typeface="Calibri" pitchFamily="34" charset="0"/>
              </a:rPr>
              <a:t>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800" dirty="0" err="1" smtClean="0">
                <a:latin typeface="Calibri" pitchFamily="34" charset="0"/>
              </a:rPr>
              <a:t>Betaloc</a:t>
            </a:r>
            <a:endParaRPr lang="cs-CZ" altLang="cs-CZ" sz="2800" dirty="0" smtClean="0">
              <a:latin typeface="Calibri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latin typeface="Calibri" pitchFamily="34" charset="0"/>
              </a:rPr>
              <a:t>I: 	hypertenze s tachykardií</a:t>
            </a:r>
          </a:p>
          <a:p>
            <a:pPr>
              <a:defRPr/>
            </a:pPr>
            <a:r>
              <a:rPr lang="cs-CZ" altLang="cs-CZ" sz="2800" dirty="0">
                <a:latin typeface="Calibri" pitchFamily="34" charset="0"/>
              </a:rPr>
              <a:t>	</a:t>
            </a:r>
            <a:r>
              <a:rPr lang="cs-CZ" altLang="cs-CZ" sz="2800" dirty="0" err="1" smtClean="0">
                <a:latin typeface="Calibri" pitchFamily="34" charset="0"/>
              </a:rPr>
              <a:t>tachyarytmie</a:t>
            </a:r>
            <a:r>
              <a:rPr lang="cs-CZ" altLang="cs-CZ" sz="2800" dirty="0" smtClean="0">
                <a:latin typeface="Calibri" pitchFamily="34" charset="0"/>
              </a:rPr>
              <a:t> (fibrilace síní, </a:t>
            </a:r>
            <a:r>
              <a:rPr lang="cs-CZ" altLang="cs-CZ" sz="2800" dirty="0" err="1" smtClean="0">
                <a:latin typeface="Calibri" pitchFamily="34" charset="0"/>
              </a:rPr>
              <a:t>supraventrik</a:t>
            </a:r>
            <a:r>
              <a:rPr lang="cs-CZ" altLang="cs-CZ" sz="2800" dirty="0" smtClean="0">
                <a:latin typeface="Calibri" pitchFamily="34" charset="0"/>
              </a:rPr>
              <a:t>. tachykardie</a:t>
            </a:r>
            <a:endParaRPr lang="cs-CZ" altLang="cs-CZ" sz="2800" dirty="0" smtClean="0">
              <a:latin typeface="Calibri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latin typeface="Calibri" pitchFamily="34" charset="0"/>
              </a:rPr>
              <a:t>5 ml </a:t>
            </a:r>
            <a:r>
              <a:rPr lang="cs-CZ" altLang="cs-CZ" sz="2800" dirty="0" err="1" smtClean="0">
                <a:latin typeface="Calibri" pitchFamily="34" charset="0"/>
              </a:rPr>
              <a:t>amp</a:t>
            </a:r>
            <a:r>
              <a:rPr lang="cs-CZ" altLang="cs-CZ" sz="2800" dirty="0" smtClean="0">
                <a:latin typeface="Calibri" pitchFamily="34" charset="0"/>
              </a:rPr>
              <a:t> (v 1 ml = 1 mg), neředí se, podávat </a:t>
            </a:r>
            <a:r>
              <a:rPr lang="cs-CZ" altLang="cs-CZ" sz="2800" dirty="0" err="1" smtClean="0">
                <a:latin typeface="Calibri" pitchFamily="34" charset="0"/>
              </a:rPr>
              <a:t>frakcionovaně</a:t>
            </a:r>
            <a:r>
              <a:rPr lang="cs-CZ" altLang="cs-CZ" sz="2800" dirty="0" smtClean="0">
                <a:latin typeface="Calibri" pitchFamily="34" charset="0"/>
              </a:rPr>
              <a:t> po cca 2-5 mg </a:t>
            </a:r>
            <a:r>
              <a:rPr lang="cs-CZ" altLang="cs-CZ" sz="2800" dirty="0" err="1" smtClean="0">
                <a:latin typeface="Calibri" pitchFamily="34" charset="0"/>
              </a:rPr>
              <a:t>i.v</a:t>
            </a:r>
            <a:r>
              <a:rPr lang="cs-CZ" altLang="cs-CZ" sz="2800" dirty="0" smtClean="0">
                <a:latin typeface="Calibri" pitchFamily="34" charset="0"/>
              </a:rPr>
              <a:t>. pomalu</a:t>
            </a:r>
          </a:p>
        </p:txBody>
      </p:sp>
    </p:spTree>
    <p:extLst>
      <p:ext uri="{BB962C8B-B14F-4D97-AF65-F5344CB8AC3E}">
        <p14:creationId xmlns:p14="http://schemas.microsoft.com/office/powerpoint/2010/main" val="8956224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885825"/>
            <a:ext cx="8034902" cy="538609"/>
          </a:xfrm>
        </p:spPr>
        <p:txBody>
          <a:bodyPr/>
          <a:lstStyle/>
          <a:p>
            <a:pPr algn="ctr" eaLnBrk="1" hangingPunct="1"/>
            <a:r>
              <a:rPr lang="cs-CZ" altLang="cs-CZ" dirty="0" smtClean="0">
                <a:latin typeface="Calibri" pitchFamily="34" charset="0"/>
              </a:rPr>
              <a:t>URAPIDIL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47666" y="1636867"/>
            <a:ext cx="9430985" cy="4033520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Antihypertenzivum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Terapie hypertenzní krize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25 mg v 5 ml (1 </a:t>
            </a:r>
            <a:r>
              <a:rPr lang="cs-CZ" altLang="cs-CZ" sz="2800" dirty="0" err="1" smtClean="0">
                <a:latin typeface="Calibri" pitchFamily="34" charset="0"/>
              </a:rPr>
              <a:t>amp</a:t>
            </a:r>
            <a:r>
              <a:rPr lang="cs-CZ" altLang="cs-CZ" sz="2800" dirty="0" smtClean="0">
                <a:latin typeface="Calibri" pitchFamily="34" charset="0"/>
              </a:rPr>
              <a:t>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Podávat </a:t>
            </a:r>
            <a:r>
              <a:rPr lang="cs-CZ" altLang="cs-CZ" sz="2800" dirty="0" err="1" smtClean="0">
                <a:latin typeface="Calibri" pitchFamily="34" charset="0"/>
              </a:rPr>
              <a:t>frakcionovaně</a:t>
            </a:r>
            <a:r>
              <a:rPr lang="cs-CZ" altLang="cs-CZ" sz="2800" dirty="0" smtClean="0">
                <a:latin typeface="Calibri" pitchFamily="34" charset="0"/>
              </a:rPr>
              <a:t>, pomalu, ve „20“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err="1" smtClean="0">
                <a:latin typeface="Calibri" pitchFamily="34" charset="0"/>
              </a:rPr>
              <a:t>Tachyben</a:t>
            </a:r>
            <a:r>
              <a:rPr lang="cs-CZ" altLang="cs-CZ" sz="2800" dirty="0" smtClean="0">
                <a:latin typeface="Calibri" pitchFamily="34" charset="0"/>
              </a:rPr>
              <a:t>, </a:t>
            </a:r>
            <a:r>
              <a:rPr lang="cs-CZ" altLang="cs-CZ" sz="2800" dirty="0" err="1" smtClean="0">
                <a:latin typeface="Calibri" pitchFamily="34" charset="0"/>
              </a:rPr>
              <a:t>Ebrantil</a:t>
            </a:r>
            <a:endParaRPr lang="cs-CZ" altLang="cs-CZ" sz="2800" dirty="0" smtClean="0">
              <a:latin typeface="Calibri" pitchFamily="34" charset="0"/>
            </a:endParaRPr>
          </a:p>
        </p:txBody>
      </p:sp>
      <p:pic>
        <p:nvPicPr>
          <p:cNvPr id="49156" name="Picture 4" descr="P102056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100" y="3629025"/>
            <a:ext cx="3495358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5499100" y="5838825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</a:t>
            </a:r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autorka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811873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962025"/>
            <a:ext cx="8034902" cy="538609"/>
          </a:xfrm>
        </p:spPr>
        <p:txBody>
          <a:bodyPr/>
          <a:lstStyle/>
          <a:p>
            <a:pPr algn="ctr" eaLnBrk="1" hangingPunct="1"/>
            <a:r>
              <a:rPr lang="cs-CZ" altLang="cs-CZ" dirty="0" smtClean="0">
                <a:latin typeface="Calibri" pitchFamily="34" charset="0"/>
              </a:rPr>
              <a:t>FENYTOIN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4700" y="1647825"/>
            <a:ext cx="9000278" cy="4033520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Antikonvulzivum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5 ml </a:t>
            </a:r>
            <a:r>
              <a:rPr lang="cs-CZ" altLang="cs-CZ" sz="2800" dirty="0" err="1">
                <a:latin typeface="Calibri" pitchFamily="34" charset="0"/>
              </a:rPr>
              <a:t>amp</a:t>
            </a:r>
            <a:r>
              <a:rPr lang="cs-CZ" altLang="cs-CZ" sz="2800" dirty="0">
                <a:latin typeface="Calibri" pitchFamily="34" charset="0"/>
              </a:rPr>
              <a:t> = 250 mg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folHlink"/>
                </a:solidFill>
                <a:latin typeface="Calibri" pitchFamily="34" charset="0"/>
              </a:rPr>
              <a:t>Kont.</a:t>
            </a:r>
            <a:r>
              <a:rPr lang="cs-CZ" altLang="cs-CZ" sz="2800" dirty="0">
                <a:latin typeface="Calibri" pitchFamily="34" charset="0"/>
              </a:rPr>
              <a:t> přes </a:t>
            </a:r>
            <a:r>
              <a:rPr lang="cs-CZ" altLang="cs-CZ" sz="2800" dirty="0" err="1">
                <a:latin typeface="Calibri" pitchFamily="34" charset="0"/>
              </a:rPr>
              <a:t>perfuzor</a:t>
            </a:r>
            <a:r>
              <a:rPr lang="cs-CZ" altLang="cs-CZ" sz="2800" dirty="0">
                <a:latin typeface="Calibri" pitchFamily="34" charset="0"/>
              </a:rPr>
              <a:t> (max. 10 mg/kg v „50“ FR) x </a:t>
            </a:r>
            <a:r>
              <a:rPr lang="cs-CZ" altLang="cs-CZ" sz="2800" dirty="0">
                <a:solidFill>
                  <a:schemeClr val="folHlink"/>
                </a:solidFill>
                <a:latin typeface="Calibri" pitchFamily="34" charset="0"/>
              </a:rPr>
              <a:t>bolus </a:t>
            </a:r>
            <a:r>
              <a:rPr lang="cs-CZ" altLang="cs-CZ" sz="2800" dirty="0" err="1">
                <a:solidFill>
                  <a:schemeClr val="folHlink"/>
                </a:solidFill>
                <a:latin typeface="Calibri" pitchFamily="34" charset="0"/>
              </a:rPr>
              <a:t>i.v</a:t>
            </a:r>
            <a:r>
              <a:rPr lang="cs-CZ" altLang="cs-CZ" sz="2800" dirty="0">
                <a:solidFill>
                  <a:schemeClr val="folHlink"/>
                </a:solidFill>
                <a:latin typeface="Calibri" pitchFamily="34" charset="0"/>
              </a:rPr>
              <a:t>.</a:t>
            </a:r>
            <a:r>
              <a:rPr lang="cs-CZ" altLang="cs-CZ" sz="2800" dirty="0">
                <a:latin typeface="Calibri" pitchFamily="34" charset="0"/>
              </a:rPr>
              <a:t> (aplikovat pomalu, rychlostí max. 50 mg/min, do velké žíly → po každé </a:t>
            </a:r>
            <a:r>
              <a:rPr lang="cs-CZ" altLang="cs-CZ" sz="2800" dirty="0" err="1">
                <a:latin typeface="Calibri" pitchFamily="34" charset="0"/>
              </a:rPr>
              <a:t>i.v</a:t>
            </a:r>
            <a:r>
              <a:rPr lang="cs-CZ" altLang="cs-CZ" sz="2800" dirty="0">
                <a:latin typeface="Calibri" pitchFamily="34" charset="0"/>
              </a:rPr>
              <a:t>. injekci proplach FR)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! Hypotenze ! 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Vysazovat postupně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err="1">
                <a:latin typeface="Calibri" pitchFamily="34" charset="0"/>
              </a:rPr>
              <a:t>Epanutin</a:t>
            </a:r>
            <a:r>
              <a:rPr lang="cs-CZ" altLang="cs-CZ" sz="2800" dirty="0">
                <a:latin typeface="Calibri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8924933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Nadpis 1"/>
          <p:cNvSpPr>
            <a:spLocks noGrp="1"/>
          </p:cNvSpPr>
          <p:nvPr>
            <p:ph type="title"/>
          </p:nvPr>
        </p:nvSpPr>
        <p:spPr>
          <a:xfrm>
            <a:off x="774700" y="1038225"/>
            <a:ext cx="8034902" cy="538609"/>
          </a:xfrm>
        </p:spPr>
        <p:txBody>
          <a:bodyPr/>
          <a:lstStyle/>
          <a:p>
            <a:pPr algn="ctr"/>
            <a:r>
              <a:rPr lang="cs-CZ" altLang="cs-CZ" dirty="0" smtClean="0">
                <a:latin typeface="Calibri" pitchFamily="34" charset="0"/>
              </a:rPr>
              <a:t>AMINOPHYLLIN </a:t>
            </a:r>
          </a:p>
        </p:txBody>
      </p:sp>
      <p:sp>
        <p:nvSpPr>
          <p:cNvPr id="51203" name="Zástupný symbol pro obsah 2"/>
          <p:cNvSpPr>
            <a:spLocks noGrp="1"/>
          </p:cNvSpPr>
          <p:nvPr>
            <p:ph idx="4294967295"/>
          </p:nvPr>
        </p:nvSpPr>
        <p:spPr>
          <a:xfrm>
            <a:off x="774700" y="1800225"/>
            <a:ext cx="9000278" cy="4033520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err="1" smtClean="0">
                <a:latin typeface="Calibri" pitchFamily="34" charset="0"/>
              </a:rPr>
              <a:t>Bronchodilatancium</a:t>
            </a:r>
            <a:r>
              <a:rPr lang="cs-CZ" altLang="cs-CZ" sz="2800" dirty="0" smtClean="0">
                <a:latin typeface="Calibri" pitchFamily="34" charset="0"/>
              </a:rPr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err="1" smtClean="0">
                <a:latin typeface="Calibri" pitchFamily="34" charset="0"/>
              </a:rPr>
              <a:t>Syntophyllin</a:t>
            </a:r>
            <a:r>
              <a:rPr lang="cs-CZ" altLang="cs-CZ" sz="2800" dirty="0" smtClean="0">
                <a:latin typeface="Calibri" pitchFamily="34" charset="0"/>
              </a:rPr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FF0000"/>
                </a:solidFill>
                <a:latin typeface="Calibri" pitchFamily="34" charset="0"/>
              </a:rPr>
              <a:t>I:</a:t>
            </a:r>
            <a:r>
              <a:rPr lang="cs-CZ" altLang="cs-CZ" sz="2800" dirty="0" smtClean="0">
                <a:latin typeface="Calibri" pitchFamily="34" charset="0"/>
              </a:rPr>
              <a:t>	astma </a:t>
            </a:r>
            <a:r>
              <a:rPr lang="cs-CZ" altLang="cs-CZ" sz="2800" dirty="0" err="1" smtClean="0">
                <a:latin typeface="Calibri" pitchFamily="34" charset="0"/>
              </a:rPr>
              <a:t>bronchiale</a:t>
            </a:r>
            <a:r>
              <a:rPr lang="cs-CZ" altLang="cs-CZ" sz="2800" dirty="0" smtClean="0">
                <a:latin typeface="Calibri" pitchFamily="34" charset="0"/>
              </a:rPr>
              <a:t>, CHOPN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10 ml </a:t>
            </a:r>
            <a:r>
              <a:rPr lang="cs-CZ" altLang="cs-CZ" sz="2800" dirty="0" err="1" smtClean="0">
                <a:latin typeface="Calibri" pitchFamily="34" charset="0"/>
              </a:rPr>
              <a:t>amp</a:t>
            </a:r>
            <a:r>
              <a:rPr lang="cs-CZ" altLang="cs-CZ" sz="2800" dirty="0" smtClean="0">
                <a:latin typeface="Calibri" pitchFamily="34" charset="0"/>
              </a:rPr>
              <a:t> obsahuje 240 mg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Dávkování: 240 mg </a:t>
            </a:r>
            <a:r>
              <a:rPr lang="cs-CZ" altLang="cs-CZ" sz="2800" dirty="0" err="1" smtClean="0">
                <a:latin typeface="Calibri" pitchFamily="34" charset="0"/>
              </a:rPr>
              <a:t>i.v</a:t>
            </a:r>
            <a:r>
              <a:rPr lang="cs-CZ" altLang="cs-CZ" sz="2800" dirty="0" smtClean="0">
                <a:latin typeface="Calibri" pitchFamily="34" charset="0"/>
              </a:rPr>
              <a:t>. pomalu, max. dávka 2 </a:t>
            </a:r>
            <a:r>
              <a:rPr lang="cs-CZ" altLang="cs-CZ" sz="2800" dirty="0" err="1" smtClean="0">
                <a:latin typeface="Calibri" pitchFamily="34" charset="0"/>
              </a:rPr>
              <a:t>amp</a:t>
            </a:r>
            <a:r>
              <a:rPr lang="cs-CZ" altLang="cs-CZ" sz="2800" dirty="0" smtClean="0">
                <a:latin typeface="Calibri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3509532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Nadpis 1"/>
          <p:cNvSpPr>
            <a:spLocks noGrp="1"/>
          </p:cNvSpPr>
          <p:nvPr>
            <p:ph type="title"/>
          </p:nvPr>
        </p:nvSpPr>
        <p:spPr>
          <a:xfrm>
            <a:off x="774700" y="962025"/>
            <a:ext cx="8034902" cy="538609"/>
          </a:xfrm>
        </p:spPr>
        <p:txBody>
          <a:bodyPr/>
          <a:lstStyle/>
          <a:p>
            <a:pPr algn="ctr"/>
            <a:r>
              <a:rPr lang="cs-CZ" altLang="cs-CZ" dirty="0" smtClean="0">
                <a:latin typeface="Calibri" pitchFamily="34" charset="0"/>
              </a:rPr>
              <a:t>SALBUTAMOL</a:t>
            </a:r>
          </a:p>
        </p:txBody>
      </p:sp>
      <p:sp>
        <p:nvSpPr>
          <p:cNvPr id="52227" name="Zástupný symbol pro obsah 2"/>
          <p:cNvSpPr>
            <a:spLocks noGrp="1"/>
          </p:cNvSpPr>
          <p:nvPr>
            <p:ph idx="4294967295"/>
          </p:nvPr>
        </p:nvSpPr>
        <p:spPr>
          <a:xfrm>
            <a:off x="475921" y="1800225"/>
            <a:ext cx="9683468" cy="4033520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l-GR" altLang="cs-CZ" sz="2800" dirty="0" smtClean="0">
                <a:latin typeface="Calibri" pitchFamily="34" charset="0"/>
              </a:rPr>
              <a:t>β</a:t>
            </a:r>
            <a:r>
              <a:rPr lang="cs-CZ" altLang="cs-CZ" sz="2800" dirty="0" smtClean="0">
                <a:latin typeface="Calibri" pitchFamily="34" charset="0"/>
              </a:rPr>
              <a:t>-2-sympatomimetikum, </a:t>
            </a:r>
            <a:r>
              <a:rPr lang="cs-CZ" altLang="cs-CZ" sz="2800" dirty="0" err="1" smtClean="0">
                <a:latin typeface="Calibri" pitchFamily="34" charset="0"/>
              </a:rPr>
              <a:t>bronchodilatancium</a:t>
            </a:r>
            <a:endParaRPr lang="cs-CZ" altLang="cs-CZ" sz="2800" dirty="0" smtClean="0">
              <a:latin typeface="Calibri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err="1" smtClean="0">
                <a:latin typeface="Calibri" pitchFamily="34" charset="0"/>
              </a:rPr>
              <a:t>Ventolin</a:t>
            </a:r>
            <a:r>
              <a:rPr lang="cs-CZ" altLang="cs-CZ" sz="2800" dirty="0" smtClean="0">
                <a:latin typeface="Calibri" pitchFamily="34" charset="0"/>
              </a:rPr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Inhalační podání až 3x během hodiny, účinek trvá 4-6 </a:t>
            </a:r>
            <a:r>
              <a:rPr lang="cs-CZ" altLang="cs-CZ" sz="2800" dirty="0" smtClean="0">
                <a:latin typeface="Calibri" pitchFamily="34" charset="0"/>
              </a:rPr>
              <a:t>hod</a:t>
            </a:r>
            <a:endParaRPr lang="cs-CZ" altLang="cs-CZ" sz="2800" dirty="0" smtClean="0">
              <a:latin typeface="Calibri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7030A0"/>
                </a:solidFill>
                <a:latin typeface="Calibri" pitchFamily="34" charset="0"/>
              </a:rPr>
              <a:t>I:</a:t>
            </a:r>
            <a:r>
              <a:rPr lang="cs-CZ" altLang="cs-CZ" sz="2800" dirty="0" smtClean="0">
                <a:latin typeface="Calibri" pitchFamily="34" charset="0"/>
              </a:rPr>
              <a:t> záchvat a. </a:t>
            </a:r>
            <a:r>
              <a:rPr lang="cs-CZ" altLang="cs-CZ" sz="2800" dirty="0" err="1" smtClean="0">
                <a:latin typeface="Calibri" pitchFamily="34" charset="0"/>
              </a:rPr>
              <a:t>bronchiale</a:t>
            </a:r>
            <a:endParaRPr lang="cs-CZ" altLang="cs-CZ" sz="2800" dirty="0" smtClean="0">
              <a:latin typeface="Calibri" pitchFamily="34" charset="0"/>
            </a:endParaRPr>
          </a:p>
        </p:txBody>
      </p:sp>
      <p:pic>
        <p:nvPicPr>
          <p:cNvPr id="5222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500" y="3248025"/>
            <a:ext cx="3118908" cy="2941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5880100" y="5715628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</a:t>
            </a:r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onepharmacy.com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24730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1038225"/>
            <a:ext cx="8034902" cy="538609"/>
          </a:xfrm>
        </p:spPr>
        <p:txBody>
          <a:bodyPr/>
          <a:lstStyle/>
          <a:p>
            <a:pPr algn="ctr" eaLnBrk="1" hangingPunct="1"/>
            <a:r>
              <a:rPr lang="cs-CZ" altLang="cs-CZ" dirty="0" smtClean="0">
                <a:latin typeface="Calibri" pitchFamily="34" charset="0"/>
              </a:rPr>
              <a:t>FUROSEMID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4700" y="1800225"/>
            <a:ext cx="9000278" cy="4033520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Kličkové diuretikum → K</a:t>
            </a:r>
            <a:r>
              <a:rPr lang="cs-CZ" altLang="cs-CZ" sz="2800" baseline="30000" dirty="0" smtClean="0">
                <a:latin typeface="Calibri" pitchFamily="34" charset="0"/>
              </a:rPr>
              <a:t>+</a:t>
            </a:r>
            <a:r>
              <a:rPr lang="cs-CZ" altLang="cs-CZ" sz="2800" dirty="0" smtClean="0">
                <a:latin typeface="Calibri" pitchFamily="34" charset="0"/>
              </a:rPr>
              <a:t> nešetřící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20 mg ve 2 ml/1 </a:t>
            </a:r>
            <a:r>
              <a:rPr lang="cs-CZ" altLang="cs-CZ" sz="2800" dirty="0" err="1" smtClean="0">
                <a:latin typeface="Calibri" pitchFamily="34" charset="0"/>
              </a:rPr>
              <a:t>amp</a:t>
            </a:r>
            <a:r>
              <a:rPr lang="cs-CZ" altLang="cs-CZ" sz="2800" dirty="0" smtClean="0">
                <a:latin typeface="Calibri" pitchFamily="34" charset="0"/>
              </a:rPr>
              <a:t> → bolus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125 mg v 10 ml/1 </a:t>
            </a:r>
            <a:r>
              <a:rPr lang="cs-CZ" altLang="cs-CZ" sz="2800" dirty="0" err="1" smtClean="0">
                <a:latin typeface="Calibri" pitchFamily="34" charset="0"/>
              </a:rPr>
              <a:t>amp</a:t>
            </a:r>
            <a:r>
              <a:rPr lang="cs-CZ" altLang="cs-CZ" sz="2800" dirty="0" smtClean="0">
                <a:latin typeface="Calibri" pitchFamily="34" charset="0"/>
              </a:rPr>
              <a:t> (Forte) → kont.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7030A0"/>
                </a:solidFill>
                <a:latin typeface="Calibri" pitchFamily="34" charset="0"/>
              </a:rPr>
              <a:t>I:</a:t>
            </a:r>
            <a:r>
              <a:rPr lang="cs-CZ" altLang="cs-CZ" sz="2800" dirty="0" smtClean="0">
                <a:latin typeface="Calibri" pitchFamily="34" charset="0"/>
              </a:rPr>
              <a:t> </a:t>
            </a:r>
            <a:r>
              <a:rPr lang="cs-CZ" altLang="cs-CZ" sz="2800" dirty="0" err="1" smtClean="0">
                <a:latin typeface="Calibri" pitchFamily="34" charset="0"/>
              </a:rPr>
              <a:t>ak</a:t>
            </a:r>
            <a:r>
              <a:rPr lang="cs-CZ" altLang="cs-CZ" sz="2800" dirty="0" smtClean="0">
                <a:latin typeface="Calibri" pitchFamily="34" charset="0"/>
              </a:rPr>
              <a:t>. </a:t>
            </a:r>
            <a:r>
              <a:rPr lang="cs-CZ" altLang="cs-CZ" sz="2800" dirty="0" err="1" smtClean="0">
                <a:latin typeface="Calibri" pitchFamily="34" charset="0"/>
              </a:rPr>
              <a:t>levostr</a:t>
            </a:r>
            <a:r>
              <a:rPr lang="cs-CZ" altLang="cs-CZ" sz="2800" dirty="0" smtClean="0">
                <a:latin typeface="Calibri" pitchFamily="34" charset="0"/>
              </a:rPr>
              <a:t>. ♥ selhání (40-80 mg </a:t>
            </a:r>
            <a:r>
              <a:rPr lang="cs-CZ" altLang="cs-CZ" sz="2800" dirty="0" err="1" smtClean="0">
                <a:latin typeface="Calibri" pitchFamily="34" charset="0"/>
              </a:rPr>
              <a:t>i.v</a:t>
            </a:r>
            <a:r>
              <a:rPr lang="cs-CZ" altLang="cs-CZ" sz="2800" dirty="0" smtClean="0">
                <a:latin typeface="Calibri" pitchFamily="34" charset="0"/>
              </a:rPr>
              <a:t>.)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FF0000"/>
                </a:solidFill>
                <a:latin typeface="Calibri" pitchFamily="34" charset="0"/>
              </a:rPr>
              <a:t>KI:</a:t>
            </a:r>
            <a:r>
              <a:rPr lang="cs-CZ" altLang="cs-CZ" sz="2800" dirty="0" smtClean="0">
                <a:latin typeface="Calibri" pitchFamily="34" charset="0"/>
              </a:rPr>
              <a:t> dehydratace, ↓ CVP, hypotenze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Max denní dávka 2 g</a:t>
            </a:r>
          </a:p>
          <a:p>
            <a:pPr eaLnBrk="1" hangingPunct="1"/>
            <a:endParaRPr lang="cs-CZ" altLang="cs-CZ" sz="2800" dirty="0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46276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0" y="1038225"/>
            <a:ext cx="8034902" cy="538609"/>
          </a:xfrm>
        </p:spPr>
        <p:txBody>
          <a:bodyPr/>
          <a:lstStyle/>
          <a:p>
            <a:pPr algn="ctr" eaLnBrk="1" hangingPunct="1"/>
            <a:r>
              <a:rPr lang="cs-CZ" altLang="cs-CZ" dirty="0" smtClean="0">
                <a:latin typeface="Calibri" pitchFamily="34" charset="0"/>
              </a:rPr>
              <a:t>CALCIUM CHLORATUM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00149" y="1796177"/>
            <a:ext cx="9000278" cy="4208586"/>
          </a:xfrm>
          <a:prstGeom prst="rect">
            <a:avLst/>
          </a:prstGeom>
        </p:spPr>
        <p:txBody>
          <a:bodyPr lIns="104315" tIns="52157" rIns="104315" bIns="52157"/>
          <a:lstStyle/>
          <a:p>
            <a:pPr eaLnBrk="1" hangingPunct="1"/>
            <a:r>
              <a:rPr lang="cs-CZ" altLang="cs-CZ" sz="2800" dirty="0">
                <a:solidFill>
                  <a:schemeClr val="folHlink"/>
                </a:solidFill>
                <a:latin typeface="Calibri" pitchFamily="34" charset="0"/>
              </a:rPr>
              <a:t>I:</a:t>
            </a:r>
            <a:r>
              <a:rPr lang="cs-CZ" altLang="cs-CZ" sz="2800" dirty="0">
                <a:latin typeface="Calibri" pitchFamily="34" charset="0"/>
              </a:rPr>
              <a:t> 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err="1">
                <a:latin typeface="Calibri" pitchFamily="34" charset="0"/>
              </a:rPr>
              <a:t>ak</a:t>
            </a:r>
            <a:r>
              <a:rPr lang="cs-CZ" altLang="cs-CZ" sz="2800" dirty="0">
                <a:latin typeface="Calibri" pitchFamily="34" charset="0"/>
              </a:rPr>
              <a:t>. alergické reakce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kardiální efekt při ↓ hl. Ca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velké množství TRF → ↑ hl. K</a:t>
            </a:r>
            <a:r>
              <a:rPr lang="cs-CZ" altLang="cs-CZ" sz="2800" baseline="30000" dirty="0">
                <a:latin typeface="Calibri" pitchFamily="34" charset="0"/>
              </a:rPr>
              <a:t>+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Aplikovat velice pomalu, sledovat pac. i monitor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Po 1 </a:t>
            </a:r>
            <a:r>
              <a:rPr lang="cs-CZ" altLang="cs-CZ" sz="2800" dirty="0" err="1">
                <a:latin typeface="Calibri" pitchFamily="34" charset="0"/>
              </a:rPr>
              <a:t>amp</a:t>
            </a:r>
            <a:r>
              <a:rPr lang="cs-CZ" altLang="cs-CZ" sz="2800" dirty="0">
                <a:latin typeface="Calibri" pitchFamily="34" charset="0"/>
              </a:rPr>
              <a:t> „z ruky“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1 </a:t>
            </a:r>
            <a:r>
              <a:rPr lang="cs-CZ" altLang="cs-CZ" sz="2800" dirty="0" err="1">
                <a:latin typeface="Calibri" pitchFamily="34" charset="0"/>
              </a:rPr>
              <a:t>amp</a:t>
            </a:r>
            <a:r>
              <a:rPr lang="cs-CZ" altLang="cs-CZ" sz="2800" dirty="0">
                <a:latin typeface="Calibri" pitchFamily="34" charset="0"/>
              </a:rPr>
              <a:t> = 10 ml</a:t>
            </a:r>
          </a:p>
        </p:txBody>
      </p:sp>
    </p:spTree>
    <p:extLst>
      <p:ext uri="{BB962C8B-B14F-4D97-AF65-F5344CB8AC3E}">
        <p14:creationId xmlns:p14="http://schemas.microsoft.com/office/powerpoint/2010/main" val="258346475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962025"/>
            <a:ext cx="8034902" cy="538609"/>
          </a:xfrm>
        </p:spPr>
        <p:txBody>
          <a:bodyPr/>
          <a:lstStyle/>
          <a:p>
            <a:pPr algn="ctr" eaLnBrk="1" hangingPunct="1"/>
            <a:r>
              <a:rPr lang="cs-CZ" altLang="cs-CZ" dirty="0" smtClean="0">
                <a:latin typeface="Calibri" pitchFamily="34" charset="0"/>
              </a:rPr>
              <a:t>DIAZEPAM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4700" y="1571625"/>
            <a:ext cx="9000278" cy="4033520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Benzodiazepin, </a:t>
            </a:r>
            <a:r>
              <a:rPr lang="cs-CZ" altLang="cs-CZ" sz="2800" dirty="0" err="1">
                <a:latin typeface="Calibri" pitchFamily="34" charset="0"/>
              </a:rPr>
              <a:t>psycholeptikum</a:t>
            </a:r>
            <a:r>
              <a:rPr lang="cs-CZ" altLang="cs-CZ" sz="2800" dirty="0">
                <a:latin typeface="Calibri" pitchFamily="34" charset="0"/>
              </a:rPr>
              <a:t>, sedativum, anxiolytikum, antikonvulzivum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err="1">
                <a:latin typeface="Calibri" pitchFamily="34" charset="0"/>
              </a:rPr>
              <a:t>Apaurin</a:t>
            </a:r>
            <a:endParaRPr lang="cs-CZ" altLang="cs-CZ" sz="2800" dirty="0">
              <a:latin typeface="Calibri" pitchFamily="34" charset="0"/>
            </a:endParaRP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10 mg ve 2 ml </a:t>
            </a:r>
            <a:r>
              <a:rPr lang="cs-CZ" altLang="cs-CZ" sz="2800" dirty="0" err="1">
                <a:latin typeface="Calibri" pitchFamily="34" charset="0"/>
              </a:rPr>
              <a:t>amp</a:t>
            </a:r>
            <a:endParaRPr lang="cs-CZ" altLang="cs-CZ" sz="2800" dirty="0">
              <a:latin typeface="Calibri" pitchFamily="34" charset="0"/>
            </a:endParaRP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Dávka: 5-10 mg </a:t>
            </a:r>
            <a:r>
              <a:rPr lang="cs-CZ" altLang="cs-CZ" sz="2800" dirty="0" err="1">
                <a:latin typeface="Calibri" pitchFamily="34" charset="0"/>
              </a:rPr>
              <a:t>i.v</a:t>
            </a:r>
            <a:r>
              <a:rPr lang="cs-CZ" altLang="cs-CZ" sz="2800" dirty="0">
                <a:latin typeface="Calibri" pitchFamily="34" charset="0"/>
              </a:rPr>
              <a:t>. </a:t>
            </a:r>
            <a:r>
              <a:rPr lang="cs-CZ" altLang="cs-CZ" sz="2800" dirty="0" err="1">
                <a:latin typeface="Calibri" pitchFamily="34" charset="0"/>
              </a:rPr>
              <a:t>sedace</a:t>
            </a:r>
            <a:r>
              <a:rPr lang="cs-CZ" altLang="cs-CZ" sz="2800" dirty="0">
                <a:latin typeface="Calibri" pitchFamily="34" charset="0"/>
              </a:rPr>
              <a:t>, 10-20 mg </a:t>
            </a:r>
            <a:r>
              <a:rPr lang="cs-CZ" altLang="cs-CZ" sz="2800" dirty="0" err="1">
                <a:latin typeface="Calibri" pitchFamily="34" charset="0"/>
              </a:rPr>
              <a:t>i.v</a:t>
            </a:r>
            <a:r>
              <a:rPr lang="cs-CZ" altLang="cs-CZ" sz="2800" dirty="0">
                <a:latin typeface="Calibri" pitchFamily="34" charset="0"/>
              </a:rPr>
              <a:t>. st. </a:t>
            </a:r>
            <a:r>
              <a:rPr lang="cs-CZ" altLang="cs-CZ" sz="2800" dirty="0" err="1">
                <a:latin typeface="Calibri" pitchFamily="34" charset="0"/>
              </a:rPr>
              <a:t>Epilepticus</a:t>
            </a:r>
            <a:r>
              <a:rPr lang="cs-CZ" altLang="cs-CZ" sz="2800" dirty="0">
                <a:latin typeface="Calibri" pitchFamily="34" charset="0"/>
              </a:rPr>
              <a:t>, max. dávka 30 mg 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U seniorů může způsobit zmatenost, agitovanost</a:t>
            </a:r>
          </a:p>
          <a:p>
            <a:pPr eaLnBrk="1" hangingPunct="1">
              <a:lnSpc>
                <a:spcPct val="80000"/>
              </a:lnSpc>
            </a:pPr>
            <a:r>
              <a:rPr lang="cs-CZ" altLang="cs-CZ" sz="2800" dirty="0">
                <a:solidFill>
                  <a:schemeClr val="folHlink"/>
                </a:solidFill>
                <a:latin typeface="Calibri" pitchFamily="34" charset="0"/>
              </a:rPr>
              <a:t>I:</a:t>
            </a: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err="1">
                <a:latin typeface="Calibri" pitchFamily="34" charset="0"/>
              </a:rPr>
              <a:t>Ak</a:t>
            </a:r>
            <a:r>
              <a:rPr lang="cs-CZ" altLang="cs-CZ" sz="2800" dirty="0">
                <a:latin typeface="Calibri" pitchFamily="34" charset="0"/>
              </a:rPr>
              <a:t>. stavy úzkosti a excitace</a:t>
            </a:r>
          </a:p>
          <a:p>
            <a:pPr marL="914400" lvl="1" indent="-457200" algn="l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Centr. a </a:t>
            </a:r>
            <a:r>
              <a:rPr lang="cs-CZ" altLang="cs-CZ" sz="2800" dirty="0" err="1">
                <a:latin typeface="Calibri" pitchFamily="34" charset="0"/>
              </a:rPr>
              <a:t>perifer</a:t>
            </a:r>
            <a:r>
              <a:rPr lang="cs-CZ" altLang="cs-CZ" sz="2800" dirty="0">
                <a:latin typeface="Calibri" pitchFamily="34" charset="0"/>
              </a:rPr>
              <a:t>. </a:t>
            </a:r>
            <a:r>
              <a:rPr lang="cs-CZ" altLang="cs-CZ" sz="2800" dirty="0" smtClean="0">
                <a:latin typeface="Calibri" pitchFamily="34" charset="0"/>
              </a:rPr>
              <a:t>Křeče</a:t>
            </a:r>
          </a:p>
          <a:p>
            <a:pPr marL="914400" lvl="1" indent="-457200" algn="l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Status </a:t>
            </a:r>
            <a:r>
              <a:rPr lang="cs-CZ" altLang="cs-CZ" sz="2800" dirty="0" err="1">
                <a:latin typeface="Calibri" pitchFamily="34" charset="0"/>
              </a:rPr>
              <a:t>epilepticus</a:t>
            </a:r>
            <a:endParaRPr lang="cs-CZ" altLang="cs-CZ" sz="2800" dirty="0">
              <a:latin typeface="Calibri" pitchFamily="34" charset="0"/>
            </a:endParaRP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Premedikace </a:t>
            </a: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Endoskopie</a:t>
            </a:r>
          </a:p>
        </p:txBody>
      </p:sp>
    </p:spTree>
    <p:extLst>
      <p:ext uri="{BB962C8B-B14F-4D97-AF65-F5344CB8AC3E}">
        <p14:creationId xmlns:p14="http://schemas.microsoft.com/office/powerpoint/2010/main" val="84805219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1038225"/>
            <a:ext cx="8034902" cy="538609"/>
          </a:xfrm>
        </p:spPr>
        <p:txBody>
          <a:bodyPr/>
          <a:lstStyle/>
          <a:p>
            <a:pPr algn="ctr" eaLnBrk="1" hangingPunct="1"/>
            <a:r>
              <a:rPr lang="cs-CZ" altLang="cs-CZ" dirty="0" smtClean="0">
                <a:latin typeface="Calibri" pitchFamily="34" charset="0"/>
              </a:rPr>
              <a:t>MIDAZOLAM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4700" y="1800225"/>
            <a:ext cx="9000278" cy="4033520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Midazolam, </a:t>
            </a:r>
            <a:r>
              <a:rPr lang="cs-CZ" altLang="cs-CZ" sz="2800" dirty="0" err="1">
                <a:latin typeface="Calibri" pitchFamily="34" charset="0"/>
              </a:rPr>
              <a:t>Dormicum</a:t>
            </a:r>
            <a:endParaRPr lang="cs-CZ" altLang="cs-CZ" sz="2800" dirty="0">
              <a:latin typeface="Calibri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Benzodiazepin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5 mg či 15 mg v </a:t>
            </a:r>
            <a:r>
              <a:rPr lang="cs-CZ" altLang="cs-CZ" sz="2800" dirty="0" err="1">
                <a:latin typeface="Calibri" pitchFamily="34" charset="0"/>
              </a:rPr>
              <a:t>amp</a:t>
            </a:r>
            <a:endParaRPr lang="cs-CZ" altLang="cs-CZ" sz="2800" dirty="0">
              <a:latin typeface="Calibri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! Závislost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Anterográdní amnézie</a:t>
            </a:r>
          </a:p>
          <a:p>
            <a:pPr eaLnBrk="1" hangingPunct="1">
              <a:lnSpc>
                <a:spcPct val="90000"/>
              </a:lnSpc>
            </a:pPr>
            <a:r>
              <a:rPr lang="cs-CZ" altLang="cs-CZ" sz="2800" dirty="0">
                <a:solidFill>
                  <a:schemeClr val="folHlink"/>
                </a:solidFill>
                <a:latin typeface="Calibri" pitchFamily="34" charset="0"/>
              </a:rPr>
              <a:t>I:</a:t>
            </a:r>
            <a:r>
              <a:rPr lang="cs-CZ" altLang="cs-CZ" sz="2800" dirty="0">
                <a:latin typeface="Calibri" pitchFamily="34" charset="0"/>
              </a:rPr>
              <a:t>		</a:t>
            </a: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err="1">
                <a:latin typeface="Calibri" pitchFamily="34" charset="0"/>
              </a:rPr>
              <a:t>sedace</a:t>
            </a:r>
            <a:r>
              <a:rPr lang="cs-CZ" altLang="cs-CZ" sz="2800" dirty="0">
                <a:latin typeface="Calibri" pitchFamily="34" charset="0"/>
              </a:rPr>
              <a:t> při zachovaném vědomí</a:t>
            </a: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premedikace</a:t>
            </a:r>
          </a:p>
          <a:p>
            <a:pPr eaLnBrk="1" hangingPunct="1">
              <a:lnSpc>
                <a:spcPct val="90000"/>
              </a:lnSpc>
            </a:pPr>
            <a:endParaRPr lang="cs-CZ" altLang="cs-CZ" sz="2800" dirty="0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112051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850900" y="1038225"/>
            <a:ext cx="8034902" cy="538609"/>
          </a:xfrm>
        </p:spPr>
        <p:txBody>
          <a:bodyPr/>
          <a:lstStyle/>
          <a:p>
            <a:pPr algn="ctr" eaLnBrk="1" hangingPunct="1"/>
            <a:r>
              <a:rPr lang="cs-CZ" altLang="cs-CZ" dirty="0" smtClean="0">
                <a:latin typeface="Calibri" pitchFamily="34" charset="0"/>
              </a:rPr>
              <a:t>DEXMEDETOMIDIN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4700" y="1647825"/>
            <a:ext cx="9000278" cy="4033520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Sedativum, hypnotikum s malým analgetickým účinkem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Zesiluje účinek </a:t>
            </a:r>
            <a:r>
              <a:rPr lang="cs-CZ" altLang="cs-CZ" sz="2800" dirty="0" err="1">
                <a:latin typeface="Calibri" pitchFamily="34" charset="0"/>
              </a:rPr>
              <a:t>celk</a:t>
            </a:r>
            <a:r>
              <a:rPr lang="cs-CZ" altLang="cs-CZ" sz="2800" dirty="0">
                <a:latin typeface="Calibri" pitchFamily="34" charset="0"/>
              </a:rPr>
              <a:t>. anestetik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100 </a:t>
            </a:r>
            <a:r>
              <a:rPr lang="cs-CZ" altLang="cs-CZ" sz="2800" dirty="0" err="1">
                <a:latin typeface="Calibri" pitchFamily="34" charset="0"/>
              </a:rPr>
              <a:t>uq</a:t>
            </a:r>
            <a:r>
              <a:rPr lang="cs-CZ" altLang="cs-CZ" sz="2800" dirty="0">
                <a:latin typeface="Calibri" pitchFamily="34" charset="0"/>
              </a:rPr>
              <a:t>/ml (2 ml </a:t>
            </a:r>
            <a:r>
              <a:rPr lang="cs-CZ" altLang="cs-CZ" sz="2800" dirty="0" err="1">
                <a:latin typeface="Calibri" pitchFamily="34" charset="0"/>
              </a:rPr>
              <a:t>amp</a:t>
            </a:r>
            <a:r>
              <a:rPr lang="cs-CZ" altLang="cs-CZ" sz="2800" dirty="0">
                <a:latin typeface="Calibri" pitchFamily="34" charset="0"/>
              </a:rPr>
              <a:t>)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folHlink"/>
                </a:solidFill>
                <a:latin typeface="Calibri" pitchFamily="34" charset="0"/>
              </a:rPr>
              <a:t>I:</a:t>
            </a:r>
            <a:r>
              <a:rPr lang="cs-CZ" altLang="cs-CZ" sz="2800" dirty="0">
                <a:latin typeface="Calibri" pitchFamily="34" charset="0"/>
              </a:rPr>
              <a:t>	</a:t>
            </a:r>
            <a:r>
              <a:rPr lang="cs-CZ" altLang="cs-CZ" sz="2800" dirty="0" err="1">
                <a:latin typeface="Calibri" pitchFamily="34" charset="0"/>
              </a:rPr>
              <a:t>sedace</a:t>
            </a:r>
            <a:r>
              <a:rPr lang="cs-CZ" altLang="cs-CZ" sz="2800" dirty="0">
                <a:latin typeface="Calibri" pitchFamily="34" charset="0"/>
              </a:rPr>
              <a:t> dospělých v IP, kdy </a:t>
            </a:r>
            <a:r>
              <a:rPr lang="cs-CZ" altLang="cs-CZ" sz="2800" dirty="0" smtClean="0">
                <a:latin typeface="Calibri" pitchFamily="34" charset="0"/>
              </a:rPr>
              <a:t>požadovaná </a:t>
            </a:r>
            <a:r>
              <a:rPr lang="cs-CZ" altLang="cs-CZ" sz="2800" dirty="0">
                <a:latin typeface="Calibri" pitchFamily="34" charset="0"/>
              </a:rPr>
              <a:t>úroveň </a:t>
            </a:r>
            <a:r>
              <a:rPr lang="cs-CZ" altLang="cs-CZ" sz="2800" dirty="0" err="1">
                <a:latin typeface="Calibri" pitchFamily="34" charset="0"/>
              </a:rPr>
              <a:t>sedace</a:t>
            </a:r>
            <a:r>
              <a:rPr lang="cs-CZ" altLang="cs-CZ" sz="2800" dirty="0">
                <a:latin typeface="Calibri" pitchFamily="34" charset="0"/>
              </a:rPr>
              <a:t> 	</a:t>
            </a:r>
            <a:r>
              <a:rPr lang="cs-CZ" altLang="cs-CZ" sz="2800" dirty="0" smtClean="0">
                <a:latin typeface="Calibri" pitchFamily="34" charset="0"/>
              </a:rPr>
              <a:t>není </a:t>
            </a:r>
            <a:r>
              <a:rPr lang="cs-CZ" altLang="cs-CZ" sz="2800" dirty="0">
                <a:latin typeface="Calibri" pitchFamily="34" charset="0"/>
              </a:rPr>
              <a:t>hlubší než úroveň, při které </a:t>
            </a:r>
            <a:r>
              <a:rPr lang="cs-CZ" altLang="cs-CZ" sz="2800" dirty="0" smtClean="0">
                <a:latin typeface="Calibri" pitchFamily="34" charset="0"/>
              </a:rPr>
              <a:t>je P </a:t>
            </a:r>
            <a:r>
              <a:rPr lang="cs-CZ" altLang="cs-CZ" sz="2800" dirty="0" err="1">
                <a:latin typeface="Calibri" pitchFamily="34" charset="0"/>
              </a:rPr>
              <a:t>probuditelný</a:t>
            </a:r>
            <a:r>
              <a:rPr lang="cs-CZ" altLang="cs-CZ" sz="2800" dirty="0">
                <a:latin typeface="Calibri" pitchFamily="34" charset="0"/>
              </a:rPr>
              <a:t> </a:t>
            </a:r>
            <a:r>
              <a:rPr lang="cs-CZ" altLang="cs-CZ" sz="2800" dirty="0" smtClean="0">
                <a:latin typeface="Calibri" pitchFamily="34" charset="0"/>
              </a:rPr>
              <a:t>	verbální </a:t>
            </a:r>
            <a:r>
              <a:rPr lang="cs-CZ" altLang="cs-CZ" sz="2800" dirty="0">
                <a:latin typeface="Calibri" pitchFamily="34" charset="0"/>
              </a:rPr>
              <a:t>stimulací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folHlink"/>
                </a:solidFill>
                <a:latin typeface="Calibri" pitchFamily="34" charset="0"/>
              </a:rPr>
              <a:t>KI:	</a:t>
            </a:r>
            <a:r>
              <a:rPr lang="cs-CZ" altLang="cs-CZ" sz="2800" dirty="0">
                <a:latin typeface="Calibri" pitchFamily="34" charset="0"/>
              </a:rPr>
              <a:t>hypotenze, AV blokády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err="1">
                <a:latin typeface="Calibri" pitchFamily="34" charset="0"/>
              </a:rPr>
              <a:t>Dexdor</a:t>
            </a:r>
            <a:r>
              <a:rPr lang="cs-CZ" altLang="cs-CZ" sz="2800" dirty="0">
                <a:latin typeface="Calibri" pitchFamily="34" charset="0"/>
              </a:rPr>
              <a:t> </a:t>
            </a:r>
          </a:p>
        </p:txBody>
      </p:sp>
      <p:pic>
        <p:nvPicPr>
          <p:cNvPr id="59396" name="Picture 4" descr="D:\Users\pfeffe\Desktop\FOTO\FOTO ANESTEZIE, ARO a ZZS\20200115_06183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100" y="3705225"/>
            <a:ext cx="2147795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584700" y="6095225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</a:t>
            </a:r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autorka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779189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Nadpis 1"/>
          <p:cNvSpPr>
            <a:spLocks noGrp="1"/>
          </p:cNvSpPr>
          <p:nvPr>
            <p:ph type="title"/>
          </p:nvPr>
        </p:nvSpPr>
        <p:spPr>
          <a:xfrm>
            <a:off x="774700" y="1038225"/>
            <a:ext cx="8034902" cy="538609"/>
          </a:xfrm>
        </p:spPr>
        <p:txBody>
          <a:bodyPr/>
          <a:lstStyle/>
          <a:p>
            <a:pPr algn="ctr"/>
            <a:r>
              <a:rPr lang="cs-CZ" altLang="cs-CZ" dirty="0" smtClean="0">
                <a:latin typeface="Calibri" pitchFamily="34" charset="0"/>
              </a:rPr>
              <a:t>PARACETAMOL </a:t>
            </a:r>
          </a:p>
        </p:txBody>
      </p:sp>
      <p:sp>
        <p:nvSpPr>
          <p:cNvPr id="60419" name="Zástupný symbol pro obsah 2"/>
          <p:cNvSpPr>
            <a:spLocks noGrp="1"/>
          </p:cNvSpPr>
          <p:nvPr>
            <p:ph idx="4294967295"/>
          </p:nvPr>
        </p:nvSpPr>
        <p:spPr>
          <a:xfrm>
            <a:off x="774700" y="1800225"/>
            <a:ext cx="9000278" cy="4033520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Paracetamol, </a:t>
            </a:r>
            <a:r>
              <a:rPr lang="cs-CZ" altLang="cs-CZ" sz="2800" dirty="0" err="1">
                <a:latin typeface="Calibri" pitchFamily="34" charset="0"/>
              </a:rPr>
              <a:t>Perfalgan</a:t>
            </a:r>
            <a:endParaRPr lang="cs-CZ" altLang="cs-CZ" sz="2800" dirty="0">
              <a:latin typeface="Calibri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err="1">
                <a:latin typeface="Calibri" pitchFamily="34" charset="0"/>
              </a:rPr>
              <a:t>neopioidní</a:t>
            </a:r>
            <a:r>
              <a:rPr lang="cs-CZ" altLang="cs-CZ" sz="2800" dirty="0">
                <a:latin typeface="Calibri" pitchFamily="34" charset="0"/>
              </a:rPr>
              <a:t> analgetikum, antipyretikum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neovlivňuje vědomí, dýchání a oběh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0,5 g či 1 g ve 100 ml infuzi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7030A0"/>
                </a:solidFill>
                <a:latin typeface="Calibri" pitchFamily="34" charset="0"/>
              </a:rPr>
              <a:t>I:</a:t>
            </a:r>
            <a:r>
              <a:rPr lang="cs-CZ" altLang="cs-CZ" sz="2800" dirty="0">
                <a:latin typeface="Calibri" pitchFamily="34" charset="0"/>
              </a:rPr>
              <a:t> krátkodobá léčba středně silných bolestí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B050"/>
                </a:solidFill>
                <a:latin typeface="Calibri" pitchFamily="34" charset="0"/>
              </a:rPr>
              <a:t>KI:</a:t>
            </a:r>
            <a:r>
              <a:rPr lang="cs-CZ" altLang="cs-CZ" sz="2800" dirty="0">
                <a:latin typeface="Calibri" pitchFamily="34" charset="0"/>
              </a:rPr>
              <a:t> AA na paracetamol,  závažné on. jater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maximální denní dávka nesmí překročit 4 g</a:t>
            </a:r>
          </a:p>
        </p:txBody>
      </p:sp>
    </p:spTree>
    <p:extLst>
      <p:ext uri="{BB962C8B-B14F-4D97-AF65-F5344CB8AC3E}">
        <p14:creationId xmlns:p14="http://schemas.microsoft.com/office/powerpoint/2010/main" val="334826452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Nadpis 1"/>
          <p:cNvSpPr>
            <a:spLocks noGrp="1"/>
          </p:cNvSpPr>
          <p:nvPr>
            <p:ph type="title"/>
          </p:nvPr>
        </p:nvSpPr>
        <p:spPr>
          <a:xfrm>
            <a:off x="774700" y="1038225"/>
            <a:ext cx="8034902" cy="538609"/>
          </a:xfrm>
        </p:spPr>
        <p:txBody>
          <a:bodyPr/>
          <a:lstStyle/>
          <a:p>
            <a:pPr algn="ctr"/>
            <a:r>
              <a:rPr lang="cs-CZ" altLang="cs-CZ" dirty="0" smtClean="0">
                <a:latin typeface="Calibri" pitchFamily="34" charset="0"/>
              </a:rPr>
              <a:t>FENTANYL </a:t>
            </a:r>
          </a:p>
        </p:txBody>
      </p:sp>
      <p:sp>
        <p:nvSpPr>
          <p:cNvPr id="61443" name="Zástupný symbol pro obsah 2"/>
          <p:cNvSpPr>
            <a:spLocks noGrp="1"/>
          </p:cNvSpPr>
          <p:nvPr>
            <p:ph idx="4294967295"/>
          </p:nvPr>
        </p:nvSpPr>
        <p:spPr>
          <a:xfrm>
            <a:off x="774700" y="1724025"/>
            <a:ext cx="9000278" cy="4033520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err="1">
                <a:latin typeface="Calibri" pitchFamily="34" charset="0"/>
              </a:rPr>
              <a:t>Fentanyl</a:t>
            </a:r>
            <a:endParaRPr lang="cs-CZ" altLang="cs-CZ" sz="2800" dirty="0">
              <a:latin typeface="Calibri" pitchFamily="34" charset="0"/>
            </a:endParaRP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silný syntetický </a:t>
            </a:r>
            <a:r>
              <a:rPr lang="cs-CZ" altLang="cs-CZ" sz="2800" dirty="0" err="1">
                <a:latin typeface="Calibri" pitchFamily="34" charset="0"/>
              </a:rPr>
              <a:t>opioid</a:t>
            </a:r>
            <a:endParaRPr lang="cs-CZ" altLang="cs-CZ" sz="2800" dirty="0">
              <a:latin typeface="Calibri" pitchFamily="34" charset="0"/>
            </a:endParaRP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opožděný útlum dechového centra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dávkování: 1-3 (2-10) µg/kg (cca 25-50 µg)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rychlý nástup účinku (cca 2 min) a rychlé odeznění účinku (20-30 min)</a:t>
            </a:r>
          </a:p>
          <a:p>
            <a:endParaRPr lang="cs-CZ" altLang="cs-CZ" sz="28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02473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Nadpis 1"/>
          <p:cNvSpPr>
            <a:spLocks noGrp="1"/>
          </p:cNvSpPr>
          <p:nvPr>
            <p:ph type="title"/>
          </p:nvPr>
        </p:nvSpPr>
        <p:spPr>
          <a:xfrm>
            <a:off x="774700" y="1038225"/>
            <a:ext cx="8034902" cy="538609"/>
          </a:xfrm>
        </p:spPr>
        <p:txBody>
          <a:bodyPr/>
          <a:lstStyle/>
          <a:p>
            <a:pPr algn="ctr"/>
            <a:r>
              <a:rPr lang="cs-CZ" altLang="cs-CZ" dirty="0" smtClean="0">
                <a:latin typeface="Calibri" pitchFamily="34" charset="0"/>
              </a:rPr>
              <a:t>SUFENTANYL </a:t>
            </a:r>
          </a:p>
        </p:txBody>
      </p:sp>
      <p:sp>
        <p:nvSpPr>
          <p:cNvPr id="62467" name="Zástupný symbol pro obsah 2"/>
          <p:cNvSpPr>
            <a:spLocks noGrp="1"/>
          </p:cNvSpPr>
          <p:nvPr>
            <p:ph idx="4294967295"/>
          </p:nvPr>
        </p:nvSpPr>
        <p:spPr>
          <a:xfrm>
            <a:off x="774700" y="1724025"/>
            <a:ext cx="9000278" cy="4033520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err="1">
                <a:latin typeface="Calibri" pitchFamily="34" charset="0"/>
              </a:rPr>
              <a:t>Sufenta</a:t>
            </a:r>
            <a:endParaRPr lang="cs-CZ" altLang="cs-CZ" sz="2800" dirty="0">
              <a:latin typeface="Calibri" pitchFamily="34" charset="0"/>
            </a:endParaRP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velmi silný syntetický </a:t>
            </a:r>
            <a:r>
              <a:rPr lang="cs-CZ" altLang="cs-CZ" sz="2800" dirty="0" err="1">
                <a:latin typeface="Calibri" pitchFamily="34" charset="0"/>
              </a:rPr>
              <a:t>opioid</a:t>
            </a:r>
            <a:endParaRPr lang="cs-CZ" altLang="cs-CZ" sz="2800" dirty="0">
              <a:latin typeface="Calibri" pitchFamily="34" charset="0"/>
            </a:endParaRP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cca 1000x silnější než </a:t>
            </a:r>
            <a:r>
              <a:rPr lang="cs-CZ" altLang="cs-CZ" sz="2800" dirty="0" smtClean="0">
                <a:latin typeface="Calibri" pitchFamily="34" charset="0"/>
              </a:rPr>
              <a:t>morfin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poměrně ↑ hypnotický účinek, výborná </a:t>
            </a:r>
            <a:r>
              <a:rPr lang="cs-CZ" altLang="cs-CZ" sz="2800" dirty="0" err="1" smtClean="0">
                <a:latin typeface="Calibri" pitchFamily="34" charset="0"/>
              </a:rPr>
              <a:t>hemodynamická</a:t>
            </a:r>
            <a:r>
              <a:rPr lang="cs-CZ" altLang="cs-CZ" sz="2800" dirty="0" smtClean="0">
                <a:latin typeface="Calibri" pitchFamily="34" charset="0"/>
              </a:rPr>
              <a:t> stabilita, netlumí dech. centrum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dávka </a:t>
            </a:r>
            <a:r>
              <a:rPr lang="cs-CZ" altLang="cs-CZ" sz="2800" dirty="0">
                <a:latin typeface="Calibri" pitchFamily="34" charset="0"/>
              </a:rPr>
              <a:t>0,5 </a:t>
            </a:r>
            <a:r>
              <a:rPr lang="el-GR" altLang="cs-CZ" sz="2800" dirty="0">
                <a:latin typeface="Calibri" pitchFamily="34" charset="0"/>
              </a:rPr>
              <a:t>μ</a:t>
            </a:r>
            <a:r>
              <a:rPr lang="cs-CZ" altLang="cs-CZ" sz="2800" dirty="0">
                <a:latin typeface="Calibri" pitchFamily="34" charset="0"/>
              </a:rPr>
              <a:t>g/kg obvykle zajistí účinek v trvání 50 min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spíše kont. podání, </a:t>
            </a:r>
            <a:r>
              <a:rPr lang="cs-CZ" altLang="cs-CZ" sz="2800" dirty="0" err="1">
                <a:latin typeface="Calibri" pitchFamily="34" charset="0"/>
              </a:rPr>
              <a:t>i.v</a:t>
            </a:r>
            <a:r>
              <a:rPr lang="cs-CZ" altLang="cs-CZ" sz="2800" dirty="0">
                <a:latin typeface="Calibri" pitchFamily="34" charset="0"/>
              </a:rPr>
              <a:t>. nebo do </a:t>
            </a:r>
            <a:r>
              <a:rPr lang="cs-CZ" altLang="cs-CZ" sz="2800" dirty="0" err="1">
                <a:latin typeface="Calibri" pitchFamily="34" charset="0"/>
              </a:rPr>
              <a:t>epidurál</a:t>
            </a:r>
            <a:r>
              <a:rPr lang="cs-CZ" altLang="cs-CZ" sz="2800" dirty="0">
                <a:latin typeface="Calibri" pitchFamily="34" charset="0"/>
              </a:rPr>
              <a:t>. katétru 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dvě síly léku na trhu 50 µg/10 ml, 250 µg/5 ml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rychlý nástup účinku (cca 2 min) a rychlé odeznění účinku</a:t>
            </a:r>
          </a:p>
          <a:p>
            <a:pPr eaLnBrk="1" hangingPunct="1">
              <a:lnSpc>
                <a:spcPct val="80000"/>
              </a:lnSpc>
            </a:pPr>
            <a:endParaRPr lang="cs-CZ" altLang="cs-CZ" sz="3200" dirty="0">
              <a:latin typeface="Calibri" pitchFamily="34" charset="0"/>
            </a:endParaRPr>
          </a:p>
          <a:p>
            <a:endParaRPr lang="cs-CZ" altLang="cs-CZ" sz="32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02552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Nadpis 1"/>
          <p:cNvSpPr>
            <a:spLocks noGrp="1"/>
          </p:cNvSpPr>
          <p:nvPr>
            <p:ph type="title"/>
          </p:nvPr>
        </p:nvSpPr>
        <p:spPr>
          <a:xfrm>
            <a:off x="774700" y="1038225"/>
            <a:ext cx="8034902" cy="538609"/>
          </a:xfrm>
        </p:spPr>
        <p:txBody>
          <a:bodyPr/>
          <a:lstStyle/>
          <a:p>
            <a:pPr algn="ctr"/>
            <a:r>
              <a:rPr lang="cs-CZ" altLang="cs-CZ" dirty="0" smtClean="0">
                <a:latin typeface="Calibri" pitchFamily="34" charset="0"/>
              </a:rPr>
              <a:t>OXYTOCIN</a:t>
            </a:r>
          </a:p>
        </p:txBody>
      </p:sp>
      <p:sp>
        <p:nvSpPr>
          <p:cNvPr id="63491" name="Zástupný symbol pro obsah 2"/>
          <p:cNvSpPr>
            <a:spLocks noGrp="1"/>
          </p:cNvSpPr>
          <p:nvPr>
            <p:ph idx="4294967295"/>
          </p:nvPr>
        </p:nvSpPr>
        <p:spPr>
          <a:xfrm>
            <a:off x="774700" y="1724025"/>
            <a:ext cx="9000278" cy="4033520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Hormon, který zvyšuje a prodlužuje kontrakce děložní svaloviny </a:t>
            </a:r>
            <a:r>
              <a:rPr lang="cs-CZ" altLang="cs-CZ" sz="2800" dirty="0">
                <a:latin typeface="Calibri" pitchFamily="34" charset="0"/>
              </a:rPr>
              <a:t>(</a:t>
            </a:r>
            <a:r>
              <a:rPr lang="cs-CZ" altLang="cs-CZ" sz="2800" dirty="0" err="1">
                <a:solidFill>
                  <a:srgbClr val="FF0000"/>
                </a:solidFill>
                <a:latin typeface="Calibri" pitchFamily="34" charset="0"/>
              </a:rPr>
              <a:t>uterokinetikum</a:t>
            </a:r>
            <a:r>
              <a:rPr lang="cs-CZ" altLang="cs-CZ" sz="2800" dirty="0">
                <a:latin typeface="Calibri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7030A0"/>
                </a:solidFill>
                <a:latin typeface="Calibri" pitchFamily="34" charset="0"/>
              </a:rPr>
              <a:t>I:</a:t>
            </a:r>
            <a:r>
              <a:rPr lang="cs-CZ" altLang="cs-CZ" sz="2800" dirty="0" smtClean="0">
                <a:latin typeface="Calibri" pitchFamily="34" charset="0"/>
              </a:rPr>
              <a:t> hypotonie a atonie dělohy po porodu či potratu (krvácení), indukce porodu při </a:t>
            </a:r>
            <a:r>
              <a:rPr lang="cs-CZ" altLang="cs-CZ" sz="2800" dirty="0" err="1" smtClean="0">
                <a:latin typeface="Calibri" pitchFamily="34" charset="0"/>
              </a:rPr>
              <a:t>preeklampsii</a:t>
            </a:r>
            <a:endParaRPr lang="cs-CZ" altLang="cs-CZ" sz="2800" dirty="0" smtClean="0">
              <a:latin typeface="Calibri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92D050"/>
                </a:solidFill>
                <a:latin typeface="Calibri" pitchFamily="34" charset="0"/>
              </a:rPr>
              <a:t>Dávka:</a:t>
            </a:r>
            <a:r>
              <a:rPr lang="cs-CZ" altLang="cs-CZ" sz="2800" dirty="0" smtClean="0">
                <a:latin typeface="Calibri" pitchFamily="34" charset="0"/>
              </a:rPr>
              <a:t> v PNP vždy </a:t>
            </a:r>
            <a:r>
              <a:rPr lang="cs-CZ" altLang="cs-CZ" sz="2800" dirty="0" err="1" smtClean="0">
                <a:latin typeface="Calibri" pitchFamily="34" charset="0"/>
              </a:rPr>
              <a:t>i.v</a:t>
            </a:r>
            <a:r>
              <a:rPr lang="cs-CZ" altLang="cs-CZ" sz="2800" dirty="0" smtClean="0">
                <a:latin typeface="Calibri" pitchFamily="34" charset="0"/>
              </a:rPr>
              <a:t>. 5-10 IU (1 ml </a:t>
            </a:r>
            <a:r>
              <a:rPr lang="cs-CZ" altLang="cs-CZ" sz="2800" dirty="0" err="1" smtClean="0">
                <a:latin typeface="Calibri" pitchFamily="34" charset="0"/>
              </a:rPr>
              <a:t>amp</a:t>
            </a:r>
            <a:r>
              <a:rPr lang="cs-CZ" altLang="cs-CZ" sz="2800" dirty="0" smtClean="0">
                <a:latin typeface="Calibri" pitchFamily="34" charset="0"/>
              </a:rPr>
              <a:t>. = 5 IU) v infuzi min. 100 ml FR</a:t>
            </a:r>
          </a:p>
        </p:txBody>
      </p:sp>
    </p:spTree>
    <p:extLst>
      <p:ext uri="{BB962C8B-B14F-4D97-AF65-F5344CB8AC3E}">
        <p14:creationId xmlns:p14="http://schemas.microsoft.com/office/powerpoint/2010/main" val="362203816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962025"/>
            <a:ext cx="8034902" cy="538609"/>
          </a:xfrm>
        </p:spPr>
        <p:txBody>
          <a:bodyPr/>
          <a:lstStyle/>
          <a:p>
            <a:pPr algn="ctr" eaLnBrk="1" hangingPunct="1"/>
            <a:r>
              <a:rPr lang="cs-CZ" altLang="cs-CZ" dirty="0" smtClean="0">
                <a:latin typeface="Calibri" pitchFamily="34" charset="0"/>
              </a:rPr>
              <a:t>TORECAN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4700" y="1724025"/>
            <a:ext cx="9000278" cy="4033520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antiemetikum → lék 1. volby ☺ při nevolnosti a zvracení po chirurg. zákrocích, on. GIT, také u závratí (komoce mozku) 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„z ruky“ po 1 </a:t>
            </a:r>
            <a:r>
              <a:rPr lang="cs-CZ" altLang="cs-CZ" sz="2800" dirty="0" err="1" smtClean="0">
                <a:latin typeface="Calibri" pitchFamily="34" charset="0"/>
              </a:rPr>
              <a:t>amp</a:t>
            </a:r>
            <a:r>
              <a:rPr lang="cs-CZ" altLang="cs-CZ" sz="2800" dirty="0" smtClean="0">
                <a:latin typeface="Calibri" pitchFamily="34" charset="0"/>
              </a:rPr>
              <a:t> (6,5 mg v 1 ml)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! ↓TK, ↑P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7030A0"/>
                </a:solidFill>
                <a:latin typeface="Calibri" pitchFamily="34" charset="0"/>
              </a:rPr>
              <a:t>KI:</a:t>
            </a:r>
            <a:r>
              <a:rPr lang="cs-CZ" altLang="cs-CZ" sz="2800" dirty="0" smtClean="0">
                <a:latin typeface="Calibri" pitchFamily="34" charset="0"/>
              </a:rPr>
              <a:t> podávání dětem mladším 15 let</a:t>
            </a:r>
            <a:br>
              <a:rPr lang="cs-CZ" altLang="cs-CZ" sz="2800" dirty="0" smtClean="0">
                <a:latin typeface="Calibri" pitchFamily="34" charset="0"/>
              </a:rPr>
            </a:br>
            <a:endParaRPr lang="cs-CZ" altLang="cs-CZ" sz="2800" dirty="0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237136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Nadpis 1"/>
          <p:cNvSpPr>
            <a:spLocks noGrp="1"/>
          </p:cNvSpPr>
          <p:nvPr>
            <p:ph type="title"/>
          </p:nvPr>
        </p:nvSpPr>
        <p:spPr>
          <a:xfrm>
            <a:off x="774700" y="1114425"/>
            <a:ext cx="8034902" cy="538609"/>
          </a:xfrm>
        </p:spPr>
        <p:txBody>
          <a:bodyPr/>
          <a:lstStyle/>
          <a:p>
            <a:pPr algn="ctr" eaLnBrk="1" hangingPunct="1"/>
            <a:r>
              <a:rPr lang="cs-CZ" altLang="cs-CZ" dirty="0" smtClean="0">
                <a:latin typeface="Calibri" pitchFamily="34" charset="0"/>
              </a:rPr>
              <a:t>ONDANSETRON</a:t>
            </a:r>
          </a:p>
        </p:txBody>
      </p:sp>
      <p:sp>
        <p:nvSpPr>
          <p:cNvPr id="66563" name="Zástupný symbol pro obsah 2"/>
          <p:cNvSpPr>
            <a:spLocks noGrp="1"/>
          </p:cNvSpPr>
          <p:nvPr>
            <p:ph idx="4294967295"/>
          </p:nvPr>
        </p:nvSpPr>
        <p:spPr>
          <a:xfrm>
            <a:off x="774700" y="1800225"/>
            <a:ext cx="9000278" cy="4033520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err="1" smtClean="0">
                <a:latin typeface="Calibri" pitchFamily="34" charset="0"/>
              </a:rPr>
              <a:t>Zofran</a:t>
            </a:r>
            <a:r>
              <a:rPr lang="cs-CZ" altLang="cs-CZ" sz="2800" dirty="0" smtClean="0">
                <a:latin typeface="Calibri" pitchFamily="34" charset="0"/>
              </a:rPr>
              <a:t>, </a:t>
            </a:r>
            <a:r>
              <a:rPr lang="cs-CZ" altLang="cs-CZ" sz="2800" dirty="0" err="1" smtClean="0">
                <a:latin typeface="Calibri" pitchFamily="34" charset="0"/>
              </a:rPr>
              <a:t>Ondansetron</a:t>
            </a:r>
            <a:r>
              <a:rPr lang="cs-CZ" altLang="cs-CZ" sz="2800" dirty="0" smtClean="0">
                <a:latin typeface="Calibri" pitchFamily="34" charset="0"/>
              </a:rPr>
              <a:t>, </a:t>
            </a:r>
            <a:r>
              <a:rPr lang="cs-CZ" altLang="cs-CZ" sz="2800" dirty="0" err="1" smtClean="0">
                <a:latin typeface="Calibri" pitchFamily="34" charset="0"/>
              </a:rPr>
              <a:t>Ondemet</a:t>
            </a:r>
            <a:endParaRPr lang="cs-CZ" altLang="cs-CZ" sz="2800" dirty="0" smtClean="0">
              <a:latin typeface="Calibri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blokuje pocit nevolnosti a tlumí </a:t>
            </a:r>
            <a:r>
              <a:rPr lang="cs-CZ" altLang="cs-CZ" sz="2800" dirty="0" smtClean="0">
                <a:latin typeface="Calibri" pitchFamily="34" charset="0"/>
              </a:rPr>
              <a:t>dávivý </a:t>
            </a:r>
            <a:r>
              <a:rPr lang="cs-CZ" altLang="cs-CZ" sz="2800" dirty="0" smtClean="0">
                <a:latin typeface="Calibri" pitchFamily="34" charset="0"/>
              </a:rPr>
              <a:t>reflex → antiemetikum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err="1" smtClean="0">
                <a:latin typeface="Calibri" pitchFamily="34" charset="0"/>
              </a:rPr>
              <a:t>i.m</a:t>
            </a:r>
            <a:r>
              <a:rPr lang="cs-CZ" altLang="cs-CZ" sz="2800" dirty="0" smtClean="0">
                <a:latin typeface="Calibri" pitchFamily="34" charset="0"/>
              </a:rPr>
              <a:t>., </a:t>
            </a:r>
            <a:r>
              <a:rPr lang="cs-CZ" altLang="cs-CZ" sz="2800" dirty="0" err="1" smtClean="0">
                <a:latin typeface="Calibri" pitchFamily="34" charset="0"/>
              </a:rPr>
              <a:t>i.v</a:t>
            </a:r>
            <a:r>
              <a:rPr lang="cs-CZ" altLang="cs-CZ" sz="2800" dirty="0" smtClean="0">
                <a:latin typeface="Calibri" pitchFamily="34" charset="0"/>
              </a:rPr>
              <a:t>. podání 4 – 8 mg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hojně využívaný v onkologii (st. p. chemoterapii, radioterapii), po </a:t>
            </a:r>
            <a:r>
              <a:rPr lang="cs-CZ" altLang="cs-CZ" sz="2800" dirty="0" smtClean="0">
                <a:latin typeface="Calibri" pitchFamily="34" charset="0"/>
              </a:rPr>
              <a:t>OP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nyní </a:t>
            </a:r>
            <a:r>
              <a:rPr lang="cs-CZ" altLang="cs-CZ" sz="2800" dirty="0" smtClean="0">
                <a:latin typeface="Calibri" pitchFamily="34" charset="0"/>
              </a:rPr>
              <a:t>využíván i v </a:t>
            </a:r>
            <a:r>
              <a:rPr lang="cs-CZ" altLang="cs-CZ" sz="2800" dirty="0" err="1" smtClean="0">
                <a:latin typeface="Calibri" pitchFamily="34" charset="0"/>
              </a:rPr>
              <a:t>ak</a:t>
            </a:r>
            <a:r>
              <a:rPr lang="cs-CZ" altLang="cs-CZ" sz="2800" dirty="0" smtClean="0">
                <a:latin typeface="Calibri" pitchFamily="34" charset="0"/>
              </a:rPr>
              <a:t>. péči</a:t>
            </a:r>
          </a:p>
        </p:txBody>
      </p:sp>
    </p:spTree>
    <p:extLst>
      <p:ext uri="{BB962C8B-B14F-4D97-AF65-F5344CB8AC3E}">
        <p14:creationId xmlns:p14="http://schemas.microsoft.com/office/powerpoint/2010/main" val="85816105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Nadpis 1"/>
          <p:cNvSpPr>
            <a:spLocks noGrp="1"/>
          </p:cNvSpPr>
          <p:nvPr>
            <p:ph type="title"/>
          </p:nvPr>
        </p:nvSpPr>
        <p:spPr>
          <a:xfrm>
            <a:off x="774700" y="1038225"/>
            <a:ext cx="8034902" cy="538609"/>
          </a:xfrm>
        </p:spPr>
        <p:txBody>
          <a:bodyPr/>
          <a:lstStyle/>
          <a:p>
            <a:pPr algn="ctr"/>
            <a:r>
              <a:rPr lang="cs-CZ" altLang="cs-CZ" dirty="0" smtClean="0">
                <a:latin typeface="Calibri" pitchFamily="34" charset="0"/>
              </a:rPr>
              <a:t>CEFOTAXIM</a:t>
            </a:r>
          </a:p>
        </p:txBody>
      </p:sp>
      <p:sp>
        <p:nvSpPr>
          <p:cNvPr id="67587" name="Zástupný symbol pro obsah 2"/>
          <p:cNvSpPr>
            <a:spLocks noGrp="1"/>
          </p:cNvSpPr>
          <p:nvPr>
            <p:ph idx="4294967295"/>
          </p:nvPr>
        </p:nvSpPr>
        <p:spPr>
          <a:xfrm>
            <a:off x="774700" y="1647825"/>
            <a:ext cx="9000278" cy="4033520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err="1">
                <a:latin typeface="+mj-lt"/>
              </a:rPr>
              <a:t>Sefotak</a:t>
            </a:r>
            <a:r>
              <a:rPr lang="cs-CZ" altLang="cs-CZ" sz="2800" dirty="0">
                <a:latin typeface="+mj-lt"/>
              </a:rPr>
              <a:t>, </a:t>
            </a:r>
            <a:r>
              <a:rPr lang="cs-CZ" altLang="cs-CZ" sz="2800" dirty="0" err="1">
                <a:latin typeface="+mj-lt"/>
              </a:rPr>
              <a:t>Ceftax</a:t>
            </a:r>
            <a:r>
              <a:rPr lang="cs-CZ" altLang="cs-CZ" sz="2800" dirty="0">
                <a:latin typeface="+mj-lt"/>
              </a:rPr>
              <a:t>, </a:t>
            </a:r>
            <a:r>
              <a:rPr lang="cs-CZ" altLang="cs-CZ" sz="2800" dirty="0" err="1">
                <a:latin typeface="+mj-lt"/>
              </a:rPr>
              <a:t>Cefotaxime</a:t>
            </a:r>
            <a:r>
              <a:rPr lang="cs-CZ" altLang="cs-CZ" sz="2800" dirty="0">
                <a:latin typeface="+mj-lt"/>
              </a:rPr>
              <a:t> 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širokospektré antibiotikum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+mj-lt"/>
              </a:rPr>
              <a:t>cefalosporin 3. generace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7030A0"/>
                </a:solidFill>
                <a:latin typeface="+mj-lt"/>
              </a:rPr>
              <a:t>I:</a:t>
            </a:r>
            <a:r>
              <a:rPr lang="cs-CZ" altLang="cs-CZ" sz="2800" dirty="0">
                <a:latin typeface="+mj-lt"/>
              </a:rPr>
              <a:t> nitrobřišní infekce, </a:t>
            </a:r>
            <a:r>
              <a:rPr lang="cs-CZ" altLang="cs-CZ" sz="2800" dirty="0">
                <a:solidFill>
                  <a:srgbClr val="00B050"/>
                </a:solidFill>
                <a:latin typeface="+mj-lt"/>
              </a:rPr>
              <a:t>nebezpečné bakteriální meningitidy</a:t>
            </a:r>
            <a:r>
              <a:rPr lang="cs-CZ" altLang="cs-CZ" sz="2800" dirty="0">
                <a:latin typeface="+mj-lt"/>
              </a:rPr>
              <a:t>, infekce kostí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prášek v lahvičce (1000 mg) </a:t>
            </a:r>
            <a:r>
              <a:rPr lang="cs-CZ" altLang="cs-CZ" sz="2800" dirty="0" err="1">
                <a:latin typeface="+mj-lt"/>
              </a:rPr>
              <a:t>i.v</a:t>
            </a:r>
            <a:r>
              <a:rPr lang="cs-CZ" altLang="cs-CZ" sz="2800" dirty="0">
                <a:latin typeface="+mj-lt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úvodní dávka u podezření na invazivní meningokokové on. u dospělých je 3 g, musí být podána do 30 min (PNP)</a:t>
            </a:r>
          </a:p>
        </p:txBody>
      </p:sp>
    </p:spTree>
    <p:extLst>
      <p:ext uri="{BB962C8B-B14F-4D97-AF65-F5344CB8AC3E}">
        <p14:creationId xmlns:p14="http://schemas.microsoft.com/office/powerpoint/2010/main" val="67458162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>
            <p:ph type="title"/>
          </p:nvPr>
        </p:nvSpPr>
        <p:spPr>
          <a:xfrm>
            <a:off x="469900" y="885825"/>
            <a:ext cx="962406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+mj-lt"/>
                <a:cs typeface="Arial" charset="0"/>
              </a:rPr>
              <a:t>Použité zdroje</a:t>
            </a:r>
            <a:endParaRPr lang="cs-CZ" altLang="cs-CZ" sz="4000" dirty="0">
              <a:latin typeface="+mj-lt"/>
              <a:cs typeface="Arial" charset="0"/>
            </a:endParaRPr>
          </a:p>
        </p:txBody>
      </p:sp>
      <p:sp>
        <p:nvSpPr>
          <p:cNvPr id="19459" name="Rectangle 3"/>
          <p:cNvSpPr>
            <a:spLocks noGrp="1"/>
          </p:cNvSpPr>
          <p:nvPr>
            <p:ph type="body" idx="4294967295"/>
          </p:nvPr>
        </p:nvSpPr>
        <p:spPr>
          <a:xfrm>
            <a:off x="546100" y="1800225"/>
            <a:ext cx="9624060" cy="3121543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BARTŮNĚK, P. a kol. </a:t>
            </a:r>
            <a:r>
              <a:rPr lang="cs-CZ" sz="2800" i="1" dirty="0"/>
              <a:t>Vybrané kapitoly z intenzivní péče</a:t>
            </a:r>
            <a:r>
              <a:rPr lang="cs-CZ" sz="2800" dirty="0"/>
              <a:t>. 1. vyd. Praha: </a:t>
            </a:r>
            <a:r>
              <a:rPr lang="cs-CZ" sz="2800" dirty="0" err="1"/>
              <a:t>Grada</a:t>
            </a:r>
            <a:r>
              <a:rPr lang="cs-CZ" sz="2800" dirty="0"/>
              <a:t>, 2016. ISBN </a:t>
            </a:r>
            <a:r>
              <a:rPr lang="cs-CZ" sz="2800" dirty="0" smtClean="0"/>
              <a:t>978-80-247-4343-1.</a:t>
            </a:r>
            <a:endParaRPr lang="cs-CZ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KNOR, J., MÁLEK, J. </a:t>
            </a:r>
            <a:r>
              <a:rPr lang="cs-CZ" sz="2800" i="1" dirty="0"/>
              <a:t>Farmakoterapie urgentních stavů</a:t>
            </a:r>
            <a:r>
              <a:rPr lang="cs-CZ" sz="2800" dirty="0"/>
              <a:t>. 3. vyd. Praha: </a:t>
            </a:r>
            <a:r>
              <a:rPr lang="cs-CZ" sz="2800" dirty="0" err="1"/>
              <a:t>Maxdorf</a:t>
            </a:r>
            <a:r>
              <a:rPr lang="cs-CZ" sz="2800" dirty="0"/>
              <a:t>, 2019. ISBN 978-80-7345-595-8</a:t>
            </a:r>
            <a:r>
              <a:rPr lang="cs-CZ" sz="2800" b="1" dirty="0"/>
              <a:t>. </a:t>
            </a:r>
            <a:endParaRPr lang="cs-CZ" sz="2800" b="1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err="1"/>
              <a:t>Š</a:t>
            </a:r>
            <a:r>
              <a:rPr lang="cs-CZ" sz="2800" cap="all" dirty="0" err="1"/>
              <a:t>eblová</a:t>
            </a:r>
            <a:r>
              <a:rPr lang="cs-CZ" sz="2800" dirty="0"/>
              <a:t>, J. a kol. </a:t>
            </a:r>
            <a:r>
              <a:rPr lang="cs-CZ" sz="2800" i="1" dirty="0"/>
              <a:t>Urgentní medicína v klinické praxi lékaře.</a:t>
            </a:r>
            <a:r>
              <a:rPr lang="cs-CZ" sz="2800" dirty="0"/>
              <a:t> 2. vyd. Praha: </a:t>
            </a:r>
            <a:r>
              <a:rPr lang="cs-CZ" sz="2800" dirty="0" err="1"/>
              <a:t>Grada</a:t>
            </a:r>
            <a:r>
              <a:rPr lang="cs-CZ" sz="2800" dirty="0"/>
              <a:t>, 2018. ISBN 978-80-271-0596-0.</a:t>
            </a:r>
            <a:endParaRPr lang="cs-CZ" sz="2800" dirty="0"/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endParaRPr lang="cs-CZ" altLang="cs-CZ" sz="2800" dirty="0">
              <a:solidFill>
                <a:schemeClr val="accent1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59750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521</TotalTime>
  <Words>2228</Words>
  <Application>Microsoft Office PowerPoint</Application>
  <PresentationFormat>Vlastní</PresentationFormat>
  <Paragraphs>439</Paragraphs>
  <Slides>55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55</vt:i4>
      </vt:variant>
    </vt:vector>
  </HeadingPairs>
  <TitlesOfParts>
    <vt:vector size="56" baseType="lpstr">
      <vt:lpstr>Office Theme</vt:lpstr>
      <vt:lpstr>Prezentace aplikace PowerPoint</vt:lpstr>
      <vt:lpstr>Způsoby podání a nástup účinku léků</vt:lpstr>
      <vt:lpstr>Základní pojmy</vt:lpstr>
      <vt:lpstr>Sympatomimetika</vt:lpstr>
      <vt:lpstr>ADRENALIN (epinefrin)</vt:lpstr>
      <vt:lpstr>NORADRENALIN (NOREPINEFRIN)</vt:lpstr>
      <vt:lpstr>ISOPRENALIN</vt:lpstr>
      <vt:lpstr>DOBUTAMIN</vt:lpstr>
      <vt:lpstr>EPHEDRIN</vt:lpstr>
      <vt:lpstr>Periferní myorelaxancia</vt:lpstr>
      <vt:lpstr>SUXAMETHONIUM</vt:lpstr>
      <vt:lpstr>ROCURONIUM</vt:lpstr>
      <vt:lpstr>ATRACURIUM</vt:lpstr>
      <vt:lpstr>PIPECURONIUM</vt:lpstr>
      <vt:lpstr>CISATRACURIUM</vt:lpstr>
      <vt:lpstr>Celková anestetika</vt:lpstr>
      <vt:lpstr>THIOPENTAL</vt:lpstr>
      <vt:lpstr>ETOMIDATE</vt:lpstr>
      <vt:lpstr>PROPOFOL</vt:lpstr>
      <vt:lpstr>KETAMIN</vt:lpstr>
      <vt:lpstr>ANTIDOTA</vt:lpstr>
      <vt:lpstr>ANTIDOTA</vt:lpstr>
      <vt:lpstr>ANTIDOTA</vt:lpstr>
      <vt:lpstr>ANTIDOTA</vt:lpstr>
      <vt:lpstr>Ostatní léky 1. linie</vt:lpstr>
      <vt:lpstr>ADENOSIN </vt:lpstr>
      <vt:lpstr>AMIODARON </vt:lpstr>
      <vt:lpstr>ATROPIN</vt:lpstr>
      <vt:lpstr>DEXAMETAZON </vt:lpstr>
      <vt:lpstr>MILRINON</vt:lpstr>
      <vt:lpstr>EXACYL </vt:lpstr>
      <vt:lpstr>TERLIPRESIN</vt:lpstr>
      <vt:lpstr>ETAMSYLÁT </vt:lpstr>
      <vt:lpstr>NITROPRUSID</vt:lpstr>
      <vt:lpstr>PERLINGANIT</vt:lpstr>
      <vt:lpstr>TRIMEKAIN 1 %</vt:lpstr>
      <vt:lpstr>TENSIOMIN</vt:lpstr>
      <vt:lpstr>METOPROLOL </vt:lpstr>
      <vt:lpstr>URAPIDIL</vt:lpstr>
      <vt:lpstr>FENYTOIN</vt:lpstr>
      <vt:lpstr>AMINOPHYLLIN </vt:lpstr>
      <vt:lpstr>SALBUTAMOL</vt:lpstr>
      <vt:lpstr>FUROSEMID</vt:lpstr>
      <vt:lpstr>CALCIUM CHLORATUM</vt:lpstr>
      <vt:lpstr>DIAZEPAM</vt:lpstr>
      <vt:lpstr>MIDAZOLAM</vt:lpstr>
      <vt:lpstr>DEXMEDETOMIDIN</vt:lpstr>
      <vt:lpstr>PARACETAMOL </vt:lpstr>
      <vt:lpstr>FENTANYL </vt:lpstr>
      <vt:lpstr>SUFENTANYL </vt:lpstr>
      <vt:lpstr>OXYTOCIN</vt:lpstr>
      <vt:lpstr>TORECAN</vt:lpstr>
      <vt:lpstr>ONDANSETRON</vt:lpstr>
      <vt:lpstr>CEFOTAXIM</vt:lpstr>
      <vt:lpstr>Použité zdroje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Mgr. Eva PFEFFEROVÁ</cp:lastModifiedBy>
  <cp:revision>38</cp:revision>
  <dcterms:created xsi:type="dcterms:W3CDTF">2017-03-15T11:07:40Z</dcterms:created>
  <dcterms:modified xsi:type="dcterms:W3CDTF">2021-11-06T20:21:31Z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