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08" r:id="rId3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60457" y="3662974"/>
            <a:ext cx="8643832" cy="538609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60457" y="4117552"/>
            <a:ext cx="8643832" cy="276999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817CF-DDEF-4967-B531-F8D75973FFB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870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Přístupy do krevního řečiště     v </a:t>
            </a: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intenzivní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</a:rPr>
              <a:t>Zajištění přístupu do cévního řečiště</a:t>
            </a:r>
          </a:p>
        </p:txBody>
      </p:sp>
      <p:sp>
        <p:nvSpPr>
          <p:cNvPr id="3075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952625"/>
            <a:ext cx="8643832" cy="30162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Periferní žilní </a:t>
            </a:r>
            <a:r>
              <a:rPr lang="cs-CZ" altLang="cs-CZ" sz="2800" dirty="0" err="1" smtClean="0">
                <a:effectLst/>
                <a:latin typeface="+mj-lt"/>
              </a:rPr>
              <a:t>kanylace</a:t>
            </a:r>
            <a:endParaRPr lang="cs-CZ" altLang="cs-CZ" sz="2800" dirty="0" smtClean="0">
              <a:effectLst/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Centrální žilní katetrizace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Arteriální </a:t>
            </a:r>
            <a:r>
              <a:rPr lang="cs-CZ" altLang="cs-CZ" sz="2800" dirty="0" err="1" smtClean="0">
                <a:effectLst/>
                <a:latin typeface="+mj-lt"/>
              </a:rPr>
              <a:t>kanylace</a:t>
            </a:r>
            <a:r>
              <a:rPr lang="cs-CZ" altLang="cs-CZ" sz="2800" dirty="0" smtClean="0">
                <a:effectLst/>
                <a:latin typeface="+mj-lt"/>
              </a:rPr>
              <a:t> / katetrizace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effectLst/>
                <a:latin typeface="+mj-lt"/>
              </a:rPr>
              <a:t>Intraoseální</a:t>
            </a:r>
            <a:r>
              <a:rPr lang="cs-CZ" altLang="cs-CZ" sz="2800" dirty="0" smtClean="0">
                <a:effectLst/>
                <a:latin typeface="+mj-lt"/>
              </a:rPr>
              <a:t> </a:t>
            </a:r>
            <a:r>
              <a:rPr lang="cs-CZ" altLang="cs-CZ" sz="2800" dirty="0" err="1" smtClean="0">
                <a:effectLst/>
                <a:latin typeface="+mj-lt"/>
              </a:rPr>
              <a:t>kanylace</a:t>
            </a:r>
            <a:endParaRPr lang="cs-CZ" altLang="cs-CZ" sz="2800" dirty="0" smtClean="0">
              <a:effectLst/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effectLst/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effectLst/>
              <a:latin typeface="+mj-lt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1D94AD"/>
                </a:solidFill>
                <a:effectLst/>
                <a:latin typeface="+mj-lt"/>
              </a:rPr>
              <a:t>Význam?</a:t>
            </a:r>
          </a:p>
        </p:txBody>
      </p:sp>
    </p:spTree>
    <p:extLst>
      <p:ext uri="{BB962C8B-B14F-4D97-AF65-F5344CB8AC3E}">
        <p14:creationId xmlns:p14="http://schemas.microsoft.com/office/powerpoint/2010/main" val="415746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Centrální žilní </a:t>
            </a:r>
            <a:r>
              <a:rPr lang="cs-CZ" altLang="cs-CZ" sz="4000" dirty="0" err="1" smtClean="0">
                <a:solidFill>
                  <a:schemeClr val="tx1"/>
                </a:solidFill>
                <a:effectLst/>
                <a:latin typeface="+mj-lt"/>
              </a:rPr>
              <a:t>kanylace</a:t>
            </a:r>
            <a:endParaRPr lang="cs-CZ" altLang="cs-CZ" sz="4000" dirty="0" smtClean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099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876425"/>
            <a:ext cx="9278797" cy="25853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Sterilní výkon k zajištění vstupu do centrálního žilního řečiště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Nejčastější způsob zavedení je </a:t>
            </a:r>
            <a:r>
              <a:rPr lang="cs-CZ" altLang="cs-CZ" sz="2800" dirty="0" err="1" smtClean="0">
                <a:solidFill>
                  <a:srgbClr val="1D94AD"/>
                </a:solidFill>
                <a:effectLst/>
                <a:latin typeface="+mj-lt"/>
              </a:rPr>
              <a:t>Seldingerovou</a:t>
            </a:r>
            <a:r>
              <a:rPr lang="cs-CZ" altLang="cs-CZ" sz="2800" dirty="0" smtClean="0">
                <a:solidFill>
                  <a:srgbClr val="1D94AD"/>
                </a:solidFill>
                <a:effectLst/>
                <a:latin typeface="+mj-lt"/>
              </a:rPr>
              <a:t> technikou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Kompetence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Katétr 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effectLst/>
                <a:latin typeface="+mj-lt"/>
              </a:rPr>
              <a:t>Radiokontrastní</a:t>
            </a:r>
            <a:r>
              <a:rPr lang="cs-CZ" altLang="cs-CZ" sz="2800" dirty="0" smtClean="0">
                <a:effectLst/>
                <a:latin typeface="+mj-lt"/>
              </a:rPr>
              <a:t> </a:t>
            </a:r>
          </a:p>
          <a:p>
            <a:pPr marL="742950" lvl="1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Délka 20 – 30 cm</a:t>
            </a:r>
          </a:p>
        </p:txBody>
      </p:sp>
    </p:spTree>
    <p:extLst>
      <p:ext uri="{BB962C8B-B14F-4D97-AF65-F5344CB8AC3E}">
        <p14:creationId xmlns:p14="http://schemas.microsoft.com/office/powerpoint/2010/main" val="259984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Centrální žilní </a:t>
            </a:r>
            <a:r>
              <a:rPr lang="cs-CZ" altLang="cs-CZ" sz="4000" dirty="0" err="1" smtClean="0">
                <a:solidFill>
                  <a:schemeClr val="tx1"/>
                </a:solidFill>
                <a:effectLst/>
                <a:latin typeface="+mj-lt"/>
              </a:rPr>
              <a:t>kanylace</a:t>
            </a:r>
            <a:endParaRPr lang="cs-CZ" altLang="cs-CZ" sz="4000" dirty="0" smtClean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147" name="Podnadpis 2"/>
          <p:cNvSpPr>
            <a:spLocks noGrp="1"/>
          </p:cNvSpPr>
          <p:nvPr>
            <p:ph type="body" idx="4294967295"/>
          </p:nvPr>
        </p:nvSpPr>
        <p:spPr>
          <a:xfrm>
            <a:off x="698500" y="1800225"/>
            <a:ext cx="9278797" cy="30162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20863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Centrální žíla je charakteristická vysokým průtokem krve a velkým průměrem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Vstupy jsou zajišťovány CŽK, které se zavádějí nejčastěji do žil, které ústí do HDŽ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Není-li možný přístup do HDŽ, může být použita </a:t>
            </a:r>
            <a:r>
              <a:rPr lang="cs-CZ" altLang="cs-CZ" sz="2800" dirty="0" smtClean="0">
                <a:latin typeface="+mj-lt"/>
              </a:rPr>
              <a:t>DDŽ</a:t>
            </a:r>
          </a:p>
          <a:p>
            <a:pPr lvl="1" eaLnBrk="1" hangingPunct="1"/>
            <a:endParaRPr lang="cs-CZ" altLang="cs-CZ" sz="2800" dirty="0">
              <a:latin typeface="+mj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BA68B4"/>
                </a:solidFill>
                <a:latin typeface="+mj-lt"/>
              </a:rPr>
              <a:t>Vstupy vedené přes periferní žíly</a:t>
            </a:r>
            <a:r>
              <a:rPr lang="cs-CZ" altLang="cs-CZ" sz="2800" dirty="0">
                <a:latin typeface="+mj-lt"/>
              </a:rPr>
              <a:t> – PICC (v. </a:t>
            </a:r>
            <a:r>
              <a:rPr lang="cs-CZ" altLang="cs-CZ" sz="2800" dirty="0" err="1">
                <a:latin typeface="+mj-lt"/>
              </a:rPr>
              <a:t>mediana</a:t>
            </a:r>
            <a:r>
              <a:rPr lang="cs-CZ" altLang="cs-CZ" sz="2800" dirty="0">
                <a:latin typeface="+mj-lt"/>
              </a:rPr>
              <a:t> </a:t>
            </a:r>
            <a:r>
              <a:rPr lang="cs-CZ" altLang="cs-CZ" sz="2800" dirty="0" err="1">
                <a:latin typeface="+mj-lt"/>
              </a:rPr>
              <a:t>basilica</a:t>
            </a:r>
            <a:r>
              <a:rPr lang="cs-CZ" altLang="cs-CZ" sz="2800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335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Výhody CŽK</a:t>
            </a:r>
          </a:p>
        </p:txBody>
      </p:sp>
      <p:sp>
        <p:nvSpPr>
          <p:cNvPr id="8195" name="Podnadpis 2"/>
          <p:cNvSpPr>
            <a:spLocks noGrp="1"/>
          </p:cNvSpPr>
          <p:nvPr>
            <p:ph type="body" idx="4294967295"/>
          </p:nvPr>
        </p:nvSpPr>
        <p:spPr>
          <a:xfrm>
            <a:off x="774700" y="1800225"/>
            <a:ext cx="8643832" cy="38779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20863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Podání léků, které dráždí periferní žíly a způsobují nebakteriální zánět (TPV)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Měření CVP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Odběr krve na vyšetření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Hemodialýza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+mj-lt"/>
              </a:rPr>
              <a:t>Hemodynamické</a:t>
            </a:r>
            <a:r>
              <a:rPr lang="cs-CZ" altLang="cs-CZ" sz="2800" dirty="0">
                <a:latin typeface="+mj-lt"/>
              </a:rPr>
              <a:t> </a:t>
            </a:r>
            <a:r>
              <a:rPr lang="cs-CZ" altLang="cs-CZ" sz="2800" dirty="0" smtClean="0">
                <a:latin typeface="+mj-lt"/>
              </a:rPr>
              <a:t>monitorování</a:t>
            </a:r>
          </a:p>
          <a:p>
            <a:pPr eaLnBrk="1" hangingPunct="1"/>
            <a:endParaRPr lang="cs-CZ" altLang="cs-CZ" sz="2800" dirty="0">
              <a:latin typeface="+mj-lt"/>
            </a:endParaRPr>
          </a:p>
          <a:p>
            <a:pPr marL="457200" indent="-457200" algn="ctr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800000"/>
                </a:solidFill>
                <a:latin typeface="+mj-lt"/>
              </a:rPr>
              <a:t>I přes velké výhody je CŽK potencionálním zdrojem infekce!!</a:t>
            </a:r>
          </a:p>
        </p:txBody>
      </p:sp>
    </p:spTree>
    <p:extLst>
      <p:ext uri="{BB962C8B-B14F-4D97-AF65-F5344CB8AC3E}">
        <p14:creationId xmlns:p14="http://schemas.microsoft.com/office/powerpoint/2010/main" val="364062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Typy CŽK</a:t>
            </a:r>
          </a:p>
        </p:txBody>
      </p:sp>
      <p:sp>
        <p:nvSpPr>
          <p:cNvPr id="9219" name="Podnadpis 2"/>
          <p:cNvSpPr>
            <a:spLocks noGrp="1"/>
          </p:cNvSpPr>
          <p:nvPr>
            <p:ph type="body" idx="4294967295"/>
          </p:nvPr>
        </p:nvSpPr>
        <p:spPr>
          <a:xfrm>
            <a:off x="774700" y="1800225"/>
            <a:ext cx="8643832" cy="38779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20863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Dle materiálu – silikon, polyuretan, teflon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Materiál by měl být hydrofilní a jeho povrch </a:t>
            </a:r>
            <a:r>
              <a:rPr lang="cs-CZ" altLang="cs-CZ" sz="2800" dirty="0" err="1">
                <a:latin typeface="+mj-lt"/>
              </a:rPr>
              <a:t>antitrombogenní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Dle počtu vstupů – </a:t>
            </a:r>
            <a:r>
              <a:rPr lang="cs-CZ" altLang="cs-CZ" sz="2800" dirty="0">
                <a:solidFill>
                  <a:srgbClr val="BA68B4"/>
                </a:solidFill>
                <a:latin typeface="+mj-lt"/>
              </a:rPr>
              <a:t>jednocestné</a:t>
            </a:r>
            <a:r>
              <a:rPr lang="cs-CZ" altLang="cs-CZ" sz="2800" dirty="0">
                <a:latin typeface="+mj-lt"/>
              </a:rPr>
              <a:t> X </a:t>
            </a:r>
            <a:r>
              <a:rPr lang="cs-CZ" altLang="cs-CZ" sz="2800" dirty="0">
                <a:solidFill>
                  <a:srgbClr val="BA68B4"/>
                </a:solidFill>
                <a:latin typeface="+mj-lt"/>
              </a:rPr>
              <a:t>vícecestné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zakončeny odlišnými barvami, které určují průměr průsvitu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vícecestné CŽK slouží k současnému podávání různých léčiv, které jsou nekompatibilní, jedna z cest se využívá k měření CVP</a:t>
            </a:r>
          </a:p>
        </p:txBody>
      </p:sp>
    </p:spTree>
    <p:extLst>
      <p:ext uri="{BB962C8B-B14F-4D97-AF65-F5344CB8AC3E}">
        <p14:creationId xmlns:p14="http://schemas.microsoft.com/office/powerpoint/2010/main" val="17573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Typy CŽK</a:t>
            </a:r>
          </a:p>
        </p:txBody>
      </p:sp>
      <p:sp>
        <p:nvSpPr>
          <p:cNvPr id="10243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774700" y="1952625"/>
            <a:ext cx="8643832" cy="21544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Standardní CŽK - s více </a:t>
            </a:r>
            <a:r>
              <a:rPr lang="cs-CZ" altLang="cs-CZ" sz="2800" dirty="0" err="1" smtClean="0">
                <a:effectLst/>
                <a:latin typeface="+mj-lt"/>
              </a:rPr>
              <a:t>luminy</a:t>
            </a:r>
            <a:r>
              <a:rPr lang="cs-CZ" altLang="cs-CZ" sz="2800" dirty="0" smtClean="0">
                <a:effectLst/>
                <a:latin typeface="+mj-lt"/>
              </a:rPr>
              <a:t> (dva až pět kanálů)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CŽK k zajištění eliminačních metod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CŽK pro dlouhodobé zavedení </a:t>
            </a:r>
            <a:endParaRPr lang="cs-CZ" altLang="cs-CZ" sz="2800" dirty="0" smtClean="0">
              <a:effectLst/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opatřeny </a:t>
            </a:r>
            <a:r>
              <a:rPr lang="cs-CZ" altLang="cs-CZ" sz="2800" dirty="0" smtClean="0">
                <a:effectLst/>
                <a:latin typeface="+mj-lt"/>
              </a:rPr>
              <a:t>povrchem s antibakteriálním působením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CŽK opatřené zásobníkem (portem)</a:t>
            </a:r>
          </a:p>
        </p:txBody>
      </p:sp>
    </p:spTree>
    <p:extLst>
      <p:ext uri="{BB962C8B-B14F-4D97-AF65-F5344CB8AC3E}">
        <p14:creationId xmlns:p14="http://schemas.microsoft.com/office/powerpoint/2010/main" val="251451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Typy CŽK</a:t>
            </a:r>
          </a:p>
        </p:txBody>
      </p:sp>
      <p:sp>
        <p:nvSpPr>
          <p:cNvPr id="11267" name="Podnadpis 2"/>
          <p:cNvSpPr>
            <a:spLocks noGrp="1"/>
          </p:cNvSpPr>
          <p:nvPr>
            <p:ph type="body" idx="4294967295"/>
          </p:nvPr>
        </p:nvSpPr>
        <p:spPr>
          <a:xfrm>
            <a:off x="774700" y="1724025"/>
            <a:ext cx="8643832" cy="34470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20863"/>
          <a:lstStyle/>
          <a:p>
            <a:pPr marL="521574" indent="-521574">
              <a:buFont typeface="Calibri" pitchFamily="34" charset="0"/>
              <a:buAutoNum type="alphaUcPeriod"/>
            </a:pPr>
            <a:r>
              <a:rPr lang="cs-CZ" altLang="cs-CZ" sz="2800" dirty="0">
                <a:solidFill>
                  <a:srgbClr val="BA68B4"/>
                </a:solidFill>
                <a:latin typeface="+mj-lt"/>
              </a:rPr>
              <a:t>Krátkodobé použití</a:t>
            </a:r>
            <a:r>
              <a:rPr lang="cs-CZ" altLang="cs-CZ" sz="2800" dirty="0">
                <a:latin typeface="+mj-lt"/>
              </a:rPr>
              <a:t> – jednoduché, vícecestné (14 - 30 dní)</a:t>
            </a:r>
          </a:p>
          <a:p>
            <a:pPr marL="521574" indent="-521574">
              <a:buFont typeface="Calibri" pitchFamily="34" charset="0"/>
              <a:buAutoNum type="alphaUcPeriod"/>
            </a:pPr>
            <a:r>
              <a:rPr lang="cs-CZ" altLang="cs-CZ" sz="2800" dirty="0">
                <a:solidFill>
                  <a:srgbClr val="BA68B4"/>
                </a:solidFill>
                <a:latin typeface="+mj-lt"/>
              </a:rPr>
              <a:t>Dlouhodobé použití</a:t>
            </a:r>
            <a:r>
              <a:rPr lang="cs-CZ" altLang="cs-CZ" sz="2800" dirty="0">
                <a:latin typeface="+mj-lt"/>
              </a:rPr>
              <a:t> – zpravidla dvoucestné (</a:t>
            </a:r>
            <a:r>
              <a:rPr lang="cs-CZ" altLang="cs-CZ" sz="2800" dirty="0" err="1">
                <a:latin typeface="+mj-lt"/>
              </a:rPr>
              <a:t>Broviacův</a:t>
            </a:r>
            <a:r>
              <a:rPr lang="cs-CZ" altLang="cs-CZ" sz="2800" dirty="0">
                <a:latin typeface="+mj-lt"/>
              </a:rPr>
              <a:t>, </a:t>
            </a:r>
            <a:r>
              <a:rPr lang="cs-CZ" altLang="cs-CZ" sz="2800" dirty="0" err="1">
                <a:latin typeface="+mj-lt"/>
              </a:rPr>
              <a:t>Hickmanův</a:t>
            </a:r>
            <a:r>
              <a:rPr lang="cs-CZ" altLang="cs-CZ" sz="2800" dirty="0">
                <a:latin typeface="+mj-lt"/>
              </a:rPr>
              <a:t>)</a:t>
            </a:r>
          </a:p>
          <a:p>
            <a:pPr marL="521574" indent="-521574">
              <a:buFont typeface="Calibri" pitchFamily="34" charset="0"/>
              <a:buAutoNum type="alphaUcPeriod"/>
            </a:pPr>
            <a:r>
              <a:rPr lang="cs-CZ" altLang="cs-CZ" sz="2800" dirty="0">
                <a:latin typeface="+mj-lt"/>
              </a:rPr>
              <a:t>Krátkodobé a střednědobé CŽK zaváděné přes periferní žílu (zpravidla jednocestné)</a:t>
            </a:r>
          </a:p>
          <a:p>
            <a:pPr marL="521574" indent="-521574">
              <a:buFont typeface="Calibri" pitchFamily="34" charset="0"/>
              <a:buAutoNum type="alphaUcPeriod"/>
            </a:pPr>
            <a:r>
              <a:rPr lang="cs-CZ" altLang="cs-CZ" sz="2800" dirty="0">
                <a:latin typeface="+mj-lt"/>
              </a:rPr>
              <a:t>Podkožně </a:t>
            </a:r>
            <a:r>
              <a:rPr lang="cs-CZ" altLang="cs-CZ" sz="2800" dirty="0" err="1">
                <a:latin typeface="+mj-lt"/>
              </a:rPr>
              <a:t>implantovatelné</a:t>
            </a:r>
            <a:r>
              <a:rPr lang="cs-CZ" altLang="cs-CZ" sz="2800" dirty="0">
                <a:latin typeface="+mj-lt"/>
              </a:rPr>
              <a:t> systémy – porty </a:t>
            </a:r>
            <a:endParaRPr lang="cs-CZ" altLang="cs-CZ" sz="2800" dirty="0" smtClean="0">
              <a:latin typeface="+mj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+mj-lt"/>
              </a:rPr>
              <a:t>implantabilní</a:t>
            </a:r>
            <a:r>
              <a:rPr lang="cs-CZ" altLang="cs-CZ" sz="2800" dirty="0" smtClean="0">
                <a:latin typeface="+mj-lt"/>
              </a:rPr>
              <a:t> </a:t>
            </a:r>
            <a:r>
              <a:rPr lang="cs-CZ" altLang="cs-CZ" sz="2800" dirty="0">
                <a:latin typeface="+mj-lt"/>
              </a:rPr>
              <a:t>podkožní komůrkový systém</a:t>
            </a:r>
          </a:p>
        </p:txBody>
      </p:sp>
    </p:spTree>
    <p:extLst>
      <p:ext uri="{BB962C8B-B14F-4D97-AF65-F5344CB8AC3E}">
        <p14:creationId xmlns:p14="http://schemas.microsoft.com/office/powerpoint/2010/main" val="29182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err="1">
                <a:solidFill>
                  <a:schemeClr val="tx1"/>
                </a:solidFill>
                <a:latin typeface="+mj-lt"/>
              </a:rPr>
              <a:t>Tunelizované</a:t>
            </a:r>
            <a:r>
              <a:rPr lang="cs-CZ" altLang="cs-CZ" sz="4000" dirty="0">
                <a:solidFill>
                  <a:schemeClr val="tx1"/>
                </a:solidFill>
                <a:latin typeface="+mj-lt"/>
              </a:rPr>
              <a:t> centrální katétry</a:t>
            </a:r>
          </a:p>
        </p:txBody>
      </p:sp>
      <p:sp>
        <p:nvSpPr>
          <p:cNvPr id="14339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850900" y="1876425"/>
            <a:ext cx="8643832" cy="34556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Speciální katétry pro dlouhodobé používání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Probíhají před vstupem do žíly asi 10 cm v podkoží → snižují riziko infekce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Speciální </a:t>
            </a:r>
            <a:r>
              <a:rPr lang="cs-CZ" altLang="cs-CZ" sz="2800" dirty="0" err="1">
                <a:latin typeface="+mj-lt"/>
              </a:rPr>
              <a:t>dakronová</a:t>
            </a:r>
            <a:r>
              <a:rPr lang="cs-CZ" altLang="cs-CZ" sz="2800" dirty="0">
                <a:latin typeface="+mj-lt"/>
              </a:rPr>
              <a:t> manžeta umožní prorůstání epitelu, čímž se vytvoří bariéra proti infekci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Doba používání je několikaměsíční, jsou jedno i </a:t>
            </a:r>
            <a:r>
              <a:rPr lang="cs-CZ" altLang="cs-CZ" sz="2800" dirty="0" err="1">
                <a:latin typeface="+mj-lt"/>
              </a:rPr>
              <a:t>vícelumenné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+mj-lt"/>
              </a:rPr>
              <a:t>Hickmanův</a:t>
            </a:r>
            <a:r>
              <a:rPr lang="cs-CZ" altLang="cs-CZ" sz="2800" dirty="0">
                <a:latin typeface="+mj-lt"/>
              </a:rPr>
              <a:t>, </a:t>
            </a:r>
            <a:r>
              <a:rPr lang="cs-CZ" altLang="cs-CZ" sz="2800" dirty="0" err="1">
                <a:latin typeface="+mj-lt"/>
              </a:rPr>
              <a:t>Broviackův</a:t>
            </a:r>
            <a:r>
              <a:rPr lang="cs-CZ" altLang="cs-CZ" sz="2800" dirty="0">
                <a:latin typeface="+mj-lt"/>
              </a:rPr>
              <a:t> katétr → klinická onkologie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I: u pacientů, vyžadujících dlouhodobý přístup do centrálního venózního řečiště</a:t>
            </a:r>
          </a:p>
        </p:txBody>
      </p:sp>
    </p:spTree>
    <p:extLst>
      <p:ext uri="{BB962C8B-B14F-4D97-AF65-F5344CB8AC3E}">
        <p14:creationId xmlns:p14="http://schemas.microsoft.com/office/powerpoint/2010/main" val="85069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558" y="3488243"/>
            <a:ext cx="3831802" cy="314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Rectangle 6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</a:rPr>
              <a:t>Schéma víceramenného katétru</a:t>
            </a:r>
          </a:p>
        </p:txBody>
      </p:sp>
      <p:sp>
        <p:nvSpPr>
          <p:cNvPr id="18435" name="Podnadpis 2"/>
          <p:cNvSpPr>
            <a:spLocks noGrp="1"/>
          </p:cNvSpPr>
          <p:nvPr>
            <p:ph type="body" idx="4294967295"/>
          </p:nvPr>
        </p:nvSpPr>
        <p:spPr>
          <a:xfrm>
            <a:off x="698500" y="1800225"/>
            <a:ext cx="8643832" cy="25853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20863"/>
          <a:lstStyle/>
          <a:p>
            <a:pPr eaLnBrk="1" hangingPunct="1">
              <a:buFont typeface="Wingdings" pitchFamily="2" charset="2"/>
              <a:buNone/>
            </a:pPr>
            <a:r>
              <a:rPr lang="cs-CZ" altLang="cs-CZ" sz="2800" dirty="0">
                <a:latin typeface="+mj-lt"/>
              </a:rPr>
              <a:t>1 - BD </a:t>
            </a:r>
            <a:r>
              <a:rPr lang="cs-CZ" altLang="cs-CZ" sz="2800" dirty="0" err="1">
                <a:latin typeface="+mj-lt"/>
              </a:rPr>
              <a:t>Luer-LokTM</a:t>
            </a:r>
            <a:r>
              <a:rPr lang="cs-CZ" altLang="cs-CZ" sz="2800" dirty="0">
                <a:latin typeface="+mj-lt"/>
              </a:rPr>
              <a:t> </a:t>
            </a:r>
            <a:r>
              <a:rPr lang="cs-CZ" altLang="cs-CZ" sz="2800" dirty="0" err="1">
                <a:latin typeface="+mj-lt"/>
              </a:rPr>
              <a:t>konus</a:t>
            </a:r>
            <a:r>
              <a:rPr lang="cs-CZ" altLang="cs-CZ" sz="2800" dirty="0">
                <a:latin typeface="+mj-lt"/>
              </a:rPr>
              <a:t> s uzávěrem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dirty="0">
                <a:latin typeface="+mj-lt"/>
              </a:rPr>
              <a:t>2 - jednotlivé zevní prameny katétru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dirty="0">
                <a:latin typeface="+mj-lt"/>
              </a:rPr>
              <a:t>3 - svodná pelota s otvory pro fixační stehy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dirty="0">
                <a:latin typeface="+mj-lt"/>
              </a:rPr>
              <a:t>4 - sekundární posunovatelná fixační objímka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dirty="0">
                <a:latin typeface="+mj-lt"/>
              </a:rPr>
              <a:t>5 - značení délky katétru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sz="2800" dirty="0">
                <a:latin typeface="+mj-lt"/>
              </a:rPr>
              <a:t>6 - jednotlivá ústí na </a:t>
            </a:r>
            <a:r>
              <a:rPr lang="cs-CZ" altLang="cs-CZ" sz="2800" dirty="0" smtClean="0">
                <a:latin typeface="+mj-lt"/>
              </a:rPr>
              <a:t>špičce </a:t>
            </a:r>
            <a:r>
              <a:rPr lang="cs-CZ" altLang="cs-CZ" sz="2800" dirty="0">
                <a:latin typeface="+mj-lt"/>
              </a:rPr>
              <a:t>katétru</a:t>
            </a:r>
          </a:p>
        </p:txBody>
      </p:sp>
      <p:sp>
        <p:nvSpPr>
          <p:cNvPr id="2" name="Obdélník 1"/>
          <p:cNvSpPr/>
          <p:nvPr/>
        </p:nvSpPr>
        <p:spPr>
          <a:xfrm>
            <a:off x="4813300" y="5397430"/>
            <a:ext cx="53467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 smtClean="0"/>
              <a:t>Zdroj: wikiskripta.eu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567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Indikace zavedení CŽK</a:t>
            </a:r>
          </a:p>
        </p:txBody>
      </p:sp>
      <p:sp>
        <p:nvSpPr>
          <p:cNvPr id="19459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927100" y="1724025"/>
            <a:ext cx="8643832" cy="53060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Zajištění spolehlivého a bezpečného žilního vstupu na delší dobu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infuzní léčba u akutních a kritických stavů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podávání parenterální výživy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Nitrožilní bolusové nebo kontinuální podávání infuzí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látek dráždících žilní stěnu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roztoky s osmolalitou převyšující 800 </a:t>
            </a:r>
            <a:r>
              <a:rPr lang="cs-CZ" altLang="cs-CZ" sz="2400" dirty="0" err="1">
                <a:latin typeface="+mj-lt"/>
              </a:rPr>
              <a:t>mmol</a:t>
            </a:r>
            <a:endParaRPr lang="cs-CZ" altLang="cs-CZ" sz="2400" dirty="0">
              <a:latin typeface="+mj-lt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roztoků chemicky dráždících žilní stěnu vysoce alkalickým pH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Velké a náhlé ztráty a rychlé objemové náhrady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Mimotělní eliminační metody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Diagnostické účely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měření centrálního žilního tlaku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angiografie plicního řečiště při podezření na embolizaci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Specifické a alternativní terapie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plicnicový katétr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opakované odběry žilní krve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zavedení dočasné </a:t>
            </a:r>
            <a:r>
              <a:rPr lang="cs-CZ" altLang="cs-CZ" sz="2400" dirty="0" err="1">
                <a:latin typeface="+mj-lt"/>
              </a:rPr>
              <a:t>kardiostimulace</a:t>
            </a:r>
            <a:endParaRPr lang="cs-CZ" altLang="cs-CZ" sz="2400" dirty="0">
              <a:latin typeface="+mj-lt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port-katétr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3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3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Centrální žilní </a:t>
            </a:r>
            <a:r>
              <a:rPr lang="cs-CZ" altLang="cs-CZ" sz="4000" dirty="0" err="1" smtClean="0">
                <a:solidFill>
                  <a:schemeClr val="tx1"/>
                </a:solidFill>
                <a:effectLst/>
                <a:latin typeface="+mj-lt"/>
              </a:rPr>
              <a:t>kanylace</a:t>
            </a:r>
            <a:endParaRPr lang="cs-CZ" altLang="cs-CZ" sz="4000" dirty="0" smtClean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0483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800225"/>
            <a:ext cx="9278797" cy="1723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BA68B4"/>
                </a:solidFill>
                <a:effectLst/>
                <a:latin typeface="+mj-lt"/>
              </a:rPr>
              <a:t>Přístupy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v. </a:t>
            </a:r>
            <a:r>
              <a:rPr lang="cs-CZ" altLang="cs-CZ" sz="2800" dirty="0" err="1" smtClean="0">
                <a:effectLst/>
                <a:latin typeface="+mj-lt"/>
              </a:rPr>
              <a:t>jugularis</a:t>
            </a:r>
            <a:r>
              <a:rPr lang="cs-CZ" altLang="cs-CZ" sz="2800" dirty="0" smtClean="0">
                <a:effectLst/>
                <a:latin typeface="+mj-lt"/>
              </a:rPr>
              <a:t> interna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v. </a:t>
            </a:r>
            <a:r>
              <a:rPr lang="cs-CZ" altLang="cs-CZ" sz="2800" dirty="0" err="1" smtClean="0">
                <a:effectLst/>
                <a:latin typeface="+mj-lt"/>
              </a:rPr>
              <a:t>subclavia</a:t>
            </a:r>
            <a:r>
              <a:rPr lang="cs-CZ" altLang="cs-CZ" sz="2800" dirty="0" smtClean="0">
                <a:effectLst/>
                <a:latin typeface="+mj-lt"/>
              </a:rPr>
              <a:t>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v. </a:t>
            </a:r>
            <a:r>
              <a:rPr lang="cs-CZ" altLang="cs-CZ" sz="2800" dirty="0" err="1" smtClean="0">
                <a:effectLst/>
                <a:latin typeface="+mj-lt"/>
              </a:rPr>
              <a:t>femoralis</a:t>
            </a:r>
            <a:r>
              <a:rPr lang="cs-CZ" altLang="cs-CZ" sz="2800" dirty="0" smtClean="0">
                <a:effectLst/>
                <a:latin typeface="+mj-lt"/>
              </a:rPr>
              <a:t> 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2562225"/>
            <a:ext cx="4106563" cy="247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bdélník 5"/>
          <p:cNvSpPr/>
          <p:nvPr/>
        </p:nvSpPr>
        <p:spPr>
          <a:xfrm>
            <a:off x="6337300" y="5204181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Zdroj: wikiskripta.eu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8140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9620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Příprava pomůcek</a:t>
            </a:r>
          </a:p>
        </p:txBody>
      </p:sp>
      <p:sp>
        <p:nvSpPr>
          <p:cNvPr id="21507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774700" y="1571625"/>
            <a:ext cx="8643832" cy="5030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Sterilní stolek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jednorázový set pro </a:t>
            </a:r>
            <a:r>
              <a:rPr lang="cs-CZ" altLang="cs-CZ" sz="2400" dirty="0" err="1">
                <a:latin typeface="+mj-lt"/>
              </a:rPr>
              <a:t>kanylaci</a:t>
            </a:r>
            <a:r>
              <a:rPr lang="cs-CZ" altLang="cs-CZ" sz="2400" dirty="0">
                <a:latin typeface="+mj-lt"/>
              </a:rPr>
              <a:t> CŽK (jehla, zavaděč, katétr)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sterilní rukavice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chirurgické nástroje (peán, jehelec, skalpel, nůžky, chirurgická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pinzeta, šicí materiál)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perforovaná rouška, sterilní tampóny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injekční „10“ a „20“ stříkačka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injekční jehly (růžová, černá)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sterilní komprese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BA68B4"/>
                </a:solidFill>
                <a:latin typeface="+mj-lt"/>
              </a:rPr>
              <a:t>Nesterilní stolek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emitní miska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dezinfekční roztok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roztok peroxidu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fyziologický roztok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lokální anestetikum – </a:t>
            </a:r>
            <a:r>
              <a:rPr lang="cs-CZ" altLang="cs-CZ" sz="2400" dirty="0" err="1">
                <a:latin typeface="+mj-lt"/>
              </a:rPr>
              <a:t>Mesocain</a:t>
            </a:r>
            <a:r>
              <a:rPr lang="cs-CZ" altLang="cs-CZ" sz="2400" dirty="0">
                <a:latin typeface="+mj-lt"/>
              </a:rPr>
              <a:t> 1 %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fixační materiál, náplast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+mj-lt"/>
              </a:rPr>
              <a:t>operační plášť, ústenka, chirurgická čepice</a:t>
            </a:r>
          </a:p>
        </p:txBody>
      </p:sp>
    </p:spTree>
    <p:extLst>
      <p:ext uri="{BB962C8B-B14F-4D97-AF65-F5344CB8AC3E}">
        <p14:creationId xmlns:p14="http://schemas.microsoft.com/office/powerpoint/2010/main" val="218516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Postup při </a:t>
            </a:r>
            <a:r>
              <a:rPr lang="cs-CZ" altLang="cs-CZ" sz="4000" dirty="0" err="1" smtClean="0">
                <a:solidFill>
                  <a:schemeClr val="tx1"/>
                </a:solidFill>
                <a:effectLst/>
              </a:rPr>
              <a:t>kanylaci</a:t>
            </a:r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 CŽK</a:t>
            </a:r>
            <a:endParaRPr lang="cs-CZ" altLang="cs-CZ" sz="40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4579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850900" y="1724025"/>
            <a:ext cx="8643832" cy="47643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Aseptická technika – dezinfekce, sterilní krytí, rouška přes ústa, sterilní rukavice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+mj-lt"/>
              </a:rPr>
              <a:t>Trendelenburgova</a:t>
            </a:r>
            <a:r>
              <a:rPr lang="cs-CZ" altLang="cs-CZ" sz="2800" dirty="0">
                <a:latin typeface="+mj-lt"/>
              </a:rPr>
              <a:t> poloha - usnadňuje punkci (naplnění krčních žil)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Dostatečná lokální anestezie, popřípadě lehká </a:t>
            </a:r>
            <a:r>
              <a:rPr lang="cs-CZ" altLang="cs-CZ" sz="2800" dirty="0" err="1">
                <a:latin typeface="+mj-lt"/>
              </a:rPr>
              <a:t>sedace</a:t>
            </a:r>
            <a:r>
              <a:rPr lang="cs-CZ" altLang="cs-CZ" sz="2800" dirty="0">
                <a:latin typeface="+mj-lt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 zavedení CŽK aspirace a ověření správné pozice katétru – </a:t>
            </a:r>
            <a:r>
              <a:rPr lang="cs-CZ" altLang="cs-CZ" sz="2800" dirty="0">
                <a:solidFill>
                  <a:srgbClr val="800000"/>
                </a:solidFill>
                <a:latin typeface="+mj-lt"/>
              </a:rPr>
              <a:t>RTG S+P</a:t>
            </a:r>
            <a:r>
              <a:rPr lang="cs-CZ" altLang="cs-CZ" sz="2800" dirty="0">
                <a:latin typeface="+mj-lt"/>
              </a:rPr>
              <a:t>, EKG, analýza krevních plynů z odebrané krve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Dokumentace (datum, čas, místo vpichu, použitý typ katétru) </a:t>
            </a:r>
          </a:p>
          <a:p>
            <a:pPr eaLnBrk="1" hangingPunct="1">
              <a:lnSpc>
                <a:spcPct val="90000"/>
              </a:lnSpc>
            </a:pPr>
            <a:endParaRPr lang="cs-CZ" altLang="cs-CZ" sz="3200" dirty="0"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91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  <a:latin typeface="+mj-lt"/>
              </a:rPr>
              <a:t>Komplikace </a:t>
            </a:r>
            <a:r>
              <a:rPr lang="cs-CZ" altLang="cs-CZ" sz="4000" dirty="0" smtClean="0">
                <a:solidFill>
                  <a:schemeClr val="tx1"/>
                </a:solidFill>
                <a:latin typeface="+mj-lt"/>
              </a:rPr>
              <a:t>CŽK</a:t>
            </a:r>
            <a:endParaRPr lang="cs-CZ" altLang="cs-CZ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603" name="Rectangle 3"/>
          <p:cNvSpPr>
            <a:spLocks noChangeArrowheads="1"/>
          </p:cNvSpPr>
          <p:nvPr>
            <p:ph type="body" sz="half" idx="4294967295"/>
          </p:nvPr>
        </p:nvSpPr>
        <p:spPr>
          <a:xfrm>
            <a:off x="850900" y="1724025"/>
            <a:ext cx="6477000" cy="48013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Chybné zavedení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Vzduchová embolie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Perforace cévy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Chybná poloha katetru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Arytmie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Odtržení/dislokace/okluze </a:t>
            </a:r>
            <a:r>
              <a:rPr lang="cs-CZ" altLang="cs-CZ" sz="2800" dirty="0">
                <a:latin typeface="+mj-lt"/>
              </a:rPr>
              <a:t>katétru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PNO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Hematom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Trombóza (s následnou embolizací)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Infekce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7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602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  <a:latin typeface="+mj-lt"/>
              </a:rPr>
              <a:t>Zásady ošetřování CŽK</a:t>
            </a:r>
          </a:p>
        </p:txBody>
      </p:sp>
      <p:sp>
        <p:nvSpPr>
          <p:cNvPr id="26627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850900" y="1647825"/>
            <a:ext cx="8643832" cy="4825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Aseptický ráz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Při převazu a výměně krytí užívat ústenku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Místo vpichu převazujeme po celkové toaletě pacienta, jinak dle potřeby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Hodnocení místa vpichu - barva kůže, otok, </a:t>
            </a:r>
            <a:r>
              <a:rPr lang="cs-CZ" altLang="cs-CZ" sz="2800" dirty="0" smtClean="0">
                <a:latin typeface="+mj-lt"/>
              </a:rPr>
              <a:t>krvácení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Dezinfekce </a:t>
            </a:r>
            <a:r>
              <a:rPr lang="cs-CZ" altLang="cs-CZ" sz="2800" dirty="0">
                <a:latin typeface="+mj-lt"/>
              </a:rPr>
              <a:t>místa vpichu (CHG, </a:t>
            </a:r>
            <a:r>
              <a:rPr lang="cs-CZ" altLang="cs-CZ" sz="2800" dirty="0" err="1">
                <a:latin typeface="+mj-lt"/>
              </a:rPr>
              <a:t>Betadine</a:t>
            </a:r>
            <a:r>
              <a:rPr lang="cs-CZ" altLang="cs-CZ" sz="2800" dirty="0">
                <a:latin typeface="+mj-lt"/>
              </a:rPr>
              <a:t>)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Heparinová/citrátová zátka - je-li nutné přechodně katétr uzavřít 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Výměna </a:t>
            </a:r>
            <a:r>
              <a:rPr lang="cs-CZ" altLang="cs-CZ" sz="2800" dirty="0" err="1">
                <a:latin typeface="+mj-lt"/>
              </a:rPr>
              <a:t>i.v.souprav</a:t>
            </a:r>
            <a:r>
              <a:rPr lang="cs-CZ" altLang="cs-CZ" sz="2800" dirty="0">
                <a:latin typeface="+mj-lt"/>
              </a:rPr>
              <a:t>, prodlužovacích hadiček po 24 </a:t>
            </a:r>
            <a:r>
              <a:rPr lang="cs-CZ" altLang="cs-CZ" sz="2800" dirty="0" smtClean="0">
                <a:latin typeface="+mj-lt"/>
              </a:rPr>
              <a:t>hod.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Používat </a:t>
            </a:r>
            <a:r>
              <a:rPr lang="cs-CZ" altLang="cs-CZ" sz="2800" dirty="0" err="1">
                <a:latin typeface="+mj-lt"/>
              </a:rPr>
              <a:t>Luer-lock</a:t>
            </a:r>
            <a:r>
              <a:rPr lang="cs-CZ" altLang="cs-CZ" sz="2800" dirty="0">
                <a:latin typeface="+mj-lt"/>
              </a:rPr>
              <a:t> spoje a uzávěry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Zbytečně nerozpojovat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Dokumentace - datum a čas </a:t>
            </a:r>
            <a:r>
              <a:rPr lang="cs-CZ" altLang="cs-CZ" sz="2800" dirty="0" err="1">
                <a:latin typeface="+mj-lt"/>
              </a:rPr>
              <a:t>kanylace</a:t>
            </a:r>
            <a:r>
              <a:rPr lang="cs-CZ" altLang="cs-CZ" sz="2800" dirty="0">
                <a:latin typeface="+mj-lt"/>
              </a:rPr>
              <a:t> a další změny související s katétrem (výměny spojovacích hadiček, měřícího systému apod.)</a:t>
            </a:r>
          </a:p>
        </p:txBody>
      </p:sp>
    </p:spTree>
    <p:extLst>
      <p:ext uri="{BB962C8B-B14F-4D97-AF65-F5344CB8AC3E}">
        <p14:creationId xmlns:p14="http://schemas.microsoft.com/office/powerpoint/2010/main" val="800322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Odstranění katétru</a:t>
            </a:r>
          </a:p>
        </p:txBody>
      </p:sp>
      <p:sp>
        <p:nvSpPr>
          <p:cNvPr id="30723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876425"/>
            <a:ext cx="9278797" cy="3157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CŽK by měl být odstraněn ihned, pokud není indikace k jeho ponechání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Zruší se i v případě podezření na </a:t>
            </a:r>
            <a:r>
              <a:rPr lang="cs-CZ" altLang="cs-CZ" sz="2800" dirty="0">
                <a:solidFill>
                  <a:srgbClr val="800000"/>
                </a:solidFill>
                <a:latin typeface="+mj-lt"/>
              </a:rPr>
              <a:t>katétrovou sepsi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Odstraňování za přísně aseptických podmínek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Doba zavedení CŽK je 3 – 4 týdny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Odebrání stěrů a špičky katétru na mikrobiologické vyšetření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Dezinfekce a sterilní krytí rány</a:t>
            </a:r>
          </a:p>
          <a:p>
            <a:pPr eaLnBrk="1" hangingPunct="1">
              <a:lnSpc>
                <a:spcPct val="90000"/>
              </a:lnSpc>
            </a:pPr>
            <a:endParaRPr lang="cs-CZ" altLang="cs-CZ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59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ChangeArrowheads="1"/>
          </p:cNvSpPr>
          <p:nvPr>
            <p:ph type="title" idx="4294967295"/>
          </p:nvPr>
        </p:nvSpPr>
        <p:spPr>
          <a:xfrm>
            <a:off x="714751" y="9620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solidFill>
                  <a:schemeClr val="tx1"/>
                </a:solidFill>
                <a:effectLst/>
              </a:rPr>
              <a:t>Kanylace</a:t>
            </a:r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 CŽK</a:t>
            </a:r>
          </a:p>
        </p:txBody>
      </p:sp>
      <p:pic>
        <p:nvPicPr>
          <p:cNvPr id="31747" name="Picture 4" descr="_B2028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31" y="1761882"/>
            <a:ext cx="5482269" cy="369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5" descr="_B0728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1882"/>
            <a:ext cx="5211131" cy="369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8166100" y="5589323"/>
            <a:ext cx="2527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altLang="cs-CZ" dirty="0" smtClean="0"/>
              <a:t>Zdroj: autorka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6694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solidFill>
                  <a:schemeClr val="tx1"/>
                </a:solidFill>
                <a:effectLst/>
              </a:rPr>
              <a:t>Kanylace</a:t>
            </a:r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 arterie</a:t>
            </a:r>
          </a:p>
        </p:txBody>
      </p:sp>
      <p:sp>
        <p:nvSpPr>
          <p:cNvPr id="33795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850900" y="1724025"/>
            <a:ext cx="8643832" cy="35086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Sterilní zavedení arteriální kanyly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Slouží k permanentní monitoraci invazivního TK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Tato metoda je nejspolehlivější, ale také pacienta nejvíce zatěžuje možnými komplikacemi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Hodnoty: tepová frekvence + systolický a diastolický tlak + tzv. </a:t>
            </a:r>
            <a:r>
              <a:rPr lang="cs-CZ" altLang="cs-CZ" sz="2800" dirty="0">
                <a:solidFill>
                  <a:srgbClr val="BA68B4"/>
                </a:solidFill>
                <a:latin typeface="+mj-lt"/>
              </a:rPr>
              <a:t>střední arteriální tlak (MAP)</a:t>
            </a:r>
            <a:r>
              <a:rPr lang="cs-CZ" altLang="cs-CZ" sz="2800" dirty="0">
                <a:latin typeface="+mj-lt"/>
              </a:rPr>
              <a:t> → ideální hodnota nad 90 </a:t>
            </a:r>
            <a:r>
              <a:rPr lang="cs-CZ" altLang="cs-CZ" sz="2800" dirty="0" err="1">
                <a:latin typeface="+mj-lt"/>
              </a:rPr>
              <a:t>mmHg</a:t>
            </a:r>
            <a:r>
              <a:rPr lang="cs-CZ" altLang="cs-CZ" sz="2800" dirty="0">
                <a:latin typeface="+mj-lt"/>
              </a:rPr>
              <a:t>, v IP alespoň 75 </a:t>
            </a:r>
            <a:r>
              <a:rPr lang="cs-CZ" altLang="cs-CZ" sz="2800" dirty="0" err="1">
                <a:latin typeface="+mj-lt"/>
              </a:rPr>
              <a:t>mmHg</a:t>
            </a:r>
            <a:endParaRPr lang="cs-CZ" altLang="cs-CZ" sz="2800" dirty="0">
              <a:latin typeface="+mj-lt"/>
            </a:endParaRPr>
          </a:p>
          <a:p>
            <a:pPr eaLnBrk="1" hangingPunct="1"/>
            <a:endParaRPr lang="cs-CZ" altLang="cs-CZ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043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odnadpis 2"/>
          <p:cNvSpPr>
            <a:spLocks noGrp="1"/>
          </p:cNvSpPr>
          <p:nvPr>
            <p:ph type="body" idx="4294967295"/>
          </p:nvPr>
        </p:nvSpPr>
        <p:spPr>
          <a:xfrm>
            <a:off x="927100" y="1647825"/>
            <a:ext cx="8643832" cy="21544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20863"/>
          <a:lstStyle/>
          <a:p>
            <a:pPr eaLnBrk="1" hangingPunct="1">
              <a:buFont typeface="Arial" charset="0"/>
              <a:buChar char="•"/>
            </a:pP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 Nepřetržité </a:t>
            </a: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invazivní měření TK u oběhově nestabilních P</a:t>
            </a:r>
          </a:p>
          <a:p>
            <a:pPr eaLnBrk="1" hangingPunct="1">
              <a:buFont typeface="Arial" charset="0"/>
              <a:buChar char="•"/>
            </a:pP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 Operace </a:t>
            </a: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v řízené hypotenzi</a:t>
            </a:r>
          </a:p>
          <a:p>
            <a:pPr eaLnBrk="1" hangingPunct="1">
              <a:buFont typeface="Arial" charset="0"/>
              <a:buChar char="•"/>
            </a:pP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 Opakované </a:t>
            </a: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odběry arteriální krve na vyšetření</a:t>
            </a:r>
          </a:p>
          <a:p>
            <a:pPr eaLnBrk="1" hangingPunct="1">
              <a:buFont typeface="Arial" charset="0"/>
              <a:buChar char="•"/>
            </a:pP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 Nutnost </a:t>
            </a: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podávání </a:t>
            </a:r>
            <a:r>
              <a:rPr lang="cs-CZ" altLang="cs-CZ" sz="2800" dirty="0" err="1" smtClean="0">
                <a:effectLst/>
                <a:latin typeface="+mj-lt"/>
                <a:cs typeface="Tahoma" pitchFamily="34" charset="0"/>
              </a:rPr>
              <a:t>vazoaktivních</a:t>
            </a: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 látek</a:t>
            </a:r>
          </a:p>
          <a:p>
            <a:pPr eaLnBrk="1" hangingPunct="1">
              <a:buFont typeface="Arial" charset="0"/>
              <a:buChar char="•"/>
            </a:pP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 Ventilačně </a:t>
            </a:r>
            <a:r>
              <a:rPr lang="cs-CZ" altLang="cs-CZ" sz="2800" dirty="0" smtClean="0">
                <a:effectLst/>
                <a:latin typeface="+mj-lt"/>
                <a:cs typeface="Tahoma" pitchFamily="34" charset="0"/>
              </a:rPr>
              <a:t>nestabilní pacient  </a:t>
            </a:r>
          </a:p>
        </p:txBody>
      </p:sp>
      <p:sp>
        <p:nvSpPr>
          <p:cNvPr id="34819" name="Rectangle 4"/>
          <p:cNvSpPr>
            <a:spLocks noChangeArrowheads="1"/>
          </p:cNvSpPr>
          <p:nvPr>
            <p:ph type="title" idx="4294967295"/>
          </p:nvPr>
        </p:nvSpPr>
        <p:spPr>
          <a:xfrm>
            <a:off x="698500" y="9620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</a:rPr>
              <a:t>Indikace zavedení ART katétru</a:t>
            </a:r>
          </a:p>
        </p:txBody>
      </p:sp>
    </p:spTree>
    <p:extLst>
      <p:ext uri="{BB962C8B-B14F-4D97-AF65-F5344CB8AC3E}">
        <p14:creationId xmlns:p14="http://schemas.microsoft.com/office/powerpoint/2010/main" val="1686054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Výhody měření ART tlaku</a:t>
            </a:r>
          </a:p>
        </p:txBody>
      </p:sp>
      <p:sp>
        <p:nvSpPr>
          <p:cNvPr id="35843" name="Rectangle 5"/>
          <p:cNvSpPr>
            <a:spLocks noChangeArrowheads="1"/>
          </p:cNvSpPr>
          <p:nvPr>
            <p:ph type="body" idx="4294967295"/>
          </p:nvPr>
        </p:nvSpPr>
        <p:spPr>
          <a:xfrm>
            <a:off x="698500" y="1800225"/>
            <a:ext cx="9278797" cy="25853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kumimoji="0" lang="cs-CZ" altLang="cs-CZ" sz="2800" dirty="0" smtClean="0">
                <a:effectLst/>
              </a:rPr>
              <a:t>Nepřetržité sledování TK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kumimoji="0" lang="cs-CZ" altLang="cs-CZ" sz="2800" dirty="0" smtClean="0">
                <a:effectLst/>
              </a:rPr>
              <a:t>Trvalá přesnost a spolehlivost měření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kumimoji="0" lang="cs-CZ" altLang="cs-CZ" sz="2800" dirty="0" smtClean="0">
                <a:effectLst/>
              </a:rPr>
              <a:t>Rychlé rozeznání oběhových poruch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kumimoji="0" lang="cs-CZ" altLang="cs-CZ" sz="2800" dirty="0" smtClean="0">
                <a:effectLst/>
              </a:rPr>
              <a:t>Nepřímé hodnocení kontraktility myokardu z rychlosti vzestupu arteriální tlakové křivky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kumimoji="0" lang="cs-CZ" altLang="cs-CZ" sz="2800" dirty="0" smtClean="0">
                <a:effectLst/>
              </a:rPr>
              <a:t>Přístup do arterie k odběru krevních vzorků k dg. účelům</a:t>
            </a:r>
          </a:p>
        </p:txBody>
      </p:sp>
    </p:spTree>
    <p:extLst>
      <p:ext uri="{BB962C8B-B14F-4D97-AF65-F5344CB8AC3E}">
        <p14:creationId xmlns:p14="http://schemas.microsoft.com/office/powerpoint/2010/main" val="1078917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Pomůcky k ART </a:t>
            </a:r>
            <a:r>
              <a:rPr lang="cs-CZ" altLang="cs-CZ" sz="4000" dirty="0" err="1" smtClean="0">
                <a:solidFill>
                  <a:schemeClr val="tx1"/>
                </a:solidFill>
                <a:effectLst/>
              </a:rPr>
              <a:t>kanylaci</a:t>
            </a:r>
            <a:endParaRPr lang="cs-CZ" altLang="cs-CZ" sz="40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38915" name="Rectangle 3"/>
          <p:cNvSpPr>
            <a:spLocks noChangeArrowheads="1"/>
          </p:cNvSpPr>
          <p:nvPr>
            <p:ph type="body" sz="half" idx="4294967295"/>
          </p:nvPr>
        </p:nvSpPr>
        <p:spPr>
          <a:xfrm>
            <a:off x="927100" y="1800225"/>
            <a:ext cx="4232804" cy="412420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BA68B4"/>
                </a:solidFill>
                <a:latin typeface="+mj-lt"/>
                <a:cs typeface="Tahoma" pitchFamily="34" charset="0"/>
              </a:rPr>
              <a:t>Sterilní stolek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+mj-lt"/>
                <a:cs typeface="Tahoma" pitchFamily="34" charset="0"/>
              </a:rPr>
              <a:t>a) ve </a:t>
            </a:r>
            <a:r>
              <a:rPr lang="cs-CZ" altLang="cs-CZ" sz="2800" dirty="0" err="1">
                <a:solidFill>
                  <a:schemeClr val="accent1"/>
                </a:solidFill>
                <a:latin typeface="+mj-lt"/>
                <a:cs typeface="Tahoma" pitchFamily="34" charset="0"/>
              </a:rPr>
              <a:t>steril</a:t>
            </a:r>
            <a:r>
              <a:rPr lang="cs-CZ" altLang="cs-CZ" sz="2800" dirty="0">
                <a:solidFill>
                  <a:schemeClr val="accent1"/>
                </a:solidFill>
                <a:latin typeface="+mj-lt"/>
                <a:cs typeface="Tahoma" pitchFamily="34" charset="0"/>
              </a:rPr>
              <a:t>. balíku: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perforovaná rouška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čtverce, tampony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empír, rukavice,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peán, nůžky, jehelec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misky na dezinfekci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+mj-lt"/>
                <a:cs typeface="Tahoma" pitchFamily="34" charset="0"/>
              </a:rPr>
              <a:t>b) mimo balík: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šicí materiál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  <a:cs typeface="Tahoma" pitchFamily="34" charset="0"/>
              </a:rPr>
              <a:t>arteriální kanyla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+mj-lt"/>
                <a:cs typeface="Tahoma" pitchFamily="34" charset="0"/>
              </a:rPr>
              <a:t>inj</a:t>
            </a:r>
            <a:r>
              <a:rPr lang="cs-CZ" altLang="cs-CZ" sz="2800" dirty="0">
                <a:latin typeface="+mj-lt"/>
                <a:cs typeface="Tahoma" pitchFamily="34" charset="0"/>
              </a:rPr>
              <a:t>. stříkačka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8916" name="Rectangle 5"/>
          <p:cNvSpPr>
            <a:spLocks noChangeArrowheads="1"/>
          </p:cNvSpPr>
          <p:nvPr>
            <p:ph type="body" sz="half" idx="4294967295"/>
          </p:nvPr>
        </p:nvSpPr>
        <p:spPr>
          <a:xfrm>
            <a:off x="5270500" y="1800225"/>
            <a:ext cx="4232804" cy="53922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BA68B4"/>
                </a:solidFill>
                <a:latin typeface="+mj-lt"/>
              </a:rPr>
              <a:t>Mimo sterilní stolek: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dezinfekční </a:t>
            </a:r>
            <a:r>
              <a:rPr lang="cs-CZ" altLang="cs-CZ" sz="2800" dirty="0" smtClean="0">
                <a:latin typeface="+mj-lt"/>
              </a:rPr>
              <a:t>prostředek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emitní miska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ústenka, čepice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popř. místní anestetikum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měřící komůrka </a:t>
            </a:r>
            <a:r>
              <a:rPr lang="cs-CZ" altLang="cs-CZ" sz="2800" i="1" dirty="0">
                <a:latin typeface="+mj-lt"/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monitorovací systém - tlakový modul, spojovací kabel, přetlaková manžeta, fyziologický roztok s heparinem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krycí materiál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imobilizační dlaha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latin typeface="+mj-lt"/>
              </a:rPr>
              <a:t> </a:t>
            </a:r>
            <a:r>
              <a:rPr lang="cs-CZ" altLang="cs-CZ" sz="2300" dirty="0">
                <a:latin typeface="Tahoma" pitchFamily="34" charset="0"/>
              </a:rPr>
              <a:t/>
            </a:r>
            <a:br>
              <a:rPr lang="cs-CZ" altLang="cs-CZ" sz="2300" dirty="0">
                <a:latin typeface="Tahoma" pitchFamily="34" charset="0"/>
              </a:rPr>
            </a:br>
            <a:endParaRPr lang="cs-CZ" altLang="cs-CZ" sz="2300" dirty="0"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3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442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9620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Postup </a:t>
            </a:r>
            <a:r>
              <a:rPr lang="cs-CZ" altLang="cs-CZ" sz="4000" dirty="0" err="1" smtClean="0">
                <a:solidFill>
                  <a:schemeClr val="tx1"/>
                </a:solidFill>
                <a:effectLst/>
                <a:latin typeface="+mj-lt"/>
              </a:rPr>
              <a:t>kanylace</a:t>
            </a:r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 ART</a:t>
            </a:r>
          </a:p>
        </p:txBody>
      </p:sp>
      <p:sp>
        <p:nvSpPr>
          <p:cNvPr id="43011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850900" y="1647825"/>
            <a:ext cx="8643832" cy="481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Kompetence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NLZP fixuje ruku v dorzální flexi - ručně nebo polohovací dlahou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Lékař dezinfikuje místo vpichu, přiloží sterilní perforovanou roušku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 případě potřeby provede místní anestézii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Lékař zavede arteriální kanylu a fixuje ji stehem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NLZP sterilně kryje místo vpichu, připojí monitorovací systém (linky)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NLZP provede kalibraci a zkontroluje tvar křivky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HK lze uložit do formované dlahy a polohu zajistit obinadlem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Nastavit alarmové hodnoty na monitoru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788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8858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  <a:latin typeface="+mj-lt"/>
              </a:rPr>
              <a:t>Zásady manipulace s arteriální kanylou</a:t>
            </a:r>
          </a:p>
        </p:txBody>
      </p:sp>
      <p:sp>
        <p:nvSpPr>
          <p:cNvPr id="44035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571625"/>
            <a:ext cx="8805347" cy="46258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800000"/>
                </a:solidFill>
                <a:latin typeface="+mj-lt"/>
              </a:rPr>
              <a:t>Do arteriální linky nikdy neaplikovat žádné léky!!!</a:t>
            </a:r>
            <a:r>
              <a:rPr lang="cs-CZ" altLang="cs-CZ" sz="2800" dirty="0">
                <a:latin typeface="+mj-lt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Prevence vzniku infekce, otlaků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Udržovat správnou polohu kanyly, předcházet vytažení kanyly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Sledovat průchodnost kanyly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Sledovat teplotu, barvu a citlivost končetiny, brnění prstů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 případě pochybností naměřených hodnot a nebo i pro </a:t>
            </a:r>
            <a:r>
              <a:rPr lang="cs-CZ" altLang="cs-CZ" sz="2800" dirty="0" err="1">
                <a:latin typeface="+mj-lt"/>
              </a:rPr>
              <a:t>ko</a:t>
            </a:r>
            <a:r>
              <a:rPr lang="cs-CZ" altLang="cs-CZ" sz="2800" dirty="0">
                <a:latin typeface="+mj-lt"/>
              </a:rPr>
              <a:t> 2x denně přeměřit TK tonometrem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Sledovat</a:t>
            </a:r>
            <a:r>
              <a:rPr lang="cs-CZ" altLang="cs-CZ" sz="2800" i="1" dirty="0">
                <a:latin typeface="+mj-lt"/>
              </a:rPr>
              <a:t> z</a:t>
            </a:r>
            <a:r>
              <a:rPr lang="cs-CZ" altLang="cs-CZ" sz="2800" dirty="0">
                <a:latin typeface="+mj-lt"/>
              </a:rPr>
              <a:t>měny v místě vpichu, poruchy prokrvení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Sledovat hladinu FR s heparinem</a:t>
            </a:r>
          </a:p>
          <a:p>
            <a:pPr eaLnBrk="1" hangingPunct="1">
              <a:lnSpc>
                <a:spcPct val="90000"/>
              </a:lnSpc>
            </a:pPr>
            <a:endParaRPr lang="cs-CZ" altLang="cs-CZ" sz="2700" dirty="0"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27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378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864324" y="885825"/>
            <a:ext cx="8643832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  <a:latin typeface="+mj-lt"/>
              </a:rPr>
              <a:t>Převaz ART </a:t>
            </a:r>
            <a:r>
              <a:rPr lang="cs-CZ" altLang="cs-CZ" sz="4000" dirty="0" smtClean="0">
                <a:solidFill>
                  <a:schemeClr val="tx1"/>
                </a:solidFill>
                <a:latin typeface="+mj-lt"/>
              </a:rPr>
              <a:t>kanyly</a:t>
            </a:r>
            <a:endParaRPr lang="cs-CZ" altLang="cs-CZ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059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495425"/>
            <a:ext cx="8643832" cy="46535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Připravit pomůcky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Informovat nemocného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Převaz provádět podle typu použitého krycího materiálu á 24 – 72 hodin, popř. dle potřeby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Zhodnotit místo vpichu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Odstranit zbytky krve peroxidem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Dezinfikovat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Sterilně </a:t>
            </a:r>
            <a:r>
              <a:rPr lang="cs-CZ" altLang="cs-CZ" sz="2800" dirty="0" smtClean="0">
                <a:latin typeface="+mj-lt"/>
              </a:rPr>
              <a:t>krýt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+mj-lt"/>
              </a:rPr>
              <a:t>Zkontrolovat </a:t>
            </a:r>
            <a:r>
              <a:rPr lang="cs-CZ" altLang="cs-CZ" sz="2800" dirty="0">
                <a:latin typeface="+mj-lt"/>
              </a:rPr>
              <a:t>snímané </a:t>
            </a:r>
            <a:r>
              <a:rPr lang="cs-CZ" altLang="cs-CZ" sz="2800" dirty="0" smtClean="0">
                <a:latin typeface="+mj-lt"/>
              </a:rPr>
              <a:t>hodnoty</a:t>
            </a:r>
            <a:r>
              <a:rPr lang="cs-CZ" altLang="cs-CZ" sz="2800" b="1" dirty="0" smtClean="0">
                <a:latin typeface="+mj-lt"/>
              </a:rPr>
              <a:t> 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Řádně fixovat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Dokumentace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+mj-lt"/>
            </a:endParaRPr>
          </a:p>
        </p:txBody>
      </p:sp>
      <p:pic>
        <p:nvPicPr>
          <p:cNvPr id="45060" name="Picture 4" descr="C:\Users\Toshiba\Desktop\foto práce\arter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3431756"/>
            <a:ext cx="3622019" cy="222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7995909" y="5681840"/>
            <a:ext cx="1499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dirty="0" smtClean="0"/>
              <a:t>Zdroj: autorka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0962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3094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tx1"/>
                </a:solidFill>
                <a:latin typeface="+mj-lt"/>
              </a:rPr>
              <a:t>Odběry krve z arteriální kanyly</a:t>
            </a:r>
          </a:p>
        </p:txBody>
      </p:sp>
      <p:sp>
        <p:nvSpPr>
          <p:cNvPr id="46083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774700" y="1724025"/>
            <a:ext cx="8643832" cy="34901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Dodržovat zásady asepse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Před odběrem podložit kohout čtvercem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Vstup kohoutu dezinfikovat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Odtáhnout cca 2 - 5 ml krve a znehodnotit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Odběrovou stříkačkou odebrat požadované množství krve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Systém včetně kohoutu propláchnout pomocí bypassu, popř. stříkačkou s FR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Výstup kohoutu očistit, dezinfikovat a krýt špuntem</a:t>
            </a:r>
          </a:p>
        </p:txBody>
      </p:sp>
    </p:spTree>
    <p:extLst>
      <p:ext uri="{BB962C8B-B14F-4D97-AF65-F5344CB8AC3E}">
        <p14:creationId xmlns:p14="http://schemas.microsoft.com/office/powerpoint/2010/main" val="298758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Odstranění ART kanyly</a:t>
            </a:r>
          </a:p>
        </p:txBody>
      </p:sp>
      <p:sp>
        <p:nvSpPr>
          <p:cNvPr id="48131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774700" y="1724025"/>
            <a:ext cx="8643832" cy="41451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ART kanylu odstraňuje NLZP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Informovat pacienta o plánovaném výkonu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Odstranit fixaci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Kanylu jemně vytáhnout za současné aspirace a mírné komprese arterie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 odstranění kanyly nutná komprese místa vpichu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místo vpichu poté pevně přelepit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Pečlivě kontrolovat možné krvácení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 zrušení ART kanyly v a. </a:t>
            </a:r>
            <a:r>
              <a:rPr lang="cs-CZ" altLang="cs-CZ" sz="2800" dirty="0" err="1">
                <a:latin typeface="+mj-lt"/>
              </a:rPr>
              <a:t>femoralis</a:t>
            </a:r>
            <a:r>
              <a:rPr lang="cs-CZ" altLang="cs-CZ" sz="2800" dirty="0">
                <a:latin typeface="+mj-lt"/>
              </a:rPr>
              <a:t> přiložit sáček s pískem na dobu 30 minut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Konec ART kanyly poslat na mikrobiologické vyšetření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74187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850900" y="809625"/>
            <a:ext cx="8643832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latin typeface="+mj-lt"/>
              </a:rPr>
              <a:t>Komplikace</a:t>
            </a:r>
            <a:endParaRPr lang="cs-CZ" altLang="cs-CZ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9155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571625"/>
            <a:ext cx="8643832" cy="53460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Hematom v místě vpichu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Vzduch v systému – ovlivnění naměřených hodnot, riziko embolizace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Krev v systému – netěsnost systému, nízký tlak v manžetě, spotřebovaný FR k proplachu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Zhoršená průchodnost kanyly (změna polohy) se projeví deformací křivky, nesprávnými hodnotami; úplnou neprůchodnost signalizuje rovná křivka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Infekce - zarudnutí a sekrece v místě vpichu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Poškození cévní stěny - v průběhu arterie typické zbarvení kůže (mramorované nebo bledé až bílé)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Technické komplikace (komůrka - monitor)</a:t>
            </a:r>
          </a:p>
          <a:p>
            <a:pPr eaLnBrk="1" hangingPunct="1">
              <a:lnSpc>
                <a:spcPct val="90000"/>
              </a:lnSpc>
            </a:pPr>
            <a:endParaRPr lang="cs-CZ" altLang="cs-CZ" sz="1100" dirty="0">
              <a:latin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27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559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945908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Infuzní linky</a:t>
            </a:r>
          </a:p>
        </p:txBody>
      </p:sp>
      <p:pic>
        <p:nvPicPr>
          <p:cNvPr id="53251" name="Picture 4" descr="_2123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955" y="1571625"/>
            <a:ext cx="4544776" cy="503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/>
        </p:nvSpPr>
        <p:spPr>
          <a:xfrm>
            <a:off x="7785100" y="6232740"/>
            <a:ext cx="1499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dirty="0" smtClean="0"/>
              <a:t>Zdroj: autorka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0766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0382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  <a:latin typeface="+mj-lt"/>
              </a:rPr>
              <a:t>Infuzní linka</a:t>
            </a:r>
          </a:p>
        </p:txBody>
      </p:sp>
      <p:sp>
        <p:nvSpPr>
          <p:cNvPr id="54275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800225"/>
            <a:ext cx="9278797" cy="3102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Soubor všech infuzních setů, hadiček, lineárních dávkovačů, trojcestných kohoutů, infuzních ramp a jiných spojek, které zajišťují aplikaci infuzní terapie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Při sestavování infuzních linek je nutné pamatovat na to, že bakteriální filtry je třeba zařadit co nejblíže k P, že se přes ně nesmí podávat lipidy, transfuze, plazma a </a:t>
            </a:r>
            <a:r>
              <a:rPr lang="cs-CZ" altLang="cs-CZ" sz="2800" dirty="0" err="1">
                <a:latin typeface="+mj-lt"/>
              </a:rPr>
              <a:t>furosemid</a:t>
            </a:r>
            <a:endParaRPr lang="cs-CZ" altLang="cs-CZ" sz="2800" dirty="0">
              <a:latin typeface="+mj-lt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+mj-lt"/>
              </a:rPr>
              <a:t>Bakteriální filtry musí být měněny dle doporučení výrobce každých 96 hodin</a:t>
            </a:r>
          </a:p>
        </p:txBody>
      </p:sp>
    </p:spTree>
    <p:extLst>
      <p:ext uri="{BB962C8B-B14F-4D97-AF65-F5344CB8AC3E}">
        <p14:creationId xmlns:p14="http://schemas.microsoft.com/office/powerpoint/2010/main" val="2002505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>
            <p:ph type="title" idx="4294967295"/>
          </p:nvPr>
        </p:nvSpPr>
        <p:spPr>
          <a:xfrm>
            <a:off x="698500" y="1114425"/>
            <a:ext cx="9278797" cy="6155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chemeClr val="tx1"/>
                </a:solidFill>
                <a:effectLst/>
              </a:rPr>
              <a:t>Infuzní linka</a:t>
            </a:r>
          </a:p>
        </p:txBody>
      </p:sp>
      <p:sp>
        <p:nvSpPr>
          <p:cNvPr id="55299" name="Rectangle 3"/>
          <p:cNvSpPr>
            <a:spLocks noChangeArrowheads="1"/>
          </p:cNvSpPr>
          <p:nvPr>
            <p:ph type="body" idx="4294967295"/>
          </p:nvPr>
        </p:nvSpPr>
        <p:spPr>
          <a:xfrm>
            <a:off x="698500" y="1876425"/>
            <a:ext cx="9278797" cy="372409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Měnit měřící systém po 72 hodinách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Kohouty vřazené do měřícího systému udržovat bez zbytků krve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Po každém odběru a manipulaci s kohouty → dezinfekce a sterilní krytí jednorázovou zátkou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effectLst/>
                <a:latin typeface="+mj-lt"/>
              </a:rPr>
              <a:t>Vak s FR na kontinuální proplach připravovat s 5000 j. Heparinu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effectLst/>
              <a:latin typeface="+mj-lt"/>
            </a:endParaRPr>
          </a:p>
          <a:p>
            <a:pPr eaLnBrk="1" hangingPunct="1"/>
            <a:endParaRPr lang="cs-CZ" altLang="cs-CZ" dirty="0" smtClean="0"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649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charset="0"/>
              </a:rPr>
              <a:t>Použité zdroje</a:t>
            </a:r>
            <a:endParaRPr lang="cs-CZ" altLang="cs-CZ" sz="4000" dirty="0">
              <a:latin typeface="+mj-lt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41420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BARTŮNĚK, P. a kol. </a:t>
            </a:r>
            <a:r>
              <a:rPr lang="cs-CZ" sz="2800" i="1" dirty="0"/>
              <a:t>Vybrané kapitoly z intenzivní péče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2016. ISBN </a:t>
            </a:r>
            <a:r>
              <a:rPr lang="cs-CZ" sz="2800" dirty="0" smtClean="0"/>
              <a:t>978-80-247-4343-1</a:t>
            </a:r>
            <a:r>
              <a:rPr lang="cs-CZ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HANDL, Z. </a:t>
            </a:r>
            <a:r>
              <a:rPr lang="cs-CZ" sz="2800" i="1" dirty="0"/>
              <a:t>Monitorování pacientů v anesteziologii, resuscitaci a intenzivní péči – vybrané kapitoly</a:t>
            </a:r>
            <a:r>
              <a:rPr lang="cs-CZ" sz="2800" dirty="0"/>
              <a:t>. 4. vyd. Brno: NCO </a:t>
            </a:r>
            <a:r>
              <a:rPr lang="cs-CZ" sz="2800" dirty="0" err="1"/>
              <a:t>NCO</a:t>
            </a:r>
            <a:r>
              <a:rPr lang="cs-CZ" sz="2800" dirty="0"/>
              <a:t>, 2004. ISBN 80-7013-408-9</a:t>
            </a:r>
            <a:r>
              <a:rPr lang="cs-CZ" sz="2800" dirty="0" smtClean="0"/>
              <a:t>.</a:t>
            </a: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/>
              <a:t>Kapounová</a:t>
            </a:r>
            <a:r>
              <a:rPr lang="cs-CZ" sz="2800" dirty="0"/>
              <a:t>, G. </a:t>
            </a:r>
            <a:r>
              <a:rPr lang="cs-CZ" sz="2800" i="1" dirty="0"/>
              <a:t>Ošetřovatelství v intenzivní péči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2020. ISBN 978-80-271-0130-6. </a:t>
            </a:r>
            <a:endParaRPr lang="cs-CZ" sz="2800" dirty="0" smtClean="0"/>
          </a:p>
          <a:p>
            <a:r>
              <a:rPr lang="cs-CZ" sz="2800" dirty="0"/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647</TotalTime>
  <Words>1311</Words>
  <Application>Microsoft Office PowerPoint</Application>
  <PresentationFormat>Vlastní</PresentationFormat>
  <Paragraphs>257</Paragraphs>
  <Slides>32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Office Theme</vt:lpstr>
      <vt:lpstr>Prezentace aplikace PowerPoint</vt:lpstr>
      <vt:lpstr>Zajištění přístupu do cévního řečiště</vt:lpstr>
      <vt:lpstr>Centrální žilní kanylace</vt:lpstr>
      <vt:lpstr>Centrální žilní kanylace</vt:lpstr>
      <vt:lpstr>Výhody CŽK</vt:lpstr>
      <vt:lpstr>Typy CŽK</vt:lpstr>
      <vt:lpstr>Typy CŽK</vt:lpstr>
      <vt:lpstr>Typy CŽK</vt:lpstr>
      <vt:lpstr>Tunelizované centrální katétry</vt:lpstr>
      <vt:lpstr>Schéma víceramenného katétru</vt:lpstr>
      <vt:lpstr>Indikace zavedení CŽK</vt:lpstr>
      <vt:lpstr>Centrální žilní kanylace</vt:lpstr>
      <vt:lpstr>Příprava pomůcek</vt:lpstr>
      <vt:lpstr>Postup při kanylaci CŽK</vt:lpstr>
      <vt:lpstr>Komplikace CŽK</vt:lpstr>
      <vt:lpstr>Zásady ošetřování CŽK</vt:lpstr>
      <vt:lpstr>Odstranění katétru</vt:lpstr>
      <vt:lpstr>Kanylace CŽK</vt:lpstr>
      <vt:lpstr>Kanylace arterie</vt:lpstr>
      <vt:lpstr>Indikace zavedení ART katétru</vt:lpstr>
      <vt:lpstr>Výhody měření ART tlaku</vt:lpstr>
      <vt:lpstr>Pomůcky k ART kanylaci</vt:lpstr>
      <vt:lpstr>Postup kanylace ART</vt:lpstr>
      <vt:lpstr>Zásady manipulace s arteriální kanylou</vt:lpstr>
      <vt:lpstr>Převaz ART kanyly</vt:lpstr>
      <vt:lpstr>Odběry krve z arteriální kanyly</vt:lpstr>
      <vt:lpstr>Odstranění ART kanyly</vt:lpstr>
      <vt:lpstr>Komplikace</vt:lpstr>
      <vt:lpstr>Infuzní linky</vt:lpstr>
      <vt:lpstr>Infuzní linka</vt:lpstr>
      <vt:lpstr>Infuzní linka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56</cp:revision>
  <dcterms:created xsi:type="dcterms:W3CDTF">2017-03-15T11:07:40Z</dcterms:created>
  <dcterms:modified xsi:type="dcterms:W3CDTF">2021-12-02T21:16:28Z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