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8" r:id="rId3"/>
    <p:sldId id="259" r:id="rId4"/>
    <p:sldId id="260" r:id="rId5"/>
    <p:sldId id="261" r:id="rId6"/>
    <p:sldId id="264" r:id="rId7"/>
    <p:sldId id="266" r:id="rId8"/>
    <p:sldId id="265" r:id="rId9"/>
    <p:sldId id="263" r:id="rId10"/>
    <p:sldId id="267" r:id="rId11"/>
    <p:sldId id="269" r:id="rId12"/>
    <p:sldId id="268" r:id="rId13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68750"/>
  </p:normalViewPr>
  <p:slideViewPr>
    <p:cSldViewPr snapToGrid="0" snapToObjects="1">
      <p:cViewPr varScale="1">
        <p:scale>
          <a:sx n="78" d="100"/>
          <a:sy n="78" d="100"/>
        </p:scale>
        <p:origin x="185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3B60E8-95BC-E941-A5FF-40051F155933}" type="datetimeFigureOut">
              <a:rPr lang="cs-CZ" smtClean="0"/>
              <a:t>22.04.2022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B69323-C8D5-154A-9752-7BED8870042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15415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modalita = forma energie </a:t>
            </a:r>
            <a:r>
              <a:rPr lang="cs-CZ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nesouci</a:t>
            </a: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́ </a:t>
            </a:r>
            <a:r>
              <a:rPr lang="cs-CZ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signál</a:t>
            </a: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cs-CZ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vyvolávajíci</a:t>
            </a: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́ </a:t>
            </a:r>
            <a:r>
              <a:rPr lang="cs-CZ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odpověd</a:t>
            </a: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̌. Modalita </a:t>
            </a:r>
            <a:r>
              <a:rPr lang="cs-CZ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podnětu</a:t>
            </a: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je </a:t>
            </a:r>
            <a:r>
              <a:rPr lang="cs-CZ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vnímána</a:t>
            </a: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jako </a:t>
            </a:r>
            <a:r>
              <a:rPr lang="cs-CZ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například</a:t>
            </a: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zrakova</a:t>
            </a: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́, </a:t>
            </a:r>
            <a:r>
              <a:rPr lang="cs-CZ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sluchova</a:t>
            </a: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́, </a:t>
            </a:r>
            <a:r>
              <a:rPr lang="cs-CZ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dotykova</a:t>
            </a: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́ atd. </a:t>
            </a:r>
            <a:endParaRPr lang="cs-CZ" dirty="0">
              <a:effectLst/>
            </a:endParaRP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A8042-11B8-3545-819C-20F91E5A8296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750161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▪ </a:t>
            </a:r>
            <a:endParaRPr lang="cs-CZ" dirty="0"/>
          </a:p>
          <a:p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 </a:t>
            </a:r>
            <a:r>
              <a:rPr lang="cs-CZ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řada</a:t>
            </a: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výhod</a:t>
            </a: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informace o dané </a:t>
            </a:r>
            <a:r>
              <a:rPr lang="cs-CZ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události</a:t>
            </a: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ale z </a:t>
            </a:r>
            <a:r>
              <a:rPr lang="cs-CZ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jiného</a:t>
            </a: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úhlu</a:t>
            </a: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informací – lokalizace </a:t>
            </a:r>
            <a:r>
              <a:rPr lang="cs-CZ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předmětu</a:t>
            </a: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je </a:t>
            </a:r>
            <a:r>
              <a:rPr lang="cs-CZ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klíčem</a:t>
            </a: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 </a:t>
            </a:r>
            <a:r>
              <a:rPr lang="cs-CZ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úspěchu</a:t>
            </a: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cs-CZ" dirty="0"/>
          </a:p>
          <a:p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 </a:t>
            </a:r>
            <a:r>
              <a:rPr lang="cs-CZ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zpřesněni</a:t>
            </a: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́ informací o </a:t>
            </a:r>
            <a:r>
              <a:rPr lang="cs-CZ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daném</a:t>
            </a: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objektu</a:t>
            </a:r>
            <a:b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A8042-11B8-3545-819C-20F91E5A8296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590379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/>
              <a:t>časová souvislost (problém s rychlostí světla vs. zvuku, mírně se diskrepance vyrovnává rychlostí vedení signálů - pomalejším zpracováním vizuálních podnětů)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/>
              <a:t>zvuk a obraz televize jsou spojeny pouze pokud se smysluplně shodují – tzn. pokud jsou strukturálně shodné (nebude jen tak spojovat nesmyslné stimuly, např. lví řev s postavou člověka)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B69323-C8D5-154A-9752-7BED8870042A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226823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/>
              <a:t>časová souvislost (problém s rychlostí světla vs. zvuku, mírně se diskrepance vyrovnává rychlostí vedení signálů - pomalejším zpracováním vizuálních podnětů)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/>
              <a:t>zvuk a obraz televize jsou spojeny pouze pokud se smysluplně shodují – tzn. pokud jsou strukturálně shodné (nebude jen tak spojovat nesmyslné stimuly, např. lví řev s postavou člověka)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B69323-C8D5-154A-9752-7BED8870042A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53228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V dnešní době vídáme stále častěji děti hrající si s tablety, mobily či jinou elektronikou – ta poskytuje pouze optickou, auditivní a pouze limitovanou taktilní stimulaci. Oproti tomu klasické hračky, jako jsou například kostky, panenky, atd., nabízí adekvátní optickou (nějak hračka vypadá), auditivní (může vydávat zvuky, ale i například jednotlivé materiály použité při výrobě mohou při zmáčknutí vydat zvuk, při hraní např. kostkou dítě bouchá o zem, kostkou o kostku), taktilní (materiály, tvary), chuťovou a čichovou (hračku si strká do pusy, čuchá si k ní, může ji omylem v něčem vyválet a hned je stimul větší). Co je hlavní, při druhé variantě je obraz vytvořen pomocí všech modalit a hlavně jsou koherentní. Na tabletu tomu tak není – zvuky jsou často umělé, hudba v pozadí se v realitě nevyskytuje, i když si bude hrát s elektronickou kostkou, hrany na ploché hladké obrazovce cítit pod prsty nebude.</a:t>
            </a:r>
          </a:p>
          <a:p>
            <a:r>
              <a:rPr lang="cs-CZ" dirty="0"/>
              <a:t>Pro vývoj MSI jakožto naučené dovednosti je důležitá adekvátní stimulace již od raného vývoje, proto je důležité dítěti poskytnou dostatek kvalitních vstupů!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B69323-C8D5-154A-9752-7BED8870042A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06324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165508-87B8-7145-81CE-8BB9EF345B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AC9A4527-D97C-1343-B5C1-250E8F62FD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88DFCC1-6A0D-F14B-98F1-E94DDB7F8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19E61-03E0-DE4E-BFA2-7E47F51C90F9}" type="datetimeFigureOut">
              <a:rPr lang="cs-CZ" smtClean="0"/>
              <a:t>22.04.2022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8FC6176-88BB-C940-82A4-DFA90839A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A667D53-B3F3-D64B-90F3-EE9EB4EF9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48E01-F314-A643-BE28-E97610C233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49812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52F13C0-B49A-414B-9DFA-92E159450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CB095D4-8CBD-6341-99FF-21121A0818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C707517-FAE7-D048-A804-FF2048DE0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19E61-03E0-DE4E-BFA2-7E47F51C90F9}" type="datetimeFigureOut">
              <a:rPr lang="cs-CZ" smtClean="0"/>
              <a:t>22.04.2022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09370D3-70F1-714F-9DAC-5A986D03D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CA5FDB1-FC1B-A74A-ABB2-A635C76D0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48E01-F314-A643-BE28-E97610C233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13174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89EEA62-6320-C648-96BC-7A5E98E4B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10291BA-C4F0-AE43-A19D-D49851E071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4EC1BB6-E9C6-0B46-97C4-91F773B82F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19E61-03E0-DE4E-BFA2-7E47F51C90F9}" type="datetimeFigureOut">
              <a:rPr lang="cs-CZ" smtClean="0"/>
              <a:t>22.04.2022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59F1E9C-EA8F-EB44-9B61-5076DACFF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29254D1-435F-E247-A137-F988599CB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48E01-F314-A643-BE28-E97610C233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60286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6671156-EE5D-7A46-8C99-A7B32E094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0CF07EC-A16F-F545-84CC-2983403F3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53DC25B6-8FDA-C440-B013-4E91626A74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14D83D1D-C184-F34C-9A1E-7F254032F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19E61-03E0-DE4E-BFA2-7E47F51C90F9}" type="datetimeFigureOut">
              <a:rPr lang="cs-CZ" smtClean="0"/>
              <a:t>22.04.2022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39C158C-F7E6-CA44-8213-6293D89A4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0B65442D-3BD2-5A42-8EDC-3BDD9ADAB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48E01-F314-A643-BE28-E97610C233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00291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75D87A-DEDB-3F49-933A-4C0F8F49B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C9EDD58-771F-FD46-9253-679328A168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A03C9ED0-3BD4-9544-BED2-7AFAE042FB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60344EDA-C138-E948-B772-A229CF2ED3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34FCD367-3AB3-9146-B430-D1207CFBC9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8D08077A-1765-6544-9308-EA25CAC0F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19E61-03E0-DE4E-BFA2-7E47F51C90F9}" type="datetimeFigureOut">
              <a:rPr lang="cs-CZ" smtClean="0"/>
              <a:t>22.04.2022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AD98097F-2908-6046-B718-352F04879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9DF89F4D-2077-0248-B85B-4B93CA842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48E01-F314-A643-BE28-E97610C233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95839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DB4090-8BF6-E04A-A9E0-4A0B24550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A00EFBB8-5663-2C45-BB7E-61565B82F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19E61-03E0-DE4E-BFA2-7E47F51C90F9}" type="datetimeFigureOut">
              <a:rPr lang="cs-CZ" smtClean="0"/>
              <a:t>22.04.2022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F7A6D89E-090E-8240-9623-CC7BF5674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2680DC87-EBB2-7B49-84A5-0C29D77DC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48E01-F314-A643-BE28-E97610C233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9613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237C93D2-5396-3445-B973-09A3EA9B5A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19E61-03E0-DE4E-BFA2-7E47F51C90F9}" type="datetimeFigureOut">
              <a:rPr lang="cs-CZ" smtClean="0"/>
              <a:t>22.04.2022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0406E95F-6C20-B24E-B708-CFADD38D3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E03F9DE-48CF-E244-9066-DDEBC78A6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48E01-F314-A643-BE28-E97610C233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42960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AB754C7-FFAA-5843-9F0E-A4E5579F69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4415572-ECE5-F546-BD4B-B0105DFC7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BE37D636-6776-F745-8E2B-B9959F0762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E10BF4FA-A00D-154C-AEAF-8BE6C1292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19E61-03E0-DE4E-BFA2-7E47F51C90F9}" type="datetimeFigureOut">
              <a:rPr lang="cs-CZ" smtClean="0"/>
              <a:t>22.04.2022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95DFF361-86EE-5A4A-8A8C-01ADE7441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619666FD-DE9D-3D4E-93B9-837BA0D4A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48E01-F314-A643-BE28-E97610C233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01019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CCE2833-0F43-EC48-A54D-33EFF6A70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7390F0C0-33A9-6345-8058-384816F250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7E980942-EA3E-9F4A-8BFB-CDCA24F591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51C505BD-DC48-2D49-9A09-222194D90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19E61-03E0-DE4E-BFA2-7E47F51C90F9}" type="datetimeFigureOut">
              <a:rPr lang="cs-CZ" smtClean="0"/>
              <a:t>22.04.2022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1BAFCCCA-03AE-8243-B634-28ADDCC31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40FC44BC-1298-064E-8642-14119CEE2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48E01-F314-A643-BE28-E97610C233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68720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1E767D0-E404-C148-81CC-801A14164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92EDF86F-3E8F-2A4A-90D6-3D86EDF81D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0F28A53-CE1E-2742-B66A-60206FCDA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19E61-03E0-DE4E-BFA2-7E47F51C90F9}" type="datetimeFigureOut">
              <a:rPr lang="cs-CZ" smtClean="0"/>
              <a:t>22.04.2022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B75007D-5062-3547-8941-37BB1EE68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FA60DD3-6F39-1D48-905E-CFADB6364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48E01-F314-A643-BE28-E97610C233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28662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2158D0EC-48F3-D74F-9A18-3B572774D2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A78DCA3E-A4E6-CE43-BFCD-0C9ED64B20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FD919CC-359D-D34B-98F7-07F0314C6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19E61-03E0-DE4E-BFA2-7E47F51C90F9}" type="datetimeFigureOut">
              <a:rPr lang="cs-CZ" smtClean="0"/>
              <a:t>22.04.2022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F8B9E1C-2809-9340-9C9C-A00A572D9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15A3E2A-9569-7049-AF9D-C588FB1B7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48E01-F314-A643-BE28-E97610C233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10598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C57A9411-82F1-124F-9F9F-B07EC303D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2EF151F-02C5-0141-BA3B-93A7BD382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8E2F651-5EC1-404B-A0CC-16B8799457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A19E61-03E0-DE4E-BFA2-7E47F51C90F9}" type="datetimeFigureOut">
              <a:rPr lang="cs-CZ" smtClean="0"/>
              <a:t>22.04.2022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71D8E1E-F42E-A445-A451-541A97F098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0692B4A-00F6-B14F-A2A5-5C5875DE16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F48E01-F314-A643-BE28-E97610C233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30263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1A8C100-2C96-854F-A85E-69A026A5083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err="1"/>
              <a:t>Multisensorická</a:t>
            </a:r>
            <a:r>
              <a:rPr lang="cs-CZ" dirty="0"/>
              <a:t> integrace 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E0E2D181-9729-6C4D-B166-FB677A27F50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podklad pro </a:t>
            </a:r>
            <a:r>
              <a:rPr lang="cs-CZ"/>
              <a:t>(neuro)rehabilitaci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68162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8DAC1B1-9FB1-B94B-9E18-6E7667E8A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F5222CB-CEB5-4148-A9CC-BB1850EA3D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Pro zdárně vykonanou ideomotorickou funkci je nutné plnit její dvě komponenty </a:t>
            </a:r>
          </a:p>
          <a:p>
            <a:endParaRPr lang="cs-CZ" dirty="0"/>
          </a:p>
          <a:p>
            <a:r>
              <a:rPr lang="cs-CZ" dirty="0"/>
              <a:t>Gnostické funkce</a:t>
            </a:r>
          </a:p>
          <a:p>
            <a:r>
              <a:rPr lang="cs-CZ" dirty="0"/>
              <a:t>Exekutivní funkce</a:t>
            </a:r>
          </a:p>
        </p:txBody>
      </p:sp>
    </p:spTree>
    <p:extLst>
      <p:ext uri="{BB962C8B-B14F-4D97-AF65-F5344CB8AC3E}">
        <p14:creationId xmlns:p14="http://schemas.microsoft.com/office/powerpoint/2010/main" val="27713639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8FA7216-7620-2F46-BF10-3759E14D8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Gnostická funkce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20ECCB5-779D-454E-A399-5FC06EFF2D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schopnost vnímat a rozpoznávat</a:t>
            </a:r>
          </a:p>
          <a:p>
            <a:r>
              <a:rPr lang="cs-CZ" dirty="0"/>
              <a:t>pokud funguje, lze anticipovat </a:t>
            </a:r>
          </a:p>
          <a:p>
            <a:r>
              <a:rPr lang="cs-CZ" dirty="0"/>
              <a:t>nutný předpoklad gnostické funkce je </a:t>
            </a:r>
            <a:r>
              <a:rPr lang="cs-CZ" b="1" dirty="0"/>
              <a:t>integrace senzorických modalit</a:t>
            </a:r>
            <a:r>
              <a:rPr lang="cs-C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47732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66063A4-5CEB-1349-B41F-D1758149C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Exekutivní funkce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F86D2DA-0DA9-964B-A0F6-88733D14C6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koordinace a realizace pohybové aktivity</a:t>
            </a:r>
          </a:p>
          <a:p>
            <a:r>
              <a:rPr lang="cs-CZ" dirty="0" err="1"/>
              <a:t>Nutným</a:t>
            </a:r>
            <a:r>
              <a:rPr lang="cs-CZ" dirty="0"/>
              <a:t> </a:t>
            </a:r>
            <a:r>
              <a:rPr lang="cs-CZ" dirty="0" err="1"/>
              <a:t>předpokledem</a:t>
            </a:r>
            <a:r>
              <a:rPr lang="cs-CZ" dirty="0"/>
              <a:t> je zpracování a integrace informací z </a:t>
            </a:r>
            <a:r>
              <a:rPr lang="cs-CZ" b="1" dirty="0" err="1"/>
              <a:t>několika</a:t>
            </a:r>
            <a:r>
              <a:rPr lang="cs-CZ" b="1" dirty="0"/>
              <a:t> modalit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101728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89DD3CF-782E-814A-A644-16BFD16DC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Multisenzorická</a:t>
            </a:r>
            <a:r>
              <a:rPr lang="cs-CZ" dirty="0"/>
              <a:t> informace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67EEE83-9CD4-3144-B166-19BB273922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spojení různých senzorických modalit (zrak, sluch, čití, čich, chuť) v jeden signál v CNS; </a:t>
            </a:r>
          </a:p>
          <a:p>
            <a:pPr fontAlgn="base"/>
            <a:endParaRPr lang="cs-CZ" dirty="0"/>
          </a:p>
          <a:p>
            <a:pPr fontAlgn="base"/>
            <a:endParaRPr lang="cs-CZ" dirty="0"/>
          </a:p>
          <a:p>
            <a:pPr fontAlgn="base"/>
            <a:r>
              <a:rPr lang="cs-CZ" dirty="0"/>
              <a:t>cílem je smysluplný a přesnější percepční prožitek a zrychlený proces zpracování informace &gt; větší rychlejší odpověď organismu = zvýšení efektivity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23979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55259D-D682-4C4E-9F44-A5C1CA168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Termíny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9973123-A5FD-1149-BDCA-779A98407F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modalita</a:t>
            </a:r>
            <a:endParaRPr lang="cs-CZ" dirty="0">
              <a:effectLst/>
            </a:endParaRPr>
          </a:p>
          <a:p>
            <a:r>
              <a:rPr lang="cs-CZ" dirty="0" err="1"/>
              <a:t>bb</a:t>
            </a:r>
            <a:r>
              <a:rPr lang="cs-CZ" dirty="0"/>
              <a:t> </a:t>
            </a:r>
            <a:r>
              <a:rPr lang="cs-CZ" dirty="0" err="1"/>
              <a:t>unimodální</a:t>
            </a:r>
            <a:r>
              <a:rPr lang="cs-CZ" dirty="0"/>
              <a:t> </a:t>
            </a:r>
          </a:p>
          <a:p>
            <a:endParaRPr lang="cs-CZ" dirty="0"/>
          </a:p>
          <a:p>
            <a:r>
              <a:rPr lang="cs-CZ" dirty="0" err="1"/>
              <a:t>bb</a:t>
            </a:r>
            <a:r>
              <a:rPr lang="cs-CZ" dirty="0"/>
              <a:t> </a:t>
            </a:r>
            <a:r>
              <a:rPr lang="cs-CZ" dirty="0" err="1"/>
              <a:t>polymodální</a:t>
            </a:r>
            <a:r>
              <a:rPr lang="cs-CZ" dirty="0"/>
              <a:t> </a:t>
            </a:r>
          </a:p>
          <a:p>
            <a:endParaRPr lang="cs-CZ" dirty="0"/>
          </a:p>
          <a:p>
            <a:r>
              <a:rPr lang="cs-CZ" dirty="0" err="1"/>
              <a:t>Crossmodální</a:t>
            </a:r>
            <a:r>
              <a:rPr lang="cs-CZ" dirty="0"/>
              <a:t> percepce = percepce </a:t>
            </a:r>
            <a:r>
              <a:rPr lang="cs-CZ" dirty="0" err="1"/>
              <a:t>zahrnujíci</a:t>
            </a:r>
            <a:r>
              <a:rPr lang="cs-CZ" dirty="0"/>
              <a:t>́ 2 </a:t>
            </a:r>
            <a:r>
              <a:rPr lang="cs-CZ" dirty="0" err="1"/>
              <a:t>či</a:t>
            </a:r>
            <a:r>
              <a:rPr lang="cs-CZ" dirty="0"/>
              <a:t> </a:t>
            </a:r>
            <a:r>
              <a:rPr lang="cs-CZ" dirty="0" err="1"/>
              <a:t>více</a:t>
            </a:r>
            <a:r>
              <a:rPr lang="cs-CZ" dirty="0"/>
              <a:t> </a:t>
            </a:r>
            <a:r>
              <a:rPr lang="cs-CZ" dirty="0" err="1"/>
              <a:t>odlišných</a:t>
            </a:r>
            <a:r>
              <a:rPr lang="cs-CZ" dirty="0"/>
              <a:t> </a:t>
            </a:r>
            <a:r>
              <a:rPr lang="cs-CZ" dirty="0" err="1"/>
              <a:t>senzorických</a:t>
            </a:r>
            <a:r>
              <a:rPr lang="cs-CZ" dirty="0"/>
              <a:t> modalit</a:t>
            </a:r>
          </a:p>
          <a:p>
            <a:endParaRPr lang="cs-CZ" dirty="0"/>
          </a:p>
          <a:p>
            <a:r>
              <a:rPr lang="cs-CZ" dirty="0" err="1"/>
              <a:t>coliculi</a:t>
            </a:r>
            <a:r>
              <a:rPr lang="cs-CZ" dirty="0"/>
              <a:t> </a:t>
            </a:r>
            <a:r>
              <a:rPr lang="cs-CZ" dirty="0" err="1"/>
              <a:t>superiores</a:t>
            </a:r>
            <a:r>
              <a:rPr lang="cs-CZ" dirty="0"/>
              <a:t> </a:t>
            </a:r>
            <a:endParaRPr lang="cs-CZ" dirty="0">
              <a:effectLst/>
            </a:endParaRP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42751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E42CEDF-679F-DE42-9BEA-1C3489161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Multisenzorická</a:t>
            </a:r>
            <a:r>
              <a:rPr lang="cs-CZ" dirty="0"/>
              <a:t> integrace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692C312-F200-9B49-B77E-4551FC36AB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cs-CZ" dirty="0"/>
              <a:t>Proces, podle kterého jsou informace z různých senzorických systémů kombinovány, aby ovlivnily vnímání, rozhodnutí a chování jedince</a:t>
            </a:r>
          </a:p>
          <a:p>
            <a:pPr fontAlgn="base"/>
            <a:r>
              <a:rPr lang="cs-CZ" dirty="0"/>
              <a:t>Probíhá vždy podvědomě</a:t>
            </a:r>
          </a:p>
          <a:p>
            <a:pPr fontAlgn="base"/>
            <a:r>
              <a:rPr lang="cs-CZ" dirty="0"/>
              <a:t>Cíl: získat co nejpřesnější informace  o okolí či o pohybu těla</a:t>
            </a:r>
          </a:p>
          <a:p>
            <a:pPr fontAlgn="base"/>
            <a:endParaRPr lang="cs-CZ" dirty="0"/>
          </a:p>
          <a:p>
            <a:pPr fontAlgn="base"/>
            <a:endParaRPr lang="cs-CZ" dirty="0"/>
          </a:p>
          <a:p>
            <a:pPr fontAlgn="base"/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494042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5241948-B3C7-9646-90BC-C6065EEAC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Multimodální/senzorické neurony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A64D0A7-1DDF-DC44-AA10-E1CAE633F9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mají schopnost </a:t>
            </a:r>
            <a:r>
              <a:rPr lang="cs-CZ" b="1" dirty="0"/>
              <a:t>integrovat </a:t>
            </a:r>
            <a:r>
              <a:rPr lang="cs-CZ" dirty="0" err="1"/>
              <a:t>signály</a:t>
            </a:r>
            <a:r>
              <a:rPr lang="cs-CZ" dirty="0"/>
              <a:t>, </a:t>
            </a:r>
            <a:r>
              <a:rPr lang="cs-CZ" dirty="0" err="1"/>
              <a:t>ktere</a:t>
            </a:r>
            <a:r>
              <a:rPr lang="cs-CZ" dirty="0"/>
              <a:t>́ se vztahují k </a:t>
            </a:r>
            <a:r>
              <a:rPr lang="cs-CZ" dirty="0" err="1"/>
              <a:t>te</a:t>
            </a:r>
            <a:r>
              <a:rPr lang="cs-CZ" dirty="0"/>
              <a:t>́ </a:t>
            </a:r>
            <a:r>
              <a:rPr lang="cs-CZ" dirty="0" err="1"/>
              <a:t>same</a:t>
            </a:r>
            <a:r>
              <a:rPr lang="cs-CZ" dirty="0"/>
              <a:t>́ </a:t>
            </a:r>
            <a:r>
              <a:rPr lang="cs-CZ" dirty="0" err="1"/>
              <a:t>události</a:t>
            </a:r>
            <a:r>
              <a:rPr lang="cs-CZ" dirty="0"/>
              <a:t> </a:t>
            </a:r>
          </a:p>
          <a:p>
            <a:pPr marL="0" indent="0">
              <a:buNone/>
            </a:pPr>
            <a:endParaRPr lang="cs-CZ" dirty="0">
              <a:effectLst/>
            </a:endParaRPr>
          </a:p>
          <a:p>
            <a:r>
              <a:rPr lang="cs-CZ" dirty="0"/>
              <a:t>jsou schopny produkovat </a:t>
            </a:r>
            <a:r>
              <a:rPr lang="cs-CZ" dirty="0" err="1"/>
              <a:t>nekolikanásobne</a:t>
            </a:r>
            <a:r>
              <a:rPr lang="cs-CZ" dirty="0"/>
              <a:t>̌ </a:t>
            </a:r>
            <a:r>
              <a:rPr lang="cs-CZ" dirty="0" err="1"/>
              <a:t>větši</a:t>
            </a:r>
            <a:r>
              <a:rPr lang="cs-CZ" dirty="0"/>
              <a:t>́ </a:t>
            </a:r>
            <a:r>
              <a:rPr lang="cs-CZ" dirty="0" err="1"/>
              <a:t>odpovědi</a:t>
            </a:r>
            <a:r>
              <a:rPr lang="cs-CZ" dirty="0"/>
              <a:t>, </a:t>
            </a:r>
            <a:r>
              <a:rPr lang="cs-CZ" dirty="0" err="1"/>
              <a:t>nez</a:t>
            </a:r>
            <a:r>
              <a:rPr lang="cs-CZ" dirty="0"/>
              <a:t>̌ </a:t>
            </a:r>
            <a:r>
              <a:rPr lang="cs-CZ" dirty="0" err="1"/>
              <a:t>nejvíce</a:t>
            </a:r>
            <a:r>
              <a:rPr lang="cs-CZ" dirty="0"/>
              <a:t> </a:t>
            </a:r>
            <a:r>
              <a:rPr lang="cs-CZ" dirty="0" err="1"/>
              <a:t>efektivni</a:t>
            </a:r>
            <a:r>
              <a:rPr lang="cs-CZ" dirty="0"/>
              <a:t>́ </a:t>
            </a:r>
            <a:r>
              <a:rPr lang="cs-CZ" dirty="0" err="1"/>
              <a:t>unimodální</a:t>
            </a:r>
            <a:r>
              <a:rPr lang="cs-CZ" dirty="0"/>
              <a:t> neurony</a:t>
            </a:r>
            <a:endParaRPr lang="cs-CZ" dirty="0">
              <a:effectLst/>
            </a:endParaRPr>
          </a:p>
          <a:p>
            <a:endParaRPr lang="cs-CZ" dirty="0"/>
          </a:p>
          <a:p>
            <a:r>
              <a:rPr lang="cs-CZ" b="1" dirty="0"/>
              <a:t>inverzní efektivita </a:t>
            </a:r>
          </a:p>
          <a:p>
            <a:r>
              <a:rPr lang="cs-CZ" b="1" dirty="0"/>
              <a:t>MSI </a:t>
            </a:r>
            <a:r>
              <a:rPr lang="cs-CZ" b="1" dirty="0" err="1"/>
              <a:t>pomáha</a:t>
            </a:r>
            <a:r>
              <a:rPr lang="cs-CZ" b="1" dirty="0"/>
              <a:t>́ v detekci a rychlosti </a:t>
            </a:r>
            <a:r>
              <a:rPr lang="cs-CZ" b="1" dirty="0" err="1"/>
              <a:t>odpovědi</a:t>
            </a:r>
            <a:endParaRPr lang="cs-CZ" dirty="0">
              <a:effectLst/>
            </a:endParaRPr>
          </a:p>
          <a:p>
            <a:pPr marL="0" indent="0">
              <a:buNone/>
            </a:pPr>
            <a:br>
              <a:rPr lang="cs-CZ" dirty="0"/>
            </a:br>
            <a:endParaRPr lang="cs-CZ" dirty="0">
              <a:effectLst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2680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833CBE5-8983-D44A-BF59-F3E8EA476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Výhody MSI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24A4CA5-5A4A-CD43-AA87-E9BDD74CDC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cs-CZ" dirty="0"/>
          </a:p>
          <a:p>
            <a:r>
              <a:rPr lang="cs-CZ" dirty="0"/>
              <a:t> </a:t>
            </a:r>
            <a:r>
              <a:rPr lang="cs-CZ" dirty="0" err="1"/>
              <a:t>řada</a:t>
            </a:r>
            <a:r>
              <a:rPr lang="cs-CZ" dirty="0"/>
              <a:t> </a:t>
            </a:r>
            <a:r>
              <a:rPr lang="cs-CZ" dirty="0" err="1"/>
              <a:t>výhod</a:t>
            </a:r>
            <a:endParaRPr lang="cs-CZ" dirty="0"/>
          </a:p>
          <a:p>
            <a:endParaRPr lang="cs-CZ" dirty="0"/>
          </a:p>
          <a:p>
            <a:r>
              <a:rPr lang="cs-CZ" dirty="0"/>
              <a:t> </a:t>
            </a:r>
            <a:r>
              <a:rPr lang="cs-CZ" dirty="0" err="1"/>
              <a:t>zpřesnění</a:t>
            </a:r>
            <a:r>
              <a:rPr lang="cs-CZ" dirty="0"/>
              <a:t> informací o </a:t>
            </a:r>
            <a:r>
              <a:rPr lang="cs-CZ" dirty="0" err="1"/>
              <a:t>daném</a:t>
            </a:r>
            <a:r>
              <a:rPr lang="cs-CZ" dirty="0"/>
              <a:t> objektu</a:t>
            </a:r>
          </a:p>
          <a:p>
            <a:endParaRPr lang="cs-CZ" dirty="0"/>
          </a:p>
          <a:p>
            <a:pPr marL="0" indent="0">
              <a:buNone/>
            </a:pPr>
            <a:br>
              <a:rPr lang="cs-CZ" dirty="0"/>
            </a:br>
            <a:endParaRPr lang="cs-CZ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469379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3BDAC1B-B7C5-D14D-A178-8F9AD52DB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Podmínky MSI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50F0BBB-68BE-2F4B-8C50-ECF4CF4D32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cs-CZ" dirty="0"/>
              <a:t>se schopností MSI se nerodíme, </a:t>
            </a:r>
          </a:p>
          <a:p>
            <a:pPr fontAlgn="base"/>
            <a:endParaRPr lang="cs-CZ" dirty="0"/>
          </a:p>
          <a:p>
            <a:pPr fontAlgn="base"/>
            <a:r>
              <a:rPr lang="cs-CZ" dirty="0"/>
              <a:t>buňky v mozku jsou, </a:t>
            </a:r>
          </a:p>
          <a:p>
            <a:pPr fontAlgn="base"/>
            <a:endParaRPr lang="cs-CZ" dirty="0"/>
          </a:p>
          <a:p>
            <a:pPr fontAlgn="base"/>
            <a:r>
              <a:rPr lang="cs-CZ" dirty="0"/>
              <a:t>nutnost </a:t>
            </a:r>
            <a:r>
              <a:rPr lang="cs-CZ" dirty="0" err="1"/>
              <a:t>krosmodálních</a:t>
            </a:r>
            <a:r>
              <a:rPr lang="cs-CZ" dirty="0"/>
              <a:t> podnětů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34238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65B2821-3863-4240-BEA6-0D079EE99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Podmínky MSI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5BA400D-AA59-7349-B624-43723B6460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cs-CZ" dirty="0"/>
              <a:t>podmínky </a:t>
            </a:r>
            <a:r>
              <a:rPr lang="cs-CZ" dirty="0" err="1"/>
              <a:t>multisenzorické</a:t>
            </a:r>
            <a:r>
              <a:rPr lang="cs-CZ" dirty="0"/>
              <a:t> integrace</a:t>
            </a:r>
          </a:p>
          <a:p>
            <a:pPr lvl="1" fontAlgn="base"/>
            <a:r>
              <a:rPr lang="cs-CZ" dirty="0"/>
              <a:t>souvislost</a:t>
            </a:r>
          </a:p>
          <a:p>
            <a:pPr lvl="1" fontAlgn="base"/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52055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1779D9A-B872-8443-B72E-0ADA2BF03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Názorný příklad MSI</a:t>
            </a:r>
            <a:br>
              <a:rPr lang="cs-CZ" b="1" dirty="0"/>
            </a:b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22AB46E-8A8C-7C46-AE2C-FD4238BC1B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cs-CZ" dirty="0"/>
              <a:t>příklad: vývoj koordinace ruky</a:t>
            </a:r>
          </a:p>
          <a:p>
            <a:pPr fontAlgn="base"/>
            <a:r>
              <a:rPr lang="cs-CZ" dirty="0"/>
              <a:t>kostka/panenka vs. tablet</a:t>
            </a:r>
          </a:p>
          <a:p>
            <a:r>
              <a:rPr lang="cs-CZ" dirty="0"/>
              <a:t>Pro vývoj MSI jakožto naučené dovednosti je důležitá adekvátní stimulace již od raného vývoje, proto je důležité dítěti poskytnou dostatek kvalitních vstupů!</a:t>
            </a:r>
          </a:p>
          <a:p>
            <a:pPr marL="0" indent="0">
              <a:buNone/>
            </a:pPr>
            <a:br>
              <a:rPr lang="cs-CZ" dirty="0"/>
            </a:br>
            <a:br>
              <a:rPr lang="cs-CZ" dirty="0"/>
            </a:b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67282746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1084</TotalTime>
  <Words>686</Words>
  <Application>Microsoft Macintosh PowerPoint</Application>
  <PresentationFormat>Širokoúhlá obrazovka</PresentationFormat>
  <Paragraphs>81</Paragraphs>
  <Slides>12</Slides>
  <Notes>5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Motiv Office</vt:lpstr>
      <vt:lpstr>Multisensorická integrace </vt:lpstr>
      <vt:lpstr>Prezentace aplikace PowerPoint</vt:lpstr>
      <vt:lpstr>Gnostická funkce</vt:lpstr>
      <vt:lpstr>Exekutivní funkce</vt:lpstr>
      <vt:lpstr>Multisenzorická informace </vt:lpstr>
      <vt:lpstr>Termíny</vt:lpstr>
      <vt:lpstr>Multisenzorická integrace </vt:lpstr>
      <vt:lpstr>Multimodální/senzorické neurony</vt:lpstr>
      <vt:lpstr>Výhody MSI</vt:lpstr>
      <vt:lpstr>Podmínky MSI </vt:lpstr>
      <vt:lpstr>Podmínky MSI </vt:lpstr>
      <vt:lpstr>Názorný příklad MSI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Votik Tomas</dc:creator>
  <cp:lastModifiedBy>Votik Tomas</cp:lastModifiedBy>
  <cp:revision>5</cp:revision>
  <dcterms:created xsi:type="dcterms:W3CDTF">2022-04-19T17:07:53Z</dcterms:created>
  <dcterms:modified xsi:type="dcterms:W3CDTF">2022-04-22T15:15:52Z</dcterms:modified>
</cp:coreProperties>
</file>