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8F25A-54E7-4978-95C9-A56834886184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C58EA-1AA8-4370-9A94-2DED0C05BE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1513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598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609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678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249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880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53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100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21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178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12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69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05975F1-4DDE-4258-A689-D155DCBE931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174D994-B677-48A1-891B-5E56D8A06475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52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altLang="cs-CZ" sz="5500" dirty="0" smtClean="0">
                <a:ln>
                  <a:noFill/>
                </a:ln>
              </a:rPr>
              <a:t>Metabolismus sacharidů</a:t>
            </a:r>
            <a:endParaRPr lang="cs-CZ" sz="55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143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7606" y="859809"/>
            <a:ext cx="8723195" cy="5139355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Sacharidy – až 60 % stravy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Potrava obsahuje všechny typy – mono, </a:t>
            </a:r>
            <a:r>
              <a:rPr lang="cs-CZ" sz="2400" dirty="0" err="1"/>
              <a:t>oligo</a:t>
            </a:r>
            <a:r>
              <a:rPr lang="cs-CZ" sz="2400" dirty="0"/>
              <a:t> i </a:t>
            </a:r>
            <a:r>
              <a:rPr lang="cs-CZ" sz="2400" dirty="0" err="1"/>
              <a:t>poly</a:t>
            </a: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Polysacharidy (škrob, glykogen</a:t>
            </a:r>
            <a:r>
              <a:rPr lang="cs-CZ" sz="2400" dirty="0" smtClean="0"/>
              <a:t>)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štěpeny </a:t>
            </a:r>
            <a:r>
              <a:rPr lang="el-GR" sz="2200" dirty="0"/>
              <a:t>α</a:t>
            </a:r>
            <a:r>
              <a:rPr lang="cs-CZ" sz="2200" dirty="0"/>
              <a:t>-amylasou na disacharidy a oligosacharidy („dextriny“) 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disacharidy </a:t>
            </a:r>
            <a:r>
              <a:rPr lang="cs-CZ" sz="2200" dirty="0"/>
              <a:t>štěpeny na mono (např. </a:t>
            </a:r>
            <a:r>
              <a:rPr lang="cs-CZ" sz="2200" dirty="0" err="1"/>
              <a:t>sacharasa</a:t>
            </a:r>
            <a:r>
              <a:rPr lang="cs-CZ" sz="2200" dirty="0"/>
              <a:t>, </a:t>
            </a:r>
            <a:r>
              <a:rPr lang="cs-CZ" sz="2200" dirty="0" err="1"/>
              <a:t>maltasa</a:t>
            </a:r>
            <a:r>
              <a:rPr lang="cs-CZ" sz="2200" dirty="0"/>
              <a:t>,..) 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začíná </a:t>
            </a:r>
            <a:r>
              <a:rPr lang="cs-CZ" sz="2200" dirty="0"/>
              <a:t>v ústech, v žaludku se zastaví (</a:t>
            </a:r>
            <a:r>
              <a:rPr lang="cs-CZ" sz="2200" dirty="0" smtClean="0"/>
              <a:t>pH)</a:t>
            </a:r>
          </a:p>
          <a:p>
            <a:pPr marL="128016" lvl="1" indent="0">
              <a:buClr>
                <a:schemeClr val="accent1">
                  <a:lumMod val="75000"/>
                </a:schemeClr>
              </a:buClr>
              <a:buNone/>
              <a:defRPr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18593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Zástupný symbol pro obsah 2"/>
          <p:cNvSpPr>
            <a:spLocks noGrp="1"/>
          </p:cNvSpPr>
          <p:nvPr>
            <p:ph idx="1"/>
          </p:nvPr>
        </p:nvSpPr>
        <p:spPr>
          <a:xfrm>
            <a:off x="1414843" y="824553"/>
            <a:ext cx="8316011" cy="3829334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Nejdůležitější produkt trávení = D-glukosa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sz="2400" dirty="0" smtClean="0"/>
              <a:t>Co se může dít s glukosou?</a:t>
            </a:r>
          </a:p>
          <a:p>
            <a:pPr lvl="1" eaLnBrk="1" hangingPunct="1"/>
            <a:r>
              <a:rPr lang="cs-CZ" altLang="cs-CZ" sz="2200" dirty="0" smtClean="0"/>
              <a:t>Glykolýza – výroba energie</a:t>
            </a:r>
          </a:p>
          <a:p>
            <a:pPr lvl="1" eaLnBrk="1" hangingPunct="1"/>
            <a:r>
              <a:rPr lang="cs-CZ" altLang="cs-CZ" sz="2200" dirty="0" err="1" smtClean="0"/>
              <a:t>Glykogeneze</a:t>
            </a:r>
            <a:r>
              <a:rPr lang="cs-CZ" altLang="cs-CZ" sz="2200" dirty="0" smtClean="0"/>
              <a:t> – tvorba glykogenu</a:t>
            </a:r>
          </a:p>
          <a:p>
            <a:pPr lvl="1" eaLnBrk="1" hangingPunct="1"/>
            <a:r>
              <a:rPr lang="cs-CZ" altLang="cs-CZ" sz="2200" dirty="0" err="1" smtClean="0"/>
              <a:t>Pentosový</a:t>
            </a:r>
            <a:r>
              <a:rPr lang="cs-CZ" altLang="cs-CZ" sz="2200" dirty="0" smtClean="0"/>
              <a:t> cyklus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383683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ln>
                  <a:noFill/>
                </a:ln>
              </a:rPr>
              <a:t>Glykolýza</a:t>
            </a:r>
            <a:endParaRPr lang="en-US" altLang="cs-CZ" dirty="0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55535" y="2121091"/>
            <a:ext cx="9285002" cy="4047697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Probíhá ve všech buňkách, cytoplasma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Glukosa se </a:t>
            </a:r>
            <a:r>
              <a:rPr lang="cs-CZ" sz="2400" dirty="0" err="1"/>
              <a:t>fosforyluje</a:t>
            </a:r>
            <a:r>
              <a:rPr lang="cs-CZ" sz="2400" dirty="0"/>
              <a:t> (</a:t>
            </a:r>
            <a:r>
              <a:rPr lang="cs-CZ" sz="2400" dirty="0" err="1"/>
              <a:t>kinasy</a:t>
            </a:r>
            <a:r>
              <a:rPr lang="cs-CZ" sz="2400" dirty="0"/>
              <a:t>, spotřeba ATP) – přeměna na glukosa-6-fosfát – další úpravy až na pyruvát (= kyselina </a:t>
            </a:r>
            <a:r>
              <a:rPr lang="cs-CZ" sz="2400" dirty="0" err="1"/>
              <a:t>pyrohroznová</a:t>
            </a:r>
            <a:r>
              <a:rPr lang="cs-CZ" sz="2400" dirty="0"/>
              <a:t>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Celá glykolýza běží </a:t>
            </a:r>
            <a:r>
              <a:rPr lang="cs-CZ" sz="2400" u="sng" dirty="0"/>
              <a:t>bez kyslíku </a:t>
            </a:r>
            <a:r>
              <a:rPr lang="cs-CZ" sz="2400" dirty="0"/>
              <a:t>– další osud pyruvátu závisí na množství </a:t>
            </a:r>
            <a:r>
              <a:rPr lang="cs-CZ" sz="2400" dirty="0">
                <a:solidFill>
                  <a:srgbClr val="FF0000"/>
                </a:solidFill>
              </a:rPr>
              <a:t>kyslíku!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1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Zástupný symbol pro obsah 2"/>
          <p:cNvSpPr>
            <a:spLocks noGrp="1"/>
          </p:cNvSpPr>
          <p:nvPr>
            <p:ph idx="1"/>
          </p:nvPr>
        </p:nvSpPr>
        <p:spPr>
          <a:xfrm>
            <a:off x="1373900" y="1097509"/>
            <a:ext cx="9107581" cy="3842981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1) anaerobní glykolýza</a:t>
            </a:r>
          </a:p>
          <a:p>
            <a:pPr lvl="1" eaLnBrk="1" hangingPunct="1"/>
            <a:r>
              <a:rPr lang="cs-CZ" altLang="cs-CZ" sz="2200" dirty="0" smtClean="0"/>
              <a:t>Nedostatek kyslíku – pyruvát se mění na </a:t>
            </a:r>
            <a:r>
              <a:rPr lang="cs-CZ" altLang="cs-CZ" sz="2200" u="sng" dirty="0" smtClean="0"/>
              <a:t>laktát</a:t>
            </a:r>
            <a:r>
              <a:rPr lang="cs-CZ" altLang="cs-CZ" sz="2200" dirty="0" smtClean="0"/>
              <a:t> (=kyselina mléčná) – laktát se může využít jako zdroj energie pro tkáně (př. maraton)</a:t>
            </a:r>
          </a:p>
          <a:p>
            <a:pPr eaLnBrk="1" hangingPunct="1"/>
            <a:r>
              <a:rPr lang="cs-CZ" altLang="cs-CZ" dirty="0" smtClean="0"/>
              <a:t>2</a:t>
            </a:r>
            <a:r>
              <a:rPr lang="cs-CZ" altLang="cs-CZ" sz="2400" dirty="0" smtClean="0"/>
              <a:t>) aerobní glykolýza</a:t>
            </a:r>
          </a:p>
          <a:p>
            <a:pPr lvl="1" eaLnBrk="1" hangingPunct="1"/>
            <a:r>
              <a:rPr lang="cs-CZ" altLang="cs-CZ" sz="2200" dirty="0" smtClean="0"/>
              <a:t>Dostatek kyslíku – pyruvát se mění na </a:t>
            </a:r>
            <a:r>
              <a:rPr lang="cs-CZ" altLang="cs-CZ" sz="2200" dirty="0" err="1" smtClean="0"/>
              <a:t>acetylCoA</a:t>
            </a:r>
            <a:r>
              <a:rPr lang="cs-CZ" altLang="cs-CZ" sz="2200" dirty="0" smtClean="0"/>
              <a:t> – vstupuje do Krebsova cyklu – výroba redukovaných koenzymů - do dýchacího řetězce – výroba energie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73893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endParaRPr lang="cs-CZ" altLang="cs-CZ" smtClean="0">
              <a:ln>
                <a:noFill/>
              </a:ln>
            </a:endParaRPr>
          </a:p>
        </p:txBody>
      </p:sp>
      <p:pic>
        <p:nvPicPr>
          <p:cNvPr id="2867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47917" y="161183"/>
            <a:ext cx="5130873" cy="6573988"/>
          </a:xfrm>
        </p:spPr>
      </p:pic>
    </p:spTree>
    <p:extLst>
      <p:ext uri="{BB962C8B-B14F-4D97-AF65-F5344CB8AC3E}">
        <p14:creationId xmlns:p14="http://schemas.microsoft.com/office/powerpoint/2010/main" val="300105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Glykogeneze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64968" y="1807192"/>
            <a:ext cx="9557957" cy="4470778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Ukládání nadbytečné glukosy z krve do polysacharidu glykogenu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Hlavně v játrech a svalech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Z glykogenu se může uvolnit zpětně glukosa, když potřebujeme = </a:t>
            </a:r>
            <a:r>
              <a:rPr lang="cs-CZ" sz="2400" dirty="0" err="1"/>
              <a:t>glykogenolýza</a:t>
            </a:r>
            <a:endParaRPr lang="cs-CZ" sz="2400" dirty="0"/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Zásoby glykogenu v játrech – pro celý organismus, 18 hodin, ve svalech – méně, pouze pro svaly, nikdy se nevyčerpá úplně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9460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Hormony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>
          <a:xfrm>
            <a:off x="2506664" y="2667001"/>
            <a:ext cx="7704137" cy="3332163"/>
          </a:xfrm>
        </p:spPr>
        <p:txBody>
          <a:bodyPr/>
          <a:lstStyle/>
          <a:p>
            <a:pPr eaLnBrk="1" hangingPunct="1"/>
            <a:r>
              <a:rPr lang="cs-CZ" altLang="cs-CZ" sz="2400" dirty="0" err="1" smtClean="0"/>
              <a:t>Glykogeneze</a:t>
            </a:r>
            <a:r>
              <a:rPr lang="cs-CZ" altLang="cs-CZ" sz="2400" dirty="0" smtClean="0"/>
              <a:t> i </a:t>
            </a:r>
            <a:r>
              <a:rPr lang="cs-CZ" altLang="cs-CZ" sz="2400" dirty="0" err="1" smtClean="0"/>
              <a:t>glykogenolýza</a:t>
            </a:r>
            <a:r>
              <a:rPr lang="cs-CZ" altLang="cs-CZ" sz="2400" dirty="0" smtClean="0"/>
              <a:t> jsou řízeny pomocí hormonů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Nejvýznamnější:</a:t>
            </a:r>
          </a:p>
          <a:p>
            <a:pPr lvl="1" eaLnBrk="1" hangingPunct="1"/>
            <a:r>
              <a:rPr lang="cs-CZ" altLang="cs-CZ" sz="2200" dirty="0" smtClean="0"/>
              <a:t>Insulin – snižuje glykémii – podporuje </a:t>
            </a:r>
            <a:r>
              <a:rPr lang="cs-CZ" altLang="cs-CZ" sz="2200" dirty="0" err="1" smtClean="0"/>
              <a:t>glykogenezi</a:t>
            </a:r>
            <a:endParaRPr lang="cs-CZ" altLang="cs-CZ" sz="2200" dirty="0" smtClean="0"/>
          </a:p>
          <a:p>
            <a:pPr lvl="1" eaLnBrk="1" hangingPunct="1"/>
            <a:r>
              <a:rPr lang="cs-CZ" altLang="cs-CZ" sz="2200" dirty="0" err="1" smtClean="0"/>
              <a:t>Glukagon</a:t>
            </a:r>
            <a:r>
              <a:rPr lang="cs-CZ" altLang="cs-CZ" sz="2200" dirty="0" smtClean="0"/>
              <a:t> – naopak</a:t>
            </a:r>
          </a:p>
          <a:p>
            <a:pPr lvl="1" eaLnBrk="1" hangingPunct="1"/>
            <a:r>
              <a:rPr lang="cs-CZ" altLang="cs-CZ" sz="2200" dirty="0" smtClean="0"/>
              <a:t>Adrenalin – podporuje </a:t>
            </a:r>
            <a:r>
              <a:rPr lang="cs-CZ" altLang="cs-CZ" sz="2200" dirty="0" err="1" smtClean="0"/>
              <a:t>glykogenolýzu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118166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Nedostatek glukosy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>
          <a:xfrm>
            <a:off x="1742390" y="1970965"/>
            <a:ext cx="9680786" cy="3733799"/>
          </a:xfrm>
        </p:spPr>
        <p:txBody>
          <a:bodyPr/>
          <a:lstStyle/>
          <a:p>
            <a:pPr eaLnBrk="1" hangingPunct="1"/>
            <a:r>
              <a:rPr lang="cs-CZ" altLang="cs-CZ" sz="2400" dirty="0" smtClean="0"/>
              <a:t>Pokud má tělo nedostatek glukosy (mozek za den spotřebuje 120 g!)</a:t>
            </a:r>
          </a:p>
          <a:p>
            <a:pPr lvl="1" eaLnBrk="1" hangingPunct="1"/>
            <a:r>
              <a:rPr lang="cs-CZ" altLang="cs-CZ" sz="2200" dirty="0" smtClean="0"/>
              <a:t>Glukosa se bude tvořit z nesacharidových substrátů</a:t>
            </a:r>
          </a:p>
          <a:p>
            <a:pPr lvl="1" eaLnBrk="1" hangingPunct="1"/>
            <a:r>
              <a:rPr lang="cs-CZ" altLang="cs-CZ" sz="2200" dirty="0" smtClean="0"/>
              <a:t>V játrech</a:t>
            </a:r>
          </a:p>
          <a:p>
            <a:pPr lvl="1" eaLnBrk="1" hangingPunct="1"/>
            <a:endParaRPr lang="cs-CZ" altLang="cs-CZ" sz="2200" dirty="0" smtClean="0"/>
          </a:p>
          <a:p>
            <a:pPr lvl="1" eaLnBrk="1" hangingPunct="1"/>
            <a:r>
              <a:rPr lang="cs-CZ" altLang="cs-CZ" sz="2200" dirty="0" smtClean="0"/>
              <a:t>Např. z laktátu, pyruvátu, glycerolu (tuky), aminokyselin (alanin)</a:t>
            </a:r>
            <a:endParaRPr lang="en-US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31678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Anabolismus sacharidů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19560" y="1957318"/>
            <a:ext cx="7704137" cy="3332163"/>
          </a:xfr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U rostlin – fotosyntéza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Obecná rovnice: CO</a:t>
            </a:r>
            <a:r>
              <a:rPr lang="cs-CZ" sz="2400" baseline="-25000" dirty="0"/>
              <a:t>2</a:t>
            </a:r>
            <a:r>
              <a:rPr lang="cs-CZ" sz="2400" dirty="0"/>
              <a:t> + H</a:t>
            </a:r>
            <a:r>
              <a:rPr lang="cs-CZ" sz="2400" baseline="-25000" dirty="0"/>
              <a:t>2</a:t>
            </a:r>
            <a:r>
              <a:rPr lang="cs-CZ" sz="2400" dirty="0"/>
              <a:t>O + E → GLU + O</a:t>
            </a:r>
            <a:r>
              <a:rPr lang="cs-CZ" sz="2400" baseline="-25000" dirty="0"/>
              <a:t>2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cs-CZ" sz="2400" dirty="0"/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2 fáze: 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světelná (tvorba ATP, fotolýza vody)</a:t>
            </a:r>
          </a:p>
          <a:p>
            <a:pPr lvl="1"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/>
              <a:t>temnostní (tvorba sacharidů – zabudování CO</a:t>
            </a:r>
            <a:r>
              <a:rPr lang="cs-CZ" sz="2200" baseline="-25000" dirty="0"/>
              <a:t>2</a:t>
            </a:r>
            <a:r>
              <a:rPr lang="cs-CZ" sz="2200" dirty="0"/>
              <a:t>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9433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endParaRPr lang="cs-CZ" altLang="cs-CZ" smtClean="0">
              <a:ln>
                <a:noFill/>
              </a:ln>
            </a:endParaRPr>
          </a:p>
        </p:txBody>
      </p:sp>
      <p:pic>
        <p:nvPicPr>
          <p:cNvPr id="3379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497" y="410370"/>
            <a:ext cx="8744700" cy="3492890"/>
          </a:xfrm>
        </p:spPr>
      </p:pic>
      <p:pic>
        <p:nvPicPr>
          <p:cNvPr id="33796" name="Obráze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0" r="10541"/>
          <a:stretch/>
        </p:blipFill>
        <p:spPr bwMode="auto">
          <a:xfrm>
            <a:off x="7356143" y="2485230"/>
            <a:ext cx="4558354" cy="4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76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</TotalTime>
  <Words>333</Words>
  <Application>Microsoft Office PowerPoint</Application>
  <PresentationFormat>Širokoúhlá obrazovka</PresentationFormat>
  <Paragraphs>52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Tw Cen MT</vt:lpstr>
      <vt:lpstr>Tw Cen MT Condensed</vt:lpstr>
      <vt:lpstr>Wingdings 3</vt:lpstr>
      <vt:lpstr>Integrál</vt:lpstr>
      <vt:lpstr>Metabolismus sacharidů</vt:lpstr>
      <vt:lpstr>Prezentace aplikace PowerPoint</vt:lpstr>
      <vt:lpstr>Prezentace aplikace PowerPoint</vt:lpstr>
      <vt:lpstr>Glykolýza</vt:lpstr>
      <vt:lpstr>Prezentace aplikace PowerPoint</vt:lpstr>
      <vt:lpstr>Prezentace aplikace PowerPoint</vt:lpstr>
      <vt:lpstr>Glykogeneze</vt:lpstr>
      <vt:lpstr>Hormony</vt:lpstr>
      <vt:lpstr>Nedostatek glukosy</vt:lpstr>
      <vt:lpstr>Anabolismus sacharidů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Metabolismus sacharidů</dc:title>
  <dc:creator>Ája</dc:creator>
  <cp:lastModifiedBy>Ája</cp:lastModifiedBy>
  <cp:revision>3</cp:revision>
  <cp:lastPrinted>2019-03-09T20:57:47Z</cp:lastPrinted>
  <dcterms:created xsi:type="dcterms:W3CDTF">2019-03-09T19:54:20Z</dcterms:created>
  <dcterms:modified xsi:type="dcterms:W3CDTF">2019-03-09T20:58:13Z</dcterms:modified>
</cp:coreProperties>
</file>