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7" r:id="rId4"/>
    <p:sldId id="258" r:id="rId5"/>
    <p:sldId id="260" r:id="rId6"/>
    <p:sldId id="259" r:id="rId7"/>
    <p:sldId id="261" r:id="rId8"/>
    <p:sldId id="266" r:id="rId9"/>
    <p:sldId id="263" r:id="rId10"/>
    <p:sldId id="262" r:id="rId11"/>
    <p:sldId id="264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ený obdélní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ený obdélní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ený obdélní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Kliknutím na ikonu přidáte obrázek.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ený obdélní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Kliknutím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C7C108F-2162-4CDA-BFD0-12575D54265E}" type="datetimeFigureOut">
              <a:rPr lang="cs-CZ" smtClean="0"/>
              <a:t>01.03.2023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321A5B-578B-4BAD-9164-DAE94D8C6BE3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ruvodce-vzdelavanim.cz/metodika-pro-nastavovani-podpurnych-opatreni-na-skolach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F79B292-E971-B53A-EFE2-9C5EF0A2180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4744"/>
            <a:ext cx="7772400" cy="4371975"/>
          </a:xfrm>
        </p:spPr>
      </p:pic>
    </p:spTree>
    <p:extLst>
      <p:ext uri="{BB962C8B-B14F-4D97-AF65-F5344CB8AC3E}">
        <p14:creationId xmlns:p14="http://schemas.microsoft.com/office/powerpoint/2010/main" val="410607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964904"/>
          </a:xfrm>
        </p:spPr>
        <p:txBody>
          <a:bodyPr>
            <a:normAutofit/>
          </a:bodyPr>
          <a:lstStyle/>
          <a:p>
            <a:r>
              <a:rPr lang="cs-CZ" dirty="0" err="1"/>
              <a:t>Mkom</a:t>
            </a:r>
            <a:r>
              <a:rPr lang="cs-CZ" dirty="0"/>
              <a:t>, KPS,FPE,ZČU</a:t>
            </a:r>
          </a:p>
          <a:p>
            <a:r>
              <a:rPr lang="cs-CZ" sz="1500" dirty="0"/>
              <a:t>(kompletní materiál z archivu autora)</a:t>
            </a:r>
          </a:p>
          <a:p>
            <a:endParaRPr lang="cs-CZ" b="1" dirty="0"/>
          </a:p>
          <a:p>
            <a:r>
              <a:rPr lang="cs-CZ" b="1" dirty="0"/>
              <a:t>Příklad toho,  jak přemýšlet nad oborovou pedagogickou diagnostikou,</a:t>
            </a:r>
          </a:p>
          <a:p>
            <a:r>
              <a:rPr lang="cs-CZ" b="1" dirty="0"/>
              <a:t>konkrétně v rámci výtvarné výchovy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Pedagogická (intuitivní) diagnostika</a:t>
            </a:r>
          </a:p>
        </p:txBody>
      </p:sp>
    </p:spTree>
    <p:extLst>
      <p:ext uri="{BB962C8B-B14F-4D97-AF65-F5344CB8AC3E}">
        <p14:creationId xmlns:p14="http://schemas.microsoft.com/office/powerpoint/2010/main" val="172503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Když není oficiální zpráva …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2005012"/>
            <a:ext cx="552450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35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Pedagogická diagnostika žáka ve vztahu: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b="1" dirty="0"/>
              <a:t>Specifické : </a:t>
            </a:r>
          </a:p>
          <a:p>
            <a:pPr marL="0" indent="0">
              <a:buNone/>
            </a:pPr>
            <a:r>
              <a:rPr lang="cs-CZ" dirty="0"/>
              <a:t>     k oboru</a:t>
            </a:r>
          </a:p>
          <a:p>
            <a:r>
              <a:rPr lang="cs-CZ" b="1" dirty="0"/>
              <a:t>Obecné : </a:t>
            </a:r>
          </a:p>
          <a:p>
            <a:pPr marL="0" indent="0">
              <a:buNone/>
            </a:pPr>
            <a:r>
              <a:rPr lang="cs-CZ" dirty="0"/>
              <a:t>     ke třídě</a:t>
            </a:r>
          </a:p>
          <a:p>
            <a:pPr marL="0" indent="0">
              <a:buNone/>
            </a:pPr>
            <a:r>
              <a:rPr lang="cs-CZ" dirty="0"/>
              <a:t>     k učiteli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337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Formy diagnostiky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Diferenciální</a:t>
            </a:r>
          </a:p>
          <a:p>
            <a:r>
              <a:rPr lang="cs-CZ" dirty="0"/>
              <a:t>Vývojová</a:t>
            </a:r>
          </a:p>
        </p:txBody>
      </p:sp>
    </p:spTree>
    <p:extLst>
      <p:ext uri="{BB962C8B-B14F-4D97-AF65-F5344CB8AC3E}">
        <p14:creationId xmlns:p14="http://schemas.microsoft.com/office/powerpoint/2010/main" val="380480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Diagnostické nástroje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Pozorování</a:t>
            </a:r>
          </a:p>
          <a:p>
            <a:r>
              <a:rPr lang="cs-CZ" dirty="0"/>
              <a:t>Rozhovor(</a:t>
            </a:r>
            <a:r>
              <a:rPr lang="cs-CZ" dirty="0" err="1"/>
              <a:t>semistrukturovaný</a:t>
            </a:r>
            <a:r>
              <a:rPr lang="cs-CZ" dirty="0"/>
              <a:t>)</a:t>
            </a:r>
          </a:p>
          <a:p>
            <a:r>
              <a:rPr lang="cs-CZ" dirty="0"/>
              <a:t>Testování</a:t>
            </a:r>
          </a:p>
          <a:p>
            <a:r>
              <a:rPr lang="cs-CZ" dirty="0"/>
              <a:t>Analýza  portfolia</a:t>
            </a:r>
          </a:p>
          <a:p>
            <a:endParaRPr lang="cs-CZ" dirty="0"/>
          </a:p>
          <a:p>
            <a:r>
              <a:rPr lang="cs-CZ" dirty="0"/>
              <a:t>Obsah Portfolia :</a:t>
            </a:r>
          </a:p>
          <a:p>
            <a:pPr marL="0" indent="0">
              <a:buNone/>
            </a:pPr>
            <a:r>
              <a:rPr lang="cs-CZ" dirty="0"/>
              <a:t> veškeré materiály písemné , testy, obrázky, atd. průřezově i z jiných předmětů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2231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Obecné diagnostické zdroje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Kognice</a:t>
            </a:r>
          </a:p>
          <a:p>
            <a:r>
              <a:rPr lang="cs-CZ" dirty="0"/>
              <a:t>Afekty</a:t>
            </a:r>
          </a:p>
          <a:p>
            <a:r>
              <a:rPr lang="cs-CZ" dirty="0"/>
              <a:t>Komunikace</a:t>
            </a:r>
          </a:p>
          <a:p>
            <a:r>
              <a:rPr lang="cs-CZ" dirty="0"/>
              <a:t>Vyučovací strategie žáka</a:t>
            </a:r>
          </a:p>
          <a:p>
            <a:r>
              <a:rPr lang="cs-CZ" dirty="0"/>
              <a:t>Manuální zručnost</a:t>
            </a:r>
          </a:p>
          <a:p>
            <a:r>
              <a:rPr lang="cs-CZ" dirty="0"/>
              <a:t>Sociální interakce (ke spolužákům, učitelům)</a:t>
            </a:r>
          </a:p>
          <a:p>
            <a:r>
              <a:rPr lang="cs-CZ" dirty="0"/>
              <a:t>Chování mimo vyučování</a:t>
            </a:r>
          </a:p>
          <a:p>
            <a:r>
              <a:rPr lang="cs-CZ" dirty="0"/>
              <a:t>Rodinné zázemí, sourozenci</a:t>
            </a:r>
          </a:p>
          <a:p>
            <a:r>
              <a:rPr lang="cs-CZ" dirty="0"/>
              <a:t>Klima třídy</a:t>
            </a:r>
          </a:p>
          <a:p>
            <a:r>
              <a:rPr lang="cs-CZ" dirty="0"/>
              <a:t>Autodiagnostika/sebereflexe pedagoga</a:t>
            </a:r>
          </a:p>
        </p:txBody>
      </p:sp>
    </p:spTree>
    <p:extLst>
      <p:ext uri="{BB962C8B-B14F-4D97-AF65-F5344CB8AC3E}">
        <p14:creationId xmlns:p14="http://schemas.microsoft.com/office/powerpoint/2010/main" val="2742075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„</a:t>
            </a:r>
            <a:r>
              <a:rPr lang="cs-CZ" dirty="0" err="1"/>
              <a:t>oborová“diagnostika</a:t>
            </a:r>
            <a:r>
              <a:rPr lang="cs-CZ" dirty="0"/>
              <a:t> ve VV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Výtvarná typologie žáka</a:t>
            </a:r>
          </a:p>
          <a:p>
            <a:r>
              <a:rPr lang="cs-CZ" dirty="0"/>
              <a:t>Vizuální představivost</a:t>
            </a:r>
          </a:p>
          <a:p>
            <a:r>
              <a:rPr lang="cs-CZ" dirty="0"/>
              <a:t>Vizuální paměť</a:t>
            </a:r>
          </a:p>
          <a:p>
            <a:r>
              <a:rPr lang="cs-CZ" b="1" dirty="0"/>
              <a:t>Cit pro:</a:t>
            </a:r>
          </a:p>
          <a:p>
            <a:r>
              <a:rPr lang="cs-CZ" dirty="0"/>
              <a:t>kompozici</a:t>
            </a:r>
          </a:p>
          <a:p>
            <a:r>
              <a:rPr lang="cs-CZ" dirty="0"/>
              <a:t>Detail a celek</a:t>
            </a:r>
          </a:p>
          <a:p>
            <a:r>
              <a:rPr lang="cs-CZ" dirty="0"/>
              <a:t>Materiál</a:t>
            </a:r>
          </a:p>
          <a:p>
            <a:r>
              <a:rPr lang="cs-CZ" dirty="0"/>
              <a:t>Prostor</a:t>
            </a:r>
          </a:p>
          <a:p>
            <a:r>
              <a:rPr lang="cs-CZ" dirty="0"/>
              <a:t>Plochu</a:t>
            </a:r>
          </a:p>
          <a:p>
            <a:r>
              <a:rPr lang="cs-CZ" dirty="0"/>
              <a:t>Barvu</a:t>
            </a:r>
          </a:p>
          <a:p>
            <a:r>
              <a:rPr lang="cs-CZ" dirty="0"/>
              <a:t>Tvary </a:t>
            </a:r>
          </a:p>
          <a:p>
            <a:r>
              <a:rPr lang="cs-CZ" dirty="0"/>
              <a:t>Linii</a:t>
            </a:r>
          </a:p>
          <a:p>
            <a:r>
              <a:rPr lang="cs-CZ" dirty="0"/>
              <a:t>Pečlivost</a:t>
            </a:r>
          </a:p>
          <a:p>
            <a:r>
              <a:rPr lang="cs-CZ" dirty="0"/>
              <a:t>vytrvalost</a:t>
            </a:r>
          </a:p>
        </p:txBody>
      </p:sp>
    </p:spTree>
    <p:extLst>
      <p:ext uri="{BB962C8B-B14F-4D97-AF65-F5344CB8AC3E}">
        <p14:creationId xmlns:p14="http://schemas.microsoft.com/office/powerpoint/2010/main" val="834342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Autodiagnostika/sebereflexe pedagoga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Míra sebereflexe souvisí s jeho profesionální jistotou</a:t>
            </a:r>
          </a:p>
          <a:p>
            <a:r>
              <a:rPr lang="cs-CZ" dirty="0"/>
              <a:t>Žáka nezměním, ale mohu změnit sebe</a:t>
            </a:r>
          </a:p>
          <a:p>
            <a:r>
              <a:rPr lang="cs-CZ" dirty="0"/>
              <a:t>Tendence:</a:t>
            </a:r>
          </a:p>
          <a:p>
            <a:pPr marL="0" indent="0">
              <a:buNone/>
            </a:pPr>
            <a:r>
              <a:rPr lang="cs-CZ" dirty="0"/>
              <a:t>Pedagogické úspěchy si učitel připisuje sobě, neúspěchy zase žákovi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010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diagnostiky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Potenciál a limity žáka</a:t>
            </a:r>
          </a:p>
          <a:p>
            <a:r>
              <a:rPr lang="cs-CZ" dirty="0"/>
              <a:t>Co jsou jeho kvalitní výkony</a:t>
            </a:r>
          </a:p>
          <a:p>
            <a:r>
              <a:rPr lang="cs-CZ" dirty="0"/>
              <a:t>Co může učitel udělat hned sám v 1.stupni podpory</a:t>
            </a:r>
          </a:p>
          <a:p>
            <a:r>
              <a:rPr lang="cs-CZ" dirty="0"/>
              <a:t>Nastavení plánu pedagogické podpory </a:t>
            </a:r>
          </a:p>
        </p:txBody>
      </p:sp>
    </p:spTree>
    <p:extLst>
      <p:ext uri="{BB962C8B-B14F-4D97-AF65-F5344CB8AC3E}">
        <p14:creationId xmlns:p14="http://schemas.microsoft.com/office/powerpoint/2010/main" val="157402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 podpůrného opatření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/>
              <a:t>   základní </a:t>
            </a:r>
            <a:r>
              <a:rPr lang="cs-CZ" b="1"/>
              <a:t>oblasti </a:t>
            </a:r>
            <a:r>
              <a:rPr lang="cs-CZ" b="1" dirty="0"/>
              <a:t>možné změny</a:t>
            </a:r>
          </a:p>
          <a:p>
            <a:endParaRPr lang="cs-CZ" dirty="0"/>
          </a:p>
          <a:p>
            <a:r>
              <a:rPr lang="cs-CZ" dirty="0"/>
              <a:t>Metody výuky</a:t>
            </a:r>
          </a:p>
          <a:p>
            <a:r>
              <a:rPr lang="cs-CZ" dirty="0"/>
              <a:t>Organizace výuky</a:t>
            </a:r>
          </a:p>
          <a:p>
            <a:r>
              <a:rPr lang="cs-CZ" dirty="0"/>
              <a:t>Specifické pomůcky</a:t>
            </a:r>
          </a:p>
          <a:p>
            <a:r>
              <a:rPr lang="cs-CZ" dirty="0"/>
              <a:t>Efektivní individuální přístup k žákovi tak, aby to neohrožovalo práci s celou třídou</a:t>
            </a:r>
          </a:p>
        </p:txBody>
      </p:sp>
    </p:spTree>
    <p:extLst>
      <p:ext uri="{BB962C8B-B14F-4D97-AF65-F5344CB8AC3E}">
        <p14:creationId xmlns:p14="http://schemas.microsoft.com/office/powerpoint/2010/main" val="193563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Literatura :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pPr marL="0" indent="0" algn="l">
              <a:buNone/>
            </a:pPr>
            <a:br>
              <a:rPr lang="cs-CZ" b="0" i="0" u="sng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2"/>
              </a:rPr>
            </a:b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Metodika</a:t>
            </a:r>
            <a:r>
              <a:rPr lang="cs-CZ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pro </a:t>
            </a: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nastavování podpůrných opatření</a:t>
            </a:r>
            <a:r>
              <a:rPr lang="cs-CZ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ve </a:t>
            </a: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školách</a:t>
            </a:r>
            <a:r>
              <a:rPr lang="cs-CZ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ve </a:t>
            </a: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spolupráci</a:t>
            </a:r>
            <a:r>
              <a:rPr lang="cs-CZ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se </a:t>
            </a:r>
            <a:r>
              <a:rPr lang="cs-CZ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školskými poradenskými zařízeními</a:t>
            </a:r>
            <a:r>
              <a:rPr lang="cs-CZ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v aktuální verzi z roku 2016.</a:t>
            </a:r>
          </a:p>
          <a:p>
            <a:pPr marL="0" indent="0">
              <a:buNone/>
            </a:pPr>
            <a:r>
              <a:rPr lang="cs-CZ" dirty="0">
                <a:effectLst/>
              </a:rPr>
              <a:t>Dostupné: https://pruvodce-vzdelavanim.cz/metodika-pro-nastavovani-podpurnych-opatreni-na-skolach/</a:t>
            </a:r>
            <a:br>
              <a:rPr lang="cs-CZ" dirty="0">
                <a:effectLst/>
              </a:rPr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85871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mění">
  <a:themeElements>
    <a:clrScheme name="Jmění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Jmění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Jmění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170</TotalTime>
  <Words>272</Words>
  <Application>Microsoft Macintosh PowerPoint</Application>
  <PresentationFormat>Předvádění na obrazovce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Franklin Gothic Book</vt:lpstr>
      <vt:lpstr>Perpetua</vt:lpstr>
      <vt:lpstr>Wingdings 2</vt:lpstr>
      <vt:lpstr>Jmění</vt:lpstr>
      <vt:lpstr>Prezentace aplikace PowerPoint</vt:lpstr>
      <vt:lpstr>Pedagogická (intuitivní) diagnostika</vt:lpstr>
      <vt:lpstr>    Když není oficiální zpráva …</vt:lpstr>
      <vt:lpstr>Pedagogická diagnostika žáka ve vztahu:</vt:lpstr>
      <vt:lpstr>Formy diagnostiky</vt:lpstr>
      <vt:lpstr>Diagnostické nástroje</vt:lpstr>
      <vt:lpstr>Obecné diagnostické zdroje</vt:lpstr>
      <vt:lpstr>„oborová“diagnostika ve VV</vt:lpstr>
      <vt:lpstr>Autodiagnostika/sebereflexe pedagoga </vt:lpstr>
      <vt:lpstr>Cíl diagnostiky </vt:lpstr>
      <vt:lpstr>Plán podpůrného opatření</vt:lpstr>
      <vt:lpstr>Literatura : </vt:lpstr>
    </vt:vector>
  </TitlesOfParts>
  <Company>ZCU Plzen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Pedagogická (intuitivní) diagnostika</dc:title>
  <dc:creator>ZCU Plzen</dc:creator>
  <cp:lastModifiedBy>Jan Topinka</cp:lastModifiedBy>
  <cp:revision>12</cp:revision>
  <dcterms:created xsi:type="dcterms:W3CDTF">2018-11-07T16:04:12Z</dcterms:created>
  <dcterms:modified xsi:type="dcterms:W3CDTF">2023-03-01T13:12:25Z</dcterms:modified>
</cp:coreProperties>
</file>