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3" r:id="rId4"/>
    <p:sldId id="259" r:id="rId5"/>
    <p:sldId id="260" r:id="rId6"/>
    <p:sldId id="264" r:id="rId7"/>
    <p:sldId id="325" r:id="rId8"/>
    <p:sldId id="324" r:id="rId9"/>
    <p:sldId id="265" r:id="rId10"/>
    <p:sldId id="266" r:id="rId11"/>
    <p:sldId id="267" r:id="rId12"/>
    <p:sldId id="268" r:id="rId13"/>
    <p:sldId id="271" r:id="rId14"/>
    <p:sldId id="272" r:id="rId15"/>
    <p:sldId id="289" r:id="rId16"/>
    <p:sldId id="290" r:id="rId17"/>
    <p:sldId id="274" r:id="rId18"/>
    <p:sldId id="291" r:id="rId19"/>
    <p:sldId id="32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7738" autoAdjust="0"/>
  </p:normalViewPr>
  <p:slideViewPr>
    <p:cSldViewPr snapToGrid="0">
      <p:cViewPr varScale="1">
        <p:scale>
          <a:sx n="68" d="100"/>
          <a:sy n="68" d="100"/>
        </p:scale>
        <p:origin x="12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AEFB4-7DC0-40BE-88CD-24AAC1047D1E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2EA78-7700-440D-A278-D0609995C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110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3753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939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3120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187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660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u="none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3500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5985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0840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08021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Lyman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(1994: 3) vyděluje </a:t>
            </a:r>
            <a:r>
              <a:rPr lang="cs-CZ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tafonomického</a:t>
            </a:r>
            <a:r>
              <a:rPr lang="cs-CZ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činitele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(odkud vychází zdroj síly; např. gravitace), </a:t>
            </a:r>
            <a:r>
              <a:rPr lang="cs-CZ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tafonomický</a:t>
            </a:r>
            <a:r>
              <a:rPr lang="cs-CZ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proces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(působení činitele; pohyb půdy po svahu) a </a:t>
            </a:r>
            <a:r>
              <a:rPr lang="cs-CZ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tafnomickou</a:t>
            </a:r>
            <a:r>
              <a:rPr lang="cs-CZ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stopu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(výsledek působení činitele; kumulace kostí na úpatí a jejich abradovaný povrch)</a:t>
            </a:r>
          </a:p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21130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4296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76066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958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1953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4345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12" Type="http://schemas.openxmlformats.org/officeDocument/2006/relationships/image" Target="../media/image6.png"/><Relationship Id="rId2" Type="http://schemas.microsoft.com/office/2007/relationships/media" Target="../media/media1.m4a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5.jpe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microsoft.com/office/2007/relationships/media" Target="../media/media11.m4a"/><Relationship Id="rId7" Type="http://schemas.openxmlformats.org/officeDocument/2006/relationships/image" Target="../media/image13.jpe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1.m4a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Retrospektivní antropologie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cs-CZ" sz="2400" b="1" dirty="0" smtClean="0">
                <a:solidFill>
                  <a:srgbClr val="FF0000"/>
                </a:solidFill>
              </a:rPr>
              <a:t>Tafonomie, zachovalost</a:t>
            </a:r>
            <a:endParaRPr lang="cs-CZ" sz="2400" dirty="0"/>
          </a:p>
          <a:p>
            <a:r>
              <a:rPr lang="cs-CZ" sz="2400" b="1" dirty="0" smtClean="0"/>
              <a:t>Anna </a:t>
            </a:r>
            <a:r>
              <a:rPr lang="cs-CZ" sz="2400" b="1" dirty="0" err="1" smtClean="0"/>
              <a:t>Pankowská</a:t>
            </a:r>
            <a:endParaRPr lang="cs-CZ" sz="2400" b="1" dirty="0" smtClean="0"/>
          </a:p>
          <a:p>
            <a:r>
              <a:rPr lang="cs-CZ" sz="2400" b="1" dirty="0" smtClean="0"/>
              <a:t>(s přispěním Eriky Průchové)</a:t>
            </a:r>
          </a:p>
        </p:txBody>
      </p:sp>
      <p:pic>
        <p:nvPicPr>
          <p:cNvPr id="4" name="Obrázek 3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28665"/>
            <a:ext cx="4643755" cy="10293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délník 4"/>
          <p:cNvSpPr/>
          <p:nvPr/>
        </p:nvSpPr>
        <p:spPr>
          <a:xfrm>
            <a:off x="4581833" y="329615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ESF II projekt Západočeské univerzity v Plzni</a:t>
            </a:r>
            <a:endParaRPr lang="cs-CZ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</a:t>
            </a:r>
            <a:r>
              <a:rPr lang="cs-CZ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č. CZ.02.2.69/0.0/0.0/18_056/0013239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71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2148" y="282843"/>
            <a:ext cx="10887559" cy="1793929"/>
          </a:xfrm>
        </p:spPr>
        <p:txBody>
          <a:bodyPr>
            <a:normAutofit/>
          </a:bodyPr>
          <a:lstStyle/>
          <a:p>
            <a:r>
              <a:rPr lang="cs-CZ" sz="3600" dirty="0" smtClean="0"/>
              <a:t>Co se děje s mrtvým tělem od okamžiku smrti?</a:t>
            </a:r>
            <a:endParaRPr lang="cs-CZ" sz="3600" dirty="0"/>
          </a:p>
        </p:txBody>
      </p:sp>
      <p:graphicFrame>
        <p:nvGraphicFramePr>
          <p:cNvPr id="6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796344"/>
              </p:ext>
            </p:extLst>
          </p:nvPr>
        </p:nvGraphicFramePr>
        <p:xfrm>
          <a:off x="922148" y="1002566"/>
          <a:ext cx="5680130" cy="2731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PHOTO-PAINT" r:id="rId6" imgW="7229258" imgH="3474433" progId="CorelPHOTOPAINT.Image.13">
                  <p:embed/>
                </p:oleObj>
              </mc:Choice>
              <mc:Fallback>
                <p:oleObj name="PHOTO-PAINT" r:id="rId6" imgW="7229258" imgH="3474433" progId="CorelPHOTOPAINT.Image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148" y="1002566"/>
                        <a:ext cx="5680130" cy="2731234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808672"/>
              </p:ext>
            </p:extLst>
          </p:nvPr>
        </p:nvGraphicFramePr>
        <p:xfrm>
          <a:off x="5284807" y="4088990"/>
          <a:ext cx="5515303" cy="2611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PHOTO-PAINT" r:id="rId8" imgW="7226822" imgH="3422911" progId="CorelPHOTOPAINT.Image.13">
                  <p:embed/>
                </p:oleObj>
              </mc:Choice>
              <mc:Fallback>
                <p:oleObj name="PHOTO-PAINT" r:id="rId8" imgW="7226822" imgH="3422911" progId="CorelPHOTOPAINT.Image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4807" y="4088990"/>
                        <a:ext cx="5515303" cy="2611756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15" name="Picture 43" descr="VÃ½sledek obrÃ¡zku pro transport in taphonomy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36" y="4088990"/>
            <a:ext cx="1949170" cy="253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7" name="Picture 45" descr="SouvisejÃ­cÃ­ obrÃ¡zek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778" y="1127515"/>
            <a:ext cx="2137340" cy="283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81557" y="3929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0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46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40604" y="1418094"/>
            <a:ext cx="9601200" cy="3581400"/>
          </a:xfrm>
        </p:spPr>
        <p:txBody>
          <a:bodyPr/>
          <a:lstStyle/>
          <a:p>
            <a:pPr marL="109728" indent="0" algn="ctr">
              <a:buNone/>
            </a:pPr>
            <a:r>
              <a:rPr lang="cs-CZ" i="1" dirty="0"/>
              <a:t>W</a:t>
            </a:r>
            <a:r>
              <a:rPr lang="en-US" i="1" dirty="0" smtClean="0"/>
              <a:t>hat </a:t>
            </a:r>
            <a:r>
              <a:rPr lang="en-US" i="1" dirty="0"/>
              <a:t>happens to objects after they leave the biosphere (living contexts), enter the lithosphere (buried contexts), and are subsequently recovered and </a:t>
            </a:r>
            <a:r>
              <a:rPr lang="en-US" i="1" dirty="0" smtClean="0"/>
              <a:t>studied</a:t>
            </a:r>
            <a:r>
              <a:rPr lang="cs-CZ" i="1" dirty="0" smtClean="0"/>
              <a:t> </a:t>
            </a:r>
            <a:r>
              <a:rPr lang="cs-CZ" dirty="0" smtClean="0"/>
              <a:t>(</a:t>
            </a:r>
            <a:r>
              <a:rPr lang="en-US" dirty="0" smtClean="0"/>
              <a:t>Stahl</a:t>
            </a:r>
            <a:r>
              <a:rPr lang="cs-CZ" dirty="0" smtClean="0"/>
              <a:t>, </a:t>
            </a:r>
            <a:r>
              <a:rPr lang="en-US" dirty="0" smtClean="0"/>
              <a:t>2014</a:t>
            </a:r>
            <a:r>
              <a:rPr lang="cs-CZ" dirty="0" smtClean="0"/>
              <a:t>)</a:t>
            </a:r>
            <a:r>
              <a:rPr lang="en-US" i="1" dirty="0" smtClean="0"/>
              <a:t>.</a:t>
            </a:r>
            <a:r>
              <a:rPr lang="en-US" dirty="0"/>
              <a:t> </a:t>
            </a:r>
            <a:endParaRPr lang="cs-CZ" dirty="0" smtClean="0"/>
          </a:p>
          <a:p>
            <a:pPr marL="109728" indent="0" algn="ctr">
              <a:buNone/>
            </a:pPr>
            <a:endParaRPr lang="cs-CZ" dirty="0"/>
          </a:p>
          <a:p>
            <a:pPr marL="109728" indent="0" algn="ctr">
              <a:buNone/>
            </a:pPr>
            <a:endParaRPr lang="cs-CZ" dirty="0" smtClean="0"/>
          </a:p>
          <a:p>
            <a:pPr marL="109728" indent="0" algn="ctr">
              <a:buNone/>
            </a:pPr>
            <a:r>
              <a:rPr lang="cs-CZ" dirty="0" smtClean="0"/>
              <a:t>Rekonstrukce probíhá na základě analýzy </a:t>
            </a:r>
            <a:r>
              <a:rPr lang="cs-CZ" b="1" dirty="0" smtClean="0"/>
              <a:t>stavu zachovalosti kostry, polohy kostry/kostí </a:t>
            </a:r>
            <a:r>
              <a:rPr lang="cs-CZ" dirty="0" smtClean="0"/>
              <a:t>a pohřebního kontextu.</a:t>
            </a:r>
            <a:endParaRPr lang="cs-CZ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1346" y="4973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8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</a:t>
            </a:r>
            <a:r>
              <a:rPr lang="cs-CZ" b="1" dirty="0" smtClean="0"/>
              <a:t>zachovalost</a:t>
            </a:r>
            <a:r>
              <a:rPr lang="cs-CZ" dirty="0" smtClean="0"/>
              <a:t> kostry?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32079" y="2171700"/>
            <a:ext cx="9781684" cy="4325112"/>
          </a:xfrm>
        </p:spPr>
        <p:txBody>
          <a:bodyPr/>
          <a:lstStyle/>
          <a:p>
            <a:r>
              <a:rPr lang="cs-CZ" b="1" dirty="0"/>
              <a:t>Stav</a:t>
            </a:r>
            <a:r>
              <a:rPr lang="cs-CZ" dirty="0"/>
              <a:t>, ve kterém se lidské kosterní pozůstatky </a:t>
            </a:r>
            <a:r>
              <a:rPr lang="cs-CZ" dirty="0" smtClean="0"/>
              <a:t>dochovávají </a:t>
            </a:r>
            <a:r>
              <a:rPr lang="cs-CZ" dirty="0"/>
              <a:t>do dnešní </a:t>
            </a:r>
            <a:r>
              <a:rPr lang="cs-CZ" dirty="0" smtClean="0"/>
              <a:t>doby.</a:t>
            </a:r>
          </a:p>
          <a:p>
            <a:endParaRPr lang="cs-CZ" dirty="0"/>
          </a:p>
          <a:p>
            <a:r>
              <a:rPr lang="cs-CZ" dirty="0" smtClean="0"/>
              <a:t>Zachovalost odráží </a:t>
            </a:r>
            <a:r>
              <a:rPr lang="cs-CZ" b="1" dirty="0" smtClean="0"/>
              <a:t>tafonomický proces </a:t>
            </a:r>
            <a:r>
              <a:rPr lang="cs-CZ" dirty="0" smtClean="0"/>
              <a:t>a je tudíž zásadním krokem pro odlišení přírodních a kulturních faktorů.</a:t>
            </a:r>
          </a:p>
          <a:p>
            <a:endParaRPr lang="cs-CZ" dirty="0"/>
          </a:p>
          <a:p>
            <a:r>
              <a:rPr lang="cs-CZ" dirty="0" smtClean="0"/>
              <a:t>Základ pro následující osteologické hodnocení.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13763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36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265409"/>
            <a:ext cx="9601200" cy="1485900"/>
          </a:xfrm>
        </p:spPr>
        <p:txBody>
          <a:bodyPr/>
          <a:lstStyle/>
          <a:p>
            <a:r>
              <a:rPr lang="cs-CZ" dirty="0" smtClean="0"/>
              <a:t>Tafonomie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445591"/>
            <a:ext cx="10469104" cy="4897464"/>
          </a:xfrm>
        </p:spPr>
        <p:txBody>
          <a:bodyPr>
            <a:normAutofit/>
          </a:bodyPr>
          <a:lstStyle/>
          <a:p>
            <a:pPr algn="just">
              <a:spcAft>
                <a:spcPts val="1200"/>
              </a:spcAft>
            </a:pPr>
            <a:r>
              <a:rPr lang="cs-CZ" dirty="0"/>
              <a:t>Studium kulturních, </a:t>
            </a:r>
            <a:r>
              <a:rPr lang="cs-CZ" dirty="0" smtClean="0"/>
              <a:t>fyzikálních, biologických </a:t>
            </a:r>
            <a:r>
              <a:rPr lang="cs-CZ" dirty="0"/>
              <a:t>a chemických procesů způsobených: lidmi, zvířaty a přírodními činiteli, kteří modifikují organismus po smrti</a:t>
            </a:r>
            <a:r>
              <a:rPr lang="cs-CZ" dirty="0" smtClean="0"/>
              <a:t>.</a:t>
            </a:r>
          </a:p>
          <a:p>
            <a:pPr algn="just">
              <a:spcAft>
                <a:spcPts val="1200"/>
              </a:spcAft>
            </a:pPr>
            <a:r>
              <a:rPr lang="cs-CZ" dirty="0" smtClean="0"/>
              <a:t>Subdisciplína paleontologie (Ivan A. Efremov).</a:t>
            </a:r>
          </a:p>
          <a:p>
            <a:pPr lvl="1" algn="just">
              <a:spcAft>
                <a:spcPts val="1200"/>
              </a:spcAft>
            </a:pPr>
            <a:r>
              <a:rPr lang="en-US" i="0" dirty="0">
                <a:solidFill>
                  <a:srgbClr val="FF0000"/>
                </a:solidFill>
              </a:rPr>
              <a:t>Efremov, I. A. (1940</a:t>
            </a:r>
            <a:r>
              <a:rPr lang="en-US" i="0" dirty="0" smtClean="0">
                <a:solidFill>
                  <a:srgbClr val="FF0000"/>
                </a:solidFill>
              </a:rPr>
              <a:t>) </a:t>
            </a:r>
            <a:r>
              <a:rPr lang="en-US" i="0" dirty="0">
                <a:solidFill>
                  <a:srgbClr val="FF0000"/>
                </a:solidFill>
              </a:rPr>
              <a:t>Taphonomy: a new branch of paleontology. Pan-American Geology 74:81-93.</a:t>
            </a:r>
            <a:endParaRPr lang="cs-CZ" i="0" dirty="0">
              <a:solidFill>
                <a:srgbClr val="FF0000"/>
              </a:solidFill>
            </a:endParaRPr>
          </a:p>
          <a:p>
            <a:pPr algn="just">
              <a:spcAft>
                <a:spcPts val="1200"/>
              </a:spcAft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145" y="3588605"/>
            <a:ext cx="7160217" cy="275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3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634" y="453325"/>
            <a:ext cx="9601200" cy="1485900"/>
          </a:xfrm>
        </p:spPr>
        <p:txBody>
          <a:bodyPr/>
          <a:lstStyle/>
          <a:p>
            <a:r>
              <a:rPr lang="cs-CZ" dirty="0" smtClean="0"/>
              <a:t>Historie: 1. 1/2 20. století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634" y="1782305"/>
            <a:ext cx="10390649" cy="4560835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endParaRPr lang="cs-CZ" dirty="0">
              <a:sym typeface="Wingdings 3"/>
            </a:endParaRPr>
          </a:p>
          <a:p>
            <a:pPr algn="just"/>
            <a:r>
              <a:rPr lang="cs-CZ" dirty="0">
                <a:sym typeface="Wingdings 3"/>
              </a:rPr>
              <a:t>B</a:t>
            </a:r>
            <a:r>
              <a:rPr lang="cs-CZ" dirty="0" smtClean="0">
                <a:sym typeface="Wingdings 3"/>
              </a:rPr>
              <a:t>iostratinomie</a:t>
            </a:r>
            <a:r>
              <a:rPr lang="cs-CZ" dirty="0">
                <a:sym typeface="Wingdings 3"/>
              </a:rPr>
              <a:t>: studium </a:t>
            </a:r>
            <a:r>
              <a:rPr lang="cs-CZ" dirty="0" smtClean="0">
                <a:sym typeface="Wingdings 3"/>
              </a:rPr>
              <a:t>přírodních vlivů </a:t>
            </a:r>
            <a:r>
              <a:rPr lang="cs-CZ" dirty="0">
                <a:sym typeface="Wingdings 3"/>
              </a:rPr>
              <a:t>na organický </a:t>
            </a:r>
            <a:r>
              <a:rPr lang="cs-CZ" dirty="0" smtClean="0">
                <a:sym typeface="Wingdings 3"/>
              </a:rPr>
              <a:t>materiál od smrti do doby jeho pohřbu (uložení) </a:t>
            </a:r>
            <a:r>
              <a:rPr lang="cs-CZ" dirty="0">
                <a:sym typeface="Wingdings 3"/>
              </a:rPr>
              <a:t>(J. Weigelt, 1927</a:t>
            </a:r>
            <a:r>
              <a:rPr lang="cs-CZ" dirty="0" smtClean="0">
                <a:sym typeface="Wingdings 3"/>
              </a:rPr>
              <a:t>).</a:t>
            </a:r>
            <a:endParaRPr lang="cs-CZ" dirty="0">
              <a:sym typeface="Wingdings 3"/>
            </a:endParaRPr>
          </a:p>
          <a:p>
            <a:pPr algn="just"/>
            <a:endParaRPr lang="cs-CZ" i="1" dirty="0" smtClean="0">
              <a:sym typeface="Wingdings 3"/>
            </a:endParaRPr>
          </a:p>
          <a:p>
            <a:pPr algn="just"/>
            <a:r>
              <a:rPr lang="cs-CZ" i="1" dirty="0" smtClean="0">
                <a:sym typeface="Wingdings 3"/>
              </a:rPr>
              <a:t>Actu-paläontologie</a:t>
            </a:r>
            <a:r>
              <a:rPr lang="cs-CZ" dirty="0">
                <a:sym typeface="Wingdings 3"/>
              </a:rPr>
              <a:t>: </a:t>
            </a:r>
            <a:r>
              <a:rPr lang="cs-CZ" dirty="0" smtClean="0">
                <a:sym typeface="Wingdings 3"/>
              </a:rPr>
              <a:t>studium přírodních vlivů na organický materiál od jeho smrti do doby vyzvednutí = věda </a:t>
            </a:r>
            <a:r>
              <a:rPr lang="cs-CZ" dirty="0">
                <a:sym typeface="Wingdings 3"/>
              </a:rPr>
              <a:t>o původu a podstatě způsobů utvářejících budoucí </a:t>
            </a:r>
            <a:r>
              <a:rPr lang="cs-CZ" dirty="0" smtClean="0">
                <a:sym typeface="Wingdings 3"/>
              </a:rPr>
              <a:t>fosilie </a:t>
            </a:r>
            <a:r>
              <a:rPr lang="cs-CZ" dirty="0">
                <a:sym typeface="Wingdings 3"/>
              </a:rPr>
              <a:t>(R. Richter, 1928</a:t>
            </a:r>
            <a:r>
              <a:rPr lang="cs-CZ" dirty="0" smtClean="0">
                <a:sym typeface="Wingdings 3"/>
              </a:rPr>
              <a:t>).</a:t>
            </a:r>
          </a:p>
          <a:p>
            <a:pPr marL="0" indent="0" algn="just">
              <a:buNone/>
            </a:pPr>
            <a:endParaRPr lang="cs-CZ" dirty="0">
              <a:sym typeface="Wingdings 3"/>
            </a:endParaRPr>
          </a:p>
          <a:p>
            <a:pPr marL="36576" indent="0" algn="just">
              <a:buNone/>
            </a:pPr>
            <a:endParaRPr lang="cs-CZ" dirty="0">
              <a:sym typeface="Wingdings 3"/>
            </a:endParaRPr>
          </a:p>
          <a:p>
            <a:pPr marL="0" indent="0" algn="just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869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343072" cy="1485900"/>
          </a:xfrm>
        </p:spPr>
        <p:txBody>
          <a:bodyPr/>
          <a:lstStyle/>
          <a:p>
            <a:r>
              <a:rPr lang="cs-CZ" i="1" dirty="0" smtClean="0">
                <a:sym typeface="Wingdings 3"/>
              </a:rPr>
              <a:t>Actu-paläontologie</a:t>
            </a:r>
            <a:r>
              <a:rPr lang="cs-CZ" dirty="0" smtClean="0">
                <a:sym typeface="Wingdings 3"/>
              </a:rPr>
              <a:t> (Rudolf Richter)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99071" y="1947413"/>
            <a:ext cx="10343072" cy="4229100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cs-CZ" dirty="0" smtClean="0"/>
              <a:t>Zkoumání </a:t>
            </a:r>
            <a:r>
              <a:rPr lang="cs-CZ" dirty="0"/>
              <a:t>fosilních stop a otisků (ichnologie).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dirty="0" smtClean="0"/>
              <a:t>Studium </a:t>
            </a:r>
            <a:r>
              <a:rPr lang="cs-CZ" dirty="0"/>
              <a:t>procesů destrukce, transportu a pohřbívání organických </a:t>
            </a:r>
            <a:r>
              <a:rPr lang="cs-CZ" dirty="0" smtClean="0"/>
              <a:t>zbytků: </a:t>
            </a:r>
            <a:endParaRPr lang="cs-CZ" dirty="0"/>
          </a:p>
          <a:p>
            <a:pPr lvl="1" algn="just"/>
            <a:r>
              <a:rPr lang="cs-CZ" i="0" dirty="0" smtClean="0"/>
              <a:t>tanatologii </a:t>
            </a:r>
            <a:r>
              <a:rPr lang="cs-CZ" i="0" dirty="0"/>
              <a:t>– studium příčin smrti a jejích okamžitých následků; </a:t>
            </a:r>
          </a:p>
          <a:p>
            <a:pPr lvl="1" algn="just"/>
            <a:r>
              <a:rPr lang="cs-CZ" i="0" dirty="0" smtClean="0"/>
              <a:t>comidologii </a:t>
            </a:r>
            <a:r>
              <a:rPr lang="cs-CZ" i="0" dirty="0"/>
              <a:t>– studium transportu organických zbytků;</a:t>
            </a:r>
          </a:p>
          <a:p>
            <a:pPr lvl="1" algn="just"/>
            <a:r>
              <a:rPr lang="cs-CZ" i="0" dirty="0" smtClean="0"/>
              <a:t>biostratonomii </a:t>
            </a:r>
            <a:r>
              <a:rPr lang="cs-CZ" i="0" dirty="0"/>
              <a:t>– studium procesů probíhajících od smrti organismu do jeho pohřbení v sedimentu;</a:t>
            </a:r>
          </a:p>
          <a:p>
            <a:pPr lvl="1" algn="just"/>
            <a:r>
              <a:rPr lang="cs-CZ" i="0" dirty="0" smtClean="0"/>
              <a:t>nekrologii </a:t>
            </a:r>
            <a:r>
              <a:rPr lang="cs-CZ" i="0" dirty="0"/>
              <a:t>– studium procesů rozpadu organismů až k diagenezi.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525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11369" y="1257849"/>
            <a:ext cx="10337808" cy="4090528"/>
          </a:xfrm>
        </p:spPr>
        <p:txBody>
          <a:bodyPr/>
          <a:lstStyle/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endParaRPr lang="cs-CZ" dirty="0"/>
          </a:p>
          <a:p>
            <a:pPr marL="0" indent="0" algn="just">
              <a:buNone/>
            </a:pPr>
            <a:r>
              <a:rPr lang="cs-CZ" dirty="0" smtClean="0"/>
              <a:t>Efremov ukázal </a:t>
            </a:r>
            <a:r>
              <a:rPr lang="cs-CZ" dirty="0"/>
              <a:t>význam a šíři problémů, komplexitu metod a současně sjednocení paleontologie, geologie a biologie na poli tafonomického bádání.</a:t>
            </a:r>
          </a:p>
          <a:p>
            <a:pPr algn="just">
              <a:spcAft>
                <a:spcPts val="1200"/>
              </a:spcAft>
            </a:pPr>
            <a:endParaRPr lang="cs-CZ" dirty="0"/>
          </a:p>
          <a:p>
            <a:endParaRPr lang="cs-CZ" dirty="0"/>
          </a:p>
        </p:txBody>
      </p:sp>
      <p:sp>
        <p:nvSpPr>
          <p:cNvPr id="2" name="Obdélník 1"/>
          <p:cNvSpPr/>
          <p:nvPr/>
        </p:nvSpPr>
        <p:spPr>
          <a:xfrm>
            <a:off x="1411369" y="1963044"/>
            <a:ext cx="10337808" cy="12215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810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8083" y="362274"/>
            <a:ext cx="9601200" cy="1485900"/>
          </a:xfrm>
        </p:spPr>
        <p:txBody>
          <a:bodyPr/>
          <a:lstStyle/>
          <a:p>
            <a:r>
              <a:rPr lang="cs-CZ" dirty="0"/>
              <a:t>Historie: 2</a:t>
            </a:r>
            <a:r>
              <a:rPr lang="cs-CZ" dirty="0" smtClean="0"/>
              <a:t>. 1/2 20. století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8083" y="1606634"/>
            <a:ext cx="10412083" cy="4525963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Tafonomie začíná postupně expandovat do dalších oborů (archeologie, zooarcheologie).</a:t>
            </a:r>
          </a:p>
          <a:p>
            <a:pPr marL="0" indent="0" algn="just">
              <a:buNone/>
            </a:pPr>
            <a:endParaRPr lang="cs-CZ" dirty="0" smtClean="0"/>
          </a:p>
          <a:p>
            <a:pPr algn="just"/>
            <a:r>
              <a:rPr lang="cs-CZ" dirty="0" smtClean="0"/>
              <a:t>Předmět bádání:</a:t>
            </a:r>
            <a:r>
              <a:rPr lang="cs-CZ" dirty="0" smtClean="0">
                <a:sym typeface="Wingdings 3"/>
              </a:rPr>
              <a:t> studium kumulace, fragmentace, povrchového poškození </a:t>
            </a:r>
            <a:r>
              <a:rPr lang="cs-CZ" dirty="0">
                <a:sym typeface="Wingdings 3"/>
              </a:rPr>
              <a:t>a způsob </a:t>
            </a:r>
            <a:r>
              <a:rPr lang="cs-CZ" dirty="0" smtClean="0">
                <a:sym typeface="Wingdings 3"/>
              </a:rPr>
              <a:t>uložení zvířecích kostí</a:t>
            </a:r>
            <a:r>
              <a:rPr lang="cs-CZ" dirty="0">
                <a:sym typeface="Wingdings 3"/>
              </a:rPr>
              <a:t> </a:t>
            </a:r>
            <a:r>
              <a:rPr lang="cs-CZ" dirty="0" smtClean="0">
                <a:sym typeface="Wingdings 3"/>
              </a:rPr>
              <a:t>a rostlinných makrozbytků = </a:t>
            </a:r>
            <a:r>
              <a:rPr lang="cs-CZ" dirty="0">
                <a:solidFill>
                  <a:schemeClr val="tx1"/>
                </a:solidFill>
              </a:rPr>
              <a:t>význam při studiu využívání zvířat jako </a:t>
            </a:r>
            <a:r>
              <a:rPr lang="cs-CZ" dirty="0" smtClean="0">
                <a:solidFill>
                  <a:schemeClr val="tx1"/>
                </a:solidFill>
              </a:rPr>
              <a:t>potravy</a:t>
            </a:r>
            <a:r>
              <a:rPr lang="cs-CZ" dirty="0" smtClean="0">
                <a:sym typeface="Wingdings 3"/>
              </a:rPr>
              <a:t>. </a:t>
            </a:r>
          </a:p>
          <a:p>
            <a:pPr marL="0" indent="0" algn="just">
              <a:buNone/>
            </a:pPr>
            <a:endParaRPr lang="cs-CZ" b="1" dirty="0" smtClean="0">
              <a:sym typeface="Wingdings 3"/>
            </a:endParaRPr>
          </a:p>
          <a:p>
            <a:pPr algn="just"/>
            <a:r>
              <a:rPr lang="cs-CZ" b="1" dirty="0" smtClean="0">
                <a:sym typeface="Wingdings 3"/>
              </a:rPr>
              <a:t>1987: Boddington </a:t>
            </a:r>
            <a:r>
              <a:rPr lang="cs-CZ" b="1" dirty="0">
                <a:sym typeface="Wingdings 3"/>
              </a:rPr>
              <a:t>– Garland – Janaway (eds), sborník, kterým vstoupili na pole bádání biologičtí </a:t>
            </a:r>
            <a:r>
              <a:rPr lang="cs-CZ" b="1" dirty="0" smtClean="0">
                <a:sym typeface="Wingdings 3"/>
              </a:rPr>
              <a:t>antropologové.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05838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02596" y="422328"/>
            <a:ext cx="10066150" cy="1623447"/>
          </a:xfrm>
        </p:spPr>
        <p:txBody>
          <a:bodyPr>
            <a:normAutofit/>
          </a:bodyPr>
          <a:lstStyle/>
          <a:p>
            <a:r>
              <a:rPr lang="cs-CZ" dirty="0" smtClean="0"/>
              <a:t>Tafonomie a antropologie/archeologie v současnosti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31341" y="2166391"/>
            <a:ext cx="10143641" cy="3581400"/>
          </a:xfrm>
        </p:spPr>
        <p:txBody>
          <a:bodyPr>
            <a:normAutofit/>
          </a:bodyPr>
          <a:lstStyle/>
          <a:p>
            <a:pPr marL="530352" lvl="1" indent="0">
              <a:buNone/>
            </a:pPr>
            <a:r>
              <a:rPr lang="cs-CZ" i="0" dirty="0" smtClean="0">
                <a:solidFill>
                  <a:schemeClr val="tx1"/>
                </a:solidFill>
              </a:rPr>
              <a:t>1) </a:t>
            </a:r>
            <a:r>
              <a:rPr lang="cs-CZ" b="1" i="0" dirty="0" smtClean="0">
                <a:solidFill>
                  <a:schemeClr val="tx1"/>
                </a:solidFill>
              </a:rPr>
              <a:t>Modifikace povrchu kosti </a:t>
            </a:r>
            <a:r>
              <a:rPr lang="cs-CZ" i="0" dirty="0" smtClean="0"/>
              <a:t>(anglosaská tradice)</a:t>
            </a:r>
            <a:endParaRPr lang="cs-CZ" i="0" dirty="0"/>
          </a:p>
          <a:p>
            <a:pPr lvl="1"/>
            <a:endParaRPr lang="cs-CZ" i="0" dirty="0" smtClean="0"/>
          </a:p>
          <a:p>
            <a:pPr lvl="1"/>
            <a:endParaRPr lang="cs-CZ" i="0" dirty="0" smtClean="0"/>
          </a:p>
          <a:p>
            <a:pPr lvl="1"/>
            <a:endParaRPr lang="cs-CZ" i="0" dirty="0"/>
          </a:p>
          <a:p>
            <a:pPr marL="530352" lvl="1" indent="0">
              <a:buNone/>
            </a:pPr>
            <a:r>
              <a:rPr lang="cs-CZ" i="0" dirty="0" smtClean="0"/>
              <a:t>2) </a:t>
            </a:r>
            <a:r>
              <a:rPr lang="cs-CZ" b="1" i="0" dirty="0" smtClean="0"/>
              <a:t>Artikulace kloubních spojů</a:t>
            </a:r>
            <a:endParaRPr lang="cs-CZ" b="1" i="0" dirty="0"/>
          </a:p>
          <a:p>
            <a:pPr lvl="1"/>
            <a:r>
              <a:rPr lang="cs-CZ" i="0" dirty="0" smtClean="0"/>
              <a:t>Fragmentace, kompletnost, přítomnost kosti</a:t>
            </a:r>
            <a:endParaRPr lang="cs-CZ" i="0" dirty="0"/>
          </a:p>
        </p:txBody>
      </p:sp>
      <p:sp>
        <p:nvSpPr>
          <p:cNvPr id="4" name="TextovéPole 3"/>
          <p:cNvSpPr txBox="1"/>
          <p:nvPr/>
        </p:nvSpPr>
        <p:spPr>
          <a:xfrm>
            <a:off x="8183105" y="3681561"/>
            <a:ext cx="3285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rgbClr val="FF0000"/>
                </a:solidFill>
              </a:rPr>
              <a:t>Polohové transformace </a:t>
            </a:r>
            <a:r>
              <a:rPr lang="cs-CZ" sz="2000" dirty="0" smtClean="0"/>
              <a:t>(frankofonní tradice)</a:t>
            </a:r>
            <a:endParaRPr lang="cs-CZ" sz="2000" dirty="0"/>
          </a:p>
        </p:txBody>
      </p:sp>
      <p:sp>
        <p:nvSpPr>
          <p:cNvPr id="5" name="Pravá složená závorka 4"/>
          <p:cNvSpPr/>
          <p:nvPr/>
        </p:nvSpPr>
        <p:spPr>
          <a:xfrm>
            <a:off x="7683493" y="3664703"/>
            <a:ext cx="247973" cy="64633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44102" y="6244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4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64011" y="741564"/>
            <a:ext cx="8229600" cy="4325112"/>
          </a:xfrm>
        </p:spPr>
        <p:txBody>
          <a:bodyPr/>
          <a:lstStyle/>
          <a:p>
            <a:r>
              <a:rPr lang="cs-CZ" dirty="0" smtClean="0"/>
              <a:t>Modifikace povrchu</a:t>
            </a:r>
            <a:endParaRPr lang="cs-CZ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611" y="3844397"/>
            <a:ext cx="4756398" cy="2058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339" y="1784767"/>
            <a:ext cx="3794943" cy="1609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44596" y="4367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9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47528" y="1090908"/>
            <a:ext cx="8229600" cy="4325112"/>
          </a:xfrm>
        </p:spPr>
        <p:txBody>
          <a:bodyPr/>
          <a:lstStyle/>
          <a:p>
            <a:r>
              <a:rPr lang="cs-CZ" dirty="0" smtClean="0"/>
              <a:t>Artikulace </a:t>
            </a:r>
          </a:p>
          <a:p>
            <a:r>
              <a:rPr lang="cs-CZ" dirty="0" smtClean="0"/>
              <a:t>Roztroušení</a:t>
            </a:r>
            <a:endParaRPr lang="cs-CZ" dirty="0"/>
          </a:p>
        </p:txBody>
      </p:sp>
      <p:pic>
        <p:nvPicPr>
          <p:cNvPr id="4" name="Picture 3" descr="C:\Documents and Settings\Uzivatel\Plocha\obrPrezentace\DSC0535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24192" y="3152321"/>
            <a:ext cx="2648322" cy="2250486"/>
          </a:xfrm>
          <a:prstGeom prst="rect">
            <a:avLst/>
          </a:prstGeom>
        </p:spPr>
      </p:pic>
      <p:pic>
        <p:nvPicPr>
          <p:cNvPr id="5" name="Picture 11" descr="C:\Documents and Settings\All Users\Dokumenty\2007_2008\Hulín_Pravčcice1\216_029-040\G 131 03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7930" y="3152322"/>
            <a:ext cx="3016887" cy="2262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Anna\Pictures\==AKOSTRY_TEREN==\GRYGOV\Grygov (44)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3126" y="3152321"/>
            <a:ext cx="2974716" cy="225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60975" y="6303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2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422329"/>
            <a:ext cx="10593092" cy="1485900"/>
          </a:xfrm>
        </p:spPr>
        <p:txBody>
          <a:bodyPr/>
          <a:lstStyle/>
          <a:p>
            <a:r>
              <a:rPr lang="cs-CZ" dirty="0" smtClean="0"/>
              <a:t>KATEGORIZACE PŮSOBÍCÍCH VLIVŮ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651534" y="1908229"/>
            <a:ext cx="8424936" cy="4525963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sz="2400" dirty="0"/>
              <a:t>a) </a:t>
            </a:r>
            <a:r>
              <a:rPr lang="cs-CZ" sz="2400" dirty="0" smtClean="0"/>
              <a:t>vnitřní, b) vnější: kulturní a přírodní (Henderson, </a:t>
            </a:r>
            <a:r>
              <a:rPr lang="cs-CZ" sz="2400" dirty="0"/>
              <a:t>1987)</a:t>
            </a:r>
          </a:p>
          <a:p>
            <a:pPr marL="457200" indent="-457200">
              <a:buFont typeface="+mj-lt"/>
              <a:buAutoNum type="arabicPeriod"/>
            </a:pPr>
            <a:endParaRPr lang="cs-CZ" sz="2400" dirty="0"/>
          </a:p>
          <a:p>
            <a:pPr marL="457200" indent="-457200">
              <a:buFont typeface="+mj-lt"/>
              <a:buAutoNum type="arabicPeriod"/>
            </a:pPr>
            <a:r>
              <a:rPr lang="cs-CZ" sz="2400" dirty="0"/>
              <a:t>a) fyzikální, b) biologické, c) chemické (</a:t>
            </a:r>
            <a:r>
              <a:rPr lang="cs-CZ" sz="2400" dirty="0" smtClean="0"/>
              <a:t>Henderson, </a:t>
            </a:r>
            <a:r>
              <a:rPr lang="cs-CZ" sz="2400" dirty="0"/>
              <a:t>1987)</a:t>
            </a:r>
          </a:p>
          <a:p>
            <a:pPr marL="457200" indent="-457200">
              <a:buFont typeface="+mj-lt"/>
              <a:buAutoNum type="arabicPeriod"/>
            </a:pPr>
            <a:endParaRPr lang="cs-CZ" sz="2400" dirty="0"/>
          </a:p>
          <a:p>
            <a:pPr marL="457200" indent="-457200">
              <a:buFont typeface="+mj-lt"/>
              <a:buAutoNum type="arabicPeriod"/>
            </a:pPr>
            <a:r>
              <a:rPr lang="cs-CZ" sz="2400" dirty="0"/>
              <a:t>a) </a:t>
            </a:r>
            <a:r>
              <a:rPr lang="cs-CZ" sz="2400" dirty="0" err="1"/>
              <a:t>predepoziční</a:t>
            </a:r>
            <a:r>
              <a:rPr lang="cs-CZ" sz="2400" dirty="0"/>
              <a:t>, b) </a:t>
            </a:r>
            <a:r>
              <a:rPr lang="cs-CZ" sz="2400" dirty="0" err="1"/>
              <a:t>postdepoziční</a:t>
            </a:r>
            <a:r>
              <a:rPr lang="cs-CZ" sz="2400" dirty="0"/>
              <a:t>, c) </a:t>
            </a:r>
            <a:r>
              <a:rPr lang="cs-CZ" sz="2400" dirty="0" err="1"/>
              <a:t>postexkavační</a:t>
            </a:r>
            <a:r>
              <a:rPr lang="cs-CZ" sz="2400" dirty="0"/>
              <a:t> (</a:t>
            </a:r>
            <a:r>
              <a:rPr lang="cs-CZ" sz="2400" dirty="0" err="1" smtClean="0"/>
              <a:t>Garland</a:t>
            </a:r>
            <a:r>
              <a:rPr lang="cs-CZ" sz="2400" dirty="0" smtClean="0"/>
              <a:t>, </a:t>
            </a:r>
            <a:r>
              <a:rPr lang="cs-CZ" sz="2400" dirty="0"/>
              <a:t>1987)</a:t>
            </a:r>
          </a:p>
          <a:p>
            <a:pPr marL="457200" indent="-457200">
              <a:buFont typeface="+mj-lt"/>
              <a:buAutoNum type="arabicPeriod"/>
            </a:pPr>
            <a:endParaRPr lang="cs-CZ" sz="2400" dirty="0"/>
          </a:p>
          <a:p>
            <a:pPr marL="457200" indent="-457200">
              <a:buFont typeface="+mj-lt"/>
              <a:buAutoNum type="arabicPeriod"/>
            </a:pPr>
            <a:r>
              <a:rPr lang="cs-CZ" sz="2400" dirty="0"/>
              <a:t>a) činitel, b) proces, c) stopa (</a:t>
            </a:r>
            <a:r>
              <a:rPr lang="cs-CZ" sz="2400" dirty="0" err="1" smtClean="0"/>
              <a:t>Lyman</a:t>
            </a:r>
            <a:r>
              <a:rPr lang="cs-CZ" sz="2400" dirty="0" smtClean="0"/>
              <a:t>, </a:t>
            </a:r>
            <a:r>
              <a:rPr lang="cs-CZ" sz="2400" dirty="0"/>
              <a:t>1994)</a:t>
            </a:r>
          </a:p>
          <a:p>
            <a:pPr marL="457200" indent="-457200">
              <a:buFont typeface="+mj-lt"/>
              <a:buAutoNum type="arabicPeriod"/>
            </a:pPr>
            <a:endParaRPr lang="cs-CZ" sz="2400" dirty="0"/>
          </a:p>
          <a:p>
            <a:pPr marL="457200" indent="-457200">
              <a:buFont typeface="+mj-lt"/>
              <a:buAutoNum type="arabicPeriod"/>
            </a:pPr>
            <a:r>
              <a:rPr lang="cs-CZ" sz="2400" dirty="0"/>
              <a:t>a) kulturní, b) nekulturní (</a:t>
            </a:r>
            <a:r>
              <a:rPr lang="cs-CZ" sz="2400" dirty="0" err="1" smtClean="0"/>
              <a:t>Fisher</a:t>
            </a:r>
            <a:r>
              <a:rPr lang="cs-CZ" sz="2400" dirty="0" smtClean="0"/>
              <a:t>, </a:t>
            </a:r>
            <a:r>
              <a:rPr lang="cs-CZ" sz="2400" dirty="0"/>
              <a:t>1995)</a:t>
            </a:r>
          </a:p>
          <a:p>
            <a:pPr marL="457200" indent="-457200">
              <a:buFont typeface="+mj-lt"/>
              <a:buAutoNum type="arabicPeriod"/>
            </a:pPr>
            <a:endParaRPr lang="cs-CZ" sz="2400" dirty="0"/>
          </a:p>
        </p:txBody>
      </p:sp>
      <p:sp>
        <p:nvSpPr>
          <p:cNvPr id="4" name="Obdélník 3"/>
          <p:cNvSpPr/>
          <p:nvPr/>
        </p:nvSpPr>
        <p:spPr>
          <a:xfrm>
            <a:off x="1371600" y="1627321"/>
            <a:ext cx="8562814" cy="10538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5092" y="4223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8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6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75653" y="579153"/>
            <a:ext cx="9601200" cy="1485900"/>
          </a:xfrm>
        </p:spPr>
        <p:txBody>
          <a:bodyPr>
            <a:normAutofit/>
          </a:bodyPr>
          <a:lstStyle/>
          <a:p>
            <a:r>
              <a:rPr lang="cs-CZ" dirty="0"/>
              <a:t>VNITŘNÍ FAKTORY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40896" y="2077019"/>
            <a:ext cx="9601200" cy="3581400"/>
          </a:xfrm>
        </p:spPr>
        <p:txBody>
          <a:bodyPr>
            <a:normAutofit/>
          </a:bodyPr>
          <a:lstStyle/>
          <a:p>
            <a:r>
              <a:rPr lang="cs-CZ" sz="2400" dirty="0" smtClean="0"/>
              <a:t>Morfologie a velikost kosti</a:t>
            </a:r>
            <a:endParaRPr lang="cs-CZ" sz="2400" dirty="0"/>
          </a:p>
          <a:p>
            <a:r>
              <a:rPr lang="cs-CZ" sz="2400" dirty="0"/>
              <a:t>V</a:t>
            </a:r>
            <a:r>
              <a:rPr lang="cs-CZ" sz="2400" dirty="0" smtClean="0"/>
              <a:t>ěk dožití a pohlaví</a:t>
            </a:r>
            <a:endParaRPr lang="cs-CZ" sz="2400" dirty="0"/>
          </a:p>
          <a:p>
            <a:r>
              <a:rPr lang="cs-CZ" sz="2400" dirty="0"/>
              <a:t>H</a:t>
            </a:r>
            <a:r>
              <a:rPr lang="cs-CZ" sz="2400" dirty="0" smtClean="0"/>
              <a:t>ustota </a:t>
            </a:r>
            <a:r>
              <a:rPr lang="cs-CZ" sz="2400" dirty="0"/>
              <a:t>kostní </a:t>
            </a:r>
            <a:r>
              <a:rPr lang="cs-CZ" sz="2400" dirty="0" smtClean="0"/>
              <a:t>tkáně</a:t>
            </a:r>
          </a:p>
          <a:p>
            <a:r>
              <a:rPr lang="cs-CZ" sz="2400" dirty="0" smtClean="0"/>
              <a:t>Patologie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60975" y="2743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9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6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4909" y="431935"/>
            <a:ext cx="9601200" cy="1485900"/>
          </a:xfrm>
        </p:spPr>
        <p:txBody>
          <a:bodyPr/>
          <a:lstStyle/>
          <a:p>
            <a:r>
              <a:rPr lang="cs-CZ" dirty="0" smtClean="0"/>
              <a:t>Věk dožití a pohlaví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80183" y="1745432"/>
            <a:ext cx="10642965" cy="51125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b="1" dirty="0" smtClean="0"/>
              <a:t>Věk</a:t>
            </a:r>
            <a:r>
              <a:rPr lang="cs-CZ" dirty="0" smtClean="0"/>
              <a:t>: změna poměru anorganické a organické složky během ontogeneze, změna hustoty kosti, morfologie a velikost kostí.</a:t>
            </a:r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r>
              <a:rPr lang="cs-CZ" b="1" dirty="0" smtClean="0"/>
              <a:t>Pohlaví: </a:t>
            </a:r>
            <a:r>
              <a:rPr lang="cs-CZ" dirty="0" smtClean="0"/>
              <a:t>rozdíl v hustotě kosti. </a:t>
            </a:r>
            <a:endParaRPr lang="cs-CZ" b="1" dirty="0" smtClean="0"/>
          </a:p>
        </p:txBody>
      </p:sp>
      <p:sp>
        <p:nvSpPr>
          <p:cNvPr id="4" name="TextovéPole 3"/>
          <p:cNvSpPr txBox="1"/>
          <p:nvPr/>
        </p:nvSpPr>
        <p:spPr>
          <a:xfrm>
            <a:off x="1080182" y="5019143"/>
            <a:ext cx="90280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/>
              <a:t>Vnitřní faktor (méně anorganické složky)?</a:t>
            </a:r>
          </a:p>
          <a:p>
            <a:r>
              <a:rPr lang="cs-CZ" sz="2000" dirty="0" smtClean="0"/>
              <a:t>Kulturní faktor? Děti byly pohřbívány odlišným způsobem?</a:t>
            </a:r>
          </a:p>
          <a:p>
            <a:r>
              <a:rPr lang="cs-CZ" sz="2000" dirty="0" smtClean="0"/>
              <a:t>Metodologický faktor? Malé kosti se lehce ztratí?</a:t>
            </a:r>
            <a:endParaRPr lang="cs-CZ" sz="20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1080183" y="4387917"/>
            <a:ext cx="5754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 smtClean="0">
                <a:solidFill>
                  <a:srgbClr val="FF0000"/>
                </a:solidFill>
              </a:rPr>
              <a:t>Na pohřebištích je vždy nízký počet dětských koster.</a:t>
            </a:r>
            <a:endParaRPr lang="en-GB" sz="2000" dirty="0">
              <a:solidFill>
                <a:srgbClr val="FF0000"/>
              </a:solidFill>
            </a:endParaRPr>
          </a:p>
        </p:txBody>
      </p:sp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548" y="3144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96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Untitled-1 cop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042" y="326110"/>
            <a:ext cx="5410395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1167708" y="5490586"/>
            <a:ext cx="49904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/>
              <a:t>Absence nedospělých a starých jedinců</a:t>
            </a:r>
          </a:p>
          <a:p>
            <a:endParaRPr lang="cs-CZ" sz="20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1167708" y="6062519"/>
            <a:ext cx="92118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/>
              <a:t>Disproporcionalita pohlaví = </a:t>
            </a:r>
            <a:r>
              <a:rPr lang="cs-CZ" sz="2000" dirty="0" smtClean="0"/>
              <a:t>podhodnocení starších žen a mladších mužů</a:t>
            </a:r>
            <a:endParaRPr lang="cs-CZ" sz="2000" dirty="0"/>
          </a:p>
        </p:txBody>
      </p:sp>
      <p:sp>
        <p:nvSpPr>
          <p:cNvPr id="6" name="Ovál 5"/>
          <p:cNvSpPr/>
          <p:nvPr/>
        </p:nvSpPr>
        <p:spPr>
          <a:xfrm>
            <a:off x="4439816" y="3356992"/>
            <a:ext cx="72008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sp>
        <p:nvSpPr>
          <p:cNvPr id="7" name="Ovál 6"/>
          <p:cNvSpPr/>
          <p:nvPr/>
        </p:nvSpPr>
        <p:spPr>
          <a:xfrm>
            <a:off x="7972244" y="3501008"/>
            <a:ext cx="72008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5228383" y="4718598"/>
            <a:ext cx="25365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/>
              <a:t>Walker et al. (1988)</a:t>
            </a:r>
          </a:p>
          <a:p>
            <a:endParaRPr lang="cs-CZ" sz="2000" dirty="0"/>
          </a:p>
        </p:txBody>
      </p:sp>
      <p:pic>
        <p:nvPicPr>
          <p:cNvPr id="8" name="Picture 2" descr="Výsledek obrázku pro os pubi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8342" y="3710223"/>
            <a:ext cx="2066330" cy="206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99872" y="326110"/>
            <a:ext cx="609600" cy="609600"/>
          </a:xfrm>
          <a:prstGeom prst="rect">
            <a:avLst/>
          </a:prstGeom>
        </p:spPr>
      </p:pic>
      <p:pic>
        <p:nvPicPr>
          <p:cNvPr id="10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99872" y="1278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9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4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9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9691" y="325008"/>
            <a:ext cx="8858539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Hustota kostní tkáně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9691" y="1449488"/>
            <a:ext cx="8214790" cy="4525963"/>
          </a:xfrm>
        </p:spPr>
        <p:txBody>
          <a:bodyPr>
            <a:normAutofit/>
          </a:bodyPr>
          <a:lstStyle/>
          <a:p>
            <a:r>
              <a:rPr lang="cs-CZ" dirty="0"/>
              <a:t>poměr obsahu </a:t>
            </a:r>
            <a:r>
              <a:rPr lang="cs-CZ" dirty="0" smtClean="0"/>
              <a:t>kostní hmoty k </a:t>
            </a:r>
            <a:r>
              <a:rPr lang="cs-CZ" dirty="0"/>
              <a:t>tloušťce kosti (g/cm</a:t>
            </a:r>
            <a:r>
              <a:rPr lang="cs-CZ" baseline="30000" dirty="0"/>
              <a:t>3</a:t>
            </a:r>
            <a:r>
              <a:rPr lang="cs-CZ" dirty="0" smtClean="0"/>
              <a:t>)</a:t>
            </a:r>
            <a:endParaRPr lang="cs-CZ" dirty="0"/>
          </a:p>
          <a:p>
            <a:r>
              <a:rPr lang="cs-CZ" dirty="0"/>
              <a:t>kolísá 	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14481" y="2327281"/>
            <a:ext cx="2331171" cy="407955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691" y="3313459"/>
            <a:ext cx="4133440" cy="281073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Picture 2" descr="C:\Users\Anna\Desktop\Bez názvu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0961" y="3353873"/>
            <a:ext cx="3505690" cy="269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40852" y="2869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7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Hustota kostí (Galloway, 1997)</a:t>
            </a:r>
            <a:endParaRPr lang="cs-CZ" dirty="0"/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7859" y="1817177"/>
            <a:ext cx="310868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72800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0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609458" y="1419970"/>
            <a:ext cx="4875774" cy="3328299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4759287" y="4836405"/>
            <a:ext cx="2859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 smtClean="0"/>
              <a:t>Stojanowski</a:t>
            </a:r>
            <a:r>
              <a:rPr lang="cs-CZ" dirty="0" smtClean="0"/>
              <a:t> et al. (2002)</a:t>
            </a:r>
            <a:endParaRPr lang="cs-CZ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10604" y="2313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3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24564</TotalTime>
  <Words>660</Words>
  <Application>Microsoft Office PowerPoint</Application>
  <PresentationFormat>Širokoúhlá obrazovka</PresentationFormat>
  <Paragraphs>102</Paragraphs>
  <Slides>19</Slides>
  <Notes>15</Notes>
  <HiddenSlides>0</HiddenSlides>
  <MMClips>14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5" baseType="lpstr">
      <vt:lpstr>Arial</vt:lpstr>
      <vt:lpstr>Calibri</vt:lpstr>
      <vt:lpstr>Franklin Gothic Book</vt:lpstr>
      <vt:lpstr>Wingdings 3</vt:lpstr>
      <vt:lpstr>Crop</vt:lpstr>
      <vt:lpstr>PHOTO-PAINT</vt:lpstr>
      <vt:lpstr>Retrospektivní antropologie</vt:lpstr>
      <vt:lpstr>Co se děje s mrtvým tělem od okamžiku smrti?</vt:lpstr>
      <vt:lpstr>Prezentace aplikace PowerPoint</vt:lpstr>
      <vt:lpstr>Co je zachovalost kostry?</vt:lpstr>
      <vt:lpstr>Tafonomie</vt:lpstr>
      <vt:lpstr>Historie: 1. 1/2 20. století</vt:lpstr>
      <vt:lpstr>Actu-paläontologie (Rudolf Richter)</vt:lpstr>
      <vt:lpstr>Prezentace aplikace PowerPoint</vt:lpstr>
      <vt:lpstr>Historie: 2. 1/2 20. století</vt:lpstr>
      <vt:lpstr>Tafonomie a antropologie/archeologie v současnosti</vt:lpstr>
      <vt:lpstr>Prezentace aplikace PowerPoint</vt:lpstr>
      <vt:lpstr>Prezentace aplikace PowerPoint</vt:lpstr>
      <vt:lpstr>KATEGORIZACE PŮSOBÍCÍCH VLIVŮ</vt:lpstr>
      <vt:lpstr>VNITŘNÍ FAKTORY</vt:lpstr>
      <vt:lpstr>Věk dožití a pohlaví</vt:lpstr>
      <vt:lpstr>Prezentace aplikace PowerPoint</vt:lpstr>
      <vt:lpstr>Hustota kostní tkáně</vt:lpstr>
      <vt:lpstr>Hustota kostí (Galloway, 1997)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Retrospektivní antropologie</dc:title>
  <dc:creator>Anna Pankowska</dc:creator>
  <cp:lastModifiedBy>martin.buk@tiscali.cz</cp:lastModifiedBy>
  <cp:revision>207</cp:revision>
  <dcterms:created xsi:type="dcterms:W3CDTF">2018-09-25T07:47:17Z</dcterms:created>
  <dcterms:modified xsi:type="dcterms:W3CDTF">2023-02-16T14:24:42Z</dcterms:modified>
</cp:coreProperties>
</file>