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2" r:id="rId2"/>
    <p:sldId id="256" r:id="rId3"/>
    <p:sldId id="257" r:id="rId4"/>
    <p:sldId id="260" r:id="rId5"/>
    <p:sldId id="258" r:id="rId6"/>
    <p:sldId id="259" r:id="rId7"/>
    <p:sldId id="270" r:id="rId8"/>
    <p:sldId id="262" r:id="rId9"/>
    <p:sldId id="266" r:id="rId10"/>
    <p:sldId id="263" r:id="rId11"/>
    <p:sldId id="264" r:id="rId12"/>
    <p:sldId id="265" r:id="rId13"/>
    <p:sldId id="267" r:id="rId14"/>
    <p:sldId id="268" r:id="rId15"/>
    <p:sldId id="269" r:id="rId16"/>
    <p:sldId id="271" r:id="rId1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241" autoAdjust="0"/>
  </p:normalViewPr>
  <p:slideViewPr>
    <p:cSldViewPr>
      <p:cViewPr varScale="1">
        <p:scale>
          <a:sx n="91" d="100"/>
          <a:sy n="91" d="100"/>
        </p:scale>
        <p:origin x="1046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176CB4-D0DB-494E-849E-66D4EC67DD7C}" type="datetimeFigureOut">
              <a:rPr lang="cs-CZ" smtClean="0"/>
              <a:t>26.11.2022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234001-EF27-4C38-A58E-350CD0A965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9935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04395-441E-41A0-97E5-026C61BED467}" type="datetime1">
              <a:rPr lang="cs-CZ" smtClean="0"/>
              <a:t>26.11.2022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F28CC-578A-4DBD-98B8-E06DA71BC194}" type="datetime1">
              <a:rPr lang="cs-CZ" smtClean="0"/>
              <a:t>26.11.2022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D3294-9026-4CE6-9EF2-D7643CE62E86}" type="datetime1">
              <a:rPr lang="cs-CZ" smtClean="0"/>
              <a:t>26.11.2022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C230E-6046-4F0D-8B33-E3D957FD9636}" type="datetime1">
              <a:rPr lang="cs-CZ" smtClean="0"/>
              <a:t>26.11.2022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FF240-2930-47D9-94D6-A338DA8B6B00}" type="datetime1">
              <a:rPr lang="cs-CZ" smtClean="0"/>
              <a:t>26.11.2022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ADC1A-6217-4F44-99FA-9944EA5B86C4}" type="datetime1">
              <a:rPr lang="cs-CZ" smtClean="0"/>
              <a:t>26.11.2022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F006C-56BC-4058-A43B-9256A05CD297}" type="datetime1">
              <a:rPr lang="cs-CZ" smtClean="0"/>
              <a:t>26.11.2022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EF137-2571-4A22-8BEB-7CB554335FD4}" type="datetime1">
              <a:rPr lang="cs-CZ" smtClean="0"/>
              <a:t>26.11.2022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9AA05-4FDD-4E58-9CF3-2801116D75D3}" type="datetime1">
              <a:rPr lang="cs-CZ" smtClean="0"/>
              <a:t>26.11.2022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99AA0-8854-4EEE-ABC5-259159B63165}" type="datetime1">
              <a:rPr lang="cs-CZ" smtClean="0"/>
              <a:t>26.11.2022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EFEE1-D350-4FA2-AF56-1AEA63969162}" type="datetime1">
              <a:rPr lang="cs-CZ" smtClean="0"/>
              <a:t>26.11.2022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FC2720-1A91-4F34-9A16-94ADADCDCF21}" type="datetime1">
              <a:rPr lang="cs-CZ" smtClean="0"/>
              <a:t>26.11.2022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parnistroj.czweb.org/schema.html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DE552A83-BF82-628D-1DF1-88356ED9E6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340768"/>
            <a:ext cx="8500958" cy="3688432"/>
          </a:xfrm>
          <a:prstGeom prst="rect">
            <a:avLst/>
          </a:prstGeom>
        </p:spPr>
      </p:pic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65A0E12-FF00-7570-7E06-C49815A97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26512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28" t="7597" r="10495" b="59225"/>
          <a:stretch/>
        </p:blipFill>
        <p:spPr>
          <a:xfrm rot="10800000">
            <a:off x="26544" y="76499"/>
            <a:ext cx="9165554" cy="6705002"/>
          </a:xfrm>
          <a:prstGeom prst="rect">
            <a:avLst/>
          </a:prstGeom>
        </p:spPr>
      </p:pic>
      <p:sp>
        <p:nvSpPr>
          <p:cNvPr id="6" name="Obdélník 5"/>
          <p:cNvSpPr/>
          <p:nvPr/>
        </p:nvSpPr>
        <p:spPr>
          <a:xfrm rot="21173462">
            <a:off x="376958" y="774599"/>
            <a:ext cx="6035780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5400" cap="none" spc="0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Bernard MT Condensed" pitchFamily="18" charset="0"/>
              </a:rPr>
              <a:t>Prumyslová revoluce</a:t>
            </a:r>
          </a:p>
        </p:txBody>
      </p:sp>
      <p:sp>
        <p:nvSpPr>
          <p:cNvPr id="7" name="Ovál 6"/>
          <p:cNvSpPr/>
          <p:nvPr/>
        </p:nvSpPr>
        <p:spPr>
          <a:xfrm>
            <a:off x="1385646" y="1093314"/>
            <a:ext cx="108012" cy="142950"/>
          </a:xfrm>
          <a:prstGeom prst="ellipse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36A42B21-4BA0-70AC-01D1-1E7363758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9013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5400" b="1" dirty="0">
                <a:solidFill>
                  <a:schemeClr val="bg1"/>
                </a:solidFill>
                <a:latin typeface="Segoe Print" pitchFamily="2" charset="0"/>
              </a:rPr>
              <a:t>Vše začalo v Anglii...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>
                <a:solidFill>
                  <a:schemeClr val="bg1"/>
                </a:solidFill>
              </a:rPr>
              <a:t>2. polovina 18. století</a:t>
            </a:r>
          </a:p>
          <a:p>
            <a:r>
              <a:rPr lang="cs-CZ" b="1" dirty="0">
                <a:solidFill>
                  <a:schemeClr val="bg1"/>
                </a:solidFill>
              </a:rPr>
              <a:t>„dílna světa“</a:t>
            </a:r>
          </a:p>
          <a:p>
            <a:r>
              <a:rPr lang="cs-CZ" b="1" dirty="0">
                <a:solidFill>
                  <a:schemeClr val="bg1"/>
                </a:solidFill>
              </a:rPr>
              <a:t>Tovární výroba vytlačuje výrobu řemeslnou.</a:t>
            </a:r>
          </a:p>
          <a:p>
            <a:r>
              <a:rPr lang="cs-CZ" b="1" dirty="0">
                <a:solidFill>
                  <a:schemeClr val="bg1"/>
                </a:solidFill>
              </a:rPr>
              <a:t>Mění se způsob obživy velké části obyvatel.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888" y="4104974"/>
            <a:ext cx="3908080" cy="2753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5069" y="4121325"/>
            <a:ext cx="4462645" cy="27366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2B2E43A-AFCB-88EC-3A28-30FE5DEC2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367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pPr marL="0" indent="0">
              <a:buNone/>
            </a:pPr>
            <a:r>
              <a:rPr lang="cs-CZ" b="1" dirty="0">
                <a:solidFill>
                  <a:schemeClr val="bg1"/>
                </a:solidFill>
              </a:rPr>
              <a:t>Nejprve v textilním průmyslu → vznikají spřádací stroje a mechanické stavy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5" b="100000" l="0" r="97400">
                        <a14:foregroundMark x1="88600" y1="50549" x2="88600" y2="50549"/>
                        <a14:foregroundMark x1="33000" y1="77473" x2="33000" y2="77473"/>
                        <a14:foregroundMark x1="3400" y1="45330" x2="3400" y2="45330"/>
                        <a14:backgroundMark x1="10000" y1="48901" x2="10000" y2="48901"/>
                        <a14:backgroundMark x1="27400" y1="68681" x2="27400" y2="68681"/>
                        <a14:backgroundMark x1="16400" y1="65110" x2="16400" y2="65110"/>
                        <a14:backgroundMark x1="66400" y1="64835" x2="66400" y2="64835"/>
                        <a14:backgroundMark x1="63800" y1="30220" x2="63800" y2="30220"/>
                        <a14:backgroundMark x1="69000" y1="26099" x2="69000" y2="26099"/>
                        <a14:backgroundMark x1="77000" y1="32143" x2="77000" y2="32143"/>
                        <a14:backgroundMark x1="73400" y1="30769" x2="73400" y2="30769"/>
                        <a14:backgroundMark x1="85600" y1="46429" x2="85600" y2="46429"/>
                        <a14:backgroundMark x1="86000" y1="56593" x2="86000" y2="56593"/>
                        <a14:backgroundMark x1="92200" y1="34341" x2="92200" y2="34341"/>
                        <a14:backgroundMark x1="86400" y1="43956" x2="86400" y2="43956"/>
                        <a14:backgroundMark x1="86000" y1="58242" x2="86000" y2="58242"/>
                        <a14:backgroundMark x1="62200" y1="63736" x2="62200" y2="637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989" y="1695450"/>
            <a:ext cx="6531363" cy="4754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D51907F2-F020-C986-2CC8-13F1BC7B9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71066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73651" y="260648"/>
            <a:ext cx="8229600" cy="1143000"/>
          </a:xfrm>
        </p:spPr>
        <p:txBody>
          <a:bodyPr/>
          <a:lstStyle/>
          <a:p>
            <a:r>
              <a:rPr lang="cs-CZ" b="1" dirty="0">
                <a:solidFill>
                  <a:schemeClr val="bg1"/>
                </a:solidFill>
                <a:latin typeface="Segoe Print" pitchFamily="2" charset="0"/>
              </a:rPr>
              <a:t>Symbol doby – parní stroj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340768"/>
            <a:ext cx="9071403" cy="1224136"/>
          </a:xfrm>
        </p:spPr>
        <p:txBody>
          <a:bodyPr>
            <a:normAutofit fontScale="77500" lnSpcReduction="20000"/>
          </a:bodyPr>
          <a:lstStyle/>
          <a:p>
            <a:pPr>
              <a:buFontTx/>
              <a:buChar char="-"/>
            </a:pPr>
            <a:r>
              <a:rPr lang="cs-CZ" b="1" dirty="0">
                <a:solidFill>
                  <a:schemeClr val="bg1"/>
                </a:solidFill>
              </a:rPr>
              <a:t>skotský vynálezce James Watt</a:t>
            </a:r>
          </a:p>
          <a:p>
            <a:pPr>
              <a:buFontTx/>
              <a:buChar char="-"/>
            </a:pPr>
            <a:r>
              <a:rPr lang="cs-CZ" b="1" dirty="0">
                <a:solidFill>
                  <a:schemeClr val="bg1"/>
                </a:solidFill>
              </a:rPr>
              <a:t>60. léta 18. století</a:t>
            </a:r>
          </a:p>
          <a:p>
            <a:pPr marL="0" indent="0">
              <a:buNone/>
            </a:pPr>
            <a:r>
              <a:rPr lang="cs-CZ" b="1" dirty="0">
                <a:solidFill>
                  <a:schemeClr val="bg1"/>
                </a:solidFill>
              </a:rPr>
              <a:t>-   využití: v dolech, při válcování železa, pohon,…</a:t>
            </a:r>
          </a:p>
          <a:p>
            <a:pPr marL="0" indent="0">
              <a:buNone/>
            </a:pPr>
            <a:endParaRPr lang="cs-CZ" b="1" dirty="0">
              <a:solidFill>
                <a:schemeClr val="bg1"/>
              </a:solidFill>
            </a:endParaRPr>
          </a:p>
        </p:txBody>
      </p:sp>
      <p:sp>
        <p:nvSpPr>
          <p:cNvPr id="4" name="Ovál 3">
            <a:hlinkClick r:id="rId2"/>
          </p:cNvPr>
          <p:cNvSpPr/>
          <p:nvPr/>
        </p:nvSpPr>
        <p:spPr>
          <a:xfrm>
            <a:off x="5148064" y="3429000"/>
            <a:ext cx="3240360" cy="2016224"/>
          </a:xfrm>
          <a:prstGeom prst="ellipse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reflection blurRad="6350" stA="50000" endA="300" endPos="38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3600" b="1" dirty="0"/>
              <a:t>Schéma zde...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996952"/>
            <a:ext cx="2808400" cy="357757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2F77192F-0FD2-9914-3399-05614EBAE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45678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1143000"/>
          </a:xfrm>
        </p:spPr>
        <p:txBody>
          <a:bodyPr>
            <a:normAutofit/>
          </a:bodyPr>
          <a:lstStyle/>
          <a:p>
            <a:r>
              <a:rPr lang="cs-CZ" b="1" dirty="0">
                <a:solidFill>
                  <a:schemeClr val="bg1"/>
                </a:solidFill>
                <a:latin typeface="Segoe Print" pitchFamily="2" charset="0"/>
              </a:rPr>
              <a:t>Parní lokomotiva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645024"/>
            <a:ext cx="3916381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999549" y="1488467"/>
            <a:ext cx="69127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chemeClr val="bg1"/>
                </a:solidFill>
              </a:rPr>
              <a:t>- George Stephenson, 1814</a:t>
            </a:r>
            <a:br>
              <a:rPr lang="cs-CZ" sz="3200" b="1" dirty="0">
                <a:solidFill>
                  <a:schemeClr val="bg1"/>
                </a:solidFill>
              </a:rPr>
            </a:br>
            <a:r>
              <a:rPr lang="cs-CZ" sz="3200" b="1" dirty="0">
                <a:solidFill>
                  <a:schemeClr val="bg1"/>
                </a:solidFill>
              </a:rPr>
              <a:t>- 1. železnice na světě v Anglii (1825)</a:t>
            </a:r>
            <a:endParaRPr lang="cs-CZ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0648" y="3601827"/>
            <a:ext cx="3953799" cy="2779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EEA19A59-33C1-C410-A70C-EAB44503D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77246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chemeClr val="bg1"/>
                </a:solidFill>
                <a:latin typeface="Segoe Print" pitchFamily="2" charset="0"/>
              </a:rPr>
              <a:t>Paroloď „Clermont“</a:t>
            </a:r>
          </a:p>
        </p:txBody>
      </p:sp>
      <p:sp>
        <p:nvSpPr>
          <p:cNvPr id="27651" name="Rectangle 3"/>
          <p:cNvSpPr>
            <a:spLocks noGrp="1"/>
          </p:cNvSpPr>
          <p:nvPr>
            <p:ph type="body" idx="1"/>
          </p:nvPr>
        </p:nvSpPr>
        <p:spPr>
          <a:xfrm>
            <a:off x="420961" y="1340768"/>
            <a:ext cx="8229600" cy="4525963"/>
          </a:xfrm>
        </p:spPr>
        <p:txBody>
          <a:bodyPr/>
          <a:lstStyle/>
          <a:p>
            <a:pPr>
              <a:buFont typeface="Arial" pitchFamily="34" charset="0"/>
              <a:buNone/>
            </a:pPr>
            <a:r>
              <a:rPr lang="cs-CZ" dirty="0">
                <a:solidFill>
                  <a:schemeClr val="bg1"/>
                </a:solidFill>
              </a:rPr>
              <a:t>- vynálezce Američan Robert Fulton, 1807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132856"/>
            <a:ext cx="7488832" cy="4558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B7BFE4AA-709C-026D-CDCA-16D578AC0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54350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3568" y="1988840"/>
            <a:ext cx="8229600" cy="1791072"/>
          </a:xfrm>
        </p:spPr>
        <p:txBody>
          <a:bodyPr>
            <a:noAutofit/>
          </a:bodyPr>
          <a:lstStyle/>
          <a:p>
            <a:r>
              <a:rPr lang="cs-CZ" sz="6000" b="1" dirty="0">
                <a:latin typeface="Segoe Print" pitchFamily="2" charset="0"/>
              </a:rPr>
              <a:t>V čem spočívá změna, která nastala </a:t>
            </a:r>
            <a:br>
              <a:rPr lang="cs-CZ" sz="6000" b="1" dirty="0">
                <a:latin typeface="Segoe Print" pitchFamily="2" charset="0"/>
              </a:rPr>
            </a:br>
            <a:r>
              <a:rPr lang="cs-CZ" sz="6000" b="1" dirty="0">
                <a:latin typeface="Segoe Print" pitchFamily="2" charset="0"/>
              </a:rPr>
              <a:t>po průmyslové revoluci ?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F244BEC8-F0ED-5EFB-8D45-2EAC9B765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40069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857" y="2153607"/>
            <a:ext cx="5827937" cy="4335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álný popisek 3"/>
          <p:cNvSpPr/>
          <p:nvPr/>
        </p:nvSpPr>
        <p:spPr>
          <a:xfrm>
            <a:off x="179512" y="116632"/>
            <a:ext cx="3816424" cy="1872208"/>
          </a:xfrm>
          <a:prstGeom prst="wedgeEllipseCallout">
            <a:avLst>
              <a:gd name="adj1" fmla="val 34331"/>
              <a:gd name="adj2" fmla="val 9998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 dirty="0"/>
              <a:t>V továrnách pracovaly i děti,</a:t>
            </a:r>
          </a:p>
          <a:p>
            <a:pPr algn="ctr"/>
            <a:r>
              <a:rPr lang="cs-CZ" sz="2400" b="1" dirty="0"/>
              <a:t> a to až 14 hodin denně.</a:t>
            </a:r>
          </a:p>
        </p:txBody>
      </p:sp>
      <p:sp>
        <p:nvSpPr>
          <p:cNvPr id="6" name="Oválný popisek 5"/>
          <p:cNvSpPr/>
          <p:nvPr/>
        </p:nvSpPr>
        <p:spPr>
          <a:xfrm>
            <a:off x="6014634" y="281399"/>
            <a:ext cx="2880320" cy="1872208"/>
          </a:xfrm>
          <a:prstGeom prst="wedgeEllipseCallout">
            <a:avLst>
              <a:gd name="adj1" fmla="val -43720"/>
              <a:gd name="adj2" fmla="val 6931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 dirty="0"/>
              <a:t>Tak není lepší chodit do školy ??!</a:t>
            </a: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6B97CB19-3C8B-5AFE-34FA-684256548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7615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cs-CZ" b="1" dirty="0">
                <a:solidFill>
                  <a:schemeClr val="bg1"/>
                </a:solidFill>
                <a:latin typeface="Segoe Print" pitchFamily="2" charset="0"/>
              </a:rPr>
              <a:t>Ani v Čechách jsme nezaháleli...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525963"/>
          </a:xfrm>
        </p:spPr>
        <p:txBody>
          <a:bodyPr/>
          <a:lstStyle/>
          <a:p>
            <a:r>
              <a:rPr lang="cs-CZ" b="1" dirty="0">
                <a:solidFill>
                  <a:schemeClr val="bg1"/>
                </a:solidFill>
              </a:rPr>
              <a:t>František Josef Gerstner – parní stroj (1806)</a:t>
            </a:r>
          </a:p>
          <a:p>
            <a:r>
              <a:rPr lang="cs-CZ" b="1" dirty="0">
                <a:solidFill>
                  <a:schemeClr val="bg1"/>
                </a:solidFill>
              </a:rPr>
              <a:t>Josef Božek – paroloď</a:t>
            </a:r>
          </a:p>
          <a:p>
            <a:r>
              <a:rPr lang="cs-CZ" b="1" dirty="0">
                <a:solidFill>
                  <a:schemeClr val="bg1"/>
                </a:solidFill>
              </a:rPr>
              <a:t>koněspřežka</a:t>
            </a:r>
          </a:p>
          <a:p>
            <a:r>
              <a:rPr lang="cs-CZ" b="1" dirty="0">
                <a:solidFill>
                  <a:schemeClr val="bg1"/>
                </a:solidFill>
              </a:rPr>
              <a:t>1841 paroloď „Bohemia“</a:t>
            </a:r>
          </a:p>
          <a:p>
            <a:endParaRPr lang="cs-CZ" b="1" dirty="0">
              <a:solidFill>
                <a:schemeClr val="bg1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761946"/>
            <a:ext cx="4088462" cy="30663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761946"/>
            <a:ext cx="4633845" cy="30892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7670EC3-CDDB-437D-40A9-333A58079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4236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46250"/>
          </a:xfrm>
          <a:solidFill>
            <a:srgbClr val="00206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cs-CZ" u="sng" dirty="0"/>
              <a:t>Kvíz </a:t>
            </a:r>
            <a:br>
              <a:rPr lang="cs-CZ" dirty="0"/>
            </a:br>
            <a:r>
              <a:rPr lang="cs-CZ" dirty="0"/>
              <a:t>K čemu se používal stroj</a:t>
            </a:r>
            <a:br>
              <a:rPr lang="cs-CZ" dirty="0"/>
            </a:br>
            <a:r>
              <a:rPr lang="cs-CZ" dirty="0"/>
              <a:t> na obrázku ?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36912"/>
            <a:ext cx="8682006" cy="3331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E99A22CC-C0B8-3F4B-D796-B3B81522F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39369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557676"/>
            <a:ext cx="7060629" cy="4702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ovéPole 3"/>
          <p:cNvSpPr txBox="1"/>
          <p:nvPr/>
        </p:nvSpPr>
        <p:spPr>
          <a:xfrm>
            <a:off x="618541" y="211625"/>
            <a:ext cx="7848872" cy="138499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cs-CZ" sz="2800" b="1" dirty="0"/>
              <a:t>RUCHADLO BRATRANCŮ VEVERKOVÝCH </a:t>
            </a:r>
          </a:p>
          <a:p>
            <a:pPr algn="ctr"/>
            <a:r>
              <a:rPr lang="cs-CZ" sz="2800" b="1" dirty="0"/>
              <a:t>= moderní pluh, půda se kypřila</a:t>
            </a:r>
          </a:p>
          <a:p>
            <a:pPr algn="ctr"/>
            <a:r>
              <a:rPr lang="cs-CZ" sz="2800" b="1" dirty="0"/>
              <a:t> a obracela, čímž se zkvalitnila orba</a:t>
            </a:r>
          </a:p>
        </p:txBody>
      </p:sp>
      <p:sp>
        <p:nvSpPr>
          <p:cNvPr id="2" name="Výbuch 1 1"/>
          <p:cNvSpPr/>
          <p:nvPr/>
        </p:nvSpPr>
        <p:spPr>
          <a:xfrm rot="21435602">
            <a:off x="143910" y="-223002"/>
            <a:ext cx="9180723" cy="6240501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3600" b="1" dirty="0">
                <a:solidFill>
                  <a:schemeClr val="bg1"/>
                </a:solidFill>
                <a:latin typeface="Segoe Print" pitchFamily="2" charset="0"/>
              </a:rPr>
              <a:t>Který z vynálezů vám připadá nejužitečnější </a:t>
            </a:r>
            <a:br>
              <a:rPr lang="cs-CZ" sz="3600" b="1" dirty="0">
                <a:solidFill>
                  <a:schemeClr val="bg1"/>
                </a:solidFill>
                <a:latin typeface="Segoe Print" pitchFamily="2" charset="0"/>
              </a:rPr>
            </a:br>
            <a:r>
              <a:rPr lang="cs-CZ" sz="3600" b="1" dirty="0">
                <a:solidFill>
                  <a:schemeClr val="bg1"/>
                </a:solidFill>
                <a:latin typeface="Segoe Print" pitchFamily="2" charset="0"/>
              </a:rPr>
              <a:t>a proč ?</a:t>
            </a:r>
            <a:endParaRPr lang="cs-CZ" sz="3600" b="1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E652E68F-9639-687B-791A-422907669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80749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0"/>
            <a:ext cx="8147248" cy="778098"/>
          </a:xfrm>
        </p:spPr>
        <p:txBody>
          <a:bodyPr>
            <a:normAutofit/>
          </a:bodyPr>
          <a:lstStyle/>
          <a:p>
            <a:r>
              <a:rPr lang="cs-CZ" sz="3200" b="1" dirty="0"/>
              <a:t>Důsledky průmyslové revoluce – doplňte další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1335448"/>
              </p:ext>
            </p:extLst>
          </p:nvPr>
        </p:nvGraphicFramePr>
        <p:xfrm>
          <a:off x="10524" y="836712"/>
          <a:ext cx="9133475" cy="56873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88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056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589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4906">
                <a:tc>
                  <a:txBody>
                    <a:bodyPr/>
                    <a:lstStyle/>
                    <a:p>
                      <a:pPr algn="ctr"/>
                      <a:r>
                        <a:rPr lang="cs-CZ" sz="2800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8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800" dirty="0"/>
                        <a:t>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5196">
                <a:tc>
                  <a:txBody>
                    <a:bodyPr/>
                    <a:lstStyle/>
                    <a:p>
                      <a:r>
                        <a:rPr lang="cs-CZ" sz="1800" b="1" dirty="0"/>
                        <a:t>rozvoj</a:t>
                      </a:r>
                      <a:r>
                        <a:rPr lang="cs-CZ" sz="1800" b="1" baseline="0" dirty="0"/>
                        <a:t> obchodu</a:t>
                      </a:r>
                      <a:endParaRPr lang="cs-CZ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dirty="0"/>
                        <a:t>ničení krajiny a přírody</a:t>
                      </a:r>
                    </a:p>
                    <a:p>
                      <a:endParaRPr lang="cs-CZ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800" b="1" dirty="0"/>
                        <a:t>vznik velkých měst </a:t>
                      </a:r>
                    </a:p>
                    <a:p>
                      <a:r>
                        <a:rPr lang="cs-CZ" sz="1800" b="1" dirty="0"/>
                        <a:t>(přesun obyvatel z vesnic                                            do měst)</a:t>
                      </a:r>
                    </a:p>
                    <a:p>
                      <a:endParaRPr lang="cs-CZ" sz="1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1143">
                <a:tc>
                  <a:txBody>
                    <a:bodyPr/>
                    <a:lstStyle/>
                    <a:p>
                      <a:r>
                        <a:rPr lang="cs-CZ" sz="1800" b="1" dirty="0"/>
                        <a:t>rozvoj dopravy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dirty="0"/>
                        <a:t>špatné pracovní podmínky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dirty="0"/>
                        <a:t>nízké</a:t>
                      </a:r>
                      <a:r>
                        <a:rPr lang="cs-CZ" sz="1800" b="1" baseline="0" dirty="0"/>
                        <a:t> mzdy a dlouhá pracovní doba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baseline="0" dirty="0"/>
                        <a:t>(14-16 hod denně)</a:t>
                      </a:r>
                      <a:endParaRPr lang="cs-CZ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dirty="0"/>
                        <a:t>změna složení společnosti (kapitalisté X dělníci)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5196">
                <a:tc>
                  <a:txBody>
                    <a:bodyPr/>
                    <a:lstStyle/>
                    <a:p>
                      <a:r>
                        <a:rPr lang="cs-CZ" sz="1800" b="1" dirty="0"/>
                        <a:t>růst počtu</a:t>
                      </a:r>
                      <a:r>
                        <a:rPr lang="cs-CZ" sz="1800" b="1" baseline="0" dirty="0"/>
                        <a:t> obyvatel </a:t>
                      </a:r>
                    </a:p>
                    <a:p>
                      <a:r>
                        <a:rPr lang="cs-CZ" sz="1800" b="1" baseline="0" dirty="0"/>
                        <a:t>(snížení úmrtnosti, lepší zdravotní péče, lepší výživa)</a:t>
                      </a:r>
                      <a:endParaRPr lang="cs-CZ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800" b="1" dirty="0"/>
                        <a:t>bída dělníků </a:t>
                      </a:r>
                    </a:p>
                    <a:p>
                      <a:r>
                        <a:rPr lang="cs-CZ" sz="1800" b="1" dirty="0"/>
                        <a:t>(stroje nahrazovaly lidskou práci)</a:t>
                      </a:r>
                    </a:p>
                    <a:p>
                      <a:endParaRPr lang="cs-CZ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800" b="1" dirty="0"/>
                        <a:t>vznik odborových hnutí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86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dirty="0"/>
                        <a:t>zvýšení výnosů ze zemědělství</a:t>
                      </a:r>
                    </a:p>
                    <a:p>
                      <a:endParaRPr lang="cs-CZ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sz="1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6185">
                <a:tc>
                  <a:txBody>
                    <a:bodyPr/>
                    <a:lstStyle/>
                    <a:p>
                      <a:r>
                        <a:rPr lang="cs-CZ" sz="1800" b="1" dirty="0"/>
                        <a:t>změna životního</a:t>
                      </a:r>
                      <a:r>
                        <a:rPr lang="cs-CZ" sz="1800" b="1" baseline="0" dirty="0"/>
                        <a:t> stylu </a:t>
                      </a:r>
                    </a:p>
                    <a:p>
                      <a:r>
                        <a:rPr lang="cs-CZ" sz="1800" b="1" baseline="0" dirty="0"/>
                        <a:t>(přístup ke vzdělání a kultuře)</a:t>
                      </a:r>
                      <a:endParaRPr lang="cs-CZ" sz="1800" b="1" dirty="0"/>
                    </a:p>
                    <a:p>
                      <a:endParaRPr lang="cs-CZ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sz="1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FFB69730-891C-FC28-8AE0-52B25A87B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14437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chemeClr val="bg1"/>
                </a:solidFill>
              </a:rPr>
              <a:t>Opakování – vylušti slovo.</a:t>
            </a:r>
          </a:p>
        </p:txBody>
      </p:sp>
      <p:sp>
        <p:nvSpPr>
          <p:cNvPr id="4" name="Ovál 3"/>
          <p:cNvSpPr/>
          <p:nvPr/>
        </p:nvSpPr>
        <p:spPr>
          <a:xfrm>
            <a:off x="983505" y="2769965"/>
            <a:ext cx="1080120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3600" b="1" dirty="0"/>
              <a:t>L</a:t>
            </a:r>
          </a:p>
        </p:txBody>
      </p:sp>
      <p:sp>
        <p:nvSpPr>
          <p:cNvPr id="5" name="Ovál 4"/>
          <p:cNvSpPr/>
          <p:nvPr/>
        </p:nvSpPr>
        <p:spPr>
          <a:xfrm>
            <a:off x="6379241" y="2684474"/>
            <a:ext cx="1080120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3600" b="1" dirty="0"/>
              <a:t>U</a:t>
            </a:r>
          </a:p>
        </p:txBody>
      </p:sp>
      <p:sp>
        <p:nvSpPr>
          <p:cNvPr id="6" name="Ovál 5"/>
          <p:cNvSpPr/>
          <p:nvPr/>
        </p:nvSpPr>
        <p:spPr>
          <a:xfrm>
            <a:off x="443445" y="3993375"/>
            <a:ext cx="1080120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3600" b="1" dirty="0"/>
              <a:t>R</a:t>
            </a:r>
          </a:p>
        </p:txBody>
      </p:sp>
      <p:sp>
        <p:nvSpPr>
          <p:cNvPr id="7" name="Ovál 6"/>
          <p:cNvSpPr/>
          <p:nvPr/>
        </p:nvSpPr>
        <p:spPr>
          <a:xfrm>
            <a:off x="5076056" y="3489319"/>
            <a:ext cx="1080120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3600" b="1" dirty="0"/>
              <a:t>A</a:t>
            </a:r>
          </a:p>
        </p:txBody>
      </p:sp>
      <p:sp>
        <p:nvSpPr>
          <p:cNvPr id="8" name="Ovál 7"/>
          <p:cNvSpPr/>
          <p:nvPr/>
        </p:nvSpPr>
        <p:spPr>
          <a:xfrm>
            <a:off x="2416115" y="2423610"/>
            <a:ext cx="1080120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3600" b="1" dirty="0"/>
              <a:t>D</a:t>
            </a:r>
          </a:p>
        </p:txBody>
      </p:sp>
      <p:sp>
        <p:nvSpPr>
          <p:cNvPr id="9" name="Ovál 8"/>
          <p:cNvSpPr/>
          <p:nvPr/>
        </p:nvSpPr>
        <p:spPr>
          <a:xfrm>
            <a:off x="7380312" y="1676362"/>
            <a:ext cx="1080120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3600" b="1" dirty="0"/>
              <a:t>CH</a:t>
            </a:r>
          </a:p>
        </p:txBody>
      </p:sp>
      <p:sp>
        <p:nvSpPr>
          <p:cNvPr id="10" name="Ovál 9"/>
          <p:cNvSpPr/>
          <p:nvPr/>
        </p:nvSpPr>
        <p:spPr>
          <a:xfrm>
            <a:off x="3853007" y="2684474"/>
            <a:ext cx="1080120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3600" b="1" dirty="0"/>
              <a:t>O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D3CDADAC-7A61-3BFC-B3E4-3AB1DF2E7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1562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1.15607E-6 C 0.01701 -0.01411 0.03472 -0.02728 0.05469 -0.03353 C 0.08246 -0.0296 0.15243 -0.02867 0.17483 0.01295 C 0.18073 0.02405 0.18698 0.04832 0.18941 0.0615 C 0.19253 0.06821 0.19844 0.08578 0.19826 0.09295 " pathEditMode="relative" rAng="5694113" ptsTypes="ffff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52" y="23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2.54335E-6 C -0.00504 0.03954 -0.0099 0.08994 -0.01702 0.11676 C -0.01893 0.15098 -0.02222 0.15144 -0.02743 0.16832 C -0.03334 0.18728 -0.03785 0.2148 -0.04445 0.22705 C -0.04722 0.23722 -0.04931 0.25341 -0.05209 0.26358 C -0.0533 0.26705 -0.06736 0.30936 -0.07032 0.31514 C -0.07379 0.32162 -0.07726 0.32462 -0.08056 0.32971 C -0.08247 0.33202 -0.08577 0.33688 -0.08577 0.33618 C -0.09184 0.36023 -0.09514 0.36092 -0.10278 0.36693 C -0.11528 0.39514 -0.12778 0.40393 -0.1415 0.4104 C -0.16216 0.43584 -0.18577 0.43584 -0.20643 0.44046 C -0.23403 0.43815 -0.26181 0.43722 -0.28941 0.43306 C -0.29775 0.43121 -0.30556 0.39745 -0.31407 0.38844 C -0.32483 0.37618 -0.33698 0.36462 -0.34757 0.34404 C -0.34896 0.34196 -0.35903 0.33318 -0.35903 0.31514 " pathEditMode="relative" rAng="0" ptsTypes="ffffffffffffff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951" y="220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69 0.07514 C -0.0033 0.10936 -0.00052 0.13479 -0.00296 0.16855 C -0.00417 0.1852 -0.01129 0.19884 -0.01355 0.21526 C -0.01424 0.22011 -0.01546 0.23722 -0.01702 0.24323 C -0.03091 0.29919 -0.01841 0.23815 -0.02761 0.28531 C -0.03056 0.30011 -0.03091 0.31514 -0.03455 0.32971 C -0.0375 0.36485 -0.04514 0.37734 -0.05921 0.40693 C -0.06355 0.41595 -0.06598 0.42682 -0.07136 0.43491 C -0.07362 0.43815 -0.07639 0.44069 -0.07848 0.44416 C -0.08594 0.45688 -0.08907 0.47237 -0.09948 0.48162 C -0.10608 0.49456 -0.11181 0.49503 -0.12223 0.50266 C -0.12622 0.50566 -0.13334 0.5119 -0.13802 0.51422 C -0.14202 0.5163 -0.14636 0.51699 -0.15035 0.51907 C -0.16441 0.5267 -0.17761 0.53526 -0.19254 0.54011 C -0.2066 0.53942 -0.22066 0.53988 -0.23455 0.5378 C -0.23855 0.53711 -0.24132 0.53202 -0.24514 0.53063 C -0.25747 0.52601 -0.26945 0.52231 -0.28195 0.51907 C -0.29115 0.51676 -0.28785 0.51676 -0.29775 0.5119 C -0.30122 0.51029 -0.30487 0.5089 -0.30834 0.50728 C -0.31007 0.50659 -0.31355 0.50497 -0.31355 0.50497 C -0.3158 0.50034 -0.3198 0.49641 -0.32049 0.49086 C -0.32101 0.48624 -0.32049 0.48092 -0.32223 0.47699 C -0.32309 0.47491 -0.32587 0.47537 -0.32761 0.47468 C -0.33212 0.47005 -0.33733 0.46566 -0.34167 0.46057 " pathEditMode="relative" ptsTypes="fffffffffffffffffffffff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5.26012E-6 C 0.00174 0.01434 0.00486 0.02798 0.00712 0.04209 C 0.0059 0.06475 0.0092 0.08486 -0.00521 0.09827 C -0.00781 0.10891 -0.01059 0.10613 -0.01754 0.11215 C -0.02083 0.11908 -0.02379 0.12093 -0.02813 0.12625 " pathEditMode="relative" ptsTypes="ffffA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07 -0.02127 C 0.08577 -0.01781 0.12084 -0.01688 0.15591 -0.01434 C 0.17431 -0.01087 0.19184 -0.00532 0.21042 -0.00254 C 0.21945 0.00347 0.22848 0.00647 0.23837 0.00902 C 0.25938 0.02035 0.24983 0.01595 0.2665 0.02312 C 0.27917 0.02867 0.27882 0.02543 0.28924 0.03237 C 0.29115 0.03376 0.29271 0.03607 0.29462 0.03722 C 0.30417 0.04277 0.29862 0.03653 0.30677 0.04185 C 0.31771 0.04902 0.32483 0.05503 0.33664 0.05826 C 0.34792 0.0689 0.35209 0.07144 0.36302 0.0793 C 0.36667 0.08208 0.37344 0.08855 0.37344 0.08878 C 0.3823 0.11722 0.37153 0.08855 0.3823 0.10497 C 0.38507 0.10913 0.38629 0.11491 0.38924 0.11884 C 0.39046 0.12046 0.39167 0.12208 0.39289 0.1237 C 0.39566 0.14173 0.39757 0.15607 0.39289 0.17503 C 0.39514 0.19954 0.39653 0.21433 0.38056 0.22867 C 0.37865 0.24208 0.37796 0.24254 0.36997 0.24971 C 0.36789 0.2585 0.3691 0.25456 0.3665 0.2615 " pathEditMode="relative" rAng="0" ptsTypes="fffffffffffffffffA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44" y="141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5.78035E-8 C 0.00556 -0.00162 0.01163 -0.00162 0.01684 -0.00509 C 0.03577 -0.01711 0.04306 -0.03769 0.05851 -0.0541 C 0.07778 -0.07376 0.10347 -0.09457 0.12691 -0.10312 C 0.14011 -0.11468 0.15712 -0.11746 0.17257 -0.12023 C 0.1809 -0.12185 0.18872 -0.12624 0.19705 -0.12763 C 0.21163 -0.13017 0.23559 -0.13133 0.24827 -0.13225 C 0.28073 -0.13156 0.31285 -0.13179 0.34514 -0.12994 C 0.36684 -0.12855 0.39045 -0.11468 0.41129 -0.10798 C 0.42257 -0.10058 0.43577 -0.09572 0.4474 -0.09064 C 0.45677 -0.08647 0.46233 -0.08092 0.47188 -0.07861 C 0.48611 -0.0652 0.47327 -0.07561 0.48733 -0.06867 C 0.49479 -0.06497 0.4967 -0.0615 0.50434 -0.05642 C 0.51597 -0.04879 0.52917 -0.04277 0.54045 -0.03445 C 0.55677 -0.0222 0.57656 0.00139 0.59549 0.0074 C 0.59792 0.0104 0.60018 0.01457 0.60295 0.01711 C 0.60469 0.0185 0.60712 0.0178 0.60886 0.01942 C 0.61059 0.0215 0.61094 0.02497 0.61268 0.02705 C 0.61545 0.03145 0.61893 0.03514 0.62205 0.03908 C 0.62396 0.04185 0.62778 0.04671 0.62778 0.04694 C 0.63212 0.06405 0.62587 0.04324 0.63525 0.06127 C 0.63629 0.06358 0.63611 0.06636 0.63698 0.06867 C 0.63941 0.07376 0.64202 0.07861 0.64479 0.08347 C 0.64653 0.08717 0.64636 0.09202 0.64861 0.09595 C 0.64983 0.09827 0.65243 0.09896 0.65417 0.10058 C 0.65903 0.11329 0.66337 0.12578 0.66945 0.13734 C 0.67396 0.15514 0.67084 0.14775 0.67726 0.15931 C 0.67535 0.1711 0.67552 0.17827 0.66945 0.18659 C 0.66702 0.21064 0.66545 0.21503 0.65417 0.23329 C 0.65278 0.23538 0.65209 0.23861 0.65035 0.24046 C 0.64896 0.24231 0.64636 0.24185 0.64479 0.24301 C 0.64288 0.24416 0.6408 0.24578 0.63906 0.24786 C 0.629 0.25827 0.63854 0.25341 0.62587 0.2578 C 0.61615 0.26566 0.60712 0.27329 0.59722 0.28 C 0.59115 0.28393 0.59167 0.28208 0.59167 0.2874 " pathEditMode="relative" rAng="0" ptsTypes="ffffffffffffffffffffffffffffffffffA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854" y="77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903 -0.0474 C 0.10573 -0.06983 0.14931 -0.10312 0.19896 -0.10983 C 0.23316 -0.10821 0.27309 -0.11168 0.30677 -0.09711 C 0.31181 -0.09179 0.31667 -0.08625 0.32188 -0.08139 C 0.32396 -0.07885 0.35834 -0.06127 0.3691 -0.05249 C 0.38733 -0.03746 0.36684 -0.05226 0.38247 -0.03677 C 0.38472 -0.03445 0.38768 -0.03399 0.38993 -0.03145 C 0.39479 -0.02636 0.4 -0.02081 0.4033 -0.01318 C 0.4066 -0.00555 0.40816 0.00393 0.41268 0.01017 C 0.44323 0.05248 0.42639 0.02104 0.44479 0.04925 C 0.45729 0.06821 0.46597 0.09086 0.48073 0.10682 C 0.4842 0.12508 0.4842 0.14612 0.47882 0.16393 C 0.47674 0.17133 0.47327 0.17757 0.47136 0.18474 C 0.47084 0.18751 0.47066 0.19029 0.46945 0.1926 C 0.46806 0.19584 0.46545 0.19745 0.46372 0.20023 C 0.46094 0.20532 0.45868 0.2111 0.45625 0.21595 C 0.45504 0.21849 0.45573 0.22173 0.45434 0.22381 C 0.45278 0.22659 0.45018 0.22728 0.44861 0.22936 C 0.44462 0.23422 0.44097 0.23954 0.43733 0.24485 C 0.42969 0.25526 0.43768 0.24971 0.42969 0.25803 C 0.42031 0.26751 0.41077 0.27745 0.39948 0.28138 C 0.3941 0.28855 0.38629 0.29248 0.37865 0.29433 C 0.375 0.29503 0.36736 0.29688 0.36736 0.29734 " pathEditMode="relative" rAng="0" ptsTypes="ffffffffffffffffffffffA">
                                      <p:cBhvr>
                                        <p:cTn id="3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50" y="140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cs-CZ" b="1" dirty="0">
                <a:solidFill>
                  <a:schemeClr val="bg1"/>
                </a:solidFill>
              </a:rPr>
              <a:t>Rozlušti jméno vynálezce parního stroje.</a:t>
            </a:r>
          </a:p>
        </p:txBody>
      </p:sp>
      <p:sp>
        <p:nvSpPr>
          <p:cNvPr id="5" name="Ovál 4"/>
          <p:cNvSpPr/>
          <p:nvPr/>
        </p:nvSpPr>
        <p:spPr>
          <a:xfrm>
            <a:off x="7450796" y="4602848"/>
            <a:ext cx="1080120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3600" b="1" dirty="0"/>
              <a:t>J</a:t>
            </a:r>
          </a:p>
        </p:txBody>
      </p:sp>
      <p:sp>
        <p:nvSpPr>
          <p:cNvPr id="6" name="Ovál 5"/>
          <p:cNvSpPr/>
          <p:nvPr/>
        </p:nvSpPr>
        <p:spPr>
          <a:xfrm>
            <a:off x="4926523" y="3646675"/>
            <a:ext cx="1080120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3600" b="1" dirty="0"/>
              <a:t>A</a:t>
            </a:r>
          </a:p>
        </p:txBody>
      </p:sp>
      <p:sp>
        <p:nvSpPr>
          <p:cNvPr id="7" name="Ovál 6"/>
          <p:cNvSpPr/>
          <p:nvPr/>
        </p:nvSpPr>
        <p:spPr>
          <a:xfrm>
            <a:off x="3885601" y="4688339"/>
            <a:ext cx="1080120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3600" b="1" dirty="0"/>
              <a:t>M</a:t>
            </a:r>
          </a:p>
        </p:txBody>
      </p:sp>
      <p:sp>
        <p:nvSpPr>
          <p:cNvPr id="8" name="Ovál 7"/>
          <p:cNvSpPr/>
          <p:nvPr/>
        </p:nvSpPr>
        <p:spPr>
          <a:xfrm>
            <a:off x="755576" y="4261917"/>
            <a:ext cx="1080120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3600" b="1" dirty="0"/>
              <a:t>E</a:t>
            </a:r>
          </a:p>
        </p:txBody>
      </p:sp>
      <p:sp>
        <p:nvSpPr>
          <p:cNvPr id="9" name="Ovál 8"/>
          <p:cNvSpPr/>
          <p:nvPr/>
        </p:nvSpPr>
        <p:spPr>
          <a:xfrm>
            <a:off x="2218711" y="4867867"/>
            <a:ext cx="1080120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3600" b="1" dirty="0"/>
              <a:t>S</a:t>
            </a:r>
          </a:p>
        </p:txBody>
      </p:sp>
      <p:sp>
        <p:nvSpPr>
          <p:cNvPr id="10" name="Ovál 9"/>
          <p:cNvSpPr/>
          <p:nvPr/>
        </p:nvSpPr>
        <p:spPr>
          <a:xfrm>
            <a:off x="6017241" y="4580937"/>
            <a:ext cx="1080120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3600" b="1" dirty="0"/>
              <a:t>W</a:t>
            </a:r>
          </a:p>
        </p:txBody>
      </p:sp>
      <p:sp>
        <p:nvSpPr>
          <p:cNvPr id="11" name="Ovál 10"/>
          <p:cNvSpPr/>
          <p:nvPr/>
        </p:nvSpPr>
        <p:spPr>
          <a:xfrm>
            <a:off x="3885601" y="3028630"/>
            <a:ext cx="1080120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3600" b="1" dirty="0"/>
              <a:t>A</a:t>
            </a:r>
          </a:p>
        </p:txBody>
      </p:sp>
      <p:sp>
        <p:nvSpPr>
          <p:cNvPr id="12" name="Ovál 11"/>
          <p:cNvSpPr/>
          <p:nvPr/>
        </p:nvSpPr>
        <p:spPr>
          <a:xfrm>
            <a:off x="1545995" y="3028630"/>
            <a:ext cx="1080120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3600" b="1" dirty="0"/>
              <a:t>T</a:t>
            </a:r>
          </a:p>
        </p:txBody>
      </p:sp>
      <p:sp>
        <p:nvSpPr>
          <p:cNvPr id="13" name="Ovál 12"/>
          <p:cNvSpPr/>
          <p:nvPr/>
        </p:nvSpPr>
        <p:spPr>
          <a:xfrm>
            <a:off x="2627784" y="3594736"/>
            <a:ext cx="1080120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3600" b="1" dirty="0"/>
              <a:t>T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5033C988-4D4E-F6F1-588B-D150DCD7C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03746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3.81503E-6 C -0.01006 -0.00508 -0.00746 -0.01479 -0.01197 -0.02682 C -0.01336 -0.02982 -0.01579 -0.03121 -0.01718 -0.03398 C -0.02065 -0.04161 -0.02517 -0.04948 -0.02743 -0.05826 C -0.02777 -0.06057 -0.02812 -0.06358 -0.02899 -0.06589 C -0.03715 -0.0867 -0.05208 -0.10104 -0.06111 -0.12115 C -0.06371 -0.12716 -0.06493 -0.13503 -0.06788 -0.14057 C -0.07118 -0.14705 -0.07586 -0.1519 -0.07968 -0.15792 C -0.09531 -0.18335 -0.08836 -0.17618 -0.10312 -0.20393 C -0.1144 -0.2245 -0.12881 -0.24161 -0.14045 -0.26173 C -0.14375 -0.26705 -0.14583 -0.27375 -0.14895 -0.27884 C -0.1526 -0.28393 -0.15746 -0.28647 -0.16093 -0.29086 C -0.17708 -0.31167 -0.18888 -0.33156 -0.20642 -0.34913 C -0.21614 -0.35861 -0.22829 -0.36809 -0.23888 -0.37572 C -0.25 -0.38381 -0.26302 -0.38705 -0.27413 -0.39514 C -0.27899 -0.39838 -0.28298 -0.40416 -0.28784 -0.4074 C -0.30434 -0.41826 -0.32239 -0.42635 -0.3401 -0.43398 C -0.36267 -0.4437 -0.38402 -0.45618 -0.40763 -0.46057 C -0.42361 -0.46936 -0.44166 -0.47121 -0.4585 -0.47491 C -0.51684 -0.47375 -0.55833 -0.47352 -0.61076 -0.46543 C -0.62864 -0.45896 -0.64843 -0.45965 -0.66649 -0.45803 C -0.67222 -0.45526 -0.67031 -0.45734 -0.67309 -0.45341 " pathEditMode="relative" rAng="0" ptsTypes="fffffffffffffffffffff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663" y="-237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2.36994E-6 C -0.01233 -0.02451 -0.02813 -0.03445 -0.04723 -0.04902 C -0.07223 -0.06821 -0.04115 -0.05064 -0.06493 -0.06312 C -0.06789 -0.06613 -0.07136 -0.06844 -0.07361 -0.07237 C -0.075 -0.07491 -0.07379 -0.07931 -0.07535 -0.08185 C -0.07709 -0.08463 -0.08021 -0.08463 -0.08247 -0.08648 C -0.08611 -0.08925 -0.08924 -0.09318 -0.09289 -0.09572 C -0.09983 -0.10035 -0.1073 -0.10428 -0.11389 -0.10983 C -0.11997 -0.11491 -0.12466 -0.12093 -0.1316 -0.12393 C -0.13334 -0.12555 -0.1349 -0.1274 -0.13681 -0.12856 C -0.13837 -0.12971 -0.14045 -0.12971 -0.14202 -0.13087 C -0.15209 -0.1385 -0.16059 -0.14913 -0.17188 -0.15422 C -0.17882 -0.16347 -0.18195 -0.16254 -0.19115 -0.16601 C -0.19948 -0.17341 -0.19427 -0.16971 -0.20695 -0.17526 C -0.20868 -0.17596 -0.21216 -0.17757 -0.21216 -0.17757 C -0.2158 -0.1822 -0.21927 -0.18451 -0.21927 -0.19168 L -0.21216 -0.17989 " pathEditMode="relative" ptsTypes="fffffffffffffffAA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423 -0.08093 C 0.01701 -0.10659 0.01163 -0.11168 0.00538 -0.13457 C 0.00017 -0.1533 -0.00469 -0.17364 -0.00851 -0.19306 C -0.01059 -0.20393 -0.01094 -0.20416 -0.01389 -0.21642 C -0.01563 -0.22335 -0.01962 -0.2289 -0.02257 -0.23515 C -0.02379 -0.23746 -0.02622 -0.24208 -0.02622 -0.24208 C -0.02865 -0.25202 -0.02986 -0.26266 -0.03316 -0.27237 C -0.04184 -0.2978 -0.03455 -0.27168 -0.04375 -0.29341 C -0.04775 -0.30289 -0.04792 -0.31237 -0.05243 -0.32139 C -0.05295 -0.3237 -0.0533 -0.32647 -0.05417 -0.32856 C -0.05625 -0.33341 -0.06129 -0.34243 -0.06129 -0.34243 C -0.06406 -0.35353 -0.0691 -0.35306 -0.07518 -0.36116 C -0.0882 -0.3785 -0.07361 -0.36439 -0.08577 -0.37526 C -0.08698 -0.37757 -0.08768 -0.38058 -0.08924 -0.3822 C -0.0908 -0.38382 -0.09323 -0.38266 -0.09462 -0.38451 C -0.10018 -0.39191 -0.10486 -0.40532 -0.10851 -0.41503 C -0.11042 -0.42682 -0.11215 -0.43792 -0.11215 -0.44994 " pathEditMode="relative" ptsTypes="ffffffffffffffffA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718 -0.03283 C 0.08593 -0.03907 0.10468 -0.04439 0.12326 -0.05156 C 0.1434 -0.05942 0.12552 -0.05572 0.1408 -0.07028 C 0.15538 -0.08416 0.17448 -0.08878 0.18993 -0.10057 C 0.20729 -0.11375 0.22083 -0.13294 0.23732 -0.14728 C 0.23889 -0.14867 0.2408 -0.14867 0.24253 -0.14959 C 0.24496 -0.15098 0.24739 -0.1526 0.24948 -0.15445 C 0.26614 -0.16924 0.28246 -0.18589 0.29861 -0.20115 C 0.30607 -0.20809 0.31093 -0.21849 0.31979 -0.22219 C 0.3243 -0.22705 0.32968 -0.23052 0.33385 -0.23607 C 0.346 -0.25225 0.32812 -0.23514 0.34253 -0.24786 C 0.34896 -0.26057 0.36163 -0.27792 0.37066 -0.28994 C 0.37187 -0.29479 0.37552 -0.29872 0.37586 -0.30381 C 0.37691 -0.31768 0.37152 -0.32716 0.36718 -0.33896 C 0.36475 -0.34566 0.36354 -0.35306 0.3618 -0.36 C 0.36076 -0.36416 0.34583 -0.37803 0.34253 -0.38104 C 0.33923 -0.38774 0.33559 -0.39375 0.33559 -0.40208 " pathEditMode="relative" ptsTypes="ffffffffffffffffA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84 -0.0696 C 0.10538 -0.08694 0.08524 -0.07607 0.12812 -0.10451 C 0.1342 -0.10867 0.14149 -0.1096 0.14739 -0.11399 C 0.15729 -0.12139 0.16614 -0.1311 0.17552 -0.13966 C 0.18593 -0.14914 0.20902 -0.1822 0.21579 -0.20047 C 0.21875 -0.20856 0.21823 -0.21781 0.221 -0.22613 C 0.2243 -0.23584 0.22951 -0.24278 0.23333 -0.2518 C 0.23489 -0.25549 0.23524 -0.25989 0.2368 -0.26359 C 0.24357 -0.27954 0.25833 -0.28602 0.26666 -0.30081 C 0.26996 -0.31422 0.27361 -0.32162 0.27899 -0.33365 C 0.28073 -0.34336 0.28246 -0.36324 0.28593 -0.37341 C 0.28819 -0.38012 0.29236 -0.38544 0.29479 -0.39191 C 0.29323 -0.44625 0.29375 -0.44 0.28941 -0.47376 C 0.28836 -0.48232 0.28871 -0.50405 0.27899 -0.50405 " pathEditMode="relative" ptsTypes="fffffffffffffA"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12139E-6 C -0.00642 -0.00462 -0.01354 -0.00832 -0.01944 -0.0141 C -0.02309 -0.0178 -0.025 -0.02381 -0.02812 -0.02798 C -0.03958 -0.04324 -0.05121 -0.05618 -0.06666 -0.06312 C -0.07847 -0.07468 -0.09427 -0.08393 -0.10885 -0.08878 C -0.12257 -0.10081 -0.13038 -0.10474 -0.14739 -0.11214 C -0.15486 -0.11537 -0.16076 -0.12416 -0.16857 -0.12624 C -0.17691 -0.12855 -0.18177 -0.13156 -0.18958 -0.13549 C -0.20399 -0.14266 -0.22482 -0.14358 -0.24045 -0.14728 C -0.24878 -0.14913 -0.25364 -0.15306 -0.26146 -0.15653 C -0.27014 -0.16023 -0.27916 -0.16208 -0.28784 -0.16578 C -0.2967 -0.17826 -0.31111 -0.1815 -0.32291 -0.18682 C -0.33507 -0.19237 -0.3276 -0.19168 -0.33524 -0.19168 " pathEditMode="relative" ptsTypes="ffffffffffffA"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559 0.00879 C -0.0401 0.01041 -0.04427 0.01526 -0.04809 0.01526 C -0.05156 0.01526 -0.06458 -0.00115 -0.06597 -0.00208 C -0.07482 -0.00878 -0.0835 -0.01919 -0.09236 -0.02474 C -0.09791 -0.02821 -0.1059 -0.02913 -0.10972 -0.04092 " pathEditMode="relative" rAng="0" ptsTypes="ffffA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15" y="-21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7.22543E-6 C 0.02466 -0.01063 0.00018 0.00232 0.0158 -0.01155 C 0.01736 -0.01294 0.01945 -0.01271 0.02101 -0.01387 C 0.02466 -0.01664 0.02761 -0.0215 0.0316 -0.02335 C 0.03577 -0.0252 0.03976 -0.02843 0.04393 -0.03028 C 0.04844 -0.03236 0.05347 -0.03283 0.05799 -0.03491 C 0.07969 -0.05433 0.09427 -0.04092 0.12813 -0.03953 C 0.13959 -0.03445 0.15122 -0.03236 0.1632 -0.03028 C 0.17483 -0.02635 0.18681 -0.02312 0.19827 -0.01849 C 0.20174 -0.0171 0.20538 -0.01549 0.20886 -0.01387 C 0.21059 -0.01317 0.21406 -0.01155 0.21406 -0.01155 C 0.21528 -0.00924 0.21719 -0.00739 0.21754 -0.00462 C 0.21788 -0.00231 0.21597 7.22543E-6 0.2158 0.00232 C 0.21545 0.00694 0.2158 0.0118 0.2158 0.01642 " pathEditMode="relative" ptsTypes="fffffffffffffA">
                                      <p:cBhvr>
                                        <p:cTn id="3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2.36994E-6 C 0.00955 -0.00208 0.0184 -0.00509 0.02795 -0.00694 C 0.04913 -0.01688 0.0724 -0.01827 0.09462 -0.02104 C 0.13438 -0.01896 0.17309 -0.01318 0.21233 -0.00463 C 0.23004 -0.0007 0.24722 0.00601 0.26493 0.00925 C 0.27813 0.0185 0.26927 0.01364 0.29288 0.01873 L 0.29288 0.01873 C 0.30729 0.02497 0.32413 0.03006 0.33854 0.03746 C 0.35243 0.04462 0.36493 0.0548 0.37899 0.06081 C 0.38559 0.06659 0.39063 0.07376 0.39827 0.07699 C 0.40521 0.0867 0.40504 0.09549 0.41233 0.1052 C 0.41389 0.11977 0.41476 0.13248 0.42101 0.14474 C 0.42327 0.15491 0.42274 0.14936 0.42274 0.16115 " pathEditMode="relative" ptsTypes="fffffFffffffA">
                                      <p:cBhvr>
                                        <p:cTn id="3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>
                <a:solidFill>
                  <a:schemeClr val="bg1"/>
                </a:solidFill>
              </a:rPr>
              <a:t>Rozlušti jméno vynálezce parolodě.</a:t>
            </a:r>
          </a:p>
        </p:txBody>
      </p:sp>
      <p:sp>
        <p:nvSpPr>
          <p:cNvPr id="4" name="Ovál 3"/>
          <p:cNvSpPr/>
          <p:nvPr/>
        </p:nvSpPr>
        <p:spPr>
          <a:xfrm>
            <a:off x="3203848" y="1535714"/>
            <a:ext cx="1080120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3600" b="1" dirty="0"/>
              <a:t>R</a:t>
            </a:r>
          </a:p>
        </p:txBody>
      </p:sp>
      <p:sp>
        <p:nvSpPr>
          <p:cNvPr id="5" name="Ovál 4"/>
          <p:cNvSpPr/>
          <p:nvPr/>
        </p:nvSpPr>
        <p:spPr>
          <a:xfrm>
            <a:off x="7065132" y="1842854"/>
            <a:ext cx="1080120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3600" b="1" dirty="0"/>
              <a:t>O</a:t>
            </a:r>
          </a:p>
        </p:txBody>
      </p:sp>
      <p:sp>
        <p:nvSpPr>
          <p:cNvPr id="6" name="Ovál 5"/>
          <p:cNvSpPr/>
          <p:nvPr/>
        </p:nvSpPr>
        <p:spPr>
          <a:xfrm>
            <a:off x="2296344" y="2016859"/>
            <a:ext cx="1080120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3600" b="1" dirty="0"/>
              <a:t>E</a:t>
            </a:r>
          </a:p>
        </p:txBody>
      </p:sp>
      <p:sp>
        <p:nvSpPr>
          <p:cNvPr id="7" name="Ovál 6"/>
          <p:cNvSpPr/>
          <p:nvPr/>
        </p:nvSpPr>
        <p:spPr>
          <a:xfrm>
            <a:off x="6005990" y="2152572"/>
            <a:ext cx="1080120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3600" b="1" dirty="0"/>
              <a:t>R</a:t>
            </a:r>
          </a:p>
        </p:txBody>
      </p:sp>
      <p:sp>
        <p:nvSpPr>
          <p:cNvPr id="8" name="Ovál 7"/>
          <p:cNvSpPr/>
          <p:nvPr/>
        </p:nvSpPr>
        <p:spPr>
          <a:xfrm>
            <a:off x="5039980" y="1648516"/>
            <a:ext cx="1080120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3600" b="1" dirty="0"/>
              <a:t>T</a:t>
            </a:r>
          </a:p>
        </p:txBody>
      </p:sp>
      <p:sp>
        <p:nvSpPr>
          <p:cNvPr id="9" name="Ovál 8"/>
          <p:cNvSpPr/>
          <p:nvPr/>
        </p:nvSpPr>
        <p:spPr>
          <a:xfrm>
            <a:off x="4139952" y="2146211"/>
            <a:ext cx="1080120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3600" b="1" dirty="0"/>
              <a:t>B</a:t>
            </a:r>
          </a:p>
        </p:txBody>
      </p:sp>
      <p:sp>
        <p:nvSpPr>
          <p:cNvPr id="10" name="Ovál 9"/>
          <p:cNvSpPr/>
          <p:nvPr/>
        </p:nvSpPr>
        <p:spPr>
          <a:xfrm>
            <a:off x="3218584" y="4026069"/>
            <a:ext cx="1080120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3600" b="1" dirty="0"/>
              <a:t>L</a:t>
            </a:r>
          </a:p>
        </p:txBody>
      </p:sp>
      <p:sp>
        <p:nvSpPr>
          <p:cNvPr id="11" name="Ovál 10"/>
          <p:cNvSpPr/>
          <p:nvPr/>
        </p:nvSpPr>
        <p:spPr>
          <a:xfrm>
            <a:off x="4139952" y="3552052"/>
            <a:ext cx="1080120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3600" b="1" dirty="0"/>
              <a:t>F</a:t>
            </a:r>
          </a:p>
        </p:txBody>
      </p:sp>
      <p:sp>
        <p:nvSpPr>
          <p:cNvPr id="12" name="Ovál 11"/>
          <p:cNvSpPr/>
          <p:nvPr/>
        </p:nvSpPr>
        <p:spPr>
          <a:xfrm>
            <a:off x="5857184" y="3552052"/>
            <a:ext cx="1080120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3600" b="1" dirty="0"/>
              <a:t>T</a:t>
            </a:r>
          </a:p>
        </p:txBody>
      </p:sp>
      <p:sp>
        <p:nvSpPr>
          <p:cNvPr id="13" name="Ovál 12"/>
          <p:cNvSpPr/>
          <p:nvPr/>
        </p:nvSpPr>
        <p:spPr>
          <a:xfrm>
            <a:off x="4991273" y="4247041"/>
            <a:ext cx="1080120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3600" b="1" dirty="0"/>
              <a:t>O</a:t>
            </a:r>
          </a:p>
        </p:txBody>
      </p:sp>
      <p:sp>
        <p:nvSpPr>
          <p:cNvPr id="14" name="Ovál 13"/>
          <p:cNvSpPr/>
          <p:nvPr/>
        </p:nvSpPr>
        <p:spPr>
          <a:xfrm>
            <a:off x="7605192" y="3861442"/>
            <a:ext cx="1080120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3600" b="1" dirty="0"/>
              <a:t>U</a:t>
            </a:r>
          </a:p>
        </p:txBody>
      </p:sp>
      <p:sp>
        <p:nvSpPr>
          <p:cNvPr id="15" name="Ovál 14"/>
          <p:cNvSpPr/>
          <p:nvPr/>
        </p:nvSpPr>
        <p:spPr>
          <a:xfrm>
            <a:off x="6573779" y="4247041"/>
            <a:ext cx="1080120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3600" b="1" dirty="0"/>
              <a:t>N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3CA1EC2D-6AE1-8817-04F8-0D8EACFA5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74700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0.0178 C -0.00451 -0.01804 -0.05503 -0.01827 -0.07326 -0.02035 C -0.08489 -0.02174 -0.09479 -0.02405 -0.10643 -0.02543 C -0.12223 -0.02867 -0.13716 -0.03145 -0.15365 -0.0326 C -0.16476 -0.03561 -0.17553 -0.03561 -0.18698 -0.03746 C -0.2316 -0.03676 -0.25174 -0.037 -0.28837 -0.03399 C -0.29844 -0.03029 -0.31007 -0.03122 -0.31893 -0.02659 " pathEditMode="relative" rAng="0" ptsTypes="ffffff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955" y="-9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7.16763E-6 C -0.00799 -0.00184 -0.0191 -0.00323 -0.02622 -0.00924 C -0.03004 -0.01248 -0.03299 -0.0178 -0.03681 -0.02103 C -0.04098 -0.0245 -0.04775 -0.02635 -0.05261 -0.02797 C -0.06181 -0.03722 -0.07171 -0.04369 -0.08247 -0.04901 C -0.09202 -0.05363 -0.08889 -0.04855 -0.10018 -0.05595 C -0.10955 -0.06242 -0.10452 -0.05988 -0.11598 -0.06288 C -0.1257 -0.06982 -0.13282 -0.07259 -0.14393 -0.07468 C -0.16997 -0.08624 -0.19705 -0.09294 -0.22448 -0.09572 C -0.24549 -0.10242 -0.26632 -0.10404 -0.28768 -0.10728 C -0.30469 -0.1156 -0.31146 -0.11375 -0.33507 -0.11676 C -0.35521 -0.1193 -0.37466 -0.12392 -0.3948 -0.126 C -0.41632 -0.12531 -0.43802 -0.12508 -0.45973 -0.12369 C -0.47309 -0.12277 -0.48802 -0.11283 -0.50174 -0.10982 C -0.51198 -0.10034 -0.52466 -0.09664 -0.53681 -0.0934 C -0.54827 -0.086 -0.5599 -0.07999 -0.57188 -0.07468 C -0.58212 -0.07005 -0.59011 -0.05803 -0.6 -0.05363 C -0.61198 -0.03768 -0.59775 -0.0541 -0.61233 -0.04439 C -0.63594 -0.02843 -0.61355 -0.03884 -0.62813 -0.03259 C -0.63264 -0.02658 -0.63768 -0.02219 -0.64202 -0.01618 C -0.64462 -0.0067 -0.64601 -0.00878 -0.65087 -0.00231 " pathEditMode="relative" ptsTypes="ffffffffffffffffffff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87 -0.07515 C -0.02414 -0.08232 -0.03959 -0.08856 -0.05747 -0.09619 C -0.05921 -0.0985 -0.06059 -0.10151 -0.06268 -0.10313 C -0.06598 -0.10544 -0.07327 -0.10775 -0.07327 -0.10775 C -0.07778 -0.11191 -0.07848 -0.11353 -0.08368 -0.11492 C -0.09063 -0.11677 -0.10487 -0.11954 -0.10487 -0.11954 C -0.13716 -0.11815 -0.16632 -0.11538 -0.19775 -0.11029 C -0.20678 -0.1059 -0.20053 -0.10891 -0.21355 -0.10313 C -0.21528 -0.10243 -0.21875 -0.10081 -0.21875 -0.10081 C -0.22379 -0.09434 -0.23143 -0.08995 -0.2382 -0.08694 C -0.23941 -0.08532 -0.24011 -0.08301 -0.24167 -0.08208 C -0.24497 -0.07977 -0.25209 -0.07746 -0.25209 -0.07746 C -0.25608 -0.07237 -0.25938 -0.07261 -0.26268 -0.06821 " pathEditMode="relative" ptsTypes="ffffffffffff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5.31792E-6 C -0.01268 -0.00716 -0.0125 -0.01317 -0.02101 -0.02589 C -0.02639 -0.03398 -0.03281 -0.04138 -0.03854 -0.04924 C -0.04323 -0.05572 -0.05018 -0.05595 -0.05608 -0.05849 C -0.0632 -0.06173 -0.06962 -0.06612 -0.07709 -0.06774 C -0.10243 -0.07352 -0.08195 -0.06728 -0.09827 -0.0726 C -0.12743 -0.0719 -0.15677 -0.0719 -0.18594 -0.07028 C -0.19844 -0.06959 -0.21216 -0.06034 -0.22448 -0.05618 C -0.2342 -0.04786 -0.24653 -0.04115 -0.25781 -0.03745 C -0.26667 -0.02635 -0.25486 -0.03953 -0.26841 -0.03051 C -0.27222 -0.02797 -0.27552 -0.02427 -0.279 -0.02103 C -0.28073 -0.01942 -0.28247 -0.01803 -0.2842 -0.01641 C -0.28594 -0.01479 -0.28941 -0.01179 -0.28941 -0.01179 C -0.29288 0.00232 -0.29375 0.01573 -0.30521 0.02336 " pathEditMode="relative" ptsTypes="fffffffffffffA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6.93642E-7 C -0.0243 0.00231 -0.03836 0.00139 -0.05486 0.02451 C -0.05555 0.02752 -0.0559 0.03075 -0.05711 0.03353 C -0.05816 0.03607 -0.06041 0.03723 -0.06128 0.04 C -0.06944 0.06266 -0.05989 0.05549 -0.07239 0.06127 C -0.07743 0.06844 -0.07517 0.06543 -0.07882 0.07075 " pathEditMode="relative" rAng="0" ptsTypes="fffffA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41" y="35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6.12717E-6 C -0.01354 -0.00739 -0.02517 -0.01248 -0.03854 -0.01849 C -0.07743 -0.0171 -0.09201 -0.02219 -0.12101 -0.00924 C -0.12222 -0.00369 -0.12188 0.00255 -0.12448 0.00717 C -0.125 0.0081 -0.13785 0.01087 -0.14028 0.0118 C -0.1434 0.01295 -0.14601 0.01527 -0.14913 0.01642 C -0.15781 0.01966 -0.15816 0.01712 -0.16493 0.02105 C -0.16927 0.02359 -0.17274 0.02844 -0.17708 0.03053 C -0.1816 0.03261 -0.19115 0.03515 -0.19115 0.03515 C -0.20156 0.04417 -0.21771 0.04602 -0.22986 0.04925 C -0.24201 0.05573 -0.25538 0.05735 -0.2684 0.06081 C -0.27951 0.06821 -0.28698 0.06844 -0.3 0.07029 C -0.30816 0.07399 -0.3158 0.07561 -0.32448 0.07723 C -0.34983 0.0881 -0.37448 0.10197 -0.39826 0.117 " pathEditMode="relative" ptsTypes="fffffffffffffA">
                                      <p:cBhvr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0.01133 C -0.00712 -0.01642 -0.00972 -0.02336 -0.01528 -0.03029 C -0.0158 -0.03237 -0.01563 -0.03492 -0.01702 -0.0363 C -0.02483 -0.04278 -0.04028 -0.04463 -0.04931 -0.04555 C -0.07136 -0.05133 -0.03507 -0.04255 -0.07188 -0.04948 C -0.07899 -0.05064 -0.08559 -0.05364 -0.09254 -0.05526 C -0.1066 -0.05896 -0.12153 -0.05943 -0.13594 -0.06081 C -0.16858 -0.06012 -0.22535 -0.05943 -0.26233 -0.05711 C -0.26806 -0.05688 -0.27379 -0.05596 -0.27934 -0.05526 C -0.28698 -0.05411 -0.30226 -0.05156 -0.30226 -0.05133 C -0.3132 -0.0474 -0.32188 -0.04694 -0.3342 -0.04555 C -0.35 -0.04047 -0.36667 -0.03977 -0.38333 -0.03815 C -0.39653 -0.03677 -0.42292 -0.03422 -0.42292 -0.03422 C -0.43733 -0.02914 -0.45139 -0.02405 -0.46649 -0.02104 C -0.48386 -0.01388 -0.50156 -0.00763 -0.51927 -0.00185 C -0.52865 0.00439 -0.54115 0.00763 -0.55139 0.01156 C -0.55347 0.01225 -0.55504 0.01433 -0.55695 0.01526 C -0.55868 0.01618 -0.56077 0.01664 -0.56267 0.01711 C -0.56528 0.01896 -0.56754 0.0215 -0.57031 0.02289 C -0.57257 0.02404 -0.57552 0.02358 -0.57778 0.02497 C -0.58004 0.02612 -0.58125 0.0289 -0.58333 0.03052 C -0.58698 0.03329 -0.59097 0.0356 -0.59479 0.03815 C -0.59827 0.04046 -0.59983 0.04462 -0.60226 0.04763 C -0.60712 0.05364 -0.60538 0.04971 -0.61181 0.05526 C -0.6224 0.06474 -0.62986 0.0756 -0.64392 0.08023 C -0.64636 0.08208 -0.64879 0.08416 -0.65139 0.08578 C -0.65382 0.0874 -0.6566 0.08809 -0.65903 0.08948 C -0.66424 0.09318 -0.66788 0.09965 -0.67396 0.10104 C -0.68212 0.10312 -0.6816 0.10034 -0.6816 0.10497 " pathEditMode="relative" rAng="0" ptsTypes="ffffffffffffffffffffffffffffA">
                                      <p:cBhvr>
                                        <p:cTn id="3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115" y="33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8.15029E-6 C -0.01858 -0.00601 -0.02934 -0.0067 -0.04914 -0.00462 C -0.05712 -0.00115 -0.06216 0.00555 -0.06841 0.0118 C -0.0717 0.01527 -0.079 0.02105 -0.079 0.02105 C -0.08438 0.03191 -0.08473 0.04394 -0.08768 0.05619 C -0.08716 0.06151 -0.08594 0.07237 -0.08594 0.07237 " pathEditMode="relative" ptsTypes="fffffA">
                                      <p:cBhvr>
                                        <p:cTn id="3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0.00231 C -0.01909 -0.0067 -0.03646 -0.01179 -0.05521 -0.01595 C -0.08472 -0.01457 -0.10173 -0.01595 -0.12691 -0.0067 C -0.14045 0.00439 -0.12326 -0.00855 -0.13958 -1.44509E-6 C -0.14618 0.00347 -0.15173 0.00879 -0.1585 0.01133 C -0.16041 0.01295 -0.1625 0.01457 -0.16458 0.01596 C -0.16666 0.0178 -0.16788 0.02104 -0.16996 0.02289 C -0.1783 0.03029 -0.18611 0.03445 -0.19462 0.04116 C -0.20277 0.04786 -0.20972 0.05665 -0.21909 0.06174 C -0.22795 0.07237 -0.23507 0.08555 -0.24166 0.09804 C -0.24687 0.11885 -0.24687 0.13734 -0.24687 0.16046 " pathEditMode="relative" rAng="0" ptsTypes="ffffffffffA">
                                      <p:cBhvr>
                                        <p:cTn id="3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44" y="74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0.00046 C -0.01788 0.00185 -0.03298 -0.00185 -0.04722 0.00948 C -0.05052 0.01179 -0.05208 0.01642 -0.05538 0.01873 C -0.06545 0.02636 -0.06389 0.01619 -0.06389 0.02798 " pathEditMode="relative" rAng="0" ptsTypes="fffA">
                                      <p:cBhvr>
                                        <p:cTn id="4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81" y="12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1.90751E-6 C -0.02656 0.00046 -0.05347 -1.90751E-6 -0.07951 0.00185 C -0.09167 0.00255 -0.10469 0.01387 -0.1125 0.01734 " pathEditMode="relative" rAng="0" ptsTypes="ffA">
                                      <p:cBhvr>
                                        <p:cTn id="4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25" y="8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301</TotalTime>
  <Words>349</Words>
  <Application>Microsoft Office PowerPoint</Application>
  <PresentationFormat>Předvádění na obrazovce (4:3)</PresentationFormat>
  <Paragraphs>98</Paragraphs>
  <Slides>16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21" baseType="lpstr">
      <vt:lpstr>Arial</vt:lpstr>
      <vt:lpstr>Bernard MT Condensed</vt:lpstr>
      <vt:lpstr>Calibri</vt:lpstr>
      <vt:lpstr>Segoe Print</vt:lpstr>
      <vt:lpstr>Motiv sady Office</vt:lpstr>
      <vt:lpstr>Prezentace aplikace PowerPoint</vt:lpstr>
      <vt:lpstr>Prezentace aplikace PowerPoint</vt:lpstr>
      <vt:lpstr>Vše začalo v Anglii...</vt:lpstr>
      <vt:lpstr>Prezentace aplikace PowerPoint</vt:lpstr>
      <vt:lpstr>Symbol doby – parní stroj</vt:lpstr>
      <vt:lpstr>Parní lokomotiva</vt:lpstr>
      <vt:lpstr>Paroloď „Clermont“</vt:lpstr>
      <vt:lpstr>V čem spočívá změna, která nastala  po průmyslové revoluci ?</vt:lpstr>
      <vt:lpstr>Prezentace aplikace PowerPoint</vt:lpstr>
      <vt:lpstr>Ani v Čechách jsme nezaháleli...</vt:lpstr>
      <vt:lpstr>Kvíz  K čemu se používal stroj  na obrázku ?</vt:lpstr>
      <vt:lpstr>Prezentace aplikace PowerPoint</vt:lpstr>
      <vt:lpstr>Důsledky průmyslové revoluce – doplňte další</vt:lpstr>
      <vt:lpstr>Opakování – vylušti slovo.</vt:lpstr>
      <vt:lpstr>Rozlušti jméno vynálezce parního stroje.</vt:lpstr>
      <vt:lpstr>Rozlušti jméno vynálezce parolodě.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Acer Aspire One</dc:creator>
  <cp:lastModifiedBy>Jana Műllerová</cp:lastModifiedBy>
  <cp:revision>28</cp:revision>
  <dcterms:created xsi:type="dcterms:W3CDTF">2013-03-07T15:39:35Z</dcterms:created>
  <dcterms:modified xsi:type="dcterms:W3CDTF">2022-11-25T23:08:55Z</dcterms:modified>
</cp:coreProperties>
</file>