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01" r:id="rId3"/>
    <p:sldId id="302" r:id="rId4"/>
    <p:sldId id="303" r:id="rId5"/>
    <p:sldId id="304" r:id="rId6"/>
    <p:sldId id="305" r:id="rId7"/>
    <p:sldId id="307" r:id="rId8"/>
    <p:sldId id="308" r:id="rId9"/>
    <p:sldId id="309" r:id="rId10"/>
    <p:sldId id="310" r:id="rId11"/>
    <p:sldId id="311" r:id="rId12"/>
    <p:sldId id="332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00" r:id="rId34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21.12.2021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70C0A-B964-4539-AAA1-AF2AECE85C26}" type="datetimeFigureOut">
              <a:rPr lang="en-US"/>
              <a:pPr>
                <a:defRPr/>
              </a:pPr>
              <a:t>12/21/2021</a:t>
            </a:fld>
            <a:endParaRPr lang="en-US" dirty="0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C902F-0C33-46ED-B4FC-05D1BDDAD3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648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0217" y="1452067"/>
            <a:ext cx="9089390" cy="150248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4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0217" y="2982643"/>
            <a:ext cx="9089390" cy="384721"/>
          </a:xfrm>
        </p:spPr>
        <p:txBody>
          <a:bodyPr lIns="52157" rIns="52157"/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CCFDF-6AE0-4F24-BAA0-E4007CDF918E}" type="datetimeFigureOut">
              <a:rPr lang="en-US"/>
              <a:pPr>
                <a:defRPr/>
              </a:pPr>
              <a:t>12/21/2021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E2920-195E-491F-8666-F653E9115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09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713172" cy="1260475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7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EA82F-6CAB-4FB0-89E9-7FDE29529F52}" type="datetimeFigureOut">
              <a:rPr lang="en-US"/>
              <a:pPr>
                <a:defRPr/>
              </a:pPr>
              <a:t>12/21/2021</a:t>
            </a:fld>
            <a:endParaRPr lang="en-US" dirty="0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22ECB-6861-4A64-A87E-33669912F9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53860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2045926"/>
            <a:ext cx="4724775" cy="727119"/>
          </a:xfrm>
        </p:spPr>
        <p:txBody>
          <a:bodyPr lIns="52157" tIns="0" rIns="52157" bIns="0" anchor="ctr">
            <a:noAutofit/>
          </a:bodyPr>
          <a:lstStyle>
            <a:lvl1pPr marL="0" indent="0">
              <a:buNone/>
              <a:defRPr sz="2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432099" y="1996474"/>
            <a:ext cx="4726631" cy="830997"/>
          </a:xfrm>
        </p:spPr>
        <p:txBody>
          <a:bodyPr lIns="52157" tIns="0" rIns="52157" bIns="0" anchor="ctr"/>
          <a:lstStyle>
            <a:lvl1pPr marL="0" indent="0">
              <a:buNone/>
              <a:defRPr sz="2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534670" y="2773045"/>
            <a:ext cx="4724775" cy="2000548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099" y="2773045"/>
            <a:ext cx="4726631" cy="2000548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6F9AB-819E-449C-A96C-D34F82F5803C}" type="datetimeFigureOut">
              <a:rPr lang="en-US"/>
              <a:pPr>
                <a:defRPr/>
              </a:pPr>
              <a:t>12/21/2021</a:t>
            </a:fld>
            <a:endParaRPr lang="en-US" dirty="0"/>
          </a:p>
        </p:txBody>
      </p:sp>
      <p:sp>
        <p:nvSpPr>
          <p:cNvPr id="8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E2A0A-CE28-46F6-88AC-167CEC7C1B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79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Specifika péče o pacienta na akutním lůžku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 idx="4294967295"/>
          </p:nvPr>
        </p:nvSpPr>
        <p:spPr>
          <a:xfrm>
            <a:off x="698500" y="1038225"/>
            <a:ext cx="9624060" cy="668219"/>
          </a:xfrm>
        </p:spPr>
        <p:txBody>
          <a:bodyPr lIns="104315" rIns="104315" bIns="52157" anchor="ctr"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Neodkladná péče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4294967295"/>
          </p:nvPr>
        </p:nvSpPr>
        <p:spPr>
          <a:xfrm>
            <a:off x="698500" y="1876425"/>
            <a:ext cx="9624060" cy="4708981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Přednemocniční neodkladná péče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  <a:latin typeface="Arial" charset="0"/>
              </a:rPr>
              <a:t>Nemocniční neodkladná péče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solidFill>
                <a:srgbClr val="D60014"/>
              </a:solidFill>
              <a:latin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B050"/>
                </a:solidFill>
                <a:latin typeface="Arial" charset="0"/>
              </a:rPr>
              <a:t>Cíl neodkladné péče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minimalizovat následky:</a:t>
            </a:r>
            <a:endParaRPr lang="cs-CZ" altLang="cs-CZ" sz="2800" b="1" dirty="0" smtClean="0">
              <a:latin typeface="Arial" charset="0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akutního postižení zdraví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náhlého zhoršení chronického onemocnění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a to tak, aby se nemocní mohli vrátit zpět do života bez výrazného omezení</a:t>
            </a:r>
          </a:p>
          <a:p>
            <a:pPr eaLnBrk="1" hangingPunct="1"/>
            <a:endParaRPr lang="cs-CZ" altLang="cs-CZ" dirty="0" smtClean="0">
              <a:latin typeface="Arial" charset="0"/>
            </a:endParaRPr>
          </a:p>
          <a:p>
            <a:pPr eaLnBrk="1" hangingPunct="1"/>
            <a:endParaRPr lang="cs-CZ" altLang="cs-CZ" dirty="0" smtClean="0">
              <a:latin typeface="Arial" charset="0"/>
            </a:endParaRP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95903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 idx="4294967295"/>
          </p:nvPr>
        </p:nvSpPr>
        <p:spPr>
          <a:xfrm>
            <a:off x="546100" y="1117402"/>
            <a:ext cx="9624060" cy="668219"/>
          </a:xfrm>
        </p:spPr>
        <p:txBody>
          <a:bodyPr lIns="104315" rIns="104315" bIns="52157" anchor="ctr"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Přednemocniční neodkladná </a:t>
            </a:r>
            <a:r>
              <a:rPr lang="cs-CZ" altLang="cs-CZ" sz="4000" dirty="0" smtClean="0">
                <a:latin typeface="Arial" charset="0"/>
              </a:rPr>
              <a:t>péče</a:t>
            </a:r>
            <a:endParaRPr lang="cs-CZ" altLang="cs-CZ" sz="4000" dirty="0" smtClean="0"/>
          </a:p>
        </p:txBody>
      </p:sp>
      <p:sp>
        <p:nvSpPr>
          <p:cNvPr id="6147" name="Zástupný symbol pro obsah 2"/>
          <p:cNvSpPr>
            <a:spLocks noGrp="1"/>
          </p:cNvSpPr>
          <p:nvPr>
            <p:ph idx="4294967295"/>
          </p:nvPr>
        </p:nvSpPr>
        <p:spPr>
          <a:xfrm>
            <a:off x="698500" y="1952625"/>
            <a:ext cx="9624060" cy="498598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Součást oboru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urgentní medicína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Péče o postižené na místě úrazu nebo náhlého on., v průběhu jejich transportu k dalšímu odbornému ošetření a při jejich předání do ZZ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Činnost výjezdových skupin ZZS má charakter podobající se činnosti u lůžka neodkladné péče, ale za ztíženějších podmínek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92D050"/>
                </a:solidFill>
                <a:latin typeface="Arial" charset="0"/>
              </a:rPr>
              <a:t>musí být poskytnuta na odborné úrovni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92D050"/>
                </a:solidFill>
                <a:latin typeface="Arial" charset="0"/>
              </a:rPr>
              <a:t>v co nejkratší době</a:t>
            </a:r>
          </a:p>
          <a:p>
            <a:pPr eaLnBrk="1" hangingPunct="1"/>
            <a:endParaRPr lang="cs-CZ" altLang="cs-CZ" dirty="0" smtClean="0">
              <a:latin typeface="Arial" charset="0"/>
            </a:endParaRPr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43206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467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Urgentní medicína</a:t>
            </a:r>
          </a:p>
        </p:txBody>
      </p:sp>
      <p:sp>
        <p:nvSpPr>
          <p:cNvPr id="7171" name="Rectangle 3"/>
          <p:cNvSpPr>
            <a:spLocks noGrp="1"/>
          </p:cNvSpPr>
          <p:nvPr>
            <p:ph idx="4294967295"/>
          </p:nvPr>
        </p:nvSpPr>
        <p:spPr>
          <a:xfrm>
            <a:off x="534670" y="1724025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565038" indent="-565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Lékařský obor, který se zabývá poskytováním, organizováním a vědeckým zkoumáním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neodkladné péče u stavů, které bezprostředně ohrožují život postiženého</a:t>
            </a:r>
            <a:r>
              <a:rPr lang="cs-CZ" altLang="cs-CZ" sz="2800" dirty="0" smtClean="0">
                <a:latin typeface="Arial" charset="0"/>
              </a:rPr>
              <a:t>, mohou vést v důsledku prohlubování chorobných změn k náhlé smrti</a:t>
            </a:r>
          </a:p>
          <a:p>
            <a:pPr marL="565038" indent="-565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Multidisciplinární obor specializovaný na </a:t>
            </a:r>
            <a:r>
              <a:rPr lang="cs-CZ" altLang="cs-CZ" sz="2800" dirty="0" smtClean="0">
                <a:solidFill>
                  <a:srgbClr val="92D050"/>
                </a:solidFill>
                <a:latin typeface="Arial" charset="0"/>
              </a:rPr>
              <a:t>neodkladnou resuscitaci a lékařskou první pomoc</a:t>
            </a:r>
            <a:r>
              <a:rPr lang="cs-CZ" altLang="cs-CZ" sz="2800" dirty="0" smtClean="0">
                <a:latin typeface="Arial" charset="0"/>
              </a:rPr>
              <a:t>, který se věnuje závažným stavům téměř všech klinických oborů</a:t>
            </a:r>
          </a:p>
          <a:p>
            <a:pPr marL="565038" indent="-565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Zabývá se dg. a léčbou akutních stavů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na místě jejich vzniku, před a během transportu a na pracovištích UP </a:t>
            </a:r>
          </a:p>
        </p:txBody>
      </p:sp>
    </p:spTree>
    <p:extLst>
      <p:ext uri="{BB962C8B-B14F-4D97-AF65-F5344CB8AC3E}">
        <p14:creationId xmlns:p14="http://schemas.microsoft.com/office/powerpoint/2010/main" val="16314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6223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Urgentní medicína</a:t>
            </a:r>
          </a:p>
        </p:txBody>
      </p:sp>
      <p:sp>
        <p:nvSpPr>
          <p:cNvPr id="8195" name="Rectangle 3"/>
          <p:cNvSpPr>
            <a:spLocks noGrp="1"/>
          </p:cNvSpPr>
          <p:nvPr>
            <p:ph idx="4294967295"/>
          </p:nvPr>
        </p:nvSpPr>
        <p:spPr>
          <a:xfrm>
            <a:off x="546100" y="1724025"/>
            <a:ext cx="962406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3 základní pilíře UM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PNP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Urgentní nemocniční péče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Připravenost na řešení MU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56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6223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Intenzivní medicína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475891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Lékařský obor zabývající se dg., kontinuálním sledováním a léčbou pac. s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potenciálně léčitelnými</a:t>
            </a:r>
            <a:r>
              <a:rPr lang="cs-CZ" altLang="cs-CZ" sz="2800" dirty="0" smtClean="0">
                <a:latin typeface="Arial" charset="0"/>
              </a:rPr>
              <a:t> život ohrožujícími chorobami, úrazy a komplikacemi, u nichž je nezbytná podrobná lékařská i nelékařská péče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Poměrně mladý obor, rozvoj v 2. pol. 20. st.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epidemie poliomyelitis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Multidisciplinární obor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fyziologie, patolog. fyziologie, biochemie, biofyzika, farmakologie, interna, chirurgie, …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Členění v ČR</a:t>
            </a:r>
          </a:p>
          <a:p>
            <a:pPr marL="1371600" lvl="2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2"/>
                </a:solidFill>
                <a:latin typeface="Arial" charset="0"/>
              </a:rPr>
              <a:t>ARO</a:t>
            </a:r>
            <a:r>
              <a:rPr lang="cs-CZ" altLang="cs-CZ" sz="2800" dirty="0">
                <a:latin typeface="Arial" charset="0"/>
              </a:rPr>
              <a:t> x </a:t>
            </a:r>
            <a:r>
              <a:rPr lang="cs-CZ" altLang="cs-CZ" sz="2800" dirty="0">
                <a:solidFill>
                  <a:schemeClr val="hlink"/>
                </a:solidFill>
                <a:latin typeface="Arial" charset="0"/>
              </a:rPr>
              <a:t>JIP</a:t>
            </a:r>
            <a:r>
              <a:rPr lang="cs-CZ" altLang="cs-CZ" sz="2800" dirty="0">
                <a:latin typeface="Arial" charset="0"/>
              </a:rPr>
              <a:t> x </a:t>
            </a:r>
            <a:r>
              <a:rPr lang="cs-CZ" altLang="cs-CZ" sz="2800" dirty="0">
                <a:solidFill>
                  <a:schemeClr val="folHlink"/>
                </a:solidFill>
                <a:latin typeface="Arial" charset="0"/>
              </a:rPr>
              <a:t>IMP</a:t>
            </a:r>
            <a:r>
              <a:rPr lang="cs-CZ" altLang="cs-CZ" sz="2800" dirty="0">
                <a:latin typeface="Arial" charset="0"/>
              </a:rPr>
              <a:t> x </a:t>
            </a: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UP</a:t>
            </a:r>
            <a:r>
              <a:rPr lang="cs-CZ" altLang="cs-CZ" sz="2800" dirty="0">
                <a:latin typeface="Arial" charset="0"/>
              </a:rPr>
              <a:t> x 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OCHRIP (DIP)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29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02005" y="2344483"/>
            <a:ext cx="9089390" cy="538609"/>
          </a:xfrm>
        </p:spPr>
        <p:txBody>
          <a:bodyPr/>
          <a:lstStyle/>
          <a:p>
            <a:endParaRPr lang="cs-CZ" altLang="cs-CZ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endParaRPr lang="cs-CZ" altLang="cs-CZ" smtClean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718300" y="6835552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95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9900" y="885825"/>
            <a:ext cx="9624060" cy="668219"/>
          </a:xfrm>
        </p:spPr>
        <p:txBody>
          <a:bodyPr lIns="104315" rIns="104315" bIns="52157"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Intenzivní medicína - cíl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0829" y="1647825"/>
            <a:ext cx="9624060" cy="2154436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překlenutí kritického stavu při reálné naději na obnovení orgánových funkcí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navrácení pacienta do života i s rozsáhlým reverzibilním poškozením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kvalita následného života pacienta…</a:t>
            </a:r>
          </a:p>
        </p:txBody>
      </p:sp>
    </p:spTree>
    <p:extLst>
      <p:ext uri="{BB962C8B-B14F-4D97-AF65-F5344CB8AC3E}">
        <p14:creationId xmlns:p14="http://schemas.microsoft.com/office/powerpoint/2010/main" val="221320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6100" y="1038225"/>
            <a:ext cx="9624060" cy="668219"/>
          </a:xfrm>
        </p:spPr>
        <p:txBody>
          <a:bodyPr lIns="104315" rIns="104315" bIns="52157"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Intenzivní medicína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26642" y="1800225"/>
            <a:ext cx="9334447" cy="257609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Intenzivní péče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hrozí selhání jedné nebo více základních životních funkcí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Resuscitační péče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selhala jedna nebo více základních životních funkcí</a:t>
            </a:r>
          </a:p>
          <a:p>
            <a:pPr eaLnBrk="1" hangingPunct="1">
              <a:lnSpc>
                <a:spcPct val="90000"/>
              </a:lnSpc>
            </a:pPr>
            <a:endParaRPr lang="cs-CZ" altLang="cs-CZ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64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3"/>
          <p:cNvSpPr>
            <a:spLocks noGrp="1"/>
          </p:cNvSpPr>
          <p:nvPr>
            <p:ph type="title"/>
          </p:nvPr>
        </p:nvSpPr>
        <p:spPr>
          <a:xfrm>
            <a:off x="547666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Dělení IP</a:t>
            </a:r>
          </a:p>
        </p:txBody>
      </p:sp>
      <p:sp>
        <p:nvSpPr>
          <p:cNvPr id="16387" name="Zástupný symbol pro obsah 4"/>
          <p:cNvSpPr>
            <a:spLocks noGrp="1"/>
          </p:cNvSpPr>
          <p:nvPr>
            <p:ph idx="4294967295"/>
          </p:nvPr>
        </p:nvSpPr>
        <p:spPr>
          <a:xfrm>
            <a:off x="547666" y="1501378"/>
            <a:ext cx="9624060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  <a:cs typeface="Arial" charset="0"/>
              </a:rPr>
              <a:t>Intenzivní péče I. stupně – nižší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kontinuální monitorování, zvýšená </a:t>
            </a:r>
            <a:r>
              <a:rPr lang="cs-CZ" altLang="cs-CZ" sz="2800" dirty="0" err="1">
                <a:latin typeface="Arial" charset="0"/>
                <a:cs typeface="Arial" charset="0"/>
              </a:rPr>
              <a:t>oše</a:t>
            </a:r>
            <a:r>
              <a:rPr lang="cs-CZ" altLang="cs-CZ" sz="2800" dirty="0">
                <a:latin typeface="Arial" charset="0"/>
                <a:cs typeface="Arial" charset="0"/>
              </a:rPr>
              <a:t> péče, možnost okamžité resuscitace, poměr sester a pacientů je 1:3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Intenzivní péče II. stupně – vyšší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kontinuální měření FF i invazivní cestou, dlouhodobá UPV, přístup k širšímu rozsahu vyšetření „</a:t>
            </a:r>
            <a:r>
              <a:rPr lang="cs-CZ" altLang="cs-CZ" sz="2800" dirty="0" err="1">
                <a:latin typeface="Arial" charset="0"/>
                <a:cs typeface="Arial" charset="0"/>
              </a:rPr>
              <a:t>statim</a:t>
            </a:r>
            <a:r>
              <a:rPr lang="cs-CZ" altLang="cs-CZ" sz="2800" dirty="0">
                <a:latin typeface="Arial" charset="0"/>
                <a:cs typeface="Arial" charset="0"/>
              </a:rPr>
              <a:t>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Intenzivní péče III. stupně – nejvyšší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zvláštní zaměření na kritické stavy různé etiologie (nejtěžší stavy spojené s vysokou mortalitou), lékaři se specializací, kteří jsou trvale přítomni; poměr sester a pacientů je 1:1, personál provádějící nutriční a fyzioterapeutickou péči</a:t>
            </a:r>
          </a:p>
        </p:txBody>
      </p:sp>
    </p:spTree>
    <p:extLst>
      <p:ext uri="{BB962C8B-B14F-4D97-AF65-F5344CB8AC3E}">
        <p14:creationId xmlns:p14="http://schemas.microsoft.com/office/powerpoint/2010/main" val="332112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>
          <a:xfrm>
            <a:off x="547666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Dělení IP</a:t>
            </a:r>
          </a:p>
        </p:txBody>
      </p:sp>
      <p:sp>
        <p:nvSpPr>
          <p:cNvPr id="17411" name="Zástupný symbol pro obsah 2"/>
          <p:cNvSpPr>
            <a:spLocks noGrp="1"/>
          </p:cNvSpPr>
          <p:nvPr>
            <p:ph idx="4294967295"/>
          </p:nvPr>
        </p:nvSpPr>
        <p:spPr>
          <a:xfrm>
            <a:off x="390792" y="1647825"/>
            <a:ext cx="9937808" cy="355243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Rozdělení JIP je podle standardu MZČR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66"/>
                </a:solidFill>
                <a:latin typeface="Arial" charset="0"/>
                <a:cs typeface="Arial" charset="0"/>
              </a:rPr>
              <a:t>Typ 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jednotky nižší intenzivní péče s převahou funkce monitorovací (TISS do 19 bodů)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66"/>
                </a:solidFill>
                <a:latin typeface="Arial" charset="0"/>
                <a:cs typeface="Arial" charset="0"/>
              </a:rPr>
              <a:t>Typ 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jednotky vyšší intenzivní péče (resuscitační) s převahou funkce léčby orgánových selhání (TISS nad 20 bodů)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0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>
          <a:xfrm>
            <a:off x="547666" y="956816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Dělení IP</a:t>
            </a:r>
          </a:p>
        </p:txBody>
      </p:sp>
      <p:sp>
        <p:nvSpPr>
          <p:cNvPr id="17411" name="Zástupný symbol pro obsah 2"/>
          <p:cNvSpPr>
            <a:spLocks noGrp="1"/>
          </p:cNvSpPr>
          <p:nvPr>
            <p:ph idx="4294967295"/>
          </p:nvPr>
        </p:nvSpPr>
        <p:spPr>
          <a:xfrm>
            <a:off x="390792" y="1724025"/>
            <a:ext cx="9937808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  <a:cs typeface="Arial" charset="0"/>
              </a:rPr>
              <a:t>Podle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  <a:cs typeface="Arial" charset="0"/>
              </a:rPr>
              <a:t>odborné specializace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Specializovaná (neurochirurgická, metabolická, kardiologická)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Multioborová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92D050"/>
                </a:solidFill>
                <a:latin typeface="Arial" charset="0"/>
                <a:cs typeface="Arial" charset="0"/>
              </a:rPr>
              <a:t>Podle délky hospitalizace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Krátkodobá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Dlouhodobá </a:t>
            </a:r>
          </a:p>
        </p:txBody>
      </p:sp>
    </p:spTree>
    <p:extLst>
      <p:ext uri="{BB962C8B-B14F-4D97-AF65-F5344CB8AC3E}">
        <p14:creationId xmlns:p14="http://schemas.microsoft.com/office/powerpoint/2010/main" val="225154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467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TISS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4670" y="1800225"/>
            <a:ext cx="962406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cs-CZ" sz="2800" dirty="0" smtClean="0">
                <a:solidFill>
                  <a:srgbClr val="00B0F0"/>
                </a:solidFill>
                <a:latin typeface="Arial" charset="0"/>
                <a:cs typeface="Arial" charset="0"/>
              </a:rPr>
              <a:t>A Therapeutic Intervention Scoring System</a:t>
            </a:r>
            <a:endParaRPr lang="cs-CZ" altLang="cs-CZ" sz="2800" dirty="0" smtClean="0">
              <a:solidFill>
                <a:srgbClr val="00B0F0"/>
              </a:solidFill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Určuje náročnost intenzivní péče a náklady na péči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Hodnotící systém pro pojišťovnu a následnou úhradu péče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Základní faktor pro posuzování kvality IP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spolu s hodnocením tíže kritického stavu, úmrtností, výskytem NN, </a:t>
            </a:r>
            <a:r>
              <a:rPr lang="cs-CZ" altLang="cs-CZ" sz="2800" dirty="0" err="1" smtClean="0">
                <a:latin typeface="Arial" charset="0"/>
                <a:cs typeface="Arial" charset="0"/>
              </a:rPr>
              <a:t>iatrogeními</a:t>
            </a:r>
            <a:r>
              <a:rPr lang="cs-CZ" altLang="cs-CZ" sz="2800" dirty="0" smtClean="0">
                <a:latin typeface="Arial" charset="0"/>
                <a:cs typeface="Arial" charset="0"/>
              </a:rPr>
              <a:t> komplikacemi</a:t>
            </a:r>
          </a:p>
        </p:txBody>
      </p:sp>
    </p:spTree>
    <p:extLst>
      <p:ext uri="{BB962C8B-B14F-4D97-AF65-F5344CB8AC3E}">
        <p14:creationId xmlns:p14="http://schemas.microsoft.com/office/powerpoint/2010/main" val="238286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>
          <a:xfrm>
            <a:off x="534670" y="10382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Velikost a umístění IP </a:t>
            </a:r>
          </a:p>
        </p:txBody>
      </p:sp>
      <p:sp>
        <p:nvSpPr>
          <p:cNvPr id="23555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724025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Doporučený počet lůžek v jednotce v rozsahu 6 – 12 lůžek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při větším počtu je účelné vytvořit dvě nebo více jednotek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Při umístění IP v areálu ZZ musí být bráno v úvahu umístění spolupracujících oddělení ZZ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Zajištěna dobrá dosažitelnost pro ZZS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Dobrá dosažitelnost traumatologie, </a:t>
            </a:r>
            <a:r>
              <a:rPr lang="cs-CZ" altLang="cs-CZ" sz="2800" dirty="0" err="1" smtClean="0">
                <a:latin typeface="Arial" charset="0"/>
                <a:cs typeface="Arial" charset="0"/>
              </a:rPr>
              <a:t>emergency</a:t>
            </a:r>
            <a:r>
              <a:rPr lang="cs-CZ" altLang="cs-CZ" sz="2800" dirty="0" smtClean="0">
                <a:latin typeface="Arial" charset="0"/>
                <a:cs typeface="Arial" charset="0"/>
              </a:rPr>
              <a:t>, OP sálů a dg. oddělení</a:t>
            </a:r>
          </a:p>
        </p:txBody>
      </p:sp>
    </p:spTree>
    <p:extLst>
      <p:ext uri="{BB962C8B-B14F-4D97-AF65-F5344CB8AC3E}">
        <p14:creationId xmlns:p14="http://schemas.microsoft.com/office/powerpoint/2010/main" val="201335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534670" y="10382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Technická specifika IP</a:t>
            </a:r>
          </a:p>
        </p:txBody>
      </p:sp>
      <p:sp>
        <p:nvSpPr>
          <p:cNvPr id="24579" name="Zástupný symbol pro obsah 2"/>
          <p:cNvSpPr>
            <a:spLocks noGrp="1"/>
          </p:cNvSpPr>
          <p:nvPr>
            <p:ph idx="4294967295"/>
          </p:nvPr>
        </p:nvSpPr>
        <p:spPr>
          <a:xfrm>
            <a:off x="534670" y="1800225"/>
            <a:ext cx="9624060" cy="441420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Každá jednotka typu A, B musí mít alespoň jeden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izolační box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s hygienickým filtrem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Jednotka musí být vybavena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klimatizací</a:t>
            </a:r>
            <a:r>
              <a:rPr lang="cs-CZ" altLang="cs-CZ" sz="2800" dirty="0" smtClean="0">
                <a:latin typeface="Arial" charset="0"/>
                <a:cs typeface="Arial" charset="0"/>
              </a:rPr>
              <a:t> navrženou tak, že v izolačních boxech lze nastavit podtlakový režim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Místnost pro zemřelé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může být společná pro více jednotek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Hygienický filtr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je nutnou součástí izolačního boxu, musí zajistit infekční izolaci pacienta od jeho okolí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Ošetřující personál si zde převléká oděv a provádí očistu rukou</a:t>
            </a:r>
          </a:p>
        </p:txBody>
      </p:sp>
    </p:spTree>
    <p:extLst>
      <p:ext uri="{BB962C8B-B14F-4D97-AF65-F5344CB8AC3E}">
        <p14:creationId xmlns:p14="http://schemas.microsoft.com/office/powerpoint/2010/main" val="32866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0069" y="1451298"/>
            <a:ext cx="9089390" cy="1503816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26627" name="Zástupný symbol pro text 2"/>
          <p:cNvSpPr>
            <a:spLocks noGrp="1"/>
          </p:cNvSpPr>
          <p:nvPr>
            <p:ph type="body" idx="1"/>
          </p:nvPr>
        </p:nvSpPr>
        <p:spPr>
          <a:xfrm>
            <a:off x="620069" y="2983125"/>
            <a:ext cx="9089390" cy="384721"/>
          </a:xfrm>
        </p:spPr>
        <p:txBody>
          <a:bodyPr/>
          <a:lstStyle/>
          <a:p>
            <a:endParaRPr lang="cs-CZ" altLang="cs-CZ" smtClean="0"/>
          </a:p>
        </p:txBody>
      </p:sp>
      <p:pic>
        <p:nvPicPr>
          <p:cNvPr id="26628" name="Picture 2" descr="D:\Users\pfeffe\Desktop\FOTO\FOTO ANESTEZIE, ARO a ZZS\20190314_004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794500" y="69056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rgbClr val="FF0000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rgbClr val="FF0000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28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>
          <a:xfrm>
            <a:off x="547666" y="971038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Umístění lůžka 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47666" y="1481199"/>
            <a:ext cx="9624060" cy="484509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Přístupné ze čtyř stran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Zásuvky a vývody medií musí být dostupné bez větších překážek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 lůžka pacienta musí</a:t>
            </a:r>
          </a:p>
          <a:p>
            <a:pPr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být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vidět na stanoviště </a:t>
            </a:r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sester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Vzdálenost mezi lůžky </a:t>
            </a:r>
          </a:p>
          <a:p>
            <a:pPr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měla být 1500 mm, </a:t>
            </a:r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vzdálenost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mezi boční </a:t>
            </a:r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stranou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lůžka a zdí min.</a:t>
            </a:r>
          </a:p>
          <a:p>
            <a:pPr>
              <a:defRPr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1200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081" y="2484242"/>
            <a:ext cx="5651500" cy="402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327900" y="646712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linet.cz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42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1" name="Rectangle 7"/>
          <p:cNvSpPr>
            <a:spLocks noGrp="1"/>
          </p:cNvSpPr>
          <p:nvPr>
            <p:ph type="title"/>
          </p:nvPr>
        </p:nvSpPr>
        <p:spPr>
          <a:xfrm>
            <a:off x="546100" y="852572"/>
            <a:ext cx="9624060" cy="1260475"/>
          </a:xfrm>
          <a:extLst/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cs-CZ" altLang="cs-CZ" sz="4000" dirty="0" smtClean="0">
                <a:latin typeface="Arial" pitchFamily="34" charset="0"/>
              </a:rPr>
              <a:t>Resuscitační lůžko</a:t>
            </a:r>
          </a:p>
        </p:txBody>
      </p:sp>
      <p:pic>
        <p:nvPicPr>
          <p:cNvPr id="3072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757" y="1517939"/>
            <a:ext cx="6846746" cy="484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261100" y="632177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linet.cz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47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467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Provoz lůžkové části IP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4670" y="1800225"/>
            <a:ext cx="962406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IP je ↑ drahá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40-45 % nákladů na zdravotní péči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Velikost IP závisí na typu a velikosti nemocnice (FN x krajské N x okresní 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Tvoří 8 až 10 % lůžkového fondu nemocnic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Průměrně 2 - 5 lůžek/100 nemocničních lůžek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Umístění IP ve ZZ</a:t>
            </a:r>
          </a:p>
        </p:txBody>
      </p:sp>
    </p:spTree>
    <p:extLst>
      <p:ext uri="{BB962C8B-B14F-4D97-AF65-F5344CB8AC3E}">
        <p14:creationId xmlns:p14="http://schemas.microsoft.com/office/powerpoint/2010/main" val="38136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6484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Provoz lůžkové části ARO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6484" y="1690517"/>
            <a:ext cx="9624060" cy="339854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Hygienický režim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přísný, podobný OP sálům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vchod přes hygienický filtr,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extra oblečení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Stavební členění oddělení: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otevřený </a:t>
            </a:r>
            <a:r>
              <a:rPr lang="cs-CZ" altLang="cs-CZ" sz="2800" dirty="0" smtClean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systém – sálový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uzavřený 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systém – boxový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kombinace</a:t>
            </a:r>
            <a:r>
              <a:rPr lang="cs-CZ" altLang="cs-CZ" sz="2800" dirty="0" smtClean="0">
                <a:latin typeface="Arial" charset="0"/>
                <a:cs typeface="Arial" charset="0"/>
              </a:rPr>
              <a:t> </a:t>
            </a:r>
            <a:endParaRPr lang="cs-CZ" altLang="cs-CZ" sz="2800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98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22137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Personální obsazení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22137" y="1516346"/>
            <a:ext cx="9624060" cy="404487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rgbClr val="FF0000"/>
                </a:solidFill>
                <a:latin typeface="Arial" charset="0"/>
                <a:cs typeface="Arial" charset="0"/>
              </a:rPr>
              <a:t>Lékaři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  <a:cs typeface="Arial" charset="0"/>
              </a:rPr>
              <a:t>anesteziologie </a:t>
            </a:r>
            <a:r>
              <a:rPr lang="cs-CZ" altLang="cs-CZ" sz="3200" dirty="0">
                <a:latin typeface="Arial" charset="0"/>
                <a:cs typeface="Arial" charset="0"/>
              </a:rPr>
              <a:t>a </a:t>
            </a:r>
            <a:r>
              <a:rPr lang="cs-CZ" altLang="cs-CZ" sz="3200" dirty="0" smtClean="0">
                <a:latin typeface="Arial" charset="0"/>
                <a:cs typeface="Arial" charset="0"/>
              </a:rPr>
              <a:t>IM				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  <a:cs typeface="Arial" charset="0"/>
              </a:rPr>
              <a:t>okamžitá </a:t>
            </a:r>
            <a:r>
              <a:rPr lang="cs-CZ" altLang="cs-CZ" sz="3200" dirty="0">
                <a:latin typeface="Arial" charset="0"/>
                <a:cs typeface="Arial" charset="0"/>
              </a:rPr>
              <a:t>dostupnost, na 5 pac. = 1 lékař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rgbClr val="0070C0"/>
                </a:solidFill>
                <a:latin typeface="Arial" charset="0"/>
                <a:cs typeface="Arial" charset="0"/>
              </a:rPr>
              <a:t>NLZP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  <a:cs typeface="Arial" charset="0"/>
              </a:rPr>
              <a:t>sestry </a:t>
            </a:r>
            <a:r>
              <a:rPr lang="cs-CZ" altLang="cs-CZ" sz="3200" dirty="0">
                <a:latin typeface="Arial" charset="0"/>
                <a:cs typeface="Arial" charset="0"/>
              </a:rPr>
              <a:t>se specializací pro IP, </a:t>
            </a:r>
            <a:r>
              <a:rPr lang="cs-CZ" altLang="cs-CZ" sz="3200" dirty="0" err="1">
                <a:latin typeface="Arial" charset="0"/>
                <a:cs typeface="Arial" charset="0"/>
              </a:rPr>
              <a:t>nMgr</a:t>
            </a:r>
            <a:r>
              <a:rPr lang="cs-CZ" altLang="cs-CZ" sz="3200" dirty="0">
                <a:latin typeface="Arial" charset="0"/>
                <a:cs typeface="Arial" charset="0"/>
              </a:rPr>
              <a:t>. IP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  <a:cs typeface="Arial" charset="0"/>
              </a:rPr>
              <a:t>ZDZ </a:t>
            </a:r>
            <a:r>
              <a:rPr lang="cs-CZ" altLang="cs-CZ" sz="3200" dirty="0">
                <a:latin typeface="Arial" charset="0"/>
                <a:cs typeface="Arial" charset="0"/>
              </a:rPr>
              <a:t>(specializace)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  <a:cs typeface="Arial" charset="0"/>
              </a:rPr>
              <a:t>trvalá </a:t>
            </a:r>
            <a:r>
              <a:rPr lang="cs-CZ" altLang="cs-CZ" sz="3200" dirty="0">
                <a:latin typeface="Arial" charset="0"/>
                <a:cs typeface="Arial" charset="0"/>
              </a:rPr>
              <a:t>přítomnost NLZP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  <a:cs typeface="Arial" charset="0"/>
              </a:rPr>
              <a:t>v </a:t>
            </a:r>
            <a:r>
              <a:rPr lang="cs-CZ" altLang="cs-CZ" sz="3200" dirty="0">
                <a:latin typeface="Arial" charset="0"/>
                <a:cs typeface="Arial" charset="0"/>
              </a:rPr>
              <a:t>nejvyšší IP 1 NLZP na 1 pac.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Pomocný </a:t>
            </a:r>
            <a:r>
              <a:rPr lang="cs-CZ" altLang="cs-CZ" sz="3200" dirty="0">
                <a:solidFill>
                  <a:srgbClr val="00B050"/>
                </a:solidFill>
                <a:latin typeface="Arial" charset="0"/>
                <a:cs typeface="Arial" charset="0"/>
              </a:rPr>
              <a:t>personál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  <a:cs typeface="Arial" charset="0"/>
              </a:rPr>
              <a:t>sanitářský </a:t>
            </a:r>
            <a:r>
              <a:rPr lang="cs-CZ" altLang="cs-CZ" sz="3200" dirty="0">
                <a:latin typeface="Arial" charset="0"/>
                <a:cs typeface="Arial" charset="0"/>
              </a:rPr>
              <a:t>kurz</a:t>
            </a:r>
          </a:p>
        </p:txBody>
      </p:sp>
    </p:spTree>
    <p:extLst>
      <p:ext uri="{BB962C8B-B14F-4D97-AF65-F5344CB8AC3E}">
        <p14:creationId xmlns:p14="http://schemas.microsoft.com/office/powerpoint/2010/main" val="341693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66" y="747886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Propojení lékařské a </a:t>
            </a:r>
            <a:r>
              <a:rPr lang="cs-CZ" alt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oše</a:t>
            </a: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péče</a:t>
            </a:r>
          </a:p>
        </p:txBody>
      </p:sp>
      <p:pic>
        <p:nvPicPr>
          <p:cNvPr id="39939" name="Picture 4" descr="KARIP - 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96" y="1378407"/>
            <a:ext cx="8534400" cy="521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794500" y="663076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39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467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Vyhláška MZ č. 92/2012 Sb.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4670" y="1717398"/>
            <a:ext cx="9624060" cy="488202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00000"/>
                </a:solidFill>
                <a:latin typeface="Arial" charset="0"/>
                <a:cs typeface="Arial" charset="0"/>
              </a:rPr>
              <a:t>O požadavcích na minimální technické a věcné vybavení zdravotnických zařízení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u="sng" dirty="0">
                <a:latin typeface="Arial" charset="0"/>
                <a:cs typeface="Arial" charset="0"/>
              </a:rPr>
              <a:t>IP III. stupně – resuscitační péče: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1x monitorovací centrála na stanici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4x </a:t>
            </a:r>
            <a:r>
              <a:rPr lang="cs-CZ" altLang="cs-CZ" sz="2400" dirty="0" err="1" smtClean="0">
                <a:latin typeface="Arial" charset="0"/>
                <a:cs typeface="Arial" charset="0"/>
              </a:rPr>
              <a:t>perfuzor</a:t>
            </a:r>
            <a:r>
              <a:rPr lang="cs-CZ" altLang="cs-CZ" sz="2400" dirty="0" smtClean="0">
                <a:latin typeface="Arial" charset="0"/>
                <a:cs typeface="Arial" charset="0"/>
              </a:rPr>
              <a:t> na lůžko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1x defibrilátor na stanici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1x EKG na stanici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1x </a:t>
            </a:r>
            <a:r>
              <a:rPr lang="cs-CZ" altLang="cs-CZ" sz="2400" dirty="0" err="1" smtClean="0">
                <a:latin typeface="Arial" charset="0"/>
                <a:cs typeface="Arial" charset="0"/>
              </a:rPr>
              <a:t>kapnometr</a:t>
            </a:r>
            <a:r>
              <a:rPr lang="cs-CZ" altLang="cs-CZ" sz="2400" dirty="0" smtClean="0">
                <a:latin typeface="Arial" charset="0"/>
                <a:cs typeface="Arial" charset="0"/>
              </a:rPr>
              <a:t> na lůžko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1x kardiostimulátor na stanici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1x odsávačka na lůžko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2x </a:t>
            </a:r>
            <a:r>
              <a:rPr lang="cs-CZ" altLang="cs-CZ" sz="2400" dirty="0" err="1" smtClean="0">
                <a:latin typeface="Arial" charset="0"/>
                <a:cs typeface="Arial" charset="0"/>
              </a:rPr>
              <a:t>inf</a:t>
            </a:r>
            <a:r>
              <a:rPr lang="cs-CZ" altLang="cs-CZ" sz="2400" dirty="0" smtClean="0">
                <a:latin typeface="Arial" charset="0"/>
                <a:cs typeface="Arial" charset="0"/>
              </a:rPr>
              <a:t>. pumpa na lůžko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1x ventilátor na lůžko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cs-CZ" altLang="cs-CZ" sz="2400" dirty="0" smtClean="0">
                <a:latin typeface="Arial" charset="0"/>
                <a:cs typeface="Arial" charset="0"/>
              </a:rPr>
              <a:t>CVVH + pojízdný RTG na stanici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32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32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10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393700" y="937496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charset="0"/>
              </a:rPr>
              <a:t>Specifika práce v IP</a:t>
            </a:r>
          </a:p>
        </p:txBody>
      </p:sp>
      <p:pic>
        <p:nvPicPr>
          <p:cNvPr id="41988" name="Picture 4" descr="IMG_08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573844"/>
            <a:ext cx="8763000" cy="502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718300" y="661956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4671" y="9620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Specifika IP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idx="4294967295"/>
          </p:nvPr>
        </p:nvSpPr>
        <p:spPr>
          <a:xfrm>
            <a:off x="462268" y="1724025"/>
            <a:ext cx="9768866" cy="389714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Rychle se rozvíjející obor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Dynamický obor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Stále vyšší věk pacientů (senioři)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latin typeface="Arial" charset="0"/>
              </a:rPr>
              <a:t>Polymorbidita</a:t>
            </a:r>
            <a:r>
              <a:rPr lang="cs-CZ" altLang="cs-CZ" sz="2800" dirty="0" smtClean="0">
                <a:latin typeface="Arial" charset="0"/>
              </a:rPr>
              <a:t> pac.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cs-CZ" altLang="cs-CZ" sz="2800" dirty="0">
              <a:latin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→ kriticky nemocný je pacient s enormním rizikem smrti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cs-CZ" altLang="cs-CZ" sz="2800" dirty="0">
              <a:latin typeface="Arial" charset="0"/>
            </a:endParaRP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</a:rPr>
              <a:t>„Post ICU syndrom“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Syndrom po pobytu v IP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Traumatizující zážitek s následky po návratu do běžného života</a:t>
            </a:r>
          </a:p>
        </p:txBody>
      </p:sp>
    </p:spTree>
    <p:extLst>
      <p:ext uri="{BB962C8B-B14F-4D97-AF65-F5344CB8AC3E}">
        <p14:creationId xmlns:p14="http://schemas.microsoft.com/office/powerpoint/2010/main" val="280512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47666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Prognóza v IP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idx="4294967295"/>
          </p:nvPr>
        </p:nvSpPr>
        <p:spPr>
          <a:xfrm>
            <a:off x="547666" y="1527232"/>
            <a:ext cx="9624060" cy="389714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Příznivá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&gt;80 % přežití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Nejistá (dubiózní)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střední pásmo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Nepříznivá (</a:t>
            </a:r>
            <a:r>
              <a:rPr lang="cs-CZ" altLang="cs-CZ" sz="2800" dirty="0" err="1">
                <a:solidFill>
                  <a:srgbClr val="FF3300"/>
                </a:solidFill>
                <a:latin typeface="Arial" charset="0"/>
              </a:rPr>
              <a:t>infaustní</a:t>
            </a: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)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přežije jen asi 25 % srovnatelných pacientů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Vysoce nepříznivá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přežije &lt; 25 % srovnatelných, ale není zdaleka jisté, že pacient zemře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Beznadějná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není co řešit</a:t>
            </a:r>
          </a:p>
        </p:txBody>
      </p:sp>
    </p:spTree>
    <p:extLst>
      <p:ext uri="{BB962C8B-B14F-4D97-AF65-F5344CB8AC3E}">
        <p14:creationId xmlns:p14="http://schemas.microsoft.com/office/powerpoint/2010/main" val="153973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14713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Kategorizace v IP - praxe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14713" y="1647825"/>
            <a:ext cx="9624060" cy="4840574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chemeClr val="accent2"/>
                </a:solidFill>
                <a:latin typeface="Arial" charset="0"/>
              </a:rPr>
              <a:t>Vstupní kategorie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Všichni pacienti přijatí na oddělení jsou automaticky zařazeni do kategorie I. – plná racionální terapie</a:t>
            </a:r>
          </a:p>
          <a:p>
            <a:pPr marL="695432" indent="-695432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cs-CZ" sz="2800" dirty="0">
              <a:latin typeface="Arial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rgbClr val="C00000"/>
                </a:solidFill>
                <a:latin typeface="Arial" charset="0"/>
              </a:rPr>
              <a:t>Posouzení změny kategorie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Arial" charset="0"/>
              </a:rPr>
              <a:t>Navrhováno</a:t>
            </a:r>
            <a:endParaRPr lang="cs-CZ" sz="2800" dirty="0">
              <a:latin typeface="Arial" charset="0"/>
            </a:endParaRPr>
          </a:p>
          <a:p>
            <a:pPr marL="1130076" lvl="1" indent="-608503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lékařem ošetřujícího týmu</a:t>
            </a:r>
          </a:p>
          <a:p>
            <a:pPr marL="1130076" lvl="1" indent="-608503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při závažném zhoršení prognózy pacienta</a:t>
            </a:r>
          </a:p>
          <a:p>
            <a:pPr marL="695432" indent="-695432">
              <a:lnSpc>
                <a:spcPct val="90000"/>
              </a:lnSpc>
              <a:defRPr/>
            </a:pPr>
            <a:endParaRPr lang="cs-CZ" sz="2700" dirty="0">
              <a:latin typeface="Arial" charset="0"/>
            </a:endParaRPr>
          </a:p>
          <a:p>
            <a:pPr marL="695432" indent="-695432">
              <a:lnSpc>
                <a:spcPct val="90000"/>
              </a:lnSpc>
              <a:defRPr/>
            </a:pPr>
            <a:endParaRPr lang="cs-CZ" sz="2700" dirty="0">
              <a:latin typeface="Arial" charset="0"/>
            </a:endParaRPr>
          </a:p>
          <a:p>
            <a:pPr marL="695432" indent="-695432">
              <a:lnSpc>
                <a:spcPct val="90000"/>
              </a:lnSpc>
              <a:defRPr/>
            </a:pPr>
            <a:r>
              <a:rPr lang="cs-CZ" sz="2300" dirty="0">
                <a:latin typeface="Arial" charset="0"/>
              </a:rPr>
              <a:t>	</a:t>
            </a:r>
          </a:p>
          <a:p>
            <a:pPr marL="695432" indent="-695432">
              <a:lnSpc>
                <a:spcPct val="90000"/>
              </a:lnSpc>
              <a:defRPr/>
            </a:pPr>
            <a:r>
              <a:rPr lang="cs-CZ" sz="2300" dirty="0">
                <a:latin typeface="Arial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5317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33022" y="8858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Kategorizace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33022" y="1571625"/>
            <a:ext cx="9089390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  <a:latin typeface="Arial" charset="0"/>
              </a:rPr>
              <a:t>PROVEDENÍ: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 základě posouzení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anamnéza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aktuální stav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efekt dosavadní léčby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prognóza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00000"/>
                </a:solidFill>
                <a:latin typeface="Arial" charset="0"/>
              </a:rPr>
              <a:t>vůle pacienta 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Komisionálně, týmem (nikoli jednotlivcem):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ošetřující lékař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vedoucí lékař oddělení nebo jeho zástupce (lékař plně kvalifikovaný v oboru)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ošetřující sestra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staniční sestra nebo vedoucí sestra směny</a:t>
            </a:r>
          </a:p>
          <a:p>
            <a:pPr marL="457200" indent="-457200" algn="ctr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u="sng" dirty="0">
                <a:solidFill>
                  <a:srgbClr val="FF3300"/>
                </a:solidFill>
                <a:latin typeface="Arial" charset="0"/>
              </a:rPr>
              <a:t>Nutností je záznam v dokumentaci!!!!!!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b="1" u="sng" dirty="0">
              <a:solidFill>
                <a:srgbClr val="FF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8096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Kategorizace rozsahu léčby: 1,2,3, DNR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98500" y="1952625"/>
            <a:ext cx="9089390" cy="2520950"/>
          </a:xfrm>
          <a:prstGeom prst="rect">
            <a:avLst/>
          </a:prstGeom>
        </p:spPr>
        <p:txBody>
          <a:bodyPr lIns="104315" tIns="52157" rIns="104315" bIns="52157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cs-CZ" sz="3200" b="1" dirty="0">
                <a:solidFill>
                  <a:srgbClr val="FF0000"/>
                </a:solidFill>
                <a:latin typeface="Arial" charset="0"/>
              </a:rPr>
              <a:t>1 - plná racionální terapie</a:t>
            </a:r>
          </a:p>
          <a:p>
            <a:pPr>
              <a:lnSpc>
                <a:spcPct val="90000"/>
              </a:lnSpc>
              <a:defRPr/>
            </a:pPr>
            <a:r>
              <a:rPr lang="cs-CZ" sz="3200" b="1" dirty="0">
                <a:solidFill>
                  <a:srgbClr val="FF0000"/>
                </a:solidFill>
                <a:latin typeface="Arial" charset="0"/>
              </a:rPr>
              <a:t>2 - zadržená terapie/DNR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cs-CZ" sz="3200" b="1" dirty="0">
                <a:solidFill>
                  <a:srgbClr val="FF0000"/>
                </a:solidFill>
                <a:latin typeface="Arial" charset="0"/>
              </a:rPr>
              <a:t>____________________________________</a:t>
            </a:r>
          </a:p>
          <a:p>
            <a:pPr>
              <a:lnSpc>
                <a:spcPct val="90000"/>
              </a:lnSpc>
              <a:defRPr/>
            </a:pPr>
            <a:endParaRPr lang="cs-CZ" sz="3200" b="1" dirty="0">
              <a:solidFill>
                <a:schemeClr val="accent2"/>
              </a:solidFill>
              <a:latin typeface="Arial" charset="0"/>
            </a:endParaRPr>
          </a:p>
          <a:p>
            <a:pPr>
              <a:lnSpc>
                <a:spcPct val="90000"/>
              </a:lnSpc>
              <a:defRPr/>
            </a:pPr>
            <a:r>
              <a:rPr lang="cs-CZ" sz="3200" b="1" dirty="0">
                <a:solidFill>
                  <a:schemeClr val="accent2"/>
                </a:solidFill>
                <a:latin typeface="Arial" charset="0"/>
              </a:rPr>
              <a:t>3 – paliativní péče/bazální péče</a:t>
            </a:r>
          </a:p>
        </p:txBody>
      </p:sp>
    </p:spTree>
    <p:extLst>
      <p:ext uri="{BB962C8B-B14F-4D97-AF65-F5344CB8AC3E}">
        <p14:creationId xmlns:p14="http://schemas.microsoft.com/office/powerpoint/2010/main" val="387581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71162" y="911293"/>
            <a:ext cx="9089390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Zadržená terapie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02005" y="1636868"/>
            <a:ext cx="9089390" cy="305998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Arial" charset="0"/>
              </a:rPr>
              <a:t>Nerozšiřování spektra diagnostických a terapeutických postupů, které by neovlivnily dosavadní vývoj či průběh onemocnění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Arial" charset="0"/>
              </a:rPr>
              <a:t>Stávající terapie je v daném okamžiku považována za maximální s ohledem na stav a prognózu nemocného</a:t>
            </a:r>
            <a:endParaRPr lang="cs-CZ" altLang="cs-CZ" sz="3200" dirty="0">
              <a:solidFill>
                <a:schemeClr val="accent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25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49" y="684509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Paliativní/Bazální péče - cíle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00149" y="1558087"/>
            <a:ext cx="9089390" cy="475891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3300"/>
                </a:solidFill>
                <a:latin typeface="Arial" charset="0"/>
              </a:rPr>
              <a:t>CÍLEM NENÍ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kauzální léčba 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3300"/>
                </a:solidFill>
                <a:latin typeface="Arial" charset="0"/>
              </a:rPr>
              <a:t>podpora selhávajících životních funkcí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  <a:latin typeface="Arial" charset="0"/>
              </a:rPr>
              <a:t>CÍLEM JE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zachovat důstojnost </a:t>
            </a:r>
          </a:p>
          <a:p>
            <a:pPr marL="1371600" lvl="2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zabezpečit úlevu od bolesti a od utrpení (hlad, žízeň, dyspnoe)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 smtClean="0">
              <a:solidFill>
                <a:schemeClr val="accent2"/>
              </a:solidFill>
              <a:latin typeface="Arial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Rozhodnutí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postupné, na základě dynamiky onemocnění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souhlas pacienta (kompetentní, prospektivní) 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spolupráce s rodinou (souhlas není nutností)</a:t>
            </a:r>
          </a:p>
        </p:txBody>
      </p:sp>
    </p:spTree>
    <p:extLst>
      <p:ext uri="{BB962C8B-B14F-4D97-AF65-F5344CB8AC3E}">
        <p14:creationId xmlns:p14="http://schemas.microsoft.com/office/powerpoint/2010/main" val="162303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67" y="930451"/>
            <a:ext cx="9624060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Paliativní/Bazální péče</a:t>
            </a:r>
          </a:p>
        </p:txBody>
      </p:sp>
      <p:sp>
        <p:nvSpPr>
          <p:cNvPr id="50179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2046522"/>
            <a:ext cx="4724775" cy="726523"/>
          </a:xfrm>
        </p:spPr>
        <p:txBody>
          <a:bodyPr/>
          <a:lstStyle/>
          <a:p>
            <a:pPr algn="ctr"/>
            <a:r>
              <a:rPr lang="cs-CZ" altLang="cs-CZ" dirty="0" smtClean="0">
                <a:solidFill>
                  <a:srgbClr val="FF0000"/>
                </a:solidFill>
                <a:latin typeface="Arial" charset="0"/>
              </a:rPr>
              <a:t>NE</a:t>
            </a:r>
          </a:p>
          <a:p>
            <a:endParaRPr lang="cs-CZ" altLang="cs-CZ" dirty="0" smtClean="0"/>
          </a:p>
        </p:txBody>
      </p:sp>
      <p:sp>
        <p:nvSpPr>
          <p:cNvPr id="50180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430244" y="2028720"/>
            <a:ext cx="4726631" cy="415498"/>
          </a:xfrm>
        </p:spPr>
        <p:txBody>
          <a:bodyPr/>
          <a:lstStyle/>
          <a:p>
            <a:pPr algn="ctr"/>
            <a:r>
              <a:rPr lang="cs-CZ" altLang="cs-CZ" smtClean="0">
                <a:solidFill>
                  <a:schemeClr val="accent2"/>
                </a:solidFill>
                <a:latin typeface="Arial" charset="0"/>
              </a:rPr>
              <a:t>ANO</a:t>
            </a:r>
            <a:endParaRPr lang="cs-CZ" altLang="cs-CZ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2"/>
          </p:nvPr>
        </p:nvSpPr>
        <p:spPr>
          <a:xfrm>
            <a:off x="547667" y="2590977"/>
            <a:ext cx="4724774" cy="4240098"/>
          </a:xfrm>
        </p:spPr>
        <p:txBody>
          <a:bodyPr>
            <a:normAutofit lnSpcReduction="10000"/>
          </a:bodyPr>
          <a:lstStyle/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 err="1" smtClean="0">
                <a:latin typeface="Arial" charset="0"/>
              </a:rPr>
              <a:t>vazoaktivní</a:t>
            </a:r>
            <a:r>
              <a:rPr lang="cs-CZ" sz="2800" dirty="0" smtClean="0">
                <a:latin typeface="Arial" charset="0"/>
              </a:rPr>
              <a:t> </a:t>
            </a:r>
            <a:r>
              <a:rPr lang="cs-CZ" sz="2800" dirty="0">
                <a:latin typeface="Arial" charset="0"/>
              </a:rPr>
              <a:t>látky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TP a krevní deriváty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eliminační metody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 err="1">
                <a:latin typeface="Arial" charset="0"/>
              </a:rPr>
              <a:t>antikoagulace</a:t>
            </a:r>
            <a:endParaRPr lang="cs-CZ" sz="2800" dirty="0">
              <a:latin typeface="Arial" charset="0"/>
            </a:endParaRP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korekce oběhových parametrů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sledování a korekce vnitřního prostředí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ATB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bilance tekutin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Arial" charset="0"/>
              </a:rPr>
              <a:t>invazivní výkony/operace (pouze omezující bolest a utrpení)</a:t>
            </a:r>
          </a:p>
          <a:p>
            <a:pPr>
              <a:lnSpc>
                <a:spcPct val="80000"/>
              </a:lnSpc>
              <a:defRPr/>
            </a:pPr>
            <a:endParaRPr lang="cs-CZ" sz="3200" dirty="0">
              <a:latin typeface="Arial" charset="0"/>
            </a:endParaRPr>
          </a:p>
        </p:txBody>
      </p:sp>
      <p:sp>
        <p:nvSpPr>
          <p:cNvPr id="50182" name="Zástupný symbol pro obsah 4"/>
          <p:cNvSpPr>
            <a:spLocks noGrp="1"/>
          </p:cNvSpPr>
          <p:nvPr>
            <p:ph sz="quarter" idx="4"/>
          </p:nvPr>
        </p:nvSpPr>
        <p:spPr>
          <a:xfrm>
            <a:off x="5410287" y="2590977"/>
            <a:ext cx="4726631" cy="452123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TEKUTINY ?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cs-CZ" altLang="cs-CZ" sz="2800" dirty="0" smtClean="0">
                <a:latin typeface="Arial" charset="0"/>
              </a:rPr>
              <a:t>základní potřeba (např. PL 1000 ml/den)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VÝŽIVA ?</a:t>
            </a:r>
          </a:p>
          <a:p>
            <a:pPr lvl="1">
              <a:lnSpc>
                <a:spcPct val="80000"/>
              </a:lnSpc>
            </a:pPr>
            <a:r>
              <a:rPr lang="cs-CZ" altLang="cs-CZ" sz="2800" dirty="0" smtClean="0">
                <a:latin typeface="Arial" charset="0"/>
              </a:rPr>
              <a:t>(např. glukóza </a:t>
            </a:r>
            <a:r>
              <a:rPr lang="cs-CZ" altLang="cs-CZ" sz="2800" dirty="0" err="1" smtClean="0">
                <a:latin typeface="Arial" charset="0"/>
              </a:rPr>
              <a:t>i.v</a:t>
            </a:r>
            <a:r>
              <a:rPr lang="cs-CZ" altLang="cs-CZ" sz="2800" dirty="0" smtClean="0">
                <a:latin typeface="Arial" charset="0"/>
              </a:rPr>
              <a:t>. nebo EV do sondy bolusově)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ANALGOSEDACE</a:t>
            </a:r>
            <a:endParaRPr lang="cs-CZ" altLang="cs-CZ" sz="2800" dirty="0">
              <a:latin typeface="Arial" charset="0"/>
            </a:endParaRPr>
          </a:p>
          <a:p>
            <a:pPr lvl="1">
              <a:lnSpc>
                <a:spcPct val="80000"/>
              </a:lnSpc>
            </a:pPr>
            <a:r>
              <a:rPr lang="cs-CZ" altLang="cs-CZ" sz="2800" dirty="0" smtClean="0">
                <a:latin typeface="Arial" charset="0"/>
              </a:rPr>
              <a:t>OPIOID (např. </a:t>
            </a:r>
            <a:r>
              <a:rPr lang="cs-CZ" altLang="cs-CZ" sz="2800" dirty="0" err="1" smtClean="0">
                <a:latin typeface="Arial" charset="0"/>
              </a:rPr>
              <a:t>Morphin</a:t>
            </a:r>
            <a:r>
              <a:rPr lang="cs-CZ" altLang="cs-CZ" sz="2800" dirty="0" smtClean="0">
                <a:latin typeface="Arial" charset="0"/>
              </a:rPr>
              <a:t> + BDZ (např. diazepam)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UPV ….</a:t>
            </a:r>
          </a:p>
          <a:p>
            <a:pPr lvl="1">
              <a:lnSpc>
                <a:spcPct val="80000"/>
              </a:lnSpc>
            </a:pPr>
            <a:r>
              <a:rPr lang="cs-CZ" altLang="cs-CZ" sz="2800" dirty="0" smtClean="0">
                <a:latin typeface="Arial" charset="0"/>
              </a:rPr>
              <a:t>FiO</a:t>
            </a:r>
            <a:r>
              <a:rPr lang="cs-CZ" altLang="cs-CZ" sz="2800" baseline="-25000" dirty="0" smtClean="0">
                <a:latin typeface="Arial" charset="0"/>
              </a:rPr>
              <a:t>2</a:t>
            </a:r>
            <a:r>
              <a:rPr lang="cs-CZ" altLang="cs-CZ" sz="2800" dirty="0" smtClean="0">
                <a:latin typeface="Arial" charset="0"/>
              </a:rPr>
              <a:t> na 0,21	</a:t>
            </a:r>
          </a:p>
          <a:p>
            <a:pPr lvl="1">
              <a:lnSpc>
                <a:spcPct val="80000"/>
              </a:lnSpc>
            </a:pPr>
            <a:r>
              <a:rPr lang="cs-CZ" altLang="cs-CZ" sz="2800" dirty="0" smtClean="0">
                <a:latin typeface="Arial" charset="0"/>
              </a:rPr>
              <a:t>odsávat dle potřeby	</a:t>
            </a:r>
            <a:r>
              <a:rPr lang="cs-CZ" altLang="cs-CZ" dirty="0" smtClean="0">
                <a:latin typeface="Arial" charset="0"/>
              </a:rPr>
              <a:t>	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9757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</a:rPr>
              <a:t>Použité 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9331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2016. ISBN 978-80-247-4343-1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2021.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MALÁSKA, J., STAŠEK, J.,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Intenzivní medicína v praxi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Maxdorf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2020. ISBN 978-80-7345-675-7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cs-CZ" sz="2400" cap="all" dirty="0" err="1">
                <a:latin typeface="Arial" panose="020B0604020202020204" pitchFamily="34" charset="0"/>
                <a:cs typeface="Arial" panose="020B0604020202020204" pitchFamily="34" charset="0"/>
              </a:rPr>
              <a:t>eblová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J.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 v klinické praxi lékaře.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2.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2018. ISBN 978-80-271-0596-0.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1384</TotalTime>
  <Words>1190</Words>
  <Application>Microsoft Office PowerPoint</Application>
  <PresentationFormat>Vlastní</PresentationFormat>
  <Paragraphs>241</Paragraphs>
  <Slides>33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Office Theme</vt:lpstr>
      <vt:lpstr>Prezentace aplikace PowerPoint</vt:lpstr>
      <vt:lpstr>Neodkladná péče</vt:lpstr>
      <vt:lpstr>Přednemocniční neodkladná péče</vt:lpstr>
      <vt:lpstr>Urgentní medicína</vt:lpstr>
      <vt:lpstr>Urgentní medicína</vt:lpstr>
      <vt:lpstr>Intenzivní medicína</vt:lpstr>
      <vt:lpstr>Prezentace aplikace PowerPoint</vt:lpstr>
      <vt:lpstr>Intenzivní medicína - cíl</vt:lpstr>
      <vt:lpstr>Intenzivní medicína</vt:lpstr>
      <vt:lpstr>Dělení IP</vt:lpstr>
      <vt:lpstr>Dělení IP</vt:lpstr>
      <vt:lpstr>Dělení IP</vt:lpstr>
      <vt:lpstr>TISS</vt:lpstr>
      <vt:lpstr>Velikost a umístění IP </vt:lpstr>
      <vt:lpstr>Technická specifika IP</vt:lpstr>
      <vt:lpstr>Prezentace aplikace PowerPoint</vt:lpstr>
      <vt:lpstr>Umístění lůžka IP</vt:lpstr>
      <vt:lpstr>Resuscitační lůžko</vt:lpstr>
      <vt:lpstr>Provoz lůžkové části IP</vt:lpstr>
      <vt:lpstr>Provoz lůžkové části ARO</vt:lpstr>
      <vt:lpstr>Personální obsazení</vt:lpstr>
      <vt:lpstr>Propojení lékařské a oše péče</vt:lpstr>
      <vt:lpstr>Vyhláška MZ č. 92/2012 Sb.</vt:lpstr>
      <vt:lpstr>Specifika práce v IP</vt:lpstr>
      <vt:lpstr>Specifika IP</vt:lpstr>
      <vt:lpstr>Prognóza v IP</vt:lpstr>
      <vt:lpstr>Kategorizace v IP - praxe</vt:lpstr>
      <vt:lpstr>Kategorizace</vt:lpstr>
      <vt:lpstr>Kategorizace rozsahu léčby: 1,2,3, DNR</vt:lpstr>
      <vt:lpstr>Zadržená terapie</vt:lpstr>
      <vt:lpstr>Paliativní/Bazální péče - cíle</vt:lpstr>
      <vt:lpstr>Paliativní/Bazální péče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71</cp:revision>
  <dcterms:created xsi:type="dcterms:W3CDTF">2017-03-15T11:07:40Z</dcterms:created>
  <dcterms:modified xsi:type="dcterms:W3CDTF">2021-12-21T20:06:46Z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