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00" r:id="rId23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21.12.2021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670" y="1764666"/>
            <a:ext cx="4722918" cy="240065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1764666"/>
            <a:ext cx="4722918" cy="240065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6648E-6193-4726-960E-924EDABA725E}" type="datetimeFigureOut">
              <a:rPr lang="en-US"/>
              <a:pPr>
                <a:defRPr/>
              </a:pPr>
              <a:t>12/21/2021</a:t>
            </a:fld>
            <a:endParaRPr lang="en-US" dirty="0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B998A-031B-4813-9EAC-F48CCF597A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388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Urgentní příjmy v ČR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53467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Urgentní příjem (UP)</a:t>
            </a:r>
          </a:p>
        </p:txBody>
      </p:sp>
      <p:sp>
        <p:nvSpPr>
          <p:cNvPr id="5123" name="Rectangle 3"/>
          <p:cNvSpPr>
            <a:spLocks noGrp="1"/>
          </p:cNvSpPr>
          <p:nvPr>
            <p:ph idx="4294967295"/>
          </p:nvPr>
        </p:nvSpPr>
        <p:spPr>
          <a:xfrm>
            <a:off x="534670" y="1874958"/>
            <a:ext cx="9624060" cy="509967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Specializované pracoviště poskytovatele akutní lůžkové péče 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s nepřetržitým provozem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Zajišťuje příjem a poskytování 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intenzivní akutní lůžkové péče</a:t>
            </a:r>
            <a:r>
              <a:rPr lang="cs-CZ" altLang="cs-CZ" sz="2800" dirty="0" smtClean="0">
                <a:latin typeface="Arial" charset="0"/>
              </a:rPr>
              <a:t> a specializované 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ambulantní péče </a:t>
            </a:r>
            <a:r>
              <a:rPr lang="cs-CZ" altLang="cs-CZ" sz="2800" dirty="0" smtClean="0">
                <a:latin typeface="Arial" charset="0"/>
              </a:rPr>
              <a:t>pacientům </a:t>
            </a:r>
            <a:r>
              <a:rPr lang="cs-CZ" altLang="cs-CZ" sz="2800" dirty="0" smtClean="0">
                <a:solidFill>
                  <a:srgbClr val="0070C0"/>
                </a:solidFill>
                <a:latin typeface="Arial" charset="0"/>
              </a:rPr>
              <a:t>s náhle vzniklým závažným postižením zdraví a pacientům v přímém ohrožení života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Pac. primárně nespadající na UP</a:t>
            </a:r>
            <a:r>
              <a:rPr lang="cs-CZ" altLang="cs-CZ" sz="2800" dirty="0" smtClean="0">
                <a:solidFill>
                  <a:srgbClr val="0070C0"/>
                </a:solidFill>
                <a:latin typeface="Arial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cs-CZ" altLang="cs-CZ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4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53467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Urgentní příjem</a:t>
            </a:r>
          </a:p>
        </p:txBody>
      </p:sp>
      <p:sp>
        <p:nvSpPr>
          <p:cNvPr id="5123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339854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Tvoří nemocniční část UM a MEKA    </a:t>
            </a:r>
            <a:r>
              <a:rPr lang="cs-CZ" altLang="cs-CZ" sz="2800" dirty="0">
                <a:latin typeface="Arial" charset="0"/>
              </a:rPr>
              <a:t>(urgentní medicíny a medicíny katastrof)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C00000"/>
                </a:solidFill>
                <a:latin typeface="Arial" charset="0"/>
              </a:rPr>
              <a:t>P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lynulé pokračování v péči</a:t>
            </a:r>
            <a:r>
              <a:rPr lang="cs-CZ" altLang="cs-CZ" sz="2800" dirty="0" smtClean="0">
                <a:latin typeface="Arial" charset="0"/>
              </a:rPr>
              <a:t> o pacienta převzatého od VS ZZS či od LVS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Odborná konziliární pomoc příchozím pacientům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0070C0"/>
                </a:solidFill>
                <a:latin typeface="Arial" charset="0"/>
              </a:rPr>
              <a:t>Stěžejní bod pro případ MU s HPO/Z</a:t>
            </a:r>
            <a:r>
              <a:rPr lang="cs-CZ" altLang="cs-CZ" sz="2800" dirty="0" smtClean="0">
                <a:latin typeface="Arial" charset="0"/>
              </a:rPr>
              <a:t> či jako řídící centrum pro evakuaci nemocnice</a:t>
            </a:r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39534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53467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Urgentní příjem</a:t>
            </a:r>
          </a:p>
        </p:txBody>
      </p:sp>
      <p:sp>
        <p:nvSpPr>
          <p:cNvPr id="7171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Urgentní příjmy s TC provozuje např.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FN Ostrava, FN Olomouc, FN Brno Bohunice, FN Motol, ÚVN, FN Plzeň, FN Hradec Králové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Organizace jednotlivých urgentních příjmů v ČR má některé odlišnosti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Hlavní myšlenkou je 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centralizace akutní péče</a:t>
            </a:r>
            <a:r>
              <a:rPr lang="cs-CZ" altLang="cs-CZ" sz="2800" dirty="0" smtClean="0">
                <a:latin typeface="Arial" charset="0"/>
              </a:rPr>
              <a:t> a prostředků do jednoho místa nemocnice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Spadá pod resuscitační kliniku, OUP či samostatné odd.</a:t>
            </a:r>
          </a:p>
        </p:txBody>
      </p:sp>
    </p:spTree>
    <p:extLst>
      <p:ext uri="{BB962C8B-B14F-4D97-AF65-F5344CB8AC3E}">
        <p14:creationId xmlns:p14="http://schemas.microsoft.com/office/powerpoint/2010/main" val="84598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536484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Urgentní příjem</a:t>
            </a:r>
          </a:p>
        </p:txBody>
      </p:sp>
      <p:sp>
        <p:nvSpPr>
          <p:cNvPr id="8195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Velmi dobrá 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dostupnost</a:t>
            </a:r>
            <a:r>
              <a:rPr lang="cs-CZ" altLang="cs-CZ" sz="2800" dirty="0" smtClean="0">
                <a:latin typeface="Arial" charset="0"/>
              </a:rPr>
              <a:t> oborů 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komplementu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laboratoře, radiologie s CT a MR, OP sály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Koncentrace odborníků a materiálních prostředků do jednoho místa nemocnice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urychluje ošetření pacienta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zjednodušuje jeho následné přijetí na oddělení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Základním požadavkem je 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dostupnost</a:t>
            </a:r>
            <a:r>
              <a:rPr lang="cs-CZ" altLang="cs-CZ" sz="2800" dirty="0" smtClean="0">
                <a:latin typeface="Arial" charset="0"/>
              </a:rPr>
              <a:t> služeb komplementu po celých </a:t>
            </a: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24 hodin</a:t>
            </a:r>
            <a:r>
              <a:rPr lang="cs-CZ" altLang="cs-CZ" sz="2800" dirty="0" smtClean="0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338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336025" y="885825"/>
            <a:ext cx="10021350" cy="630942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  <a:cs typeface="Arial" charset="0"/>
              </a:rPr>
              <a:t>Oddělení urgentního příjmu </a:t>
            </a:r>
            <a:r>
              <a:rPr lang="cs-CZ" altLang="cs-CZ" sz="4000" dirty="0">
                <a:latin typeface="Arial" charset="0"/>
                <a:cs typeface="Arial" charset="0"/>
              </a:rPr>
              <a:t>(OUP)</a:t>
            </a:r>
          </a:p>
        </p:txBody>
      </p:sp>
      <p:sp>
        <p:nvSpPr>
          <p:cNvPr id="9219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Moderní způsob příjmu akutního pacienta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OUP malé ZZ vs. velké ZZ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b="1" dirty="0" smtClean="0">
                <a:solidFill>
                  <a:srgbClr val="D60014"/>
                </a:solidFill>
                <a:latin typeface="Arial" charset="0"/>
                <a:cs typeface="Arial" charset="0"/>
              </a:rPr>
              <a:t>OUP „malého typu„</a:t>
            </a:r>
            <a:endParaRPr lang="cs-CZ" altLang="cs-CZ" sz="2800" dirty="0" smtClean="0">
              <a:solidFill>
                <a:srgbClr val="D60014"/>
              </a:solidFill>
              <a:latin typeface="Arial" charset="0"/>
              <a:cs typeface="Arial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 smtClean="0">
                <a:latin typeface="Arial" charset="0"/>
                <a:cs typeface="Arial" charset="0"/>
              </a:rPr>
              <a:t>monodisciplinární</a:t>
            </a:r>
            <a:r>
              <a:rPr lang="cs-CZ" altLang="cs-CZ" sz="2800" dirty="0" smtClean="0">
                <a:latin typeface="Arial" charset="0"/>
                <a:cs typeface="Arial" charset="0"/>
              </a:rPr>
              <a:t> charakter – náhrada za LSPP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80 % problematiky jsou „interní“ pacienti…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nositeli odbornosti… převážně internisté, PL… </a:t>
            </a:r>
            <a:r>
              <a:rPr lang="cs-CZ" altLang="cs-CZ" sz="2800" dirty="0" err="1" smtClean="0">
                <a:latin typeface="Arial" charset="0"/>
                <a:cs typeface="Arial" charset="0"/>
              </a:rPr>
              <a:t>urgentisté</a:t>
            </a:r>
            <a:r>
              <a:rPr lang="cs-CZ" altLang="cs-CZ" sz="2800" dirty="0" smtClean="0">
                <a:latin typeface="Arial" charset="0"/>
                <a:cs typeface="Arial" charset="0"/>
              </a:rPr>
              <a:t>?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  <a:cs typeface="Arial" charset="0"/>
              </a:rPr>
              <a:t>absence </a:t>
            </a:r>
            <a:r>
              <a:rPr lang="cs-CZ" altLang="cs-CZ" sz="2800" dirty="0" err="1" smtClean="0">
                <a:latin typeface="Arial" charset="0"/>
                <a:cs typeface="Arial" charset="0"/>
              </a:rPr>
              <a:t>polytraumat</a:t>
            </a:r>
            <a:r>
              <a:rPr lang="cs-CZ" altLang="cs-CZ" sz="2800" dirty="0" smtClean="0">
                <a:latin typeface="Arial" charset="0"/>
                <a:cs typeface="Arial" charset="0"/>
              </a:rPr>
              <a:t>, spinálních poranění, popálenin, AKS a CMP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cs-CZ" altLang="cs-CZ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37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53467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Struktura urgentního příjmu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269065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Informační úsek – dispečink, recepce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solidFill>
                  <a:srgbClr val="0070C0"/>
                </a:solidFill>
                <a:latin typeface="Arial" charset="0"/>
              </a:rPr>
              <a:t>triage</a:t>
            </a:r>
            <a:endParaRPr lang="cs-CZ" altLang="cs-CZ" sz="2800" dirty="0" smtClean="0">
              <a:solidFill>
                <a:srgbClr val="0070C0"/>
              </a:solidFill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Arial" charset="0"/>
              </a:rPr>
              <a:t>Emergency</a:t>
            </a:r>
            <a:r>
              <a:rPr lang="cs-CZ" altLang="cs-CZ" sz="2800" dirty="0" smtClean="0">
                <a:latin typeface="Arial" charset="0"/>
              </a:rPr>
              <a:t> </a:t>
            </a:r>
            <a:r>
              <a:rPr lang="cs-CZ" altLang="cs-CZ" sz="2800" dirty="0" err="1" smtClean="0">
                <a:latin typeface="Arial" charset="0"/>
              </a:rPr>
              <a:t>room</a:t>
            </a:r>
            <a:r>
              <a:rPr lang="cs-CZ" altLang="cs-CZ" sz="2800" dirty="0" smtClean="0">
                <a:latin typeface="Arial" charset="0"/>
              </a:rPr>
              <a:t> (</a:t>
            </a:r>
            <a:r>
              <a:rPr lang="cs-CZ" altLang="cs-CZ" sz="2800" dirty="0" err="1" smtClean="0">
                <a:latin typeface="Arial" charset="0"/>
              </a:rPr>
              <a:t>crash</a:t>
            </a:r>
            <a:r>
              <a:rPr lang="cs-CZ" altLang="cs-CZ" sz="2800" dirty="0" smtClean="0">
                <a:latin typeface="Arial" charset="0"/>
              </a:rPr>
              <a:t> </a:t>
            </a:r>
            <a:r>
              <a:rPr lang="cs-CZ" altLang="cs-CZ" sz="2800" dirty="0" err="1" smtClean="0">
                <a:latin typeface="Arial" charset="0"/>
              </a:rPr>
              <a:t>room</a:t>
            </a:r>
            <a:r>
              <a:rPr lang="cs-CZ" altLang="cs-CZ" sz="2800" dirty="0" smtClean="0">
                <a:latin typeface="Arial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Ambulantní trakt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Expektační lůžka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Heliport</a:t>
            </a:r>
          </a:p>
        </p:txBody>
      </p:sp>
    </p:spTree>
    <p:extLst>
      <p:ext uri="{BB962C8B-B14F-4D97-AF65-F5344CB8AC3E}">
        <p14:creationId xmlns:p14="http://schemas.microsoft.com/office/powerpoint/2010/main" val="52885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53467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Typy urgentních příjmů</a:t>
            </a:r>
          </a:p>
        </p:txBody>
      </p:sp>
      <p:sp>
        <p:nvSpPr>
          <p:cNvPr id="11267" name="Rectangle 3"/>
          <p:cNvSpPr>
            <a:spLocks noGrp="1"/>
          </p:cNvSpPr>
          <p:nvPr>
            <p:ph sz="half" idx="1"/>
          </p:nvPr>
        </p:nvSpPr>
        <p:spPr>
          <a:xfrm>
            <a:off x="534670" y="1749335"/>
            <a:ext cx="4722918" cy="4308872"/>
          </a:xfrm>
        </p:spPr>
        <p:txBody>
          <a:bodyPr/>
          <a:lstStyle/>
          <a:p>
            <a:pPr eaLnBrk="1" hangingPunct="1"/>
            <a:r>
              <a:rPr lang="cs-CZ" altLang="cs-CZ" sz="2800" dirty="0" err="1">
                <a:solidFill>
                  <a:srgbClr val="D60014"/>
                </a:solidFill>
                <a:latin typeface="Arial" charset="0"/>
              </a:rPr>
              <a:t>Vysokoprahový</a:t>
            </a:r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 příjem</a:t>
            </a:r>
          </a:p>
          <a:p>
            <a:pPr eaLnBrk="1" hangingPunct="1"/>
            <a:r>
              <a:rPr lang="cs-CZ" altLang="cs-CZ" sz="2800" dirty="0">
                <a:latin typeface="Arial" charset="0"/>
              </a:rPr>
              <a:t>Slouží k příjmu pacientů, u nichž dochází nebo již došlo k selhání základních životních funkcí, tedy pacientů v bezprostředním ohrožení života </a:t>
            </a:r>
          </a:p>
          <a:p>
            <a:pPr eaLnBrk="1" hangingPunct="1"/>
            <a:endParaRPr lang="cs-CZ" altLang="cs-CZ" sz="2800" dirty="0">
              <a:latin typeface="Arial" charset="0"/>
            </a:endParaRPr>
          </a:p>
          <a:p>
            <a:pPr eaLnBrk="1" hangingPunct="1"/>
            <a:endParaRPr lang="cs-CZ" altLang="cs-CZ" sz="2800" dirty="0">
              <a:latin typeface="Arial" charset="0"/>
            </a:endParaRPr>
          </a:p>
          <a:p>
            <a:pPr eaLnBrk="1" hangingPunct="1"/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Bezprahový příjem</a:t>
            </a:r>
          </a:p>
        </p:txBody>
      </p:sp>
      <p:sp>
        <p:nvSpPr>
          <p:cNvPr id="11268" name="Rectangle 4"/>
          <p:cNvSpPr>
            <a:spLocks noGrp="1"/>
          </p:cNvSpPr>
          <p:nvPr>
            <p:ph sz="half" idx="2"/>
          </p:nvPr>
        </p:nvSpPr>
        <p:spPr>
          <a:xfrm>
            <a:off x="5346700" y="1749335"/>
            <a:ext cx="4722918" cy="3447098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rgbClr val="D60014"/>
                </a:solidFill>
                <a:latin typeface="Arial" charset="0"/>
              </a:rPr>
              <a:t>Nízkoprahový příjem</a:t>
            </a:r>
          </a:p>
          <a:p>
            <a:pPr eaLnBrk="1" hangingPunct="1"/>
            <a:r>
              <a:rPr lang="cs-CZ" altLang="cs-CZ" sz="2800" dirty="0">
                <a:latin typeface="Arial" charset="0"/>
              </a:rPr>
              <a:t>Slouží k vyšetření a ošetření pacientů s akutním onemocněním či zhoršením chronického stavu ovšem bez ohrožení vitálních funkcí</a:t>
            </a:r>
          </a:p>
          <a:p>
            <a:pPr eaLnBrk="1" hangingPunct="1"/>
            <a:r>
              <a:rPr lang="cs-CZ" altLang="cs-CZ" sz="2800" dirty="0">
                <a:latin typeface="Arial" charset="0"/>
              </a:rPr>
              <a:t>Forma specializovaných ambulancí</a:t>
            </a:r>
          </a:p>
        </p:txBody>
      </p:sp>
    </p:spTree>
    <p:extLst>
      <p:ext uri="{BB962C8B-B14F-4D97-AF65-F5344CB8AC3E}">
        <p14:creationId xmlns:p14="http://schemas.microsoft.com/office/powerpoint/2010/main" val="145582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53467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Třídění na UP</a:t>
            </a:r>
          </a:p>
        </p:txBody>
      </p:sp>
      <p:sp>
        <p:nvSpPr>
          <p:cNvPr id="13315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rgbClr val="D60014"/>
                </a:solidFill>
                <a:latin typeface="Arial" charset="0"/>
              </a:rPr>
              <a:t>Pro potřeby třídění jednotlivých stavů rozdělujeme dle časové naléhavosti jejich řešení na: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folHlink"/>
                </a:solidFill>
                <a:latin typeface="Arial" charset="0"/>
              </a:rPr>
              <a:t>Kritické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stavy vyžadující okamžité řešení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chemeClr val="accent2"/>
                </a:solidFill>
                <a:latin typeface="Arial" charset="0"/>
              </a:rPr>
              <a:t>Neodkladné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vyžadující řešení do 2 hodin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 smtClean="0">
                <a:solidFill>
                  <a:schemeClr val="accent1"/>
                </a:solidFill>
                <a:latin typeface="Arial" charset="0"/>
              </a:rPr>
              <a:t>Odložitelné</a:t>
            </a:r>
            <a:endParaRPr lang="cs-CZ" altLang="cs-CZ" sz="2800" dirty="0" smtClean="0">
              <a:solidFill>
                <a:schemeClr val="accent1"/>
              </a:solidFill>
              <a:latin typeface="Arial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řešení od 2 do 24 hodin při pobytu na UP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cs-CZ" altLang="cs-CZ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24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62230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Informační úsek - dispečink</a:t>
            </a:r>
          </a:p>
        </p:txBody>
      </p:sp>
      <p:sp>
        <p:nvSpPr>
          <p:cNvPr id="15363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269065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Zajišťuje stálé spojení se ZOS ZZS cestou přímé telefonní linky a rádiového spojení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Zajišťuje spojení s HZS ČR a PČR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Je řídícím centrem krizového štábu v případě MU s HPZ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Je ve spojení se všemi klinikami, monitoruje volná lůžka na klinikách</a:t>
            </a:r>
          </a:p>
        </p:txBody>
      </p:sp>
    </p:spTree>
    <p:extLst>
      <p:ext uri="{BB962C8B-B14F-4D97-AF65-F5344CB8AC3E}">
        <p14:creationId xmlns:p14="http://schemas.microsoft.com/office/powerpoint/2010/main" val="193567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516823" y="885825"/>
            <a:ext cx="9624060" cy="1260475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charset="0"/>
              </a:rPr>
              <a:t>Strukturované informace používané pro komunikaci ZZS a UP</a:t>
            </a:r>
            <a:endParaRPr lang="cs-CZ" altLang="cs-CZ" sz="4000" dirty="0"/>
          </a:p>
        </p:txBody>
      </p:sp>
      <p:sp>
        <p:nvSpPr>
          <p:cNvPr id="16387" name="Rectangle 3"/>
          <p:cNvSpPr>
            <a:spLocks noGrp="1"/>
          </p:cNvSpPr>
          <p:nvPr>
            <p:ph idx="4294967295"/>
          </p:nvPr>
        </p:nvSpPr>
        <p:spPr>
          <a:xfrm>
            <a:off x="496866" y="2333625"/>
            <a:ext cx="9624060" cy="253676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Věk a pohlaví nemocného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Onemocnění vs. úraz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Stav vědomí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KP kompenzace nemocného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Předpokládaný čas předání nemocného na UP </a:t>
            </a:r>
          </a:p>
          <a:p>
            <a:pPr eaLnBrk="1" hangingPunct="1"/>
            <a:endParaRPr lang="cs-CZ" altLang="cs-CZ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3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536484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Expektační (observační) lůžka</a:t>
            </a:r>
          </a:p>
        </p:txBody>
      </p:sp>
      <p:sp>
        <p:nvSpPr>
          <p:cNvPr id="18435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Slouží k pobytu nemocného v průběhu vyšetřování a stanovení diagnózy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Observace a krátkodobá terapie u stavů nevyžadujících hospitalizaci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Pacient zde zůstává 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maximálně 24 hodin</a:t>
            </a:r>
          </a:p>
        </p:txBody>
      </p:sp>
    </p:spTree>
    <p:extLst>
      <p:ext uri="{BB962C8B-B14F-4D97-AF65-F5344CB8AC3E}">
        <p14:creationId xmlns:p14="http://schemas.microsoft.com/office/powerpoint/2010/main" val="49617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53467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Expektační lůžka</a:t>
            </a:r>
          </a:p>
        </p:txBody>
      </p:sp>
      <p:sp>
        <p:nvSpPr>
          <p:cNvPr id="19459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algn="ctr" eaLnBrk="1" hangingPunct="1">
              <a:buFont typeface="Wingdings 2" pitchFamily="18" charset="2"/>
              <a:buNone/>
            </a:pPr>
            <a:r>
              <a:rPr lang="cs-CZ" altLang="cs-CZ" sz="2800" b="1" dirty="0" smtClean="0">
                <a:solidFill>
                  <a:srgbClr val="D600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 s nejasnou diagnózou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↓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Expektační lůžka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↓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Stanovena diagnóza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↓				 ↓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Dimise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	Hospitalizace </a:t>
            </a:r>
          </a:p>
        </p:txBody>
      </p:sp>
    </p:spTree>
    <p:extLst>
      <p:ext uri="{BB962C8B-B14F-4D97-AF65-F5344CB8AC3E}">
        <p14:creationId xmlns:p14="http://schemas.microsoft.com/office/powerpoint/2010/main" val="54986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>
          <a:xfrm>
            <a:off x="569686" y="962025"/>
            <a:ext cx="9089390" cy="609600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 smtClean="0">
                <a:latin typeface="Arial" charset="0"/>
              </a:rPr>
              <a:t>Kritéria příjmu na expektační </a:t>
            </a:r>
            <a:r>
              <a:rPr lang="cs-CZ" altLang="cs-CZ" sz="4000" dirty="0" smtClean="0">
                <a:latin typeface="Arial" charset="0"/>
              </a:rPr>
              <a:t>lůžka</a:t>
            </a:r>
            <a:endParaRPr lang="cs-CZ" altLang="cs-CZ" sz="4000" dirty="0"/>
          </a:p>
        </p:txBody>
      </p:sp>
      <p:sp>
        <p:nvSpPr>
          <p:cNvPr id="20483" name="Rectangle 3"/>
          <p:cNvSpPr>
            <a:spLocks noGrp="1"/>
          </p:cNvSpPr>
          <p:nvPr>
            <p:ph idx="4294967295"/>
          </p:nvPr>
        </p:nvSpPr>
        <p:spPr>
          <a:xfrm>
            <a:off x="569686" y="1571625"/>
            <a:ext cx="9767009" cy="527597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Pac. s potřebou observace/monitorace účinků ambulantní léčby (farmakologická kompenzace diabetu, dušnosti, hypertenze, srdeční arytmie, iontové </a:t>
            </a:r>
            <a:r>
              <a:rPr lang="cs-CZ" altLang="cs-CZ" sz="2800" dirty="0" err="1">
                <a:latin typeface="Arial" charset="0"/>
                <a:cs typeface="Arial" charset="0"/>
              </a:rPr>
              <a:t>dysbalance</a:t>
            </a:r>
            <a:r>
              <a:rPr lang="cs-CZ" altLang="cs-CZ" sz="2800" dirty="0">
                <a:latin typeface="Arial" charset="0"/>
                <a:cs typeface="Arial" charset="0"/>
              </a:rPr>
              <a:t>, dehydratace, bolesti…)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Pac. indikován k </a:t>
            </a:r>
            <a:r>
              <a:rPr lang="cs-CZ" altLang="cs-CZ" sz="2800" dirty="0" err="1">
                <a:latin typeface="Arial" charset="0"/>
                <a:cs typeface="Arial" charset="0"/>
              </a:rPr>
              <a:t>ak</a:t>
            </a:r>
            <a:r>
              <a:rPr lang="cs-CZ" altLang="cs-CZ" sz="2800" dirty="0">
                <a:latin typeface="Arial" charset="0"/>
                <a:cs typeface="Arial" charset="0"/>
              </a:rPr>
              <a:t>. výkonu s potřebou observace/monitorace do doby provedení </a:t>
            </a:r>
            <a:r>
              <a:rPr lang="cs-CZ" altLang="cs-CZ" sz="2800" dirty="0" err="1">
                <a:latin typeface="Arial" charset="0"/>
                <a:cs typeface="Arial" charset="0"/>
              </a:rPr>
              <a:t>ak</a:t>
            </a:r>
            <a:r>
              <a:rPr lang="cs-CZ" altLang="cs-CZ" sz="2800" dirty="0">
                <a:latin typeface="Arial" charset="0"/>
                <a:cs typeface="Arial" charset="0"/>
              </a:rPr>
              <a:t>. výkonu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Pac. vyžadující </a:t>
            </a:r>
            <a:r>
              <a:rPr lang="cs-CZ" altLang="cs-CZ" sz="2800" dirty="0" err="1">
                <a:latin typeface="Arial" charset="0"/>
                <a:cs typeface="Arial" charset="0"/>
              </a:rPr>
              <a:t>ak</a:t>
            </a:r>
            <a:r>
              <a:rPr lang="cs-CZ" altLang="cs-CZ" sz="2800" dirty="0">
                <a:latin typeface="Arial" charset="0"/>
                <a:cs typeface="Arial" charset="0"/>
              </a:rPr>
              <a:t>. aplikaci infuzní nebo analgetické léčby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Pac. vyžadující observaci/monitoraci do doby získání výsledků vyš., potřebných k rozhodování o příjmu pac., překladu do péče jiného poskytovatele péče nebo propuštění do domácího ošetřování</a:t>
            </a:r>
          </a:p>
        </p:txBody>
      </p:sp>
    </p:spTree>
    <p:extLst>
      <p:ext uri="{BB962C8B-B14F-4D97-AF65-F5344CB8AC3E}">
        <p14:creationId xmlns:p14="http://schemas.microsoft.com/office/powerpoint/2010/main" val="98451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536484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latin typeface="Arial" charset="0"/>
              </a:rPr>
              <a:t>Emergency</a:t>
            </a:r>
            <a:r>
              <a:rPr lang="cs-CZ" altLang="cs-CZ" sz="4000" dirty="0" smtClean="0">
                <a:latin typeface="Arial" charset="0"/>
              </a:rPr>
              <a:t> </a:t>
            </a:r>
            <a:r>
              <a:rPr lang="cs-CZ" altLang="cs-CZ" sz="4000" dirty="0" err="1" smtClean="0">
                <a:latin typeface="Arial" charset="0"/>
              </a:rPr>
              <a:t>room</a:t>
            </a:r>
            <a:r>
              <a:rPr lang="cs-CZ" altLang="cs-CZ" sz="4000" dirty="0" smtClean="0">
                <a:latin typeface="Arial" charset="0"/>
              </a:rPr>
              <a:t> (ER)</a:t>
            </a:r>
          </a:p>
        </p:txBody>
      </p:sp>
      <p:sp>
        <p:nvSpPr>
          <p:cNvPr id="21507" name="Rectangle 3"/>
          <p:cNvSpPr>
            <a:spLocks noGrp="1"/>
          </p:cNvSpPr>
          <p:nvPr>
            <p:ph idx="4294967295"/>
          </p:nvPr>
        </p:nvSpPr>
        <p:spPr>
          <a:xfrm>
            <a:off x="534670" y="2134055"/>
            <a:ext cx="9624060" cy="5061157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Zajišťuje </a:t>
            </a:r>
            <a:r>
              <a:rPr lang="cs-CZ" altLang="cs-CZ" sz="2800" dirty="0" err="1" smtClean="0">
                <a:latin typeface="Arial" charset="0"/>
              </a:rPr>
              <a:t>vysokoprahový</a:t>
            </a:r>
            <a:r>
              <a:rPr lang="cs-CZ" altLang="cs-CZ" sz="2800" dirty="0" smtClean="0">
                <a:latin typeface="Arial" charset="0"/>
              </a:rPr>
              <a:t> příjem nemocných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Pacienti převzatí od posádek LVS, ZZS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Lékař </a:t>
            </a:r>
            <a:r>
              <a:rPr lang="cs-CZ" altLang="cs-CZ" sz="2800" dirty="0" err="1" smtClean="0">
                <a:latin typeface="Arial" charset="0"/>
              </a:rPr>
              <a:t>Emergency</a:t>
            </a:r>
            <a:r>
              <a:rPr lang="cs-CZ" altLang="cs-CZ" sz="2800" dirty="0" smtClean="0">
                <a:latin typeface="Arial" charset="0"/>
              </a:rPr>
              <a:t> </a:t>
            </a:r>
            <a:r>
              <a:rPr lang="cs-CZ" altLang="cs-CZ" sz="2800" dirty="0" err="1" smtClean="0">
                <a:latin typeface="Arial" charset="0"/>
              </a:rPr>
              <a:t>room</a:t>
            </a:r>
            <a:r>
              <a:rPr lang="cs-CZ" altLang="cs-CZ" sz="2800" dirty="0" smtClean="0">
                <a:latin typeface="Arial" charset="0"/>
              </a:rPr>
              <a:t> je specializován v anesteziologii-IM a/nebo urgentní medicíně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K dispozici je stálá konziliární služba anesteziologická, traumatologická, chirurgická, neurochirurgická a urologická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Možné přijetí několika nemocných současně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cs-CZ" altLang="cs-CZ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81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534670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latin typeface="Arial" charset="0"/>
              </a:rPr>
              <a:t>Emergency</a:t>
            </a:r>
            <a:r>
              <a:rPr lang="cs-CZ" altLang="cs-CZ" sz="4000" dirty="0" smtClean="0">
                <a:latin typeface="Arial" charset="0"/>
              </a:rPr>
              <a:t> </a:t>
            </a:r>
            <a:r>
              <a:rPr lang="cs-CZ" altLang="cs-CZ" sz="4000" dirty="0" err="1" smtClean="0">
                <a:latin typeface="Arial" charset="0"/>
              </a:rPr>
              <a:t>room</a:t>
            </a:r>
            <a:endParaRPr lang="cs-CZ" altLang="cs-CZ" sz="4000" dirty="0" smtClean="0">
              <a:latin typeface="Arial" charset="0"/>
            </a:endParaRPr>
          </a:p>
        </p:txBody>
      </p:sp>
      <p:sp>
        <p:nvSpPr>
          <p:cNvPr id="22531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4991131"/>
          </a:xfrm>
          <a:prstGeom prst="rect">
            <a:avLst/>
          </a:prstGeom>
        </p:spPr>
        <p:txBody>
          <a:bodyPr lIns="104315" tIns="52157" rIns="104315" bIns="52157" rtlCol="0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Součástí vybavení ER jsou plně vybavená resuscitační lůžka, záloha TP a krevních derivátů, ultrasonografický přístroj, přístroj na průtokové ohřívání roztoků a TP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Příjezd na ER je oddělen od příjezdu a příchodu pacientů na nízkoprahovou ambulanci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charset="0"/>
              </a:rPr>
              <a:t>Tým </a:t>
            </a:r>
            <a:r>
              <a:rPr lang="cs-CZ" altLang="cs-CZ" sz="2800" dirty="0" err="1" smtClean="0">
                <a:latin typeface="Arial" charset="0"/>
              </a:rPr>
              <a:t>Emergency</a:t>
            </a:r>
            <a:r>
              <a:rPr lang="cs-CZ" altLang="cs-CZ" sz="2800" dirty="0" smtClean="0">
                <a:latin typeface="Arial" charset="0"/>
              </a:rPr>
              <a:t> plní funkci </a:t>
            </a:r>
            <a:r>
              <a:rPr lang="cs-CZ" altLang="cs-CZ" sz="2800" dirty="0" smtClean="0">
                <a:solidFill>
                  <a:srgbClr val="C00000"/>
                </a:solidFill>
                <a:latin typeface="Arial" charset="0"/>
              </a:rPr>
              <a:t>resuscitačního týmu</a:t>
            </a:r>
            <a:r>
              <a:rPr lang="cs-CZ" altLang="cs-CZ" sz="2800" dirty="0" smtClean="0">
                <a:latin typeface="Arial" charset="0"/>
              </a:rPr>
              <a:t> pro nemocnici</a:t>
            </a:r>
          </a:p>
        </p:txBody>
      </p:sp>
    </p:spTree>
    <p:extLst>
      <p:ext uri="{BB962C8B-B14F-4D97-AF65-F5344CB8AC3E}">
        <p14:creationId xmlns:p14="http://schemas.microsoft.com/office/powerpoint/2010/main" val="10832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39370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latin typeface="Arial" charset="0"/>
              </a:rPr>
              <a:t>Emergency</a:t>
            </a:r>
            <a:r>
              <a:rPr lang="cs-CZ" altLang="cs-CZ" sz="4000" dirty="0" smtClean="0">
                <a:latin typeface="Arial" charset="0"/>
              </a:rPr>
              <a:t> </a:t>
            </a:r>
            <a:r>
              <a:rPr lang="cs-CZ" altLang="cs-CZ" sz="4000" dirty="0" err="1" smtClean="0">
                <a:latin typeface="Arial" charset="0"/>
              </a:rPr>
              <a:t>Room</a:t>
            </a:r>
            <a:endParaRPr lang="cs-CZ" altLang="cs-CZ" sz="4000" dirty="0" smtClean="0">
              <a:latin typeface="Arial" charset="0"/>
            </a:endParaRPr>
          </a:p>
        </p:txBody>
      </p:sp>
      <p:pic>
        <p:nvPicPr>
          <p:cNvPr id="23555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84300" y="1611724"/>
            <a:ext cx="7893808" cy="499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642100" y="663700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48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>
          <a:xfrm>
            <a:off x="559733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latin typeface="Arial" charset="0"/>
              </a:rPr>
              <a:t>Emergency</a:t>
            </a:r>
            <a:r>
              <a:rPr lang="cs-CZ" altLang="cs-CZ" sz="4000" dirty="0" smtClean="0">
                <a:latin typeface="Arial" charset="0"/>
              </a:rPr>
              <a:t> </a:t>
            </a:r>
            <a:r>
              <a:rPr lang="cs-CZ" altLang="cs-CZ" sz="4000" dirty="0" err="1" smtClean="0">
                <a:latin typeface="Arial" charset="0"/>
              </a:rPr>
              <a:t>Room</a:t>
            </a:r>
            <a:endParaRPr lang="cs-CZ" altLang="cs-CZ" sz="4000" dirty="0" smtClean="0">
              <a:latin typeface="Arial" charset="0"/>
            </a:endParaRPr>
          </a:p>
        </p:txBody>
      </p:sp>
      <p:pic>
        <p:nvPicPr>
          <p:cNvPr id="24579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021" y="1619699"/>
            <a:ext cx="6785483" cy="484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642100" y="650239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20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569141" y="10382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</a:rPr>
              <a:t>Heliport</a:t>
            </a:r>
          </a:p>
        </p:txBody>
      </p:sp>
      <p:sp>
        <p:nvSpPr>
          <p:cNvPr id="25603" name="Rectangle 3"/>
          <p:cNvSpPr>
            <a:spLocks noGrp="1"/>
          </p:cNvSpPr>
          <p:nvPr>
            <p:ph idx="4294967295"/>
          </p:nvPr>
        </p:nvSpPr>
        <p:spPr>
          <a:xfrm>
            <a:off x="534670" y="1764666"/>
            <a:ext cx="9624060" cy="225976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Je místem přistávání vrtulníku LZS a místem k předání pacienta personálu UP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Heliport má vlastní osvětlení a je možno ho používat i v noci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Ideál je přímý přístup na UP (zajištěn výtahem)</a:t>
            </a:r>
          </a:p>
        </p:txBody>
      </p:sp>
    </p:spTree>
    <p:extLst>
      <p:ext uri="{BB962C8B-B14F-4D97-AF65-F5344CB8AC3E}">
        <p14:creationId xmlns:p14="http://schemas.microsoft.com/office/powerpoint/2010/main" val="419107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>
          <a:xfrm>
            <a:off x="802005" y="8096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Náplň činnosti urgentního příjmu </a:t>
            </a:r>
          </a:p>
        </p:txBody>
      </p:sp>
      <p:sp>
        <p:nvSpPr>
          <p:cNvPr id="29699" name="Zástupný symbol pro obsah 2"/>
          <p:cNvSpPr>
            <a:spLocks noGrp="1"/>
          </p:cNvSpPr>
          <p:nvPr>
            <p:ph idx="4294967295"/>
          </p:nvPr>
        </p:nvSpPr>
        <p:spPr>
          <a:xfrm>
            <a:off x="469900" y="1440146"/>
            <a:ext cx="9624060" cy="572225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  <a:cs typeface="Arial" charset="0"/>
              </a:rPr>
              <a:t>účinný filtr neodkladných a akutních stavů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  <a:cs typeface="Arial" charset="0"/>
              </a:rPr>
              <a:t>příjem nemocných v přímém ohrožení života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 err="1">
                <a:solidFill>
                  <a:srgbClr val="FF0000"/>
                </a:solidFill>
                <a:latin typeface="Arial" charset="0"/>
                <a:cs typeface="Arial" charset="0"/>
              </a:rPr>
              <a:t>vnitronemocniční</a:t>
            </a:r>
            <a:r>
              <a:rPr lang="cs-CZ" altLang="cs-CZ" sz="26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cs-CZ" altLang="cs-CZ" sz="2600" dirty="0" err="1">
                <a:solidFill>
                  <a:srgbClr val="FF0000"/>
                </a:solidFill>
                <a:latin typeface="Arial" charset="0"/>
                <a:cs typeface="Arial" charset="0"/>
              </a:rPr>
              <a:t>intenzivistické</a:t>
            </a:r>
            <a:r>
              <a:rPr lang="cs-CZ" altLang="cs-CZ" sz="2600" dirty="0">
                <a:solidFill>
                  <a:srgbClr val="FF0000"/>
                </a:solidFill>
                <a:latin typeface="Arial" charset="0"/>
                <a:cs typeface="Arial" charset="0"/>
              </a:rPr>
              <a:t> transporty</a:t>
            </a:r>
            <a:r>
              <a:rPr lang="cs-CZ" altLang="cs-CZ" sz="2600" dirty="0">
                <a:latin typeface="Arial" charset="0"/>
                <a:cs typeface="Arial" charset="0"/>
              </a:rPr>
              <a:t>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  <a:cs typeface="Arial" charset="0"/>
              </a:rPr>
              <a:t>akutní konziliární činnost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 err="1">
                <a:latin typeface="Arial" charset="0"/>
                <a:cs typeface="Arial" charset="0"/>
              </a:rPr>
              <a:t>expektace</a:t>
            </a:r>
            <a:r>
              <a:rPr lang="cs-CZ" altLang="cs-CZ" sz="2600" dirty="0">
                <a:latin typeface="Arial" charset="0"/>
                <a:cs typeface="Arial" charset="0"/>
              </a:rPr>
              <a:t> pacienta za účelem stanovení diagnózy, vyloučení závažného onemocnění, ambulantní terapie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solidFill>
                  <a:srgbClr val="FF0000"/>
                </a:solidFill>
                <a:latin typeface="Arial" charset="0"/>
                <a:cs typeface="Arial" charset="0"/>
              </a:rPr>
              <a:t>resuscitační tým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solidFill>
                  <a:srgbClr val="FF0000"/>
                </a:solidFill>
                <a:latin typeface="Arial" charset="0"/>
                <a:cs typeface="Arial" charset="0"/>
              </a:rPr>
              <a:t>centrum řízení v případě mimořádné události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  <a:cs typeface="Arial" charset="0"/>
              </a:rPr>
              <a:t>výzkum v oblasti urgentní medicíny a medicíny katastrof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  <a:cs typeface="Arial" charset="0"/>
              </a:rPr>
              <a:t>třídící úloha v traumatologickém plánu nemocnice (při příjmu velkého počtu postižených apod.)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  <a:cs typeface="Arial" charset="0"/>
              </a:rPr>
              <a:t>dekontaminační jednotka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  <a:cs typeface="Arial" charset="0"/>
              </a:rPr>
              <a:t>výukové pracoviště </a:t>
            </a:r>
          </a:p>
          <a:p>
            <a:pPr eaLnBrk="1" hangingPunct="1"/>
            <a:endParaRPr lang="cs-CZ" altLang="cs-CZ" sz="2700" dirty="0"/>
          </a:p>
        </p:txBody>
      </p:sp>
    </p:spTree>
    <p:extLst>
      <p:ext uri="{BB962C8B-B14F-4D97-AF65-F5344CB8AC3E}">
        <p14:creationId xmlns:p14="http://schemas.microsoft.com/office/powerpoint/2010/main" val="18905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/>
          </p:nvPr>
        </p:nvSpPr>
        <p:spPr>
          <a:xfrm>
            <a:off x="625638" y="860169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  <a:cs typeface="Arial" charset="0"/>
              </a:rPr>
              <a:t>Výhody UP </a:t>
            </a:r>
          </a:p>
        </p:txBody>
      </p:sp>
      <p:sp>
        <p:nvSpPr>
          <p:cNvPr id="30723" name="Zástupný symbol pro obsah 2"/>
          <p:cNvSpPr>
            <a:spLocks noGrp="1"/>
          </p:cNvSpPr>
          <p:nvPr>
            <p:ph idx="4294967295"/>
          </p:nvPr>
        </p:nvSpPr>
        <p:spPr>
          <a:xfrm>
            <a:off x="625638" y="1571625"/>
            <a:ext cx="9780005" cy="529136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centralizace neodkladné a akutní péče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zajištění zákonné povinnosti převzít P v přímém ohrožení života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komplexní dg. a zahájení terapie (dg. komplement, OP trakt)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charset="0"/>
                <a:cs typeface="Arial" charset="0"/>
              </a:rPr>
              <a:t>zkušený </a:t>
            </a:r>
            <a:r>
              <a:rPr lang="cs-CZ" altLang="cs-CZ" sz="2400" dirty="0">
                <a:latin typeface="Arial" charset="0"/>
                <a:cs typeface="Arial" charset="0"/>
              </a:rPr>
              <a:t>vycvičený tým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resuscitační tým pro areál nemocnice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akutní konziliární činnost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zázemí intenzivních a expektačních lůžek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monitorace volné lůžkové kapacity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sklad </a:t>
            </a:r>
            <a:r>
              <a:rPr lang="cs-CZ" altLang="cs-CZ" sz="2400" dirty="0" err="1">
                <a:latin typeface="Arial" charset="0"/>
                <a:cs typeface="Arial" charset="0"/>
              </a:rPr>
              <a:t>antidot</a:t>
            </a:r>
            <a:r>
              <a:rPr lang="cs-CZ" altLang="cs-CZ" sz="2400" dirty="0">
                <a:latin typeface="Arial" charset="0"/>
                <a:cs typeface="Arial" charset="0"/>
              </a:rPr>
              <a:t>, zásoba TP a krevních derivátů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zajištění </a:t>
            </a:r>
            <a:r>
              <a:rPr lang="cs-CZ" altLang="cs-CZ" sz="2400" dirty="0" err="1">
                <a:latin typeface="Arial" charset="0"/>
                <a:cs typeface="Arial" charset="0"/>
              </a:rPr>
              <a:t>mezipavilonových</a:t>
            </a:r>
            <a:r>
              <a:rPr lang="cs-CZ" altLang="cs-CZ" sz="2400" dirty="0">
                <a:latin typeface="Arial" charset="0"/>
                <a:cs typeface="Arial" charset="0"/>
              </a:rPr>
              <a:t> intenzivních převozů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centrum pro třídění s vyškoleným personálem a mater. vybavením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charset="0"/>
                <a:cs typeface="Arial" charset="0"/>
              </a:rPr>
              <a:t>ekonomický </a:t>
            </a:r>
            <a:r>
              <a:rPr lang="cs-CZ" altLang="cs-CZ" sz="2400" dirty="0">
                <a:latin typeface="Arial" charset="0"/>
                <a:cs typeface="Arial" charset="0"/>
              </a:rPr>
              <a:t>aspekt – redukce personálu ostatních pracovišť, eliminace duplicit vyšetření, … </a:t>
            </a:r>
          </a:p>
          <a:p>
            <a:pPr eaLnBrk="1" hangingPunct="1"/>
            <a:endParaRPr lang="cs-CZ" altLang="cs-CZ" sz="2500" dirty="0"/>
          </a:p>
        </p:txBody>
      </p:sp>
    </p:spTree>
    <p:extLst>
      <p:ext uri="{BB962C8B-B14F-4D97-AF65-F5344CB8AC3E}">
        <p14:creationId xmlns:p14="http://schemas.microsoft.com/office/powerpoint/2010/main" val="203824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charset="0"/>
              </a:rPr>
              <a:t>Použité zdroje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81642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POKORNÝ, J.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Urgentní medicína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Galén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2004. ISBN 80-7262-259-5.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cs-CZ" sz="2800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emeš</a:t>
            </a:r>
            <a:r>
              <a:rPr lang="cs-CZ" sz="2800" cap="all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R. et al.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Praktická příručka přednemocniční urgentní medicíny.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1.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2013. ISBN 978-80-247-4530-5.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cs-CZ" sz="2800" cap="al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eblová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J. a kol.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Urgentní medicína v klinické praxi lékaře.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2.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2018. ISBN 978-80-271-0596-0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</TotalTime>
  <Words>811</Words>
  <Application>Microsoft Office PowerPoint</Application>
  <PresentationFormat>Vlastní</PresentationFormat>
  <Paragraphs>133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 2</vt:lpstr>
      <vt:lpstr>Office Theme</vt:lpstr>
      <vt:lpstr>Prezentace aplikace PowerPoint</vt:lpstr>
      <vt:lpstr>Urgentní příjem (UP)</vt:lpstr>
      <vt:lpstr>Urgentní příjem</vt:lpstr>
      <vt:lpstr>Urgentní příjem</vt:lpstr>
      <vt:lpstr>Urgentní příjem</vt:lpstr>
      <vt:lpstr>Oddělení urgentního příjmu (OUP)</vt:lpstr>
      <vt:lpstr>Struktura urgentního příjmu</vt:lpstr>
      <vt:lpstr>Typy urgentních příjmů</vt:lpstr>
      <vt:lpstr>Třídění na UP</vt:lpstr>
      <vt:lpstr>Informační úsek - dispečink</vt:lpstr>
      <vt:lpstr>Strukturované informace používané pro komunikaci ZZS a UP</vt:lpstr>
      <vt:lpstr>Expektační (observační) lůžka</vt:lpstr>
      <vt:lpstr>Expektační lůžka</vt:lpstr>
      <vt:lpstr>Kritéria příjmu na expektační lůžka</vt:lpstr>
      <vt:lpstr>Emergency room (ER)</vt:lpstr>
      <vt:lpstr>Emergency room</vt:lpstr>
      <vt:lpstr>Emergency Room</vt:lpstr>
      <vt:lpstr>Emergency Room</vt:lpstr>
      <vt:lpstr>Heliport</vt:lpstr>
      <vt:lpstr>Náplň činnosti urgentního příjmu </vt:lpstr>
      <vt:lpstr>Výhody UP 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24</cp:revision>
  <dcterms:created xsi:type="dcterms:W3CDTF">2017-03-15T11:07:40Z</dcterms:created>
  <dcterms:modified xsi:type="dcterms:W3CDTF">2021-12-21T13:54:58Z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