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00" r:id="rId3"/>
    <p:sldId id="298" r:id="rId4"/>
    <p:sldId id="299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646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665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9558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402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794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5756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090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31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730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37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4674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958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33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0610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5173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665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41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005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</p:spPr>
      </p:pic>
      <p:sp>
        <p:nvSpPr>
          <p:cNvPr id="5" name="Obdélník 4"/>
          <p:cNvSpPr/>
          <p:nvPr/>
        </p:nvSpPr>
        <p:spPr>
          <a:xfrm>
            <a:off x="850900" y="6061"/>
            <a:ext cx="236314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 13</a:t>
            </a:r>
          </a:p>
          <a:p>
            <a:pPr algn="ctr"/>
            <a:r>
              <a:rPr lang="cs-CZ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Šturcová</a:t>
            </a:r>
            <a:endParaRPr lang="cs-CZ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2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68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4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Mezinárodní bankovnictví</a:t>
            </a:r>
            <a:endParaRPr lang="cs-CZ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397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cs-CZ" sz="2000" dirty="0" smtClean="0">
              <a:cs typeface="Tahoma" pitchFamily="34" charset="0"/>
            </a:endParaRPr>
          </a:p>
          <a:p>
            <a:pPr>
              <a:buNone/>
            </a:pPr>
            <a:endParaRPr lang="cs-CZ" sz="2000">
              <a:cs typeface="Tahoma" pitchFamily="34" charset="0"/>
            </a:endParaRPr>
          </a:p>
          <a:p>
            <a:pPr>
              <a:buNone/>
            </a:pPr>
            <a:r>
              <a:rPr lang="cs-CZ" sz="2000" smtClean="0">
                <a:cs typeface="Tahoma" pitchFamily="34" charset="0"/>
              </a:rPr>
              <a:t>Lochmanová</a:t>
            </a:r>
            <a:r>
              <a:rPr lang="cs-CZ" sz="2000" dirty="0">
                <a:cs typeface="Tahoma" pitchFamily="34" charset="0"/>
              </a:rPr>
              <a:t>, Alena: </a:t>
            </a:r>
            <a:r>
              <a:rPr lang="cs-CZ" sz="2000" i="1" dirty="0">
                <a:cs typeface="Tahoma" pitchFamily="34" charset="0"/>
              </a:rPr>
              <a:t>Bankovnictví. Základy bankovnictví. </a:t>
            </a:r>
          </a:p>
          <a:p>
            <a:pPr>
              <a:buNone/>
            </a:pPr>
            <a:r>
              <a:rPr lang="cs-CZ" sz="2000" dirty="0">
                <a:cs typeface="Tahoma" pitchFamily="34" charset="0"/>
              </a:rPr>
              <a:t>1. vydání. 2018. ISBN 978-80-7402-305-7.</a:t>
            </a:r>
          </a:p>
          <a:p>
            <a:pPr marL="0" indent="0"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19432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Mezinárodní měnový a finanční systém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Skládá se z národních a mezinárodních měnových a finančních vztahů.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Funkce – zprostředkování plateb mezi jednotlivými ekonomickými subjekty a vytváření příznivých podmínek pro rozvoj mezinárodních ekonomických vztahů.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442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Mezinárodní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solidFill>
                  <a:srgbClr val="00B0F0"/>
                </a:solidFill>
              </a:rPr>
              <a:t>Mezinárodní finanční systém </a:t>
            </a:r>
            <a:r>
              <a:rPr lang="cs-CZ" dirty="0"/>
              <a:t>-</a:t>
            </a:r>
            <a:r>
              <a:rPr lang="cs-CZ" dirty="0" smtClean="0"/>
              <a:t> vztahuje se k mikroekonomické sféře, je to soubor vztahů na mezinárodní úrovni. Tvoří jej banky, burzy, pojišťovny atd.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>
                <a:solidFill>
                  <a:srgbClr val="00B0F0"/>
                </a:solidFill>
              </a:rPr>
              <a:t>Mezinárodní měnový systém </a:t>
            </a:r>
            <a:r>
              <a:rPr lang="cs-CZ" dirty="0" smtClean="0"/>
              <a:t>– vztahuje se k makroekonomické sféře, jsou to vazby mezi měnami a dílčími měnovými systémy územních jednotek.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328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dirty="0" smtClean="0"/>
              <a:t/>
            </a:r>
            <a:br>
              <a:rPr lang="cs-CZ" sz="3200" dirty="0" smtClean="0"/>
            </a:br>
            <a:r>
              <a:rPr lang="cs-CZ" sz="3200" dirty="0" smtClean="0"/>
              <a:t>Vývoj mezinárodních měnových soustav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/>
          </a:p>
          <a:p>
            <a:r>
              <a:rPr lang="cs-CZ" smtClean="0"/>
              <a:t>Období </a:t>
            </a:r>
            <a:r>
              <a:rPr lang="cs-CZ" dirty="0" smtClean="0"/>
              <a:t>před Au standardem (do r. 1870)</a:t>
            </a:r>
          </a:p>
          <a:p>
            <a:r>
              <a:rPr lang="cs-CZ" dirty="0" smtClean="0"/>
              <a:t>Období klasického Au standardu (1870-1914)</a:t>
            </a:r>
          </a:p>
          <a:p>
            <a:r>
              <a:rPr lang="cs-CZ" dirty="0" smtClean="0"/>
              <a:t>Období mezi světovými válkami (1918-1939)</a:t>
            </a:r>
          </a:p>
          <a:p>
            <a:r>
              <a:rPr lang="cs-CZ" dirty="0" err="1" smtClean="0"/>
              <a:t>Bretonwoodský</a:t>
            </a:r>
            <a:r>
              <a:rPr lang="cs-CZ" dirty="0" smtClean="0"/>
              <a:t> měnový systém (1945-1971)</a:t>
            </a:r>
          </a:p>
          <a:p>
            <a:r>
              <a:rPr lang="cs-CZ" dirty="0" smtClean="0"/>
              <a:t>Období po rozpadu </a:t>
            </a:r>
            <a:r>
              <a:rPr lang="cs-CZ" dirty="0" err="1" smtClean="0"/>
              <a:t>Bretonwoodského</a:t>
            </a:r>
            <a:r>
              <a:rPr lang="cs-CZ" dirty="0" smtClean="0"/>
              <a:t> </a:t>
            </a:r>
            <a:r>
              <a:rPr lang="cs-CZ" dirty="0" err="1" smtClean="0"/>
              <a:t>syszému</a:t>
            </a:r>
            <a:r>
              <a:rPr lang="cs-CZ" dirty="0" smtClean="0"/>
              <a:t> (od r. 1971)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6203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Měnové kurzy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Volně směnitelné měny – měny nemají oficiální paritu (kupní sílu), jejich kurz se tvoří na základě poptávky a nabídky na trhu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Směnný kurz – stanoví domácí cenu jednotky cizí měny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Systém volně plovoucích měn charakteristickým rysem současného mezinárodního měnového systému.</a:t>
            </a:r>
          </a:p>
          <a:p>
            <a:pPr marL="0" indent="0">
              <a:buNone/>
            </a:pPr>
            <a:r>
              <a:rPr lang="cs-CZ" dirty="0" smtClean="0"/>
              <a:t>Plovoucí měnový kurz = </a:t>
            </a:r>
            <a:r>
              <a:rPr lang="cs-CZ" dirty="0" err="1" smtClean="0"/>
              <a:t>floating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Některé měny mají plovoucí kurz, jiné jsou „zavěšeny“ na jiné měny v systému fixních parit.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2029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 smtClean="0"/>
              <a:t>Mezinárodní měnový fond (MMF)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Vznikl na konferenci v </a:t>
            </a:r>
            <a:r>
              <a:rPr lang="cs-CZ" sz="2400" dirty="0" err="1" smtClean="0"/>
              <a:t>Bretton</a:t>
            </a:r>
            <a:r>
              <a:rPr lang="cs-CZ" sz="2400" dirty="0" smtClean="0"/>
              <a:t> </a:t>
            </a:r>
            <a:r>
              <a:rPr lang="cs-CZ" sz="2400" dirty="0" err="1" smtClean="0"/>
              <a:t>Woods</a:t>
            </a:r>
            <a:r>
              <a:rPr lang="cs-CZ" sz="2400" dirty="0" smtClean="0"/>
              <a:t> v USA v červenci 1944 – uzavřena dohoda o mez. </a:t>
            </a:r>
            <a:r>
              <a:rPr lang="cs-CZ" sz="2400" dirty="0"/>
              <a:t>e</a:t>
            </a:r>
            <a:r>
              <a:rPr lang="cs-CZ" sz="2400" dirty="0" smtClean="0"/>
              <a:t>konomické spolupráci.</a:t>
            </a: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Sídlo MMF – Washington.</a:t>
            </a:r>
          </a:p>
          <a:p>
            <a:pPr marL="0" indent="0">
              <a:buNone/>
            </a:pPr>
            <a:r>
              <a:rPr lang="cs-CZ" sz="2400" dirty="0" smtClean="0"/>
              <a:t>29 zakládajících zemí, mezi nimi i Československo.</a:t>
            </a:r>
          </a:p>
          <a:p>
            <a:pPr marL="0" indent="0">
              <a:buNone/>
            </a:pPr>
            <a:r>
              <a:rPr lang="cs-CZ" sz="2400" dirty="0" smtClean="0"/>
              <a:t>Finanční operace zahájeny 1. 3. 1947.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Zde také založena Skupina Světové banky.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019241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MMF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B0F0"/>
                </a:solidFill>
              </a:rPr>
              <a:t>Cíle</a:t>
            </a:r>
            <a:r>
              <a:rPr lang="cs-CZ" dirty="0" smtClean="0"/>
              <a:t> – podpora mez. </a:t>
            </a:r>
            <a:r>
              <a:rPr lang="cs-CZ" dirty="0"/>
              <a:t>m</a:t>
            </a:r>
            <a:r>
              <a:rPr lang="cs-CZ" dirty="0" smtClean="0"/>
              <a:t>ěnové spolupráce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- vyvážený růst mez. obchodu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- podpora devizové stability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- zmírnění nerovnováhy v mez. platebních bilancích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členů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MMF aktivní zejména v oblasti dohledu, finanční asistence a technické asistence.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7555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MMF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V čele </a:t>
            </a:r>
            <a:r>
              <a:rPr lang="cs-CZ" sz="2400" dirty="0" smtClean="0">
                <a:solidFill>
                  <a:srgbClr val="00B0F0"/>
                </a:solidFill>
              </a:rPr>
              <a:t>generální ředitel </a:t>
            </a:r>
            <a:r>
              <a:rPr lang="cs-CZ" sz="2400" dirty="0" smtClean="0"/>
              <a:t>– volen výkonným sborem na dobu pěti let.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Spolupracuje se sborem guvernérů, s výkonným sborem, výborem pro rozvoj a vnitřním výborem.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MMF – jedna u nejdůležitějších a nejvlivnějších ekonomických organizací na světě.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744533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Světová banka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Založena v r. 1944 na tzv. </a:t>
            </a:r>
            <a:r>
              <a:rPr lang="cs-CZ" sz="2400" dirty="0" err="1" smtClean="0"/>
              <a:t>Brettonwoodské</a:t>
            </a:r>
            <a:r>
              <a:rPr lang="cs-CZ" sz="2400" dirty="0" smtClean="0"/>
              <a:t> konferenci na pomoc obnovy zemí postižených druhou světovou válkou.</a:t>
            </a:r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2400" dirty="0" smtClean="0"/>
              <a:t>Usiluje o snižování chudoby v zemích se středními příjmy a v úvěruschopných chudších zemích prostřednictvím půjček, garancí a další pomoci včetně analytických a poradních služeb ve prospěch udržitelného rozvoje.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895732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Skupina Světové banky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400" dirty="0" smtClean="0"/>
          </a:p>
          <a:p>
            <a:r>
              <a:rPr lang="cs-CZ" sz="2400" dirty="0" smtClean="0"/>
              <a:t>Mezinárodní banka pro obnovu a rozvoj</a:t>
            </a:r>
          </a:p>
          <a:p>
            <a:r>
              <a:rPr lang="cs-CZ" sz="2400" dirty="0" smtClean="0"/>
              <a:t>Mezinárodní asociace pro rozvoj</a:t>
            </a:r>
          </a:p>
          <a:p>
            <a:r>
              <a:rPr lang="cs-CZ" sz="2400" dirty="0" smtClean="0"/>
              <a:t>Mezinárodní finanční korporace</a:t>
            </a:r>
          </a:p>
          <a:p>
            <a:r>
              <a:rPr lang="cs-CZ" sz="2400" dirty="0" smtClean="0"/>
              <a:t>Multilaterální agentura pro investiční záruky</a:t>
            </a:r>
          </a:p>
          <a:p>
            <a:r>
              <a:rPr lang="cs-CZ" sz="2400" dirty="0" smtClean="0"/>
              <a:t>Mezinárodní centrum pro řešení </a:t>
            </a:r>
            <a:r>
              <a:rPr lang="cs-CZ" sz="2400" dirty="0" err="1" smtClean="0"/>
              <a:t>inv</a:t>
            </a:r>
            <a:r>
              <a:rPr lang="cs-CZ" sz="2400" dirty="0" smtClean="0"/>
              <a:t>. sporů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900005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Evropská měnová unie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Měnová unie v rámci Evropských společenství realizována v těchto fázích:</a:t>
            </a:r>
          </a:p>
          <a:p>
            <a:pPr marL="0" indent="0">
              <a:buNone/>
            </a:pPr>
            <a:r>
              <a:rPr lang="cs-CZ" sz="2400" dirty="0" smtClean="0"/>
              <a:t>1. Období 1990-1993, volný pohyb kapitálu v rámci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EU, zrušení devizových kontrol</a:t>
            </a:r>
          </a:p>
          <a:p>
            <a:pPr marL="0" indent="0">
              <a:buNone/>
            </a:pPr>
            <a:r>
              <a:rPr lang="cs-CZ" sz="2400" dirty="0" smtClean="0"/>
              <a:t>2. Období 1994-1998, zřízení Evropského měnového </a:t>
            </a:r>
          </a:p>
          <a:p>
            <a:pPr marL="0" indent="0">
              <a:buNone/>
            </a:pPr>
            <a:r>
              <a:rPr lang="cs-CZ" sz="2400" dirty="0"/>
              <a:t> </a:t>
            </a:r>
            <a:r>
              <a:rPr lang="cs-CZ" sz="2400" dirty="0" smtClean="0"/>
              <a:t>    institutu</a:t>
            </a:r>
          </a:p>
          <a:p>
            <a:pPr marL="0" indent="0">
              <a:buNone/>
            </a:pPr>
            <a:r>
              <a:rPr lang="cs-CZ" sz="2400" dirty="0" smtClean="0"/>
              <a:t>3. Období 1999-2002, ustavena ECB, zavedeno euro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485956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Měnová politika eurozóny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400" dirty="0" smtClean="0"/>
              <a:t>Provádí ji Evropský systém centrálních bank.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ECB – nahradila v r. 1998 </a:t>
            </a:r>
            <a:r>
              <a:rPr lang="cs-CZ" sz="2400" dirty="0" err="1" smtClean="0"/>
              <a:t>Evr</a:t>
            </a:r>
            <a:r>
              <a:rPr lang="cs-CZ" sz="2400" dirty="0" smtClean="0"/>
              <a:t>. </a:t>
            </a:r>
            <a:r>
              <a:rPr lang="cs-CZ" sz="2400" dirty="0"/>
              <a:t>m</a:t>
            </a:r>
            <a:r>
              <a:rPr lang="cs-CZ" sz="2400" dirty="0" smtClean="0"/>
              <a:t>ěnový institut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Hlavní cíl – udržovat cenovou stabilitu v eurozóně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Rozhodovací orgány: Výkonná rada, Rada guvernérů, Generální rada</a:t>
            </a:r>
          </a:p>
          <a:p>
            <a:pPr marL="0" indent="0">
              <a:buNone/>
            </a:pPr>
            <a:r>
              <a:rPr lang="cs-CZ" sz="2400" dirty="0" smtClean="0"/>
              <a:t>Rada EU, Evropská komise, </a:t>
            </a:r>
            <a:r>
              <a:rPr lang="cs-CZ" sz="2400" smtClean="0"/>
              <a:t>Evropský parlament</a:t>
            </a: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68742806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</TotalTime>
  <Words>559</Words>
  <Application>Microsoft Office PowerPoint</Application>
  <PresentationFormat>Vlastní</PresentationFormat>
  <Paragraphs>86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Calibri</vt:lpstr>
      <vt:lpstr>Tahoma</vt:lpstr>
      <vt:lpstr>Trebuchet MS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 Mezinárodní měnový a finanční systém</vt:lpstr>
      <vt:lpstr> Mezinárodní systém</vt:lpstr>
      <vt:lpstr> Vývoj mezinárodních měnových soustav</vt:lpstr>
      <vt:lpstr>Měnové kurzy</vt:lpstr>
      <vt:lpstr>Mezinárodní měnový fond (MMF)</vt:lpstr>
      <vt:lpstr>MMF</vt:lpstr>
      <vt:lpstr>MMF</vt:lpstr>
      <vt:lpstr>Světová banka</vt:lpstr>
      <vt:lpstr>Skupina Světové banky</vt:lpstr>
      <vt:lpstr>Evropská měnová unie</vt:lpstr>
      <vt:lpstr>Měnová politika eurozóny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19</cp:revision>
  <dcterms:created xsi:type="dcterms:W3CDTF">2017-03-15T11:07:40Z</dcterms:created>
  <dcterms:modified xsi:type="dcterms:W3CDTF">2020-05-23T14:30:07Z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