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2" r:id="rId17"/>
    <p:sldId id="267" r:id="rId18"/>
    <p:sldId id="275" r:id="rId19"/>
    <p:sldId id="276" r:id="rId20"/>
    <p:sldId id="277" r:id="rId21"/>
    <p:sldId id="278" r:id="rId22"/>
    <p:sldId id="279" r:id="rId23"/>
    <p:sldId id="273" r:id="rId24"/>
    <p:sldId id="284" r:id="rId25"/>
    <p:sldId id="274" r:id="rId26"/>
    <p:sldId id="280" r:id="rId27"/>
    <p:sldId id="281" r:id="rId28"/>
    <p:sldId id="282" r:id="rId29"/>
    <p:sldId id="283" r:id="rId30"/>
    <p:sldId id="289" r:id="rId31"/>
    <p:sldId id="288" r:id="rId32"/>
    <p:sldId id="285" r:id="rId33"/>
    <p:sldId id="293" r:id="rId34"/>
    <p:sldId id="294" r:id="rId35"/>
    <p:sldId id="292" r:id="rId36"/>
    <p:sldId id="291" r:id="rId37"/>
    <p:sldId id="301" r:id="rId38"/>
    <p:sldId id="295" r:id="rId39"/>
    <p:sldId id="290" r:id="rId40"/>
    <p:sldId id="296" r:id="rId41"/>
    <p:sldId id="286" r:id="rId42"/>
    <p:sldId id="287" r:id="rId43"/>
    <p:sldId id="297" r:id="rId44"/>
    <p:sldId id="298" r:id="rId45"/>
    <p:sldId id="299" r:id="rId46"/>
    <p:sldId id="300" r:id="rId4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21.3.2022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Kineziologie KOK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71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Kolenní kloub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je </a:t>
            </a:r>
            <a:r>
              <a:rPr lang="cs-CZ" dirty="0">
                <a:solidFill>
                  <a:schemeClr val="tx1"/>
                </a:solidFill>
              </a:rPr>
              <a:t>největší kloub lidského </a:t>
            </a:r>
            <a:r>
              <a:rPr lang="cs-CZ" dirty="0" smtClean="0">
                <a:solidFill>
                  <a:schemeClr val="tx1"/>
                </a:solidFill>
              </a:rPr>
              <a:t>těla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umístění </a:t>
            </a:r>
            <a:r>
              <a:rPr lang="cs-CZ" dirty="0">
                <a:solidFill>
                  <a:schemeClr val="tx1"/>
                </a:solidFill>
              </a:rPr>
              <a:t>mezi dvěma nejdelšími kostmi  - největší </a:t>
            </a:r>
            <a:r>
              <a:rPr lang="cs-CZ" dirty="0" smtClean="0">
                <a:solidFill>
                  <a:schemeClr val="tx1"/>
                </a:solidFill>
              </a:rPr>
              <a:t>páky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často </a:t>
            </a:r>
            <a:r>
              <a:rPr lang="cs-CZ" dirty="0">
                <a:solidFill>
                  <a:schemeClr val="tx1"/>
                </a:solidFill>
              </a:rPr>
              <a:t>místem zranění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Kolenní </a:t>
            </a:r>
            <a:r>
              <a:rPr lang="cs-CZ" dirty="0">
                <a:solidFill>
                  <a:schemeClr val="tx1"/>
                </a:solidFill>
              </a:rPr>
              <a:t>kloub plní dva protichůdné požadavky – </a:t>
            </a:r>
            <a:r>
              <a:rPr lang="cs-CZ" dirty="0" smtClean="0">
                <a:solidFill>
                  <a:schemeClr val="tx1"/>
                </a:solidFill>
              </a:rPr>
              <a:t>mobility/stabilitu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Fce</a:t>
            </a:r>
            <a:r>
              <a:rPr lang="cs-CZ" dirty="0" smtClean="0">
                <a:solidFill>
                  <a:schemeClr val="tx1"/>
                </a:solidFill>
              </a:rPr>
              <a:t> – přizpůsobit délku DKK požadavkům chůze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6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anatomie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Femur, </a:t>
            </a:r>
            <a:r>
              <a:rPr lang="cs-CZ" dirty="0" err="1" smtClean="0">
                <a:solidFill>
                  <a:schemeClr val="tx1"/>
                </a:solidFill>
              </a:rPr>
              <a:t>tibie</a:t>
            </a:r>
            <a:r>
              <a:rPr lang="cs-CZ" dirty="0" smtClean="0">
                <a:solidFill>
                  <a:schemeClr val="tx1"/>
                </a:solidFill>
              </a:rPr>
              <a:t>, patela, menisky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Femoropatelární</a:t>
            </a: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Femorotibiální</a:t>
            </a:r>
            <a:r>
              <a:rPr lang="cs-CZ" dirty="0" smtClean="0">
                <a:solidFill>
                  <a:schemeClr val="tx1"/>
                </a:solidFill>
              </a:rPr>
              <a:t> skloubení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Meniskofemorální</a:t>
            </a:r>
            <a:r>
              <a:rPr lang="cs-CZ" dirty="0" smtClean="0">
                <a:solidFill>
                  <a:schemeClr val="tx1"/>
                </a:solidFill>
              </a:rPr>
              <a:t> a </a:t>
            </a:r>
            <a:r>
              <a:rPr lang="cs-CZ" dirty="0" err="1" smtClean="0">
                <a:solidFill>
                  <a:schemeClr val="tx1"/>
                </a:solidFill>
              </a:rPr>
              <a:t>meniskotibiální</a:t>
            </a: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Vlivem anatomického postavení artikulujících kostí </a:t>
            </a:r>
            <a:r>
              <a:rPr lang="cs-CZ" dirty="0" smtClean="0">
                <a:solidFill>
                  <a:schemeClr val="tx1"/>
                </a:solidFill>
              </a:rPr>
              <a:t>rozlišujeme </a:t>
            </a:r>
            <a:r>
              <a:rPr lang="cs-CZ" dirty="0" err="1">
                <a:solidFill>
                  <a:schemeClr val="tx1"/>
                </a:solidFill>
              </a:rPr>
              <a:t>valgozní</a:t>
            </a:r>
            <a:r>
              <a:rPr lang="cs-CZ" dirty="0">
                <a:solidFill>
                  <a:schemeClr val="tx1"/>
                </a:solidFill>
              </a:rPr>
              <a:t> či </a:t>
            </a:r>
            <a:r>
              <a:rPr lang="cs-CZ" dirty="0" err="1">
                <a:solidFill>
                  <a:schemeClr val="tx1"/>
                </a:solidFill>
              </a:rPr>
              <a:t>varozní</a:t>
            </a:r>
            <a:r>
              <a:rPr lang="cs-CZ" dirty="0">
                <a:solidFill>
                  <a:schemeClr val="tx1"/>
                </a:solidFill>
              </a:rPr>
              <a:t> postavení </a:t>
            </a:r>
            <a:r>
              <a:rPr lang="cs-CZ" dirty="0" smtClean="0">
                <a:solidFill>
                  <a:schemeClr val="tx1"/>
                </a:solidFill>
              </a:rPr>
              <a:t>KOK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Femur od vertikály odkloněn/patela svisle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Fyziologický úhel 170-175°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anatomie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Kolenní kloub je inkongruentní </a:t>
            </a:r>
            <a:endParaRPr lang="cs-CZ" dirty="0" smtClean="0">
              <a:solidFill>
                <a:schemeClr val="tx1"/>
              </a:solidFill>
            </a:endParaRPr>
          </a:p>
          <a:p>
            <a:pPr marL="457200" lvl="0" indent="-457200" algn="just">
              <a:buFont typeface="Arial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Zakřivení kloubních ploch se směrem dozadu spirálovitě zakřivuje a není vzhledem k prostorové orientaci a tvaru kondylů zcela </a:t>
            </a:r>
            <a:r>
              <a:rPr lang="cs-CZ" dirty="0" smtClean="0">
                <a:solidFill>
                  <a:schemeClr val="tx1"/>
                </a:solidFill>
              </a:rPr>
              <a:t>stejné</a:t>
            </a:r>
          </a:p>
          <a:p>
            <a:pPr marL="457200" lvl="0" indent="-457200" algn="just">
              <a:buFont typeface="Arial" pitchFamily="34" charset="0"/>
              <a:buChar char="•"/>
            </a:pPr>
            <a:endParaRPr lang="cs-CZ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781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anatomie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Laterální kondyl </a:t>
            </a:r>
            <a:r>
              <a:rPr lang="cs-CZ" dirty="0" smtClean="0">
                <a:solidFill>
                  <a:schemeClr val="tx1"/>
                </a:solidFill>
              </a:rPr>
              <a:t>(téměř sagitálně)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Mediální kondyl (delší kloubní plocha v předozadním směru)</a:t>
            </a:r>
            <a:endParaRPr lang="cs-CZ" dirty="0">
              <a:solidFill>
                <a:schemeClr val="tx1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Kloubní plochy na </a:t>
            </a:r>
            <a:r>
              <a:rPr lang="cs-CZ" dirty="0" err="1">
                <a:solidFill>
                  <a:schemeClr val="tx1"/>
                </a:solidFill>
              </a:rPr>
              <a:t>tibii</a:t>
            </a:r>
            <a:r>
              <a:rPr lang="cs-CZ" dirty="0">
                <a:solidFill>
                  <a:schemeClr val="tx1"/>
                </a:solidFill>
              </a:rPr>
              <a:t> jsou téměř ploché – mediální kondyl má lehce konkávní tvar/ laterální kondyl je buď rovný, nebo až konvexní </a:t>
            </a:r>
            <a:r>
              <a:rPr lang="cs-CZ" dirty="0" smtClean="0">
                <a:solidFill>
                  <a:schemeClr val="tx1"/>
                </a:solidFill>
              </a:rPr>
              <a:t>&gt; menisky</a:t>
            </a:r>
            <a:endParaRPr lang="cs-CZ" dirty="0">
              <a:solidFill>
                <a:schemeClr val="tx1"/>
              </a:solidFill>
            </a:endParaRPr>
          </a:p>
          <a:p>
            <a:pPr marL="457200" lvl="0" indent="-457200" algn="just">
              <a:buFont typeface="Arial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65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</a:t>
            </a:r>
            <a:r>
              <a:rPr lang="cs-CZ" dirty="0" smtClean="0"/>
              <a:t>enisky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Menisky jsou složeny z hustého vaziva, které přechází v chrupavku</a:t>
            </a:r>
          </a:p>
          <a:p>
            <a:r>
              <a:rPr lang="cs-CZ" dirty="0"/>
              <a:t>Funkce: rovnoměrná distribuce působící síly, </a:t>
            </a:r>
            <a:r>
              <a:rPr lang="cs-CZ" dirty="0" err="1"/>
              <a:t>absorbce</a:t>
            </a:r>
            <a:r>
              <a:rPr lang="cs-CZ" dirty="0"/>
              <a:t> tlaku (při stoji 50% při flexi až 90%), stabilizační </a:t>
            </a:r>
            <a:r>
              <a:rPr lang="cs-CZ" dirty="0" smtClean="0"/>
              <a:t>funkce, </a:t>
            </a:r>
            <a:r>
              <a:rPr lang="cs-CZ" dirty="0"/>
              <a:t>napínají kloubní pouzdro a brání tak </a:t>
            </a:r>
            <a:r>
              <a:rPr lang="cs-CZ" dirty="0" smtClean="0"/>
              <a:t>uskřinutí</a:t>
            </a:r>
          </a:p>
          <a:p>
            <a:r>
              <a:rPr lang="cs-CZ" dirty="0" smtClean="0"/>
              <a:t>Kopírují pohyb kondylů </a:t>
            </a:r>
            <a:r>
              <a:rPr lang="cs-CZ" dirty="0" err="1" smtClean="0"/>
              <a:t>femrur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798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Pohyby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Dva DOF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Okolo transverzální osy – FLX/EXT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Okolo svislé – rotace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66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Extenze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Pohyb do nulového postavení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Možná ještě 5-10° </a:t>
            </a:r>
            <a:r>
              <a:rPr lang="cs-CZ" dirty="0" err="1" smtClean="0">
                <a:solidFill>
                  <a:schemeClr val="tx1"/>
                </a:solidFill>
              </a:rPr>
              <a:t>hyperextenze</a:t>
            </a:r>
            <a:r>
              <a:rPr lang="cs-CZ" dirty="0" smtClean="0">
                <a:solidFill>
                  <a:schemeClr val="tx1"/>
                </a:solidFill>
              </a:rPr>
              <a:t> &gt; genu </a:t>
            </a:r>
            <a:r>
              <a:rPr lang="cs-CZ" dirty="0" err="1" smtClean="0">
                <a:solidFill>
                  <a:schemeClr val="tx1"/>
                </a:solidFill>
              </a:rPr>
              <a:t>recurvatum</a:t>
            </a: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Plná extenze nutná pro chůzi – chůze ve flexi velmi energeticky náročná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Flexe pro chůzi (30-40°)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662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Zámek KOK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Nulová flexe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Napětí postranních vazů a všech vazivových struktur na zadní straně kloubu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Femur, menisky a </a:t>
            </a:r>
            <a:r>
              <a:rPr lang="cs-CZ" dirty="0" err="1" smtClean="0">
                <a:solidFill>
                  <a:schemeClr val="tx1"/>
                </a:solidFill>
              </a:rPr>
              <a:t>tibie</a:t>
            </a:r>
            <a:r>
              <a:rPr lang="cs-CZ" dirty="0" smtClean="0">
                <a:solidFill>
                  <a:schemeClr val="tx1"/>
                </a:solidFill>
              </a:rPr>
              <a:t> na sebe naléhají</a:t>
            </a:r>
          </a:p>
        </p:txBody>
      </p:sp>
    </p:spTree>
    <p:extLst>
      <p:ext uri="{BB962C8B-B14F-4D97-AF65-F5344CB8AC3E}">
        <p14:creationId xmlns:p14="http://schemas.microsoft.com/office/powerpoint/2010/main" val="1133714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Kolenní kloub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Ve stoji &gt; výslednice </a:t>
            </a:r>
            <a:r>
              <a:rPr lang="cs-CZ" dirty="0" err="1" smtClean="0">
                <a:solidFill>
                  <a:schemeClr val="tx1"/>
                </a:solidFill>
              </a:rPr>
              <a:t>Fg</a:t>
            </a:r>
            <a:r>
              <a:rPr lang="cs-CZ" dirty="0" smtClean="0">
                <a:solidFill>
                  <a:schemeClr val="tx1"/>
                </a:solidFill>
              </a:rPr>
              <a:t> jde lehce před kolenním kloubem &gt; extenze zajištěna bez nutné aktivity m. QF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60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Flexe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120-140°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Závisí na mohutnosti sval. hmoty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Pasivně 160°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Rozsah </a:t>
            </a:r>
            <a:r>
              <a:rPr lang="cs-CZ" dirty="0" err="1" smtClean="0">
                <a:solidFill>
                  <a:schemeClr val="tx1"/>
                </a:solidFill>
              </a:rPr>
              <a:t>flx</a:t>
            </a:r>
            <a:r>
              <a:rPr lang="cs-CZ" dirty="0" smtClean="0">
                <a:solidFill>
                  <a:schemeClr val="tx1"/>
                </a:solidFill>
              </a:rPr>
              <a:t>. a </a:t>
            </a:r>
            <a:r>
              <a:rPr lang="cs-CZ" dirty="0" err="1" smtClean="0">
                <a:solidFill>
                  <a:schemeClr val="tx1"/>
                </a:solidFill>
              </a:rPr>
              <a:t>ext</a:t>
            </a:r>
            <a:r>
              <a:rPr lang="cs-CZ" dirty="0" smtClean="0">
                <a:solidFill>
                  <a:schemeClr val="tx1"/>
                </a:solidFill>
              </a:rPr>
              <a:t>. závisí na pozici KYK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19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Rotace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Možná pouze při flexi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(</a:t>
            </a:r>
            <a:r>
              <a:rPr lang="cs-CZ" dirty="0" err="1" smtClean="0">
                <a:solidFill>
                  <a:schemeClr val="tx1"/>
                </a:solidFill>
              </a:rPr>
              <a:t>ext</a:t>
            </a:r>
            <a:r>
              <a:rPr lang="cs-CZ" dirty="0" smtClean="0">
                <a:solidFill>
                  <a:schemeClr val="tx1"/>
                </a:solidFill>
              </a:rPr>
              <a:t> – napětí vazivových </a:t>
            </a:r>
            <a:r>
              <a:rPr lang="cs-CZ" dirty="0" err="1" smtClean="0">
                <a:solidFill>
                  <a:schemeClr val="tx1"/>
                </a:solidFill>
              </a:rPr>
              <a:t>struktru</a:t>
            </a:r>
            <a:r>
              <a:rPr lang="cs-CZ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30° VR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40° ZR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Míra rotace závislá na flexi – největší mezi 45-90°</a:t>
            </a:r>
          </a:p>
        </p:txBody>
      </p:sp>
    </p:spTree>
    <p:extLst>
      <p:ext uri="{BB962C8B-B14F-4D97-AF65-F5344CB8AC3E}">
        <p14:creationId xmlns:p14="http://schemas.microsoft.com/office/powerpoint/2010/main" val="3153611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Automatická rotace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Nastává </a:t>
            </a:r>
            <a:r>
              <a:rPr lang="cs-CZ" dirty="0">
                <a:solidFill>
                  <a:schemeClr val="tx1"/>
                </a:solidFill>
              </a:rPr>
              <a:t>na konci extenze a na začátku </a:t>
            </a:r>
            <a:r>
              <a:rPr lang="cs-CZ" dirty="0" smtClean="0">
                <a:solidFill>
                  <a:schemeClr val="tx1"/>
                </a:solidFill>
              </a:rPr>
              <a:t>flexe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cs-CZ" dirty="0" err="1">
                <a:solidFill>
                  <a:schemeClr val="tx1"/>
                </a:solidFill>
              </a:rPr>
              <a:t>EXTenze</a:t>
            </a:r>
            <a:r>
              <a:rPr lang="cs-CZ" dirty="0">
                <a:solidFill>
                  <a:schemeClr val="tx1"/>
                </a:solidFill>
              </a:rPr>
              <a:t> spojena s </a:t>
            </a:r>
            <a:r>
              <a:rPr lang="cs-CZ" dirty="0" err="1">
                <a:solidFill>
                  <a:schemeClr val="tx1"/>
                </a:solidFill>
              </a:rPr>
              <a:t>EXTerní</a:t>
            </a:r>
            <a:r>
              <a:rPr lang="cs-CZ" dirty="0">
                <a:solidFill>
                  <a:schemeClr val="tx1"/>
                </a:solidFill>
              </a:rPr>
              <a:t> rotací (zevní), Flexe spojena s počáteční vnitřní rotací</a:t>
            </a:r>
            <a:endParaRPr lang="cs-CZ" sz="3600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nestejný </a:t>
            </a:r>
            <a:r>
              <a:rPr lang="cs-CZ" dirty="0">
                <a:solidFill>
                  <a:schemeClr val="tx1"/>
                </a:solidFill>
              </a:rPr>
              <a:t>tvaru kondylů </a:t>
            </a:r>
            <a:r>
              <a:rPr lang="cs-CZ" dirty="0" smtClean="0">
                <a:solidFill>
                  <a:schemeClr val="tx1"/>
                </a:solidFill>
              </a:rPr>
              <a:t>femuru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tvaru </a:t>
            </a:r>
            <a:r>
              <a:rPr lang="cs-CZ" dirty="0">
                <a:solidFill>
                  <a:schemeClr val="tx1"/>
                </a:solidFill>
              </a:rPr>
              <a:t>kondylů </a:t>
            </a:r>
            <a:r>
              <a:rPr lang="cs-CZ" dirty="0" err="1">
                <a:solidFill>
                  <a:schemeClr val="tx1"/>
                </a:solidFill>
              </a:rPr>
              <a:t>tibie</a:t>
            </a:r>
            <a:r>
              <a:rPr lang="cs-CZ" dirty="0">
                <a:solidFill>
                  <a:schemeClr val="tx1"/>
                </a:solidFill>
              </a:rPr>
              <a:t> (mediální je konkávní a laterální konvexní</a:t>
            </a:r>
            <a:r>
              <a:rPr lang="cs-CZ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predominantní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akci flexorů (resp. VR KOK)</a:t>
            </a:r>
          </a:p>
        </p:txBody>
      </p:sp>
    </p:spTree>
    <p:extLst>
      <p:ext uri="{BB962C8B-B14F-4D97-AF65-F5344CB8AC3E}">
        <p14:creationId xmlns:p14="http://schemas.microsoft.com/office/powerpoint/2010/main" val="3936124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Pohyb femuru po </a:t>
            </a:r>
            <a:r>
              <a:rPr lang="cs-CZ" dirty="0" err="1" smtClean="0"/>
              <a:t>tibii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Valivý pohyb (</a:t>
            </a:r>
            <a:r>
              <a:rPr lang="cs-CZ" dirty="0" err="1" smtClean="0">
                <a:solidFill>
                  <a:schemeClr val="tx1"/>
                </a:solidFill>
              </a:rPr>
              <a:t>roll</a:t>
            </a:r>
            <a:r>
              <a:rPr lang="cs-CZ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Posuvný pohyb (</a:t>
            </a:r>
            <a:r>
              <a:rPr lang="cs-CZ" dirty="0" err="1" smtClean="0">
                <a:solidFill>
                  <a:schemeClr val="tx1"/>
                </a:solidFill>
              </a:rPr>
              <a:t>slide</a:t>
            </a:r>
            <a:r>
              <a:rPr lang="cs-CZ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Čistě valivý pohyb pro mediální kondyl je v prvních 10-15° </a:t>
            </a:r>
            <a:r>
              <a:rPr lang="cs-CZ" dirty="0" err="1">
                <a:solidFill>
                  <a:schemeClr val="tx1"/>
                </a:solidFill>
              </a:rPr>
              <a:t>flx</a:t>
            </a:r>
            <a:r>
              <a:rPr lang="cs-CZ" dirty="0">
                <a:solidFill>
                  <a:schemeClr val="tx1"/>
                </a:solidFill>
              </a:rPr>
              <a:t> a pro laterální 20°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3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Pohyb femuru po </a:t>
            </a:r>
            <a:r>
              <a:rPr lang="cs-CZ" dirty="0" err="1" smtClean="0"/>
              <a:t>tibii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chemeClr val="tx1"/>
                </a:solidFill>
              </a:rPr>
              <a:t>OKC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Při flexi se kondyly femuru rolují po </a:t>
            </a:r>
            <a:r>
              <a:rPr lang="cs-CZ" dirty="0" err="1">
                <a:solidFill>
                  <a:schemeClr val="tx1"/>
                </a:solidFill>
              </a:rPr>
              <a:t>tibiálním</a:t>
            </a:r>
            <a:r>
              <a:rPr lang="cs-CZ" dirty="0">
                <a:solidFill>
                  <a:schemeClr val="tx1"/>
                </a:solidFill>
              </a:rPr>
              <a:t> plató dozadu, tento pohyb je částečně vyrovnáván skluzem vpřed (extenze je opačně – </a:t>
            </a:r>
            <a:r>
              <a:rPr lang="cs-CZ" dirty="0" err="1">
                <a:solidFill>
                  <a:schemeClr val="tx1"/>
                </a:solidFill>
              </a:rPr>
              <a:t>roll</a:t>
            </a:r>
            <a:r>
              <a:rPr lang="cs-CZ" dirty="0">
                <a:solidFill>
                  <a:schemeClr val="tx1"/>
                </a:solidFill>
              </a:rPr>
              <a:t> vpřed a skluz vzad) </a:t>
            </a:r>
            <a:endParaRPr lang="cs-CZ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Více se posouvá laterální kondyl</a:t>
            </a:r>
            <a:endParaRPr lang="cs-CZ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32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Pohyb femuru po </a:t>
            </a:r>
            <a:r>
              <a:rPr lang="cs-CZ" dirty="0" err="1" smtClean="0"/>
              <a:t>tibii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solidFill>
                  <a:schemeClr val="tx1"/>
                </a:solidFill>
              </a:rPr>
              <a:t>C</a:t>
            </a:r>
            <a:r>
              <a:rPr lang="cs-CZ" dirty="0" smtClean="0">
                <a:solidFill>
                  <a:schemeClr val="tx1"/>
                </a:solidFill>
              </a:rPr>
              <a:t>KC</a:t>
            </a: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kondyly </a:t>
            </a:r>
            <a:r>
              <a:rPr lang="cs-CZ" dirty="0">
                <a:solidFill>
                  <a:schemeClr val="tx1"/>
                </a:solidFill>
              </a:rPr>
              <a:t>femuru se při flexi posouvají vpřed </a:t>
            </a:r>
            <a:r>
              <a:rPr lang="cs-CZ" dirty="0" smtClean="0">
                <a:solidFill>
                  <a:schemeClr val="tx1"/>
                </a:solidFill>
              </a:rPr>
              <a:t>a kloužou </a:t>
            </a:r>
            <a:r>
              <a:rPr lang="cs-CZ" dirty="0">
                <a:solidFill>
                  <a:schemeClr val="tx1"/>
                </a:solidFill>
              </a:rPr>
              <a:t>vzad a současně se více posouvá vnitřní kondyl – tím zůstává zachována sdružená flexe s VR bérce. Resp. S ZR femuru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15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Kloubní pouzdro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Přední část pouzdra je až po postranní vazy velmi slabá – poté se zesiluje a vzadu tvoří mohutné vazivové </a:t>
            </a:r>
            <a:r>
              <a:rPr lang="cs-CZ" dirty="0" smtClean="0">
                <a:solidFill>
                  <a:schemeClr val="tx1"/>
                </a:solidFill>
              </a:rPr>
              <a:t>slupky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Zesíleno </a:t>
            </a:r>
            <a:r>
              <a:rPr lang="cs-CZ" dirty="0" err="1" smtClean="0">
                <a:solidFill>
                  <a:schemeClr val="tx1"/>
                </a:solidFill>
              </a:rPr>
              <a:t>kolaterálnimi</a:t>
            </a:r>
            <a:r>
              <a:rPr lang="cs-CZ" dirty="0" smtClean="0">
                <a:solidFill>
                  <a:schemeClr val="tx1"/>
                </a:solidFill>
              </a:rPr>
              <a:t> vazy</a:t>
            </a:r>
          </a:p>
          <a:p>
            <a:pPr algn="just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16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Patela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Kladka</a:t>
            </a:r>
          </a:p>
          <a:p>
            <a:r>
              <a:rPr lang="cs-CZ" dirty="0" smtClean="0"/>
              <a:t>Mechanické zpevnění KOK</a:t>
            </a:r>
          </a:p>
          <a:p>
            <a:r>
              <a:rPr lang="cs-CZ" dirty="0" smtClean="0"/>
              <a:t>Patela mění vzdálenost ramene síly m. QF</a:t>
            </a:r>
          </a:p>
          <a:p>
            <a:r>
              <a:rPr lang="cs-CZ" dirty="0" smtClean="0"/>
              <a:t>Snižuje nitrokloubní tlak</a:t>
            </a:r>
          </a:p>
          <a:p>
            <a:r>
              <a:rPr lang="cs-CZ" dirty="0" smtClean="0"/>
              <a:t>Odstranění vede k vyrušení pákové síly</a:t>
            </a:r>
          </a:p>
          <a:p>
            <a:r>
              <a:rPr lang="cs-CZ" dirty="0" smtClean="0"/>
              <a:t>Mění směr působení tahu m. QF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0263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Patela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Flexe – distální posun</a:t>
            </a:r>
          </a:p>
          <a:p>
            <a:r>
              <a:rPr lang="cs-CZ" dirty="0" err="1" smtClean="0"/>
              <a:t>Extneze</a:t>
            </a:r>
            <a:r>
              <a:rPr lang="cs-CZ" dirty="0" smtClean="0"/>
              <a:t>- proximální posun</a:t>
            </a:r>
          </a:p>
          <a:p>
            <a:r>
              <a:rPr lang="cs-CZ" dirty="0" smtClean="0"/>
              <a:t>Komplexní pohyb (rotace/naklánění)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9731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Patela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Pohyb pately možný díky uchycení na femur o dostatečné délce </a:t>
            </a:r>
          </a:p>
          <a:p>
            <a:pPr lvl="1"/>
            <a:r>
              <a:rPr lang="cs-CZ" dirty="0" err="1" smtClean="0"/>
              <a:t>Rescessus</a:t>
            </a:r>
            <a:r>
              <a:rPr lang="cs-CZ" dirty="0" smtClean="0"/>
              <a:t> </a:t>
            </a:r>
            <a:r>
              <a:rPr lang="cs-CZ" dirty="0" err="1" smtClean="0"/>
              <a:t>suprapetlaris</a:t>
            </a:r>
            <a:r>
              <a:rPr lang="cs-CZ" dirty="0" smtClean="0"/>
              <a:t> s </a:t>
            </a:r>
            <a:r>
              <a:rPr lang="cs-CZ" dirty="0" err="1" smtClean="0"/>
              <a:t>bursou</a:t>
            </a:r>
            <a:endParaRPr lang="cs-CZ" dirty="0" smtClean="0"/>
          </a:p>
          <a:p>
            <a:pPr lvl="1"/>
            <a:r>
              <a:rPr lang="cs-CZ" dirty="0" err="1" smtClean="0"/>
              <a:t>Parapatelární</a:t>
            </a:r>
            <a:r>
              <a:rPr lang="cs-CZ" dirty="0" smtClean="0"/>
              <a:t> recesy</a:t>
            </a:r>
          </a:p>
          <a:p>
            <a:r>
              <a:rPr lang="cs-CZ" dirty="0" smtClean="0"/>
              <a:t>Směr tahu m. QF ji táhne laterálně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7928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Stabilita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Statické </a:t>
            </a:r>
            <a:r>
              <a:rPr lang="cs-CZ" dirty="0" err="1" smtClean="0"/>
              <a:t>stabilizaátory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Anatomický tvar kloubních ploch, pouzdro, menisky, vazy</a:t>
            </a:r>
          </a:p>
          <a:p>
            <a:r>
              <a:rPr lang="cs-CZ" dirty="0" smtClean="0"/>
              <a:t>Dynamické</a:t>
            </a:r>
          </a:p>
          <a:p>
            <a:pPr lvl="1"/>
            <a:r>
              <a:rPr lang="cs-CZ" dirty="0" smtClean="0"/>
              <a:t>Svaly kolenního kloubu</a:t>
            </a:r>
          </a:p>
        </p:txBody>
      </p:sp>
    </p:spTree>
    <p:extLst>
      <p:ext uri="{BB962C8B-B14F-4D97-AF65-F5344CB8AC3E}">
        <p14:creationId xmlns:p14="http://schemas.microsoft.com/office/powerpoint/2010/main" val="975023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Mediální skupina stabilizátorů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LCM</a:t>
            </a:r>
          </a:p>
          <a:p>
            <a:r>
              <a:rPr lang="cs-CZ" dirty="0" err="1" smtClean="0"/>
              <a:t>Vastus</a:t>
            </a:r>
            <a:r>
              <a:rPr lang="cs-CZ" dirty="0" smtClean="0"/>
              <a:t> </a:t>
            </a:r>
            <a:r>
              <a:rPr lang="cs-CZ" dirty="0" err="1" smtClean="0"/>
              <a:t>medialis</a:t>
            </a:r>
            <a:endParaRPr lang="cs-CZ" dirty="0" smtClean="0"/>
          </a:p>
          <a:p>
            <a:r>
              <a:rPr lang="cs-CZ" dirty="0" smtClean="0"/>
              <a:t>Caput </a:t>
            </a:r>
            <a:r>
              <a:rPr lang="cs-CZ" dirty="0" err="1" smtClean="0"/>
              <a:t>mediale</a:t>
            </a:r>
            <a:r>
              <a:rPr lang="cs-CZ" dirty="0" smtClean="0"/>
              <a:t> mm. </a:t>
            </a:r>
            <a:r>
              <a:rPr lang="cs-CZ" dirty="0" err="1" smtClean="0"/>
              <a:t>gastrocnemii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332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/>
              <a:t>Mediální skupina stabilizátorů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0" lvl="1" algn="just"/>
            <a:r>
              <a:rPr lang="cs-CZ" dirty="0">
                <a:solidFill>
                  <a:schemeClr val="tx1"/>
                </a:solidFill>
              </a:rPr>
              <a:t>LCM </a:t>
            </a:r>
            <a:endParaRPr lang="cs-CZ" dirty="0" smtClean="0">
              <a:solidFill>
                <a:schemeClr val="tx1"/>
              </a:solidFill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přední </a:t>
            </a:r>
            <a:r>
              <a:rPr lang="cs-CZ" dirty="0">
                <a:solidFill>
                  <a:schemeClr val="tx1"/>
                </a:solidFill>
              </a:rPr>
              <a:t>část volná zadní část spojena s </a:t>
            </a:r>
            <a:r>
              <a:rPr lang="cs-CZ" dirty="0" smtClean="0">
                <a:solidFill>
                  <a:schemeClr val="tx1"/>
                </a:solidFill>
              </a:rPr>
              <a:t>mediálním meniskem </a:t>
            </a: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běží </a:t>
            </a:r>
            <a:r>
              <a:rPr lang="cs-CZ" dirty="0">
                <a:solidFill>
                  <a:schemeClr val="tx1"/>
                </a:solidFill>
              </a:rPr>
              <a:t>šikmo dopředu </a:t>
            </a:r>
            <a:r>
              <a:rPr lang="cs-CZ" dirty="0" smtClean="0">
                <a:solidFill>
                  <a:schemeClr val="tx1"/>
                </a:solidFill>
              </a:rPr>
              <a:t>dolů </a:t>
            </a: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zpevněn </a:t>
            </a:r>
            <a:r>
              <a:rPr lang="cs-CZ" dirty="0">
                <a:solidFill>
                  <a:schemeClr val="tx1"/>
                </a:solidFill>
              </a:rPr>
              <a:t>aktivitou a úpony mediálních svalů (</a:t>
            </a:r>
            <a:r>
              <a:rPr lang="cs-CZ" dirty="0" err="1">
                <a:solidFill>
                  <a:schemeClr val="tx1"/>
                </a:solidFill>
              </a:rPr>
              <a:t>sartorius</a:t>
            </a:r>
            <a:r>
              <a:rPr lang="cs-CZ" dirty="0">
                <a:solidFill>
                  <a:schemeClr val="tx1"/>
                </a:solidFill>
              </a:rPr>
              <a:t>, </a:t>
            </a:r>
            <a:r>
              <a:rPr lang="cs-CZ" dirty="0" err="1">
                <a:solidFill>
                  <a:schemeClr val="tx1"/>
                </a:solidFill>
              </a:rPr>
              <a:t>semitendinosus</a:t>
            </a:r>
            <a:r>
              <a:rPr lang="cs-CZ" dirty="0">
                <a:solidFill>
                  <a:schemeClr val="tx1"/>
                </a:solidFill>
              </a:rPr>
              <a:t> a </a:t>
            </a:r>
            <a:r>
              <a:rPr lang="cs-CZ" dirty="0" err="1">
                <a:solidFill>
                  <a:schemeClr val="tx1"/>
                </a:solidFill>
              </a:rPr>
              <a:t>gracilis</a:t>
            </a:r>
            <a:r>
              <a:rPr lang="cs-CZ" dirty="0">
                <a:solidFill>
                  <a:schemeClr val="tx1"/>
                </a:solidFill>
              </a:rPr>
              <a:t>)</a:t>
            </a:r>
            <a:endParaRPr lang="cs-CZ" sz="3600" dirty="0">
              <a:solidFill>
                <a:schemeClr val="tx1"/>
              </a:solidFill>
            </a:endParaRPr>
          </a:p>
          <a:p>
            <a:pPr algn="just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432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 smtClean="0"/>
              <a:t>Laterální </a:t>
            </a:r>
            <a:r>
              <a:rPr lang="cs-CZ" dirty="0"/>
              <a:t>skupina stabilizátorů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Tractus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iliotibialis</a:t>
            </a:r>
            <a:endParaRPr lang="cs-CZ" dirty="0" smtClean="0">
              <a:solidFill>
                <a:schemeClr val="tx1"/>
              </a:solidFill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LCL</a:t>
            </a: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Biceps </a:t>
            </a:r>
            <a:r>
              <a:rPr lang="cs-CZ" dirty="0" err="1" smtClean="0">
                <a:solidFill>
                  <a:schemeClr val="tx1"/>
                </a:solidFill>
              </a:rPr>
              <a:t>femoris</a:t>
            </a:r>
            <a:endParaRPr lang="cs-CZ" dirty="0" smtClean="0">
              <a:solidFill>
                <a:schemeClr val="tx1"/>
              </a:solidFill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Popliteus</a:t>
            </a:r>
            <a:endParaRPr lang="cs-CZ" dirty="0" smtClean="0">
              <a:solidFill>
                <a:schemeClr val="tx1"/>
              </a:solidFill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Caput </a:t>
            </a:r>
            <a:r>
              <a:rPr lang="cs-CZ" dirty="0" err="1" smtClean="0">
                <a:solidFill>
                  <a:schemeClr val="tx1"/>
                </a:solidFill>
              </a:rPr>
              <a:t>laterale</a:t>
            </a:r>
            <a:r>
              <a:rPr lang="cs-CZ" dirty="0" smtClean="0">
                <a:solidFill>
                  <a:schemeClr val="tx1"/>
                </a:solidFill>
              </a:rPr>
              <a:t> m. </a:t>
            </a:r>
            <a:r>
              <a:rPr lang="cs-CZ" dirty="0" err="1" smtClean="0">
                <a:solidFill>
                  <a:schemeClr val="tx1"/>
                </a:solidFill>
              </a:rPr>
              <a:t>gastrocnemii</a:t>
            </a:r>
            <a:endParaRPr lang="cs-CZ" dirty="0" smtClean="0">
              <a:solidFill>
                <a:schemeClr val="tx1"/>
              </a:solidFill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cs-CZ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34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/>
          <a:lstStyle/>
          <a:p>
            <a:r>
              <a:rPr lang="cs-CZ" dirty="0"/>
              <a:t>Laterální skupina stabilizátorů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76864" cy="5256584"/>
          </a:xfrm>
        </p:spPr>
        <p:txBody>
          <a:bodyPr>
            <a:normAutofit/>
          </a:bodyPr>
          <a:lstStyle/>
          <a:p>
            <a:pPr marL="0" lvl="1" algn="just"/>
            <a:r>
              <a:rPr lang="cs-CZ" dirty="0" smtClean="0">
                <a:solidFill>
                  <a:schemeClr val="tx1"/>
                </a:solidFill>
              </a:rPr>
              <a:t>LCL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volný </a:t>
            </a:r>
            <a:r>
              <a:rPr lang="cs-CZ" dirty="0">
                <a:solidFill>
                  <a:schemeClr val="tx1"/>
                </a:solidFill>
              </a:rPr>
              <a:t>a běží šikmo dozadu dolů </a:t>
            </a:r>
            <a:endParaRPr lang="cs-CZ" dirty="0" smtClean="0">
              <a:solidFill>
                <a:schemeClr val="tx1"/>
              </a:solidFill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chemeClr val="tx1"/>
                </a:solidFill>
              </a:rPr>
              <a:t>iliotibiálním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traktem, který je zpevněn kontrakcí m. TFL</a:t>
            </a:r>
            <a:endParaRPr lang="cs-CZ" sz="3600" dirty="0">
              <a:solidFill>
                <a:schemeClr val="tx1"/>
              </a:solidFill>
            </a:endParaRPr>
          </a:p>
          <a:p>
            <a:pPr lvl="1" algn="just"/>
            <a:r>
              <a:rPr lang="cs-CZ" dirty="0">
                <a:solidFill>
                  <a:schemeClr val="tx1"/>
                </a:solidFill>
              </a:rPr>
              <a:t>Oba napjaty při extenzi </a:t>
            </a:r>
            <a:endParaRPr lang="cs-CZ" dirty="0" smtClean="0">
              <a:solidFill>
                <a:schemeClr val="tx1"/>
              </a:solidFill>
            </a:endParaRPr>
          </a:p>
          <a:p>
            <a:pPr lvl="1" algn="just"/>
            <a:r>
              <a:rPr lang="cs-CZ" dirty="0" smtClean="0">
                <a:solidFill>
                  <a:schemeClr val="tx1"/>
                </a:solidFill>
              </a:rPr>
              <a:t>brání ZR</a:t>
            </a:r>
            <a:endParaRPr lang="cs-CZ" dirty="0">
              <a:solidFill>
                <a:schemeClr val="tx1"/>
              </a:solidFill>
            </a:endParaRPr>
          </a:p>
          <a:p>
            <a:pPr lvl="1" algn="just"/>
            <a:r>
              <a:rPr lang="cs-CZ" dirty="0">
                <a:solidFill>
                  <a:schemeClr val="tx1"/>
                </a:solidFill>
              </a:rPr>
              <a:t>Ruptury při </a:t>
            </a:r>
            <a:r>
              <a:rPr lang="cs-CZ" dirty="0" err="1">
                <a:solidFill>
                  <a:schemeClr val="tx1"/>
                </a:solidFill>
              </a:rPr>
              <a:t>nasilném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valgozním</a:t>
            </a:r>
            <a:r>
              <a:rPr lang="cs-CZ" dirty="0">
                <a:solidFill>
                  <a:schemeClr val="tx1"/>
                </a:solidFill>
              </a:rPr>
              <a:t> či </a:t>
            </a:r>
            <a:r>
              <a:rPr lang="cs-CZ" dirty="0" err="1">
                <a:solidFill>
                  <a:schemeClr val="tx1"/>
                </a:solidFill>
              </a:rPr>
              <a:t>varozním</a:t>
            </a:r>
            <a:r>
              <a:rPr lang="cs-CZ" dirty="0">
                <a:solidFill>
                  <a:schemeClr val="tx1"/>
                </a:solidFill>
              </a:rPr>
              <a:t> pohybu</a:t>
            </a:r>
            <a:endParaRPr lang="cs-CZ" sz="3600" dirty="0">
              <a:solidFill>
                <a:schemeClr val="tx1"/>
              </a:solidFill>
            </a:endParaRPr>
          </a:p>
          <a:p>
            <a:pPr algn="just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84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Anteroposteriorní</a:t>
            </a:r>
            <a:r>
              <a:rPr lang="cs-CZ" dirty="0" smtClean="0"/>
              <a:t> stabilita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extenzi zajištěna zámkem kolenního kloubu</a:t>
            </a:r>
          </a:p>
          <a:p>
            <a:r>
              <a:rPr lang="cs-CZ" dirty="0" smtClean="0"/>
              <a:t>Flexorová skupina brání přílišné </a:t>
            </a:r>
            <a:r>
              <a:rPr lang="cs-CZ" dirty="0" err="1" smtClean="0"/>
              <a:t>hyperextenzi</a:t>
            </a:r>
            <a:endParaRPr lang="cs-CZ" dirty="0" smtClean="0"/>
          </a:p>
          <a:p>
            <a:r>
              <a:rPr lang="cs-CZ" dirty="0" err="1" smtClean="0"/>
              <a:t>Gastrocnemii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4309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Anteroposteriorní</a:t>
            </a:r>
            <a:r>
              <a:rPr lang="cs-CZ" dirty="0"/>
              <a:t> stabilita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ACL</a:t>
            </a:r>
          </a:p>
          <a:p>
            <a:r>
              <a:rPr lang="cs-CZ" dirty="0" smtClean="0"/>
              <a:t>Bráni posunu </a:t>
            </a:r>
            <a:r>
              <a:rPr lang="cs-CZ" dirty="0" err="1" smtClean="0"/>
              <a:t>tibie</a:t>
            </a:r>
            <a:r>
              <a:rPr lang="cs-CZ" dirty="0" smtClean="0"/>
              <a:t> vpřed</a:t>
            </a:r>
          </a:p>
          <a:p>
            <a:r>
              <a:rPr lang="cs-CZ" dirty="0" smtClean="0"/>
              <a:t>Dvě části (</a:t>
            </a:r>
            <a:r>
              <a:rPr lang="cs-CZ" dirty="0" err="1" smtClean="0"/>
              <a:t>anteromediální</a:t>
            </a:r>
            <a:r>
              <a:rPr lang="cs-CZ" dirty="0" smtClean="0"/>
              <a:t>/</a:t>
            </a:r>
            <a:r>
              <a:rPr lang="cs-CZ" dirty="0" err="1" smtClean="0"/>
              <a:t>posterolaterální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Agonisty jsou </a:t>
            </a:r>
            <a:r>
              <a:rPr lang="cs-CZ" dirty="0" err="1" smtClean="0"/>
              <a:t>hamstringy</a:t>
            </a:r>
            <a:endParaRPr lang="cs-CZ" dirty="0" smtClean="0"/>
          </a:p>
          <a:p>
            <a:r>
              <a:rPr lang="cs-CZ" dirty="0" smtClean="0"/>
              <a:t>Natažen během extenze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9164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Stabilita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PCL</a:t>
            </a:r>
          </a:p>
          <a:p>
            <a:r>
              <a:rPr lang="cs-CZ" dirty="0" smtClean="0"/>
              <a:t>Bráni posunu </a:t>
            </a:r>
            <a:r>
              <a:rPr lang="cs-CZ" dirty="0" err="1" smtClean="0"/>
              <a:t>tibie</a:t>
            </a:r>
            <a:r>
              <a:rPr lang="cs-CZ" dirty="0" smtClean="0"/>
              <a:t> vzad</a:t>
            </a:r>
          </a:p>
          <a:p>
            <a:r>
              <a:rPr lang="cs-CZ" dirty="0" smtClean="0"/>
              <a:t>O 1/3 silnější než ACL</a:t>
            </a:r>
          </a:p>
          <a:p>
            <a:r>
              <a:rPr lang="cs-CZ" dirty="0" smtClean="0"/>
              <a:t>Dvě části (</a:t>
            </a:r>
            <a:r>
              <a:rPr lang="cs-CZ" dirty="0" err="1" smtClean="0"/>
              <a:t>anterolaterální</a:t>
            </a:r>
            <a:r>
              <a:rPr lang="cs-CZ" dirty="0" smtClean="0"/>
              <a:t>/</a:t>
            </a:r>
            <a:r>
              <a:rPr lang="cs-CZ" dirty="0" err="1" smtClean="0"/>
              <a:t>posteromediální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ACL i PCL omezuji VR – navíjejí se na sebe</a:t>
            </a:r>
          </a:p>
          <a:p>
            <a:r>
              <a:rPr lang="cs-CZ" dirty="0" smtClean="0"/>
              <a:t>Kolaterální vazy omezují ZR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876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Extenzorový aparát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Quadriceps</a:t>
            </a:r>
            <a:r>
              <a:rPr lang="cs-CZ" dirty="0" smtClean="0"/>
              <a:t> </a:t>
            </a:r>
            <a:r>
              <a:rPr lang="cs-CZ" dirty="0" err="1" smtClean="0"/>
              <a:t>femoris</a:t>
            </a:r>
            <a:endParaRPr lang="cs-CZ" dirty="0" smtClean="0"/>
          </a:p>
          <a:p>
            <a:r>
              <a:rPr lang="cs-CZ" dirty="0" err="1" smtClean="0"/>
              <a:t>Vastus</a:t>
            </a:r>
            <a:r>
              <a:rPr lang="cs-CZ" dirty="0" smtClean="0"/>
              <a:t> </a:t>
            </a:r>
            <a:r>
              <a:rPr lang="cs-CZ" dirty="0" err="1" smtClean="0"/>
              <a:t>intermedius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Vycházejí z něho snopce, které vytvářejí m. </a:t>
            </a:r>
            <a:r>
              <a:rPr lang="cs-CZ" dirty="0" err="1" smtClean="0"/>
              <a:t>articularis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3074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Extenzorový aparát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dirty="0" err="1"/>
              <a:t>Vastus</a:t>
            </a:r>
            <a:r>
              <a:rPr lang="cs-CZ" dirty="0"/>
              <a:t> </a:t>
            </a:r>
            <a:r>
              <a:rPr lang="cs-CZ" dirty="0" err="1"/>
              <a:t>medialis</a:t>
            </a:r>
            <a:r>
              <a:rPr lang="cs-CZ" dirty="0"/>
              <a:t> – má dvě funkční složky</a:t>
            </a:r>
            <a:endParaRPr lang="cs-CZ" sz="4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/>
              <a:t>Vastus</a:t>
            </a:r>
            <a:r>
              <a:rPr lang="cs-CZ" dirty="0"/>
              <a:t> </a:t>
            </a:r>
            <a:r>
              <a:rPr lang="cs-CZ" dirty="0" err="1"/>
              <a:t>medialis</a:t>
            </a:r>
            <a:r>
              <a:rPr lang="cs-CZ" dirty="0"/>
              <a:t> </a:t>
            </a:r>
            <a:r>
              <a:rPr lang="cs-CZ" dirty="0" err="1"/>
              <a:t>longus</a:t>
            </a:r>
            <a:r>
              <a:rPr lang="cs-CZ" dirty="0"/>
              <a:t> – působí jako extenzor</a:t>
            </a:r>
            <a:endParaRPr lang="cs-CZ" sz="3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/>
              <a:t>Vastus</a:t>
            </a:r>
            <a:r>
              <a:rPr lang="cs-CZ" dirty="0"/>
              <a:t> </a:t>
            </a:r>
            <a:r>
              <a:rPr lang="cs-CZ" dirty="0" err="1"/>
              <a:t>medialis</a:t>
            </a:r>
            <a:r>
              <a:rPr lang="cs-CZ" dirty="0"/>
              <a:t> </a:t>
            </a:r>
            <a:r>
              <a:rPr lang="cs-CZ" dirty="0" err="1"/>
              <a:t>obliqus</a:t>
            </a:r>
            <a:r>
              <a:rPr lang="cs-CZ" dirty="0"/>
              <a:t> – stabilizuje patelu v </a:t>
            </a:r>
            <a:r>
              <a:rPr lang="cs-CZ" dirty="0" err="1"/>
              <a:t>sulcus</a:t>
            </a:r>
            <a:r>
              <a:rPr lang="cs-CZ" dirty="0"/>
              <a:t> </a:t>
            </a:r>
            <a:r>
              <a:rPr lang="cs-CZ" dirty="0" err="1"/>
              <a:t>femoralis</a:t>
            </a:r>
            <a:r>
              <a:rPr lang="cs-CZ" dirty="0"/>
              <a:t> a stabilizuje patelu</a:t>
            </a:r>
            <a:endParaRPr lang="cs-CZ" sz="3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Je silnější než jeho protějšek</a:t>
            </a:r>
            <a:endParaRPr lang="cs-CZ" sz="3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4124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Extenzorový aparát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dirty="0" err="1"/>
              <a:t>Vastus</a:t>
            </a:r>
            <a:r>
              <a:rPr lang="cs-CZ" dirty="0"/>
              <a:t> </a:t>
            </a:r>
            <a:r>
              <a:rPr lang="cs-CZ" dirty="0" err="1"/>
              <a:t>lateralis</a:t>
            </a:r>
            <a:endParaRPr lang="cs-CZ" sz="4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Opět dvě funkční složky</a:t>
            </a:r>
            <a:endParaRPr lang="cs-CZ" sz="3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/>
              <a:t>Longus</a:t>
            </a:r>
            <a:r>
              <a:rPr lang="cs-CZ" dirty="0"/>
              <a:t> – longitudinální vlákna extenze</a:t>
            </a:r>
            <a:endParaRPr lang="cs-CZ" sz="3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/>
              <a:t>Obliquus</a:t>
            </a:r>
            <a:r>
              <a:rPr lang="cs-CZ" dirty="0"/>
              <a:t> – antagonista k </a:t>
            </a:r>
            <a:r>
              <a:rPr lang="cs-CZ" dirty="0" err="1"/>
              <a:t>vastus</a:t>
            </a:r>
            <a:r>
              <a:rPr lang="cs-CZ" dirty="0"/>
              <a:t> med.</a:t>
            </a:r>
            <a:endParaRPr lang="cs-CZ" sz="3600" dirty="0"/>
          </a:p>
          <a:p>
            <a:pPr lvl="0"/>
            <a:r>
              <a:rPr lang="cs-CZ" dirty="0"/>
              <a:t>Vyvážená kontrakce </a:t>
            </a:r>
            <a:r>
              <a:rPr lang="cs-CZ" dirty="0" err="1"/>
              <a:t>vastů</a:t>
            </a:r>
            <a:r>
              <a:rPr lang="cs-CZ" dirty="0"/>
              <a:t> </a:t>
            </a:r>
            <a:r>
              <a:rPr lang="cs-CZ" dirty="0" err="1"/>
              <a:t>vytvváří</a:t>
            </a:r>
            <a:r>
              <a:rPr lang="cs-CZ" dirty="0"/>
              <a:t> tah ve směru </a:t>
            </a:r>
            <a:r>
              <a:rPr lang="cs-CZ" dirty="0" err="1"/>
              <a:t>podélne</a:t>
            </a:r>
            <a:r>
              <a:rPr lang="cs-CZ" dirty="0"/>
              <a:t> osy stehna – když dojde k patologii (slabý </a:t>
            </a:r>
            <a:r>
              <a:rPr lang="cs-CZ" dirty="0" err="1"/>
              <a:t>vastus</a:t>
            </a:r>
            <a:r>
              <a:rPr lang="cs-CZ" dirty="0"/>
              <a:t> &gt; </a:t>
            </a:r>
            <a:r>
              <a:rPr lang="cs-CZ" dirty="0" err="1"/>
              <a:t>lateralizace</a:t>
            </a:r>
            <a:r>
              <a:rPr lang="cs-CZ" dirty="0"/>
              <a:t> pately</a:t>
            </a:r>
            <a:r>
              <a:rPr lang="cs-CZ" dirty="0" smtClean="0"/>
              <a:t>)</a:t>
            </a:r>
          </a:p>
          <a:p>
            <a:pPr lvl="0"/>
            <a:r>
              <a:rPr lang="cs-CZ" dirty="0" smtClean="0"/>
              <a:t>Q-úhel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2817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Flexorová skupina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Hamstrings</a:t>
            </a:r>
            <a:r>
              <a:rPr lang="cs-CZ" dirty="0"/>
              <a:t>, </a:t>
            </a:r>
            <a:r>
              <a:rPr lang="cs-CZ" dirty="0" err="1"/>
              <a:t>gracilis</a:t>
            </a:r>
            <a:r>
              <a:rPr lang="cs-CZ" dirty="0"/>
              <a:t>, </a:t>
            </a:r>
            <a:r>
              <a:rPr lang="cs-CZ" dirty="0" err="1"/>
              <a:t>sartorius</a:t>
            </a:r>
            <a:r>
              <a:rPr lang="cs-CZ" dirty="0"/>
              <a:t>, </a:t>
            </a:r>
            <a:r>
              <a:rPr lang="cs-CZ" dirty="0" err="1"/>
              <a:t>popliteus</a:t>
            </a:r>
            <a:endParaRPr lang="cs-CZ" dirty="0"/>
          </a:p>
          <a:p>
            <a:r>
              <a:rPr lang="cs-CZ" dirty="0" smtClean="0"/>
              <a:t>Krátká hlava biceps </a:t>
            </a:r>
            <a:r>
              <a:rPr lang="cs-CZ" dirty="0" err="1" smtClean="0"/>
              <a:t>femoris</a:t>
            </a:r>
            <a:r>
              <a:rPr lang="cs-CZ" dirty="0" smtClean="0"/>
              <a:t> a </a:t>
            </a:r>
            <a:r>
              <a:rPr lang="cs-CZ" dirty="0" err="1" smtClean="0"/>
              <a:t>popliteus</a:t>
            </a:r>
            <a:r>
              <a:rPr lang="cs-CZ" dirty="0" smtClean="0"/>
              <a:t> </a:t>
            </a:r>
            <a:r>
              <a:rPr lang="cs-CZ" dirty="0" err="1" smtClean="0"/>
              <a:t>monoartikulární</a:t>
            </a:r>
            <a:endParaRPr lang="cs-CZ" dirty="0" smtClean="0"/>
          </a:p>
          <a:p>
            <a:r>
              <a:rPr lang="cs-CZ" dirty="0" smtClean="0"/>
              <a:t>Ostatní </a:t>
            </a:r>
            <a:r>
              <a:rPr lang="cs-CZ" dirty="0" err="1" smtClean="0"/>
              <a:t>biartikulární</a:t>
            </a:r>
            <a:r>
              <a:rPr lang="cs-CZ" dirty="0" smtClean="0"/>
              <a:t> &gt; efektivita závisí na pozici KYK</a:t>
            </a:r>
          </a:p>
          <a:p>
            <a:r>
              <a:rPr lang="cs-CZ" dirty="0" smtClean="0"/>
              <a:t>Aktivní insuficience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5130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Lombardův paradox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err="1"/>
              <a:t>Koaktivace</a:t>
            </a:r>
            <a:r>
              <a:rPr lang="cs-CZ" dirty="0"/>
              <a:t> m. QF a </a:t>
            </a:r>
            <a:r>
              <a:rPr lang="cs-CZ" dirty="0" err="1"/>
              <a:t>hamstrings</a:t>
            </a:r>
            <a:r>
              <a:rPr lang="cs-CZ" dirty="0"/>
              <a:t> při přechodu do stoje (při vzpřimování)</a:t>
            </a:r>
          </a:p>
          <a:p>
            <a:pPr lvl="0"/>
            <a:r>
              <a:rPr lang="cs-CZ" dirty="0" err="1"/>
              <a:t>Kokontrakční</a:t>
            </a:r>
            <a:r>
              <a:rPr lang="cs-CZ" dirty="0"/>
              <a:t> </a:t>
            </a:r>
            <a:r>
              <a:rPr lang="cs-CZ" dirty="0" err="1"/>
              <a:t>fce</a:t>
            </a:r>
            <a:r>
              <a:rPr lang="cs-CZ" dirty="0"/>
              <a:t> se odehrává navzdory faktu, že jsou podle principu RI antagonisté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8437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Lombardův paradox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err="1"/>
              <a:t>Kokontrakce</a:t>
            </a:r>
            <a:r>
              <a:rPr lang="cs-CZ" dirty="0"/>
              <a:t> agonistů s agonisty je důležitý stabilizační </a:t>
            </a:r>
            <a:r>
              <a:rPr lang="cs-CZ" dirty="0" err="1"/>
              <a:t>mechanimsu</a:t>
            </a:r>
            <a:r>
              <a:rPr lang="cs-CZ" dirty="0"/>
              <a:t> řízený centrálně – když vypadne &gt; </a:t>
            </a:r>
            <a:r>
              <a:rPr lang="cs-CZ" dirty="0" smtClean="0"/>
              <a:t>nestabilita KOK (podlomení)</a:t>
            </a:r>
            <a:endParaRPr lang="cs-CZ" dirty="0"/>
          </a:p>
          <a:p>
            <a:pPr lvl="0"/>
            <a:r>
              <a:rPr lang="cs-CZ" dirty="0"/>
              <a:t>Z </a:t>
            </a:r>
            <a:r>
              <a:rPr lang="cs-CZ" dirty="0" err="1"/>
              <a:t>lombardova</a:t>
            </a:r>
            <a:r>
              <a:rPr lang="cs-CZ" dirty="0"/>
              <a:t> paradoxu vyplývá, že svalová činnost partnerských dvojic se modifikuje podmínkami funkce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485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Rotátorová skupina skupina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ZR</a:t>
            </a:r>
          </a:p>
          <a:p>
            <a:r>
              <a:rPr lang="cs-CZ" dirty="0" smtClean="0"/>
              <a:t>Biceps + TFL</a:t>
            </a:r>
          </a:p>
          <a:p>
            <a:pPr marL="0" indent="0">
              <a:buNone/>
            </a:pPr>
            <a:r>
              <a:rPr lang="cs-CZ" dirty="0" smtClean="0"/>
              <a:t>VR</a:t>
            </a:r>
          </a:p>
          <a:p>
            <a:r>
              <a:rPr lang="cs-CZ" dirty="0" err="1" smtClean="0"/>
              <a:t>Semisvaly</a:t>
            </a:r>
            <a:r>
              <a:rPr lang="cs-CZ" dirty="0" smtClean="0"/>
              <a:t>, </a:t>
            </a:r>
            <a:r>
              <a:rPr lang="cs-CZ" dirty="0" err="1" smtClean="0"/>
              <a:t>gracilis</a:t>
            </a:r>
            <a:r>
              <a:rPr lang="cs-CZ" dirty="0" smtClean="0"/>
              <a:t>, </a:t>
            </a:r>
            <a:r>
              <a:rPr lang="cs-CZ" dirty="0" err="1" smtClean="0"/>
              <a:t>sartorius</a:t>
            </a:r>
            <a:r>
              <a:rPr lang="cs-CZ" dirty="0" smtClean="0"/>
              <a:t>, </a:t>
            </a:r>
            <a:r>
              <a:rPr lang="cs-CZ" dirty="0" err="1" smtClean="0"/>
              <a:t>popliteus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4459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Patokineziologie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Během flexe je koleno nestabilní &gt; vazy a menisky více náchylné k poškození</a:t>
            </a:r>
          </a:p>
          <a:p>
            <a:r>
              <a:rPr lang="cs-CZ" dirty="0" smtClean="0"/>
              <a:t>Během extenze je koleno stabilní &gt; fraktury artikulujících ploch a ruptury </a:t>
            </a:r>
            <a:r>
              <a:rPr lang="cs-CZ" dirty="0" err="1" smtClean="0"/>
              <a:t>ligament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7569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Patokineziologie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Patelofemorální</a:t>
            </a:r>
            <a:r>
              <a:rPr lang="cs-CZ" dirty="0" smtClean="0"/>
              <a:t> syndrom</a:t>
            </a:r>
          </a:p>
          <a:p>
            <a:pPr lvl="0"/>
            <a:r>
              <a:rPr lang="cs-CZ" dirty="0"/>
              <a:t>Patela má tendenci při kontrakci m. QF k laterálnímu posunu (efekt napjatého luku)</a:t>
            </a:r>
          </a:p>
          <a:p>
            <a:pPr lvl="0"/>
            <a:r>
              <a:rPr lang="cs-CZ" dirty="0"/>
              <a:t>Pří </a:t>
            </a:r>
            <a:r>
              <a:rPr lang="cs-CZ" dirty="0" err="1"/>
              <a:t>zvetšení</a:t>
            </a:r>
            <a:r>
              <a:rPr lang="cs-CZ" dirty="0"/>
              <a:t> QW-</a:t>
            </a:r>
            <a:r>
              <a:rPr lang="cs-CZ" dirty="0" err="1"/>
              <a:t>úhhlu</a:t>
            </a:r>
            <a:r>
              <a:rPr lang="cs-CZ" dirty="0"/>
              <a:t> nad 20° &gt; laterální posun pately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0484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Patelofemorální</a:t>
            </a:r>
            <a:r>
              <a:rPr lang="cs-CZ" dirty="0" smtClean="0"/>
              <a:t> syndrom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Patelofemorální</a:t>
            </a:r>
            <a:r>
              <a:rPr lang="cs-CZ" dirty="0" smtClean="0"/>
              <a:t> syndrom</a:t>
            </a:r>
          </a:p>
          <a:p>
            <a:pPr lvl="0"/>
            <a:r>
              <a:rPr lang="cs-CZ" dirty="0"/>
              <a:t>Patela má tendenci při kontrakci m. QF k laterálnímu posunu (efekt napjatého luku)</a:t>
            </a:r>
          </a:p>
          <a:p>
            <a:pPr lvl="0"/>
            <a:r>
              <a:rPr lang="cs-CZ" dirty="0"/>
              <a:t>Pří </a:t>
            </a:r>
            <a:r>
              <a:rPr lang="cs-CZ" dirty="0" err="1"/>
              <a:t>zvetšení</a:t>
            </a:r>
            <a:r>
              <a:rPr lang="cs-CZ" dirty="0"/>
              <a:t> QW-</a:t>
            </a:r>
            <a:r>
              <a:rPr lang="cs-CZ" dirty="0" err="1"/>
              <a:t>úhhlu</a:t>
            </a:r>
            <a:r>
              <a:rPr lang="cs-CZ" dirty="0"/>
              <a:t> nad 20° &gt; laterální posun </a:t>
            </a:r>
            <a:r>
              <a:rPr lang="cs-CZ" dirty="0" smtClean="0"/>
              <a:t>pately</a:t>
            </a:r>
          </a:p>
          <a:p>
            <a:pPr marL="0" lv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8482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Patelofemorální</a:t>
            </a:r>
            <a:r>
              <a:rPr lang="cs-CZ" dirty="0"/>
              <a:t> syndrom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Příčiny multifaktoriální</a:t>
            </a:r>
          </a:p>
          <a:p>
            <a:pPr lvl="1"/>
            <a:r>
              <a:rPr lang="cs-CZ" dirty="0" err="1" smtClean="0"/>
              <a:t>Dysbalance</a:t>
            </a:r>
            <a:r>
              <a:rPr lang="cs-CZ" dirty="0" smtClean="0"/>
              <a:t> m. QF</a:t>
            </a:r>
          </a:p>
          <a:p>
            <a:pPr lvl="1"/>
            <a:r>
              <a:rPr lang="cs-CZ" dirty="0"/>
              <a:t>morfologické abnormality – </a:t>
            </a:r>
            <a:r>
              <a:rPr lang="cs-CZ" dirty="0" err="1"/>
              <a:t>varus</a:t>
            </a:r>
            <a:r>
              <a:rPr lang="cs-CZ" dirty="0"/>
              <a:t>, </a:t>
            </a:r>
            <a:r>
              <a:rPr lang="cs-CZ" dirty="0" err="1"/>
              <a:t>valgus</a:t>
            </a:r>
            <a:r>
              <a:rPr lang="cs-CZ" dirty="0"/>
              <a:t>, nestejná délka DKK, </a:t>
            </a:r>
            <a:r>
              <a:rPr lang="cs-CZ" dirty="0" err="1"/>
              <a:t>dyspalzie</a:t>
            </a:r>
            <a:r>
              <a:rPr lang="cs-CZ" dirty="0"/>
              <a:t> pately, </a:t>
            </a:r>
            <a:r>
              <a:rPr lang="cs-CZ" dirty="0" err="1"/>
              <a:t>malrotace</a:t>
            </a:r>
            <a:r>
              <a:rPr lang="cs-CZ" dirty="0"/>
              <a:t> femuru či </a:t>
            </a:r>
            <a:r>
              <a:rPr lang="cs-CZ" dirty="0" err="1"/>
              <a:t>tibie</a:t>
            </a:r>
            <a:r>
              <a:rPr lang="cs-CZ" dirty="0"/>
              <a:t>, patela </a:t>
            </a:r>
            <a:r>
              <a:rPr lang="cs-CZ" dirty="0" err="1" smtClean="0"/>
              <a:t>alta</a:t>
            </a:r>
            <a:r>
              <a:rPr lang="cs-CZ" dirty="0" smtClean="0"/>
              <a:t>/</a:t>
            </a:r>
            <a:r>
              <a:rPr lang="cs-CZ" dirty="0" err="1" smtClean="0"/>
              <a:t>baja</a:t>
            </a:r>
            <a:endParaRPr lang="cs-CZ" dirty="0" smtClean="0"/>
          </a:p>
          <a:p>
            <a:pPr lvl="1"/>
            <a:r>
              <a:rPr lang="cs-CZ" dirty="0"/>
              <a:t>Patologické zkrácení </a:t>
            </a:r>
            <a:r>
              <a:rPr lang="cs-CZ" dirty="0" err="1"/>
              <a:t>tractus</a:t>
            </a:r>
            <a:r>
              <a:rPr lang="cs-CZ" dirty="0"/>
              <a:t> </a:t>
            </a:r>
            <a:r>
              <a:rPr lang="cs-CZ" dirty="0" err="1"/>
              <a:t>iliotobialis</a:t>
            </a:r>
            <a:r>
              <a:rPr lang="cs-CZ" dirty="0"/>
              <a:t> </a:t>
            </a:r>
            <a:endParaRPr lang="cs-CZ" dirty="0" smtClean="0"/>
          </a:p>
          <a:p>
            <a:pPr lvl="1"/>
            <a:r>
              <a:rPr lang="cs-CZ" dirty="0" smtClean="0"/>
              <a:t>Akutní úrazy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8093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Patelofemorální</a:t>
            </a:r>
            <a:r>
              <a:rPr lang="cs-CZ" dirty="0"/>
              <a:t> syndrom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Příčiny multifaktoriální</a:t>
            </a:r>
          </a:p>
          <a:p>
            <a:pPr lvl="1"/>
            <a:r>
              <a:rPr lang="cs-CZ" dirty="0"/>
              <a:t>Nevhodný </a:t>
            </a:r>
            <a:r>
              <a:rPr lang="cs-CZ" dirty="0" smtClean="0"/>
              <a:t>pohyb - především </a:t>
            </a:r>
            <a:r>
              <a:rPr lang="cs-CZ" dirty="0"/>
              <a:t>nedostatek </a:t>
            </a:r>
            <a:r>
              <a:rPr lang="cs-CZ" dirty="0" err="1"/>
              <a:t>dynmického</a:t>
            </a:r>
            <a:r>
              <a:rPr lang="cs-CZ" dirty="0"/>
              <a:t> </a:t>
            </a:r>
            <a:r>
              <a:rPr lang="cs-CZ" dirty="0" smtClean="0"/>
              <a:t>pohybu,</a:t>
            </a:r>
          </a:p>
          <a:p>
            <a:pPr lvl="1"/>
            <a:r>
              <a:rPr lang="cs-CZ" dirty="0" smtClean="0"/>
              <a:t>statické </a:t>
            </a:r>
            <a:r>
              <a:rPr lang="cs-CZ" dirty="0"/>
              <a:t>přetížení ve flekčních polohách</a:t>
            </a:r>
          </a:p>
          <a:p>
            <a:pPr lvl="1"/>
            <a:r>
              <a:rPr lang="cs-CZ" dirty="0" smtClean="0"/>
              <a:t>Přetížení extenzorového aparátu</a:t>
            </a:r>
          </a:p>
          <a:p>
            <a:pPr marL="5715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4891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Poškození LCA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Zvedání se ze dřepu plnou silou extenzorů</a:t>
            </a:r>
          </a:p>
          <a:p>
            <a:pPr lvl="0"/>
            <a:r>
              <a:rPr lang="cs-CZ" dirty="0" err="1"/>
              <a:t>Flexe+valgus+ZR</a:t>
            </a:r>
            <a:r>
              <a:rPr lang="cs-CZ" dirty="0"/>
              <a:t> / </a:t>
            </a:r>
            <a:r>
              <a:rPr lang="cs-CZ" dirty="0" err="1"/>
              <a:t>flexe+varus+VR</a:t>
            </a:r>
            <a:endParaRPr lang="cs-CZ" dirty="0"/>
          </a:p>
          <a:p>
            <a:pPr lvl="0"/>
            <a:r>
              <a:rPr lang="cs-CZ" dirty="0"/>
              <a:t>Často spojené s rupturou menisku – </a:t>
            </a:r>
            <a:r>
              <a:rPr lang="cs-CZ" dirty="0" err="1"/>
              <a:t>medialní</a:t>
            </a:r>
            <a:r>
              <a:rPr lang="cs-CZ" dirty="0"/>
              <a:t> kondyl už není držen posteriorně a skřípne mediální roh menisku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80221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Poškození</a:t>
            </a:r>
            <a:r>
              <a:rPr lang="cs-CZ" dirty="0" smtClean="0"/>
              <a:t> PCL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násilný dorzální posun </a:t>
            </a:r>
            <a:r>
              <a:rPr lang="cs-CZ" dirty="0" err="1"/>
              <a:t>tibie</a:t>
            </a:r>
            <a:r>
              <a:rPr lang="cs-CZ" dirty="0"/>
              <a:t> (</a:t>
            </a:r>
            <a:r>
              <a:rPr lang="cs-CZ" dirty="0" err="1"/>
              <a:t>dashboard</a:t>
            </a:r>
            <a:r>
              <a:rPr lang="cs-CZ" dirty="0"/>
              <a:t> </a:t>
            </a:r>
            <a:r>
              <a:rPr lang="cs-CZ" dirty="0" err="1"/>
              <a:t>injury</a:t>
            </a:r>
            <a:r>
              <a:rPr lang="cs-CZ" dirty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0078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Poškození kolaterálních vazů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Při </a:t>
            </a:r>
            <a:r>
              <a:rPr lang="cs-CZ" dirty="0" err="1" smtClean="0"/>
              <a:t>distorzy</a:t>
            </a:r>
            <a:endParaRPr lang="cs-CZ" dirty="0" smtClean="0"/>
          </a:p>
          <a:p>
            <a:r>
              <a:rPr lang="cs-CZ" dirty="0" smtClean="0"/>
              <a:t>Násilné deformování kolene do valgozity/varozity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85013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Poškození menisků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cs-CZ" dirty="0" smtClean="0"/>
              <a:t>Při násilné extenzi kolene (kopání)</a:t>
            </a:r>
          </a:p>
          <a:p>
            <a:r>
              <a:rPr lang="cs-CZ" dirty="0" smtClean="0"/>
              <a:t>Rotační násilí při určitém stupni flexe</a:t>
            </a:r>
          </a:p>
          <a:p>
            <a:r>
              <a:rPr lang="cs-CZ" dirty="0"/>
              <a:t>Chronická ruptura </a:t>
            </a:r>
            <a:r>
              <a:rPr lang="cs-CZ" dirty="0" smtClean="0"/>
              <a:t>- </a:t>
            </a:r>
            <a:r>
              <a:rPr lang="cs-CZ" dirty="0"/>
              <a:t>díky degenerativním pochodům – dochází k úbytku vody a kolagenních vláken – malá síla ho poškodí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Zóny</a:t>
            </a:r>
          </a:p>
          <a:p>
            <a:pPr lvl="1"/>
            <a:r>
              <a:rPr lang="cs-CZ" dirty="0" err="1" smtClean="0"/>
              <a:t>Red</a:t>
            </a:r>
            <a:endParaRPr lang="cs-CZ" dirty="0" smtClean="0"/>
          </a:p>
          <a:p>
            <a:pPr lvl="1"/>
            <a:r>
              <a:rPr lang="cs-CZ" dirty="0" err="1" smtClean="0"/>
              <a:t>Red</a:t>
            </a:r>
            <a:r>
              <a:rPr lang="cs-CZ" dirty="0" smtClean="0"/>
              <a:t>/</a:t>
            </a:r>
            <a:r>
              <a:rPr lang="cs-CZ" dirty="0" err="1" smtClean="0"/>
              <a:t>white</a:t>
            </a:r>
            <a:endParaRPr lang="cs-CZ" dirty="0" smtClean="0"/>
          </a:p>
          <a:p>
            <a:pPr lvl="1"/>
            <a:r>
              <a:rPr lang="cs-CZ" dirty="0" err="1" smtClean="0"/>
              <a:t>white</a:t>
            </a:r>
            <a:endParaRPr lang="cs-CZ" dirty="0" smtClean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90437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Poškození menisků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pPr lvl="0"/>
            <a:r>
              <a:rPr lang="cs-CZ" dirty="0"/>
              <a:t>Jakmile se meniskus poškodí, odtržená část není schopná následovat pohyb kondylů a koleno se zablokuje </a:t>
            </a:r>
          </a:p>
        </p:txBody>
      </p:sp>
    </p:spTree>
    <p:extLst>
      <p:ext uri="{BB962C8B-B14F-4D97-AF65-F5344CB8AC3E}">
        <p14:creationId xmlns:p14="http://schemas.microsoft.com/office/powerpoint/2010/main" val="2641201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Unhappy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pPr marL="0" lvl="0" indent="0">
              <a:buNone/>
            </a:pPr>
            <a:r>
              <a:rPr lang="cs-CZ" dirty="0" err="1" smtClean="0"/>
              <a:t>Unhappy</a:t>
            </a:r>
            <a:r>
              <a:rPr lang="cs-CZ" dirty="0" smtClean="0"/>
              <a:t> trias</a:t>
            </a:r>
          </a:p>
          <a:p>
            <a:r>
              <a:rPr lang="cs-CZ" dirty="0"/>
              <a:t>LCM, mediální meniskus + </a:t>
            </a:r>
            <a:r>
              <a:rPr lang="cs-CZ" dirty="0" smtClean="0"/>
              <a:t>LCA</a:t>
            </a:r>
          </a:p>
          <a:p>
            <a:pPr marL="0" indent="0">
              <a:buNone/>
            </a:pPr>
            <a:r>
              <a:rPr lang="cs-CZ" dirty="0" err="1" smtClean="0"/>
              <a:t>Unhappy</a:t>
            </a:r>
            <a:r>
              <a:rPr lang="cs-CZ" dirty="0" smtClean="0"/>
              <a:t> </a:t>
            </a:r>
            <a:r>
              <a:rPr lang="cs-CZ" dirty="0" err="1" smtClean="0"/>
              <a:t>pentas</a:t>
            </a:r>
            <a:endParaRPr lang="cs-CZ" dirty="0" smtClean="0"/>
          </a:p>
          <a:p>
            <a:pPr lvl="0"/>
            <a:r>
              <a:rPr lang="cs-CZ" dirty="0" err="1"/>
              <a:t>Unhappy</a:t>
            </a:r>
            <a:r>
              <a:rPr lang="cs-CZ" dirty="0"/>
              <a:t> </a:t>
            </a:r>
            <a:r>
              <a:rPr lang="cs-CZ" dirty="0" err="1"/>
              <a:t>pentas</a:t>
            </a:r>
            <a:r>
              <a:rPr lang="cs-CZ" dirty="0"/>
              <a:t> – </a:t>
            </a:r>
            <a:r>
              <a:rPr lang="cs-CZ" dirty="0" err="1"/>
              <a:t>LCM+oba</a:t>
            </a:r>
            <a:r>
              <a:rPr lang="cs-CZ" dirty="0"/>
              <a:t> menisky a oba zkřížené vazy</a:t>
            </a:r>
          </a:p>
          <a:p>
            <a:pPr marL="0" indent="0">
              <a:buNone/>
            </a:pPr>
            <a:r>
              <a:rPr lang="cs-CZ" dirty="0" smtClean="0"/>
              <a:t>Při velkém </a:t>
            </a:r>
            <a:r>
              <a:rPr lang="cs-CZ" dirty="0" err="1" smtClean="0"/>
              <a:t>násilý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Zničeny stabilizátory&gt; značná nestabilita</a:t>
            </a:r>
          </a:p>
        </p:txBody>
      </p:sp>
    </p:spTree>
    <p:extLst>
      <p:ext uri="{BB962C8B-B14F-4D97-AF65-F5344CB8AC3E}">
        <p14:creationId xmlns:p14="http://schemas.microsoft.com/office/powerpoint/2010/main" val="39714633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956</Words>
  <Application>Microsoft Office PowerPoint</Application>
  <PresentationFormat>Předvádění na obrazovce (4:3)</PresentationFormat>
  <Paragraphs>213</Paragraphs>
  <Slides>46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47" baseType="lpstr">
      <vt:lpstr>Motiv sady Office</vt:lpstr>
      <vt:lpstr>Kineziologie KOK</vt:lpstr>
      <vt:lpstr>Kolenní kloub</vt:lpstr>
      <vt:lpstr>anatomie</vt:lpstr>
      <vt:lpstr>anatomie</vt:lpstr>
      <vt:lpstr>anatomie</vt:lpstr>
      <vt:lpstr>Menisky</vt:lpstr>
      <vt:lpstr>Pohyby</vt:lpstr>
      <vt:lpstr>Extenze</vt:lpstr>
      <vt:lpstr>Zámek KOK</vt:lpstr>
      <vt:lpstr>Kolenní kloub</vt:lpstr>
      <vt:lpstr>Flexe</vt:lpstr>
      <vt:lpstr>Rotace</vt:lpstr>
      <vt:lpstr>Automatická rotace </vt:lpstr>
      <vt:lpstr>Pohyb femuru po tibii</vt:lpstr>
      <vt:lpstr>Pohyb femuru po tibii</vt:lpstr>
      <vt:lpstr>Pohyb femuru po tibii</vt:lpstr>
      <vt:lpstr>Kloubní pouzdro</vt:lpstr>
      <vt:lpstr>Patela</vt:lpstr>
      <vt:lpstr>Patela</vt:lpstr>
      <vt:lpstr>Patela</vt:lpstr>
      <vt:lpstr>Stabilita</vt:lpstr>
      <vt:lpstr>Mediální skupina stabilizátorů</vt:lpstr>
      <vt:lpstr>Mediální skupina stabilizátorů</vt:lpstr>
      <vt:lpstr>Laterální skupina stabilizátorů</vt:lpstr>
      <vt:lpstr>Laterální skupina stabilizátorů</vt:lpstr>
      <vt:lpstr>Anteroposteriorní stabilita</vt:lpstr>
      <vt:lpstr>Anteroposteriorní stabilita</vt:lpstr>
      <vt:lpstr>Stabilita</vt:lpstr>
      <vt:lpstr>Extenzorový aparát</vt:lpstr>
      <vt:lpstr>Extenzorový aparát</vt:lpstr>
      <vt:lpstr>Extenzorový aparát</vt:lpstr>
      <vt:lpstr>Flexorová skupina</vt:lpstr>
      <vt:lpstr>Lombardův paradox</vt:lpstr>
      <vt:lpstr>Lombardův paradox</vt:lpstr>
      <vt:lpstr>Rotátorová skupina skupina</vt:lpstr>
      <vt:lpstr>Patokineziologie</vt:lpstr>
      <vt:lpstr>Patokineziologie</vt:lpstr>
      <vt:lpstr>Patelofemorální syndrom</vt:lpstr>
      <vt:lpstr>Patelofemorální syndrom</vt:lpstr>
      <vt:lpstr>Patelofemorální syndrom</vt:lpstr>
      <vt:lpstr>Poškození LCA</vt:lpstr>
      <vt:lpstr>Poškození PCL</vt:lpstr>
      <vt:lpstr>Poškození kolaterálních vazů</vt:lpstr>
      <vt:lpstr>Poškození menisků</vt:lpstr>
      <vt:lpstr>Poškození menisků</vt:lpstr>
      <vt:lpstr>Unhappy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Kineziologie KOK</dc:title>
  <dc:creator>Dagmar</dc:creator>
  <cp:lastModifiedBy>uživatel</cp:lastModifiedBy>
  <cp:revision>14</cp:revision>
  <dcterms:created xsi:type="dcterms:W3CDTF">2016-06-07T08:34:31Z</dcterms:created>
  <dcterms:modified xsi:type="dcterms:W3CDTF">2022-03-21T10:58:38Z</dcterms:modified>
</cp:coreProperties>
</file>