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2" d="100"/>
          <a:sy n="52" d="100"/>
        </p:scale>
        <p:origin x="84" y="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2/22/2023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f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BD47B79-6754-5A3E-84B0-72555C8DCD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503" y="882317"/>
            <a:ext cx="11790725" cy="511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61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F4999D-B2B0-4575-93F5-AE61A9C324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Klasická konzervativní historiografie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58F5B39-AB89-48C5-99CF-13B8829014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HIPO1_TFPD1</a:t>
            </a:r>
          </a:p>
        </p:txBody>
      </p:sp>
    </p:spTree>
    <p:extLst>
      <p:ext uri="{BB962C8B-B14F-4D97-AF65-F5344CB8AC3E}">
        <p14:creationId xmlns:p14="http://schemas.microsoft.com/office/powerpoint/2010/main" val="3201795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D9537D-0C6E-4A57-9661-D5882B86B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Klasická německá historická škola - zdroje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CD6A7E1-EB20-46EB-BC51-984EDE86C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/>
              <a:t>- vyvinula se vymezováním se proti klasické </a:t>
            </a:r>
            <a:r>
              <a:rPr lang="cs-CZ" b="1" dirty="0" err="1"/>
              <a:t>rankeovské</a:t>
            </a:r>
            <a:r>
              <a:rPr lang="cs-CZ" b="1" dirty="0"/>
              <a:t> historiografii v Německu</a:t>
            </a:r>
            <a:r>
              <a:rPr lang="cs-CZ" dirty="0"/>
              <a:t> a </a:t>
            </a:r>
            <a:r>
              <a:rPr lang="cs-CZ" b="1" dirty="0"/>
              <a:t>klasické politické ekonomii</a:t>
            </a:r>
            <a:r>
              <a:rPr lang="cs-CZ" dirty="0"/>
              <a:t>, která se tehdy zformovala v Anglii a ve Francii, </a:t>
            </a:r>
            <a:r>
              <a:rPr lang="cs-CZ" b="1" dirty="0"/>
              <a:t>reprezentované v Německu zejména Friedrichem Listem</a:t>
            </a:r>
          </a:p>
          <a:p>
            <a:r>
              <a:rPr lang="cs-CZ" b="1" dirty="0"/>
              <a:t>- Klasická německá historiografie vycházela také z německé klasické filozofie</a:t>
            </a:r>
            <a:r>
              <a:rPr lang="cs-CZ" dirty="0"/>
              <a:t>, především z </a:t>
            </a:r>
            <a:r>
              <a:rPr lang="cs-CZ" b="1" dirty="0"/>
              <a:t>Immanuela Kanta a G. W. F. </a:t>
            </a:r>
            <a:r>
              <a:rPr lang="cs-CZ" b="1" dirty="0" err="1"/>
              <a:t>Hegela</a:t>
            </a:r>
            <a:endParaRPr lang="cs-CZ" b="1" dirty="0"/>
          </a:p>
          <a:p>
            <a:r>
              <a:rPr lang="cs-CZ" b="1" dirty="0"/>
              <a:t>- </a:t>
            </a:r>
            <a:r>
              <a:rPr lang="cs-CZ" dirty="0"/>
              <a:t>Značnou roli hrály tzv. </a:t>
            </a:r>
            <a:r>
              <a:rPr lang="cs-CZ" b="1" dirty="0"/>
              <a:t>kamerální politické vědy</a:t>
            </a:r>
            <a:r>
              <a:rPr lang="cs-CZ" dirty="0"/>
              <a:t>, což byl systém nauk </a:t>
            </a:r>
            <a:r>
              <a:rPr lang="cs-CZ" b="1" dirty="0"/>
              <a:t>uplatňovaný ve středoevropských zemích</a:t>
            </a:r>
            <a:r>
              <a:rPr lang="cs-CZ" dirty="0"/>
              <a:t>, který </a:t>
            </a:r>
            <a:r>
              <a:rPr lang="cs-CZ" b="1" dirty="0"/>
              <a:t>připravoval úředníky pro státní správu</a:t>
            </a:r>
            <a:r>
              <a:rPr lang="cs-CZ" dirty="0"/>
              <a:t> a obsahoval i </a:t>
            </a:r>
            <a:r>
              <a:rPr lang="cs-CZ" b="1" dirty="0"/>
              <a:t>disciplíny jako obchodní právo, státní finance či daně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87961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AE1EAD-1E63-4BEB-9E39-55A5C30B9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Leopold von </a:t>
            </a:r>
            <a:r>
              <a:rPr lang="cs-CZ" b="1" dirty="0" err="1"/>
              <a:t>Ranke</a:t>
            </a:r>
            <a:r>
              <a:rPr lang="cs-CZ" b="1" dirty="0"/>
              <a:t> </a:t>
            </a:r>
            <a:r>
              <a:rPr lang="cs-CZ" dirty="0"/>
              <a:t>(21. prosince 1795, </a:t>
            </a:r>
            <a:r>
              <a:rPr lang="cs-CZ" dirty="0" err="1"/>
              <a:t>Wiehe</a:t>
            </a:r>
            <a:r>
              <a:rPr lang="cs-CZ" dirty="0"/>
              <a:t>, Sasko – 23. května 1886, Berlín) 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6EF425E1-D441-49AB-AB7E-BD5E105B38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4571" y="2222500"/>
            <a:ext cx="3124879" cy="4333167"/>
          </a:xfrm>
        </p:spPr>
      </p:pic>
    </p:spTree>
    <p:extLst>
      <p:ext uri="{BB962C8B-B14F-4D97-AF65-F5344CB8AC3E}">
        <p14:creationId xmlns:p14="http://schemas.microsoft.com/office/powerpoint/2010/main" val="572830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CA60C9-5192-4D1B-9739-5E8FF19D7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Friedrich List (6. srpna 1789 – 30. listopadu 1846) 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D3CF5900-6F57-4D43-985D-FD7F0F8608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6800" y="2074217"/>
            <a:ext cx="3003550" cy="4583195"/>
          </a:xfrm>
        </p:spPr>
      </p:pic>
    </p:spTree>
    <p:extLst>
      <p:ext uri="{BB962C8B-B14F-4D97-AF65-F5344CB8AC3E}">
        <p14:creationId xmlns:p14="http://schemas.microsoft.com/office/powerpoint/2010/main" val="3646965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CEA969-27DD-4BED-8578-C28962265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Wilhelm </a:t>
            </a:r>
            <a:r>
              <a:rPr lang="cs-CZ" b="1" dirty="0" err="1"/>
              <a:t>Roscher</a:t>
            </a:r>
            <a:r>
              <a:rPr lang="cs-CZ" dirty="0"/>
              <a:t> (1817-1894)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B007EA45-2E2C-4B54-A8FF-BCEFBBC549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6580" y="2060543"/>
            <a:ext cx="3453320" cy="4551196"/>
          </a:xfrm>
        </p:spPr>
      </p:pic>
    </p:spTree>
    <p:extLst>
      <p:ext uri="{BB962C8B-B14F-4D97-AF65-F5344CB8AC3E}">
        <p14:creationId xmlns:p14="http://schemas.microsoft.com/office/powerpoint/2010/main" val="217311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9C4DA7-9CC4-42C7-BAD9-DB3CFEA6A1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Bruno </a:t>
            </a:r>
            <a:r>
              <a:rPr lang="cs-CZ" b="1" dirty="0" err="1"/>
              <a:t>Hildebrand</a:t>
            </a:r>
            <a:r>
              <a:rPr lang="cs-CZ" b="1" dirty="0"/>
              <a:t>  (1812 – 1878)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40C0E45E-E456-45D3-8A31-94818915BE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21138" y="2378265"/>
            <a:ext cx="2894012" cy="4209472"/>
          </a:xfrm>
        </p:spPr>
      </p:pic>
    </p:spTree>
    <p:extLst>
      <p:ext uri="{BB962C8B-B14F-4D97-AF65-F5344CB8AC3E}">
        <p14:creationId xmlns:p14="http://schemas.microsoft.com/office/powerpoint/2010/main" val="1720933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4129D5-28D9-4A6B-B1CF-8DE000613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Karl Gustav Adolf </a:t>
            </a:r>
            <a:r>
              <a:rPr lang="en-US" b="1" dirty="0" err="1"/>
              <a:t>Knies</a:t>
            </a:r>
            <a:r>
              <a:rPr lang="en-US" b="1" dirty="0"/>
              <a:t>  (1821 – 1898)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69E1EDD5-CAA2-428C-AE9B-50D382FCA3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1500" y="2102792"/>
            <a:ext cx="4394200" cy="4506871"/>
          </a:xfrm>
        </p:spPr>
      </p:pic>
    </p:spTree>
    <p:extLst>
      <p:ext uri="{BB962C8B-B14F-4D97-AF65-F5344CB8AC3E}">
        <p14:creationId xmlns:p14="http://schemas.microsoft.com/office/powerpoint/2010/main" val="3727831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B86C0F-3A49-4651-9515-708203E7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84842"/>
            <a:ext cx="9613861" cy="678730"/>
          </a:xfrm>
        </p:spPr>
        <p:txBody>
          <a:bodyPr/>
          <a:lstStyle/>
          <a:p>
            <a:r>
              <a:rPr lang="cs-CZ" b="1" dirty="0"/>
              <a:t>Konzervativní a pozitivistická historiografie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9176D1D-1F7B-4DF8-B4C5-23D4F58C3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403" y="838986"/>
            <a:ext cx="11764652" cy="5863472"/>
          </a:xfrm>
        </p:spPr>
        <p:txBody>
          <a:bodyPr/>
          <a:lstStyle/>
          <a:p>
            <a:r>
              <a:rPr lang="cs-CZ" b="1" dirty="0">
                <a:solidFill>
                  <a:srgbClr val="FFFF00"/>
                </a:solidFill>
              </a:rPr>
              <a:t>Pozitivismus</a:t>
            </a:r>
          </a:p>
          <a:p>
            <a:r>
              <a:rPr lang="cs-CZ" b="1" dirty="0"/>
              <a:t>Pozitivismus je epistemologické a metodologické stanovisko</a:t>
            </a:r>
            <a:r>
              <a:rPr lang="cs-CZ" dirty="0"/>
              <a:t>, případně </a:t>
            </a:r>
            <a:r>
              <a:rPr lang="cs-CZ" b="1" dirty="0"/>
              <a:t>způsob myšlení</a:t>
            </a:r>
            <a:r>
              <a:rPr lang="cs-CZ" dirty="0"/>
              <a:t>. </a:t>
            </a:r>
            <a:r>
              <a:rPr lang="cs-CZ" b="1" dirty="0"/>
              <a:t>Chce se vyhnout spekulaci a vycházet jen z „daného“,</a:t>
            </a:r>
            <a:r>
              <a:rPr lang="cs-CZ" dirty="0"/>
              <a:t> tj. </a:t>
            </a:r>
            <a:r>
              <a:rPr lang="cs-CZ" b="1" dirty="0"/>
              <a:t>z jednotlivých ověřitelných faktů</a:t>
            </a:r>
            <a:r>
              <a:rPr lang="cs-CZ" dirty="0"/>
              <a:t>.</a:t>
            </a:r>
          </a:p>
          <a:p>
            <a:r>
              <a:rPr lang="cs-CZ" b="1" dirty="0"/>
              <a:t>Pozitivistické paradigma </a:t>
            </a:r>
            <a:r>
              <a:rPr lang="cs-CZ" dirty="0"/>
              <a:t>je </a:t>
            </a:r>
            <a:r>
              <a:rPr lang="cs-CZ" b="1" dirty="0"/>
              <a:t>jedno z paradigmat</a:t>
            </a:r>
            <a:r>
              <a:rPr lang="cs-CZ" dirty="0"/>
              <a:t>, které určují </a:t>
            </a:r>
            <a:r>
              <a:rPr lang="cs-CZ" b="1" dirty="0"/>
              <a:t>základ teorií a hypotéz pro společenské a humanitní vědy i historii v druhé polovině 19. století a přetrvává až do 20. století</a:t>
            </a:r>
            <a:r>
              <a:rPr lang="cs-CZ" dirty="0"/>
              <a:t>.</a:t>
            </a:r>
          </a:p>
          <a:p>
            <a:r>
              <a:rPr lang="cs-CZ" b="1" dirty="0">
                <a:solidFill>
                  <a:srgbClr val="FFFF00"/>
                </a:solidFill>
              </a:rPr>
              <a:t>August </a:t>
            </a:r>
            <a:r>
              <a:rPr lang="cs-CZ" b="1" dirty="0" err="1">
                <a:solidFill>
                  <a:srgbClr val="FFFF00"/>
                </a:solidFill>
              </a:rPr>
              <a:t>Comt</a:t>
            </a:r>
            <a:r>
              <a:rPr lang="cs-CZ" b="1" dirty="0">
                <a:solidFill>
                  <a:srgbClr val="FFFF00"/>
                </a:solidFill>
              </a:rPr>
              <a:t> </a:t>
            </a:r>
            <a:r>
              <a:rPr lang="cs-CZ" dirty="0"/>
              <a:t>(1798–1857) a </a:t>
            </a:r>
            <a:r>
              <a:rPr lang="cs-CZ" b="1" dirty="0"/>
              <a:t>jeho filosofie dějin</a:t>
            </a:r>
            <a:r>
              <a:rPr lang="cs-CZ" dirty="0"/>
              <a:t> - </a:t>
            </a:r>
            <a:r>
              <a:rPr lang="cs-CZ" b="1" dirty="0"/>
              <a:t>lidstvo ve svých dějinách zákonitě</a:t>
            </a:r>
            <a:r>
              <a:rPr lang="cs-CZ" dirty="0"/>
              <a:t> </a:t>
            </a:r>
            <a:r>
              <a:rPr lang="cs-CZ" b="1" dirty="0">
                <a:solidFill>
                  <a:srgbClr val="FFFF00"/>
                </a:solidFill>
              </a:rPr>
              <a:t>třemi stádii</a:t>
            </a:r>
            <a:r>
              <a:rPr lang="cs-CZ" b="1" dirty="0"/>
              <a:t>, totiž </a:t>
            </a:r>
            <a:r>
              <a:rPr lang="cs-CZ" b="1" dirty="0">
                <a:solidFill>
                  <a:srgbClr val="FFFF00"/>
                </a:solidFill>
              </a:rPr>
              <a:t>teologickou, metafyzickou a pozitivní </a:t>
            </a:r>
            <a:r>
              <a:rPr lang="cs-CZ" b="1" dirty="0"/>
              <a:t>epochou</a:t>
            </a:r>
            <a:r>
              <a:rPr lang="cs-CZ" dirty="0"/>
              <a:t> (tzv. </a:t>
            </a:r>
            <a:r>
              <a:rPr lang="cs-CZ" b="1" dirty="0"/>
              <a:t>zákon tří stádií</a:t>
            </a:r>
            <a:r>
              <a:rPr lang="cs-CZ" dirty="0"/>
              <a:t>). 1) </a:t>
            </a:r>
            <a:r>
              <a:rPr lang="cs-CZ" b="1" dirty="0"/>
              <a:t>do roku 1300, </a:t>
            </a:r>
            <a:r>
              <a:rPr lang="cs-CZ" dirty="0"/>
              <a:t>lidstvo se  </a:t>
            </a:r>
            <a:r>
              <a:rPr lang="cs-CZ" b="1" dirty="0"/>
              <a:t>řídilo náboženstvím </a:t>
            </a:r>
            <a:r>
              <a:rPr lang="cs-CZ" dirty="0"/>
              <a:t>; 2) </a:t>
            </a:r>
            <a:r>
              <a:rPr lang="cs-CZ" b="1" dirty="0"/>
              <a:t>druhé mezi lety 1300 a 1800 filosofickou spekulací</a:t>
            </a:r>
            <a:r>
              <a:rPr lang="cs-CZ" dirty="0"/>
              <a:t>; 3) </a:t>
            </a:r>
            <a:r>
              <a:rPr lang="cs-CZ" b="1" dirty="0"/>
              <a:t>třetí od roku 1800 se bude řídit jen racionální a pozitivní vědou</a:t>
            </a:r>
            <a:r>
              <a:rPr lang="cs-CZ" dirty="0"/>
              <a:t>.</a:t>
            </a:r>
          </a:p>
          <a:p>
            <a:r>
              <a:rPr lang="cs-CZ" b="1" dirty="0"/>
              <a:t>řízení lidských společností</a:t>
            </a:r>
            <a:r>
              <a:rPr lang="cs-CZ" dirty="0"/>
              <a:t> musí převzít </a:t>
            </a:r>
            <a:r>
              <a:rPr lang="cs-CZ" b="1" dirty="0" err="1"/>
              <a:t>Comtem</a:t>
            </a:r>
            <a:r>
              <a:rPr lang="cs-CZ" b="1" dirty="0"/>
              <a:t> založená nová věda</a:t>
            </a:r>
            <a:r>
              <a:rPr lang="cs-CZ" dirty="0"/>
              <a:t>, kterou </a:t>
            </a:r>
            <a:r>
              <a:rPr lang="cs-CZ" b="1" dirty="0"/>
              <a:t>nazval sociologií (kniha </a:t>
            </a:r>
            <a:r>
              <a:rPr lang="cs-CZ" b="1" i="1" dirty="0">
                <a:solidFill>
                  <a:srgbClr val="FFFF00"/>
                </a:solidFill>
              </a:rPr>
              <a:t>Kurz pozitivní filozofie</a:t>
            </a:r>
            <a:r>
              <a:rPr lang="cs-CZ" b="1" i="1" dirty="0"/>
              <a:t>)</a:t>
            </a:r>
          </a:p>
          <a:p>
            <a:r>
              <a:rPr lang="cs-CZ" b="1" dirty="0"/>
              <a:t>„vědecké pozitivistické náboženství“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6641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48678D-AC77-463E-8778-B964335BF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Brazilská vlajka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7D2570A-49B1-48E1-80DD-70066A5DC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Heslo progresivismu – </a:t>
            </a:r>
            <a:r>
              <a:rPr lang="cs-CZ" b="1" dirty="0"/>
              <a:t>„Řád a pokrok“- </a:t>
            </a:r>
            <a:r>
              <a:rPr lang="cs-CZ" b="1" i="1" dirty="0" err="1"/>
              <a:t>Ordem</a:t>
            </a:r>
            <a:r>
              <a:rPr lang="cs-CZ" b="1" i="1" dirty="0"/>
              <a:t> e </a:t>
            </a:r>
            <a:r>
              <a:rPr lang="cs-CZ" b="1" i="1" dirty="0" err="1"/>
              <a:t>progresso</a:t>
            </a:r>
            <a:endParaRPr lang="cs-CZ" dirty="0"/>
          </a:p>
          <a:p>
            <a:r>
              <a:rPr lang="pl-PL" dirty="0"/>
              <a:t>„Láska jako princip a řád jako základ; pokrok k cíli“.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087D0C4-8A13-4B5F-89B7-3816D25E3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175" y="3296526"/>
            <a:ext cx="4505325" cy="314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019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021CEE-34FA-42E9-BA09-673149B98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Pozitivismus jako metoda v historiografii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9540F89-27FA-4A56-931D-BCB3B39C9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643" y="2042808"/>
            <a:ext cx="11770468" cy="4815191"/>
          </a:xfrm>
        </p:spPr>
        <p:txBody>
          <a:bodyPr>
            <a:normAutofit/>
          </a:bodyPr>
          <a:lstStyle/>
          <a:p>
            <a:r>
              <a:rPr lang="cs-CZ" sz="2800" b="1" dirty="0"/>
              <a:t>V historiografii </a:t>
            </a:r>
            <a:r>
              <a:rPr lang="cs-CZ" sz="2800" dirty="0"/>
              <a:t>se pozitivisté zaměřovali na přísný </a:t>
            </a:r>
            <a:r>
              <a:rPr lang="cs-CZ" sz="2800" b="1" dirty="0"/>
              <a:t>objektivismus</a:t>
            </a:r>
            <a:r>
              <a:rPr lang="cs-CZ" sz="2800" dirty="0"/>
              <a:t>, </a:t>
            </a:r>
            <a:r>
              <a:rPr lang="cs-CZ" sz="2800" b="1" dirty="0"/>
              <a:t>detailní analýzu a maximální využití primárních pramenů.</a:t>
            </a:r>
            <a:r>
              <a:rPr lang="cs-CZ" sz="2800" dirty="0"/>
              <a:t> Každý fakt musel být </a:t>
            </a:r>
            <a:r>
              <a:rPr lang="cs-CZ" sz="2800" b="1" dirty="0"/>
              <a:t>pramenně podložen</a:t>
            </a:r>
            <a:r>
              <a:rPr lang="cs-CZ" sz="2800" dirty="0"/>
              <a:t>, nebylo místo pro </a:t>
            </a:r>
            <a:r>
              <a:rPr lang="cs-CZ" sz="2800" b="1" dirty="0"/>
              <a:t>žádné hypotézy bez následného doložení.</a:t>
            </a:r>
            <a:r>
              <a:rPr lang="cs-CZ" sz="2800" dirty="0"/>
              <a:t> Velký důraz byl kladen </a:t>
            </a:r>
            <a:r>
              <a:rPr lang="cs-CZ" sz="2800" b="1" dirty="0"/>
              <a:t>na formu</a:t>
            </a:r>
            <a:r>
              <a:rPr lang="cs-CZ" sz="2800" dirty="0"/>
              <a:t> – závazná a systematická </a:t>
            </a:r>
            <a:r>
              <a:rPr lang="cs-CZ" sz="2800" b="1" dirty="0"/>
              <a:t>terminologie</a:t>
            </a:r>
            <a:r>
              <a:rPr lang="cs-CZ" sz="2800" dirty="0"/>
              <a:t>, přesný </a:t>
            </a:r>
            <a:r>
              <a:rPr lang="cs-CZ" sz="2800" b="1" dirty="0"/>
              <a:t>metodologický postup</a:t>
            </a:r>
            <a:r>
              <a:rPr lang="cs-CZ" sz="2800" dirty="0"/>
              <a:t>, přesně vymezené a </a:t>
            </a:r>
            <a:r>
              <a:rPr lang="cs-CZ" sz="2800" b="1" dirty="0"/>
              <a:t>charakterizované žánry</a:t>
            </a:r>
            <a:r>
              <a:rPr lang="cs-CZ" sz="2800" dirty="0"/>
              <a:t>, až </a:t>
            </a:r>
            <a:r>
              <a:rPr lang="cs-CZ" sz="2800" b="1" dirty="0"/>
              <a:t>diktát diskurzu</a:t>
            </a:r>
            <a:r>
              <a:rPr lang="cs-CZ" sz="2800" dirty="0"/>
              <a:t>, závazná </a:t>
            </a:r>
            <a:r>
              <a:rPr lang="cs-CZ" sz="2800" b="1" dirty="0"/>
              <a:t>metodologie</a:t>
            </a:r>
            <a:r>
              <a:rPr lang="cs-CZ" sz="2800" dirty="0"/>
              <a:t>, organizovaný a </a:t>
            </a:r>
            <a:r>
              <a:rPr lang="cs-CZ" sz="2800" b="1" dirty="0"/>
              <a:t>strukturovaný vědecký establishment</a:t>
            </a:r>
            <a:r>
              <a:rPr lang="cs-CZ" sz="2800" dirty="0"/>
              <a:t> – akademie věd, univerzity, vědecké časopisy, vědecké zvyklosti. Pozitivistické dějepisectví si libuje v </a:t>
            </a:r>
            <a:r>
              <a:rPr lang="cs-CZ" sz="2800" b="1" dirty="0"/>
              <a:t>detailních analýzách, mívá problém se syntézami</a:t>
            </a:r>
            <a:r>
              <a:rPr lang="cs-CZ" sz="2800" dirty="0"/>
              <a:t>. </a:t>
            </a:r>
          </a:p>
          <a:p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40247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A71DDB-0AF4-4437-A757-7A951E64A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/>
              <a:t>Hippolyte</a:t>
            </a:r>
            <a:r>
              <a:rPr lang="cs-CZ" b="1" dirty="0"/>
              <a:t> </a:t>
            </a:r>
            <a:r>
              <a:rPr lang="cs-CZ" b="1" dirty="0" err="1"/>
              <a:t>Adolphe</a:t>
            </a:r>
            <a:r>
              <a:rPr lang="cs-CZ" b="1" dirty="0"/>
              <a:t> </a:t>
            </a:r>
            <a:r>
              <a:rPr lang="cs-CZ" b="1" dirty="0" err="1"/>
              <a:t>Taine</a:t>
            </a:r>
            <a:r>
              <a:rPr lang="cs-CZ" dirty="0"/>
              <a:t> (21. dubna 1828 - 5. března 1893)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CA45E4FC-F895-4E27-B3D6-EA0D3F358F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11035" y="2236712"/>
            <a:ext cx="3629067" cy="4439226"/>
          </a:xfrm>
        </p:spPr>
      </p:pic>
    </p:spTree>
    <p:extLst>
      <p:ext uri="{BB962C8B-B14F-4D97-AF65-F5344CB8AC3E}">
        <p14:creationId xmlns:p14="http://schemas.microsoft.com/office/powerpoint/2010/main" val="3634494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724A39-11F3-41A2-ABFF-7BDD1A8C6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Alexis-Charles-</a:t>
            </a:r>
            <a:r>
              <a:rPr lang="cs-CZ" b="1" dirty="0" err="1"/>
              <a:t>Henri</a:t>
            </a:r>
            <a:r>
              <a:rPr lang="cs-CZ" b="1" dirty="0"/>
              <a:t> </a:t>
            </a:r>
            <a:r>
              <a:rPr lang="cs-CZ" b="1" dirty="0" err="1"/>
              <a:t>Clérel</a:t>
            </a:r>
            <a:r>
              <a:rPr lang="cs-CZ" b="1" dirty="0"/>
              <a:t> de </a:t>
            </a:r>
            <a:r>
              <a:rPr lang="cs-CZ" b="1" dirty="0" err="1"/>
              <a:t>Tocqueville</a:t>
            </a:r>
            <a:r>
              <a:rPr lang="cs-CZ" dirty="0"/>
              <a:t> (29. července 1805, Paříž – 16. dubna 1859, Cannes)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8640D016-268E-4F65-9C70-8DB87C4224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92554" y="2200612"/>
            <a:ext cx="3647548" cy="4406238"/>
          </a:xfrm>
        </p:spPr>
      </p:pic>
    </p:spTree>
    <p:extLst>
      <p:ext uri="{BB962C8B-B14F-4D97-AF65-F5344CB8AC3E}">
        <p14:creationId xmlns:p14="http://schemas.microsoft.com/office/powerpoint/2010/main" val="4141804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621E85-7DF0-41BD-81A6-20B51AE3C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err="1"/>
              <a:t>Numa</a:t>
            </a:r>
            <a:r>
              <a:rPr lang="cs-CZ" b="1" dirty="0"/>
              <a:t> Denis </a:t>
            </a:r>
            <a:r>
              <a:rPr lang="cs-CZ" b="1" dirty="0" err="1"/>
              <a:t>Fustel</a:t>
            </a:r>
            <a:r>
              <a:rPr lang="cs-CZ" b="1" dirty="0"/>
              <a:t> de </a:t>
            </a:r>
            <a:r>
              <a:rPr lang="cs-CZ" b="1" dirty="0" err="1"/>
              <a:t>Coulanges</a:t>
            </a:r>
            <a:r>
              <a:rPr lang="cs-CZ" dirty="0"/>
              <a:t> [</a:t>
            </a:r>
            <a:r>
              <a:rPr lang="cs-CZ" dirty="0" err="1"/>
              <a:t>fystel</a:t>
            </a:r>
            <a:r>
              <a:rPr lang="cs-CZ" dirty="0"/>
              <a:t> </a:t>
            </a:r>
            <a:r>
              <a:rPr lang="cs-CZ" dirty="0" err="1"/>
              <a:t>d'kulanž</a:t>
            </a:r>
            <a:r>
              <a:rPr lang="cs-CZ" dirty="0"/>
              <a:t>] (18. března 1830 Paříž – 12. září 1889 </a:t>
            </a:r>
            <a:r>
              <a:rPr lang="cs-CZ" dirty="0" err="1"/>
              <a:t>Massy</a:t>
            </a:r>
            <a:r>
              <a:rPr lang="cs-CZ" dirty="0"/>
              <a:t>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B61884B5-E365-42FF-B94A-5451EF52EC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6440" y="2122792"/>
            <a:ext cx="3184207" cy="4347041"/>
          </a:xfrm>
        </p:spPr>
      </p:pic>
    </p:spTree>
    <p:extLst>
      <p:ext uri="{BB962C8B-B14F-4D97-AF65-F5344CB8AC3E}">
        <p14:creationId xmlns:p14="http://schemas.microsoft.com/office/powerpoint/2010/main" val="78485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5C1CCE-7A28-4240-96B8-F12F18A23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Henry Thomas </a:t>
            </a:r>
            <a:r>
              <a:rPr lang="cs-CZ" b="1" dirty="0" err="1"/>
              <a:t>Buckle</a:t>
            </a:r>
            <a:r>
              <a:rPr lang="cs-CZ" dirty="0"/>
              <a:t> (24. listopadu 1821, </a:t>
            </a:r>
            <a:r>
              <a:rPr lang="cs-CZ" dirty="0" err="1"/>
              <a:t>Lee</a:t>
            </a:r>
            <a:r>
              <a:rPr lang="cs-CZ" dirty="0"/>
              <a:t>, Kent – 29. května 1862, Damašek, Sýrie) 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81FCE121-1890-4D56-AC2F-63D9158255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90801" y="2317676"/>
            <a:ext cx="3468756" cy="4477008"/>
          </a:xfrm>
        </p:spPr>
      </p:pic>
    </p:spTree>
    <p:extLst>
      <p:ext uri="{BB962C8B-B14F-4D97-AF65-F5344CB8AC3E}">
        <p14:creationId xmlns:p14="http://schemas.microsoft.com/office/powerpoint/2010/main" val="5027650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C250E0-A090-4722-90F4-FAE13B422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Christian Matthias Theodor </a:t>
            </a:r>
            <a:r>
              <a:rPr lang="cs-CZ" b="1" dirty="0" err="1"/>
              <a:t>Mommsen</a:t>
            </a:r>
            <a:r>
              <a:rPr lang="cs-CZ" dirty="0"/>
              <a:t> (30. listopadu 1817, </a:t>
            </a:r>
            <a:r>
              <a:rPr lang="cs-CZ" dirty="0" err="1"/>
              <a:t>Garding</a:t>
            </a:r>
            <a:r>
              <a:rPr lang="cs-CZ" dirty="0"/>
              <a:t>, Šlesvicko-Holštýnsko – 1. listopadu 1903, </a:t>
            </a:r>
            <a:r>
              <a:rPr lang="cs-CZ" dirty="0" err="1"/>
              <a:t>Charlottenburg</a:t>
            </a:r>
            <a:r>
              <a:rPr lang="cs-CZ" dirty="0"/>
              <a:t>, Berlín)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2098D0E8-C525-4098-A115-1ABDD09539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75070" y="2175322"/>
            <a:ext cx="3059585" cy="4495550"/>
          </a:xfrm>
        </p:spPr>
      </p:pic>
    </p:spTree>
    <p:extLst>
      <p:ext uri="{BB962C8B-B14F-4D97-AF65-F5344CB8AC3E}">
        <p14:creationId xmlns:p14="http://schemas.microsoft.com/office/powerpoint/2010/main" val="960368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2A0E72-C2CB-4907-A0C8-F32C90131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Sergej Michajlovič </a:t>
            </a:r>
            <a:r>
              <a:rPr lang="cs-CZ" b="1" dirty="0" err="1"/>
              <a:t>Solovjov</a:t>
            </a:r>
            <a:r>
              <a:rPr lang="cs-CZ" dirty="0"/>
              <a:t>, rusky </a:t>
            </a:r>
            <a:r>
              <a:rPr lang="az-Cyrl-AZ" dirty="0"/>
              <a:t>Серге́й Миха́йлович Соловьёв (17. </a:t>
            </a:r>
            <a:r>
              <a:rPr lang="cs-CZ" dirty="0"/>
              <a:t>květen 1820, Moskva – 16. říjen 1879, Moskva) 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AFD2CBCE-F75E-4004-8EF8-0FCB44527B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49627" y="2255556"/>
            <a:ext cx="3290475" cy="4108226"/>
          </a:xfrm>
        </p:spPr>
      </p:pic>
    </p:spTree>
    <p:extLst>
      <p:ext uri="{BB962C8B-B14F-4D97-AF65-F5344CB8AC3E}">
        <p14:creationId xmlns:p14="http://schemas.microsoft.com/office/powerpoint/2010/main" val="3825181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3D5DF6-5A00-B38F-C0C0-94579357E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38F0B8-6AE2-8D25-93A2-6FB45223A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Kutnar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František - Marek Jaroslav, Přehledné dějiny českého a slovenského dějepisectví, Praha 19972, 20093.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Kutnar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František - Marek Jaroslav, Přehledné dějiny českého a slovenského dějepisectví I - II, Praha 1973 - 1978.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Hanzal Josef, Cesty české historiografie 1945 - 1989, Praha 1999.</a:t>
            </a:r>
            <a:endParaRPr lang="cs-CZ" b="0" dirty="0">
              <a:effectLst/>
            </a:endParaRPr>
          </a:p>
          <a:p>
            <a:pPr rtl="0">
              <a:spcBef>
                <a:spcPts val="1400"/>
              </a:spcBef>
              <a:spcAft>
                <a:spcPts val="1400"/>
              </a:spcAft>
            </a:pPr>
            <a:r>
              <a:rPr lang="cs-CZ" sz="1800" b="1" i="0" u="none" strike="noStrike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Iggers</a:t>
            </a:r>
            <a:r>
              <a:rPr lang="cs-CZ" sz="18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Georg G., Historiografie ve 20. století, Praha 2002</a:t>
            </a:r>
            <a:endParaRPr lang="cs-CZ" b="0" dirty="0">
              <a:effectLst/>
            </a:endParaRPr>
          </a:p>
          <a:p>
            <a:br>
              <a:rPr lang="cs-CZ"/>
            </a:b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473040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Berlín</Template>
  <TotalTime>152</TotalTime>
  <Words>632</Words>
  <Application>Microsoft Office PowerPoint</Application>
  <PresentationFormat>Širokoúhlá obrazovka</PresentationFormat>
  <Paragraphs>36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2" baseType="lpstr">
      <vt:lpstr>Arial</vt:lpstr>
      <vt:lpstr>Times New Roman</vt:lpstr>
      <vt:lpstr>Trebuchet MS</vt:lpstr>
      <vt:lpstr>Berlín</vt:lpstr>
      <vt:lpstr>Prezentace aplikace PowerPoint</vt:lpstr>
      <vt:lpstr>Klasická konzervativní historiografie</vt:lpstr>
      <vt:lpstr>Klasická německá historická škola - zdroje</vt:lpstr>
      <vt:lpstr>Leopold von Ranke (21. prosince 1795, Wiehe, Sasko – 23. května 1886, Berlín) </vt:lpstr>
      <vt:lpstr>Friedrich List (6. srpna 1789 – 30. listopadu 1846) </vt:lpstr>
      <vt:lpstr>Wilhelm Roscher (1817-1894)</vt:lpstr>
      <vt:lpstr>Bruno Hildebrand  (1812 – 1878)</vt:lpstr>
      <vt:lpstr>Karl Gustav Adolf Knies  (1821 – 1898)</vt:lpstr>
      <vt:lpstr>Konzervativní a pozitivistická historiografie</vt:lpstr>
      <vt:lpstr>Brazilská vlajka</vt:lpstr>
      <vt:lpstr>Pozitivismus jako metoda v historiografii</vt:lpstr>
      <vt:lpstr>Hippolyte Adolphe Taine (21. dubna 1828 - 5. března 1893)</vt:lpstr>
      <vt:lpstr>Alexis-Charles-Henri Clérel de Tocqueville (29. července 1805, Paříž – 16. dubna 1859, Cannes)</vt:lpstr>
      <vt:lpstr>Numa Denis Fustel de Coulanges [fystel d'kulanž] (18. března 1830 Paříž – 12. září 1889 Massy)</vt:lpstr>
      <vt:lpstr>Henry Thomas Buckle (24. listopadu 1821, Lee, Kent – 29. května 1862, Damašek, Sýrie) </vt:lpstr>
      <vt:lpstr>Christian Matthias Theodor Mommsen (30. listopadu 1817, Garding, Šlesvicko-Holštýnsko – 1. listopadu 1903, Charlottenburg, Berlín)</vt:lpstr>
      <vt:lpstr>Sergej Michajlovič Solovjov, rusky Серге́й Миха́йлович Соловьёв (17. květen 1820, Moskva – 16. říjen 1879, Moskva) 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Klasická konzervativní historiografie</dc:title>
  <dc:creator>Naděžda Morávková</dc:creator>
  <cp:lastModifiedBy>Naděžda Morávková</cp:lastModifiedBy>
  <cp:revision>14</cp:revision>
  <dcterms:created xsi:type="dcterms:W3CDTF">2021-11-21T15:24:08Z</dcterms:created>
  <dcterms:modified xsi:type="dcterms:W3CDTF">2023-02-22T14:18:39Z</dcterms:modified>
</cp:coreProperties>
</file>