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9"/>
  </p:notesMasterIdLst>
  <p:sldIdLst>
    <p:sldId id="28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99CF2-6656-42B6-89A3-96CF8021EBB9}" type="datetimeFigureOut">
              <a:rPr lang="cs-CZ" smtClean="0"/>
              <a:t>22.02.2023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C853E-1F17-4ACB-83E5-671E5837B4A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08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2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25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724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70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27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21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03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79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354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47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842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07572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899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3884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584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88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24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0167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315E1BA-C02C-FBD8-E4AE-CF91FCDC3C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70" y="836441"/>
            <a:ext cx="11909958" cy="516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04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B82C69-561F-4E23-9578-8EA0140C16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7_Proměny historiografie v době nástupu humanismu a reformace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EAFCCD3-3EB9-416A-A62D-003E5D58B3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HIPO1 a TFPD1</a:t>
            </a:r>
          </a:p>
        </p:txBody>
      </p:sp>
    </p:spTree>
    <p:extLst>
      <p:ext uri="{BB962C8B-B14F-4D97-AF65-F5344CB8AC3E}">
        <p14:creationId xmlns:p14="http://schemas.microsoft.com/office/powerpoint/2010/main" val="283268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8703F3-C41B-459D-92CF-6339BF474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ve společnosti i kultuře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21AB862-D8DA-42BA-8BB1-F4E7533DC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39025"/>
          </a:xfrm>
        </p:spPr>
        <p:txBody>
          <a:bodyPr>
            <a:normAutofit lnSpcReduction="10000"/>
          </a:bodyPr>
          <a:lstStyle/>
          <a:p>
            <a:r>
              <a:rPr lang="cs-CZ" b="1" dirty="0"/>
              <a:t>úpadek scholastiky</a:t>
            </a:r>
            <a:r>
              <a:rPr lang="cs-CZ" dirty="0"/>
              <a:t>, ale i </a:t>
            </a:r>
            <a:r>
              <a:rPr lang="cs-CZ" b="1" dirty="0"/>
              <a:t>rozklad středověké jednoty – církevního univerzalismu,</a:t>
            </a:r>
            <a:r>
              <a:rPr lang="cs-CZ" dirty="0"/>
              <a:t> pod vlivem nových ideových proudů (</a:t>
            </a:r>
            <a:r>
              <a:rPr lang="cs-CZ" b="1" dirty="0" err="1"/>
              <a:t>averroismus</a:t>
            </a:r>
            <a:r>
              <a:rPr lang="cs-CZ" b="1" dirty="0"/>
              <a:t>, terminismus a mystické směry</a:t>
            </a:r>
            <a:r>
              <a:rPr lang="cs-CZ" dirty="0"/>
              <a:t>) – myšlenkové rozvolnění</a:t>
            </a:r>
          </a:p>
          <a:p>
            <a:r>
              <a:rPr lang="cs-CZ" dirty="0"/>
              <a:t>Návrat k </a:t>
            </a:r>
            <a:r>
              <a:rPr lang="cs-CZ" b="1" dirty="0"/>
              <a:t>aristotelismu</a:t>
            </a:r>
          </a:p>
          <a:p>
            <a:r>
              <a:rPr lang="cs-CZ" b="1" dirty="0"/>
              <a:t>laicizace</a:t>
            </a:r>
            <a:endParaRPr lang="cs-CZ" dirty="0"/>
          </a:p>
          <a:p>
            <a:r>
              <a:rPr lang="cs-CZ" dirty="0"/>
              <a:t>historiografické potřeby </a:t>
            </a:r>
            <a:r>
              <a:rPr lang="cs-CZ" b="1" dirty="0"/>
              <a:t>státníků, právníků, úředníků, obchodníků, ale i řemeslníků či vojáků</a:t>
            </a:r>
          </a:p>
          <a:p>
            <a:r>
              <a:rPr lang="cs-CZ" b="1" dirty="0"/>
              <a:t>Národní jazyky</a:t>
            </a:r>
          </a:p>
          <a:p>
            <a:r>
              <a:rPr lang="cs-CZ" b="1" dirty="0"/>
              <a:t>Rozvoj poznání – Leonardo da Vinci, </a:t>
            </a:r>
            <a:r>
              <a:rPr lang="cs-CZ" b="1" dirty="0" err="1"/>
              <a:t>Milkuláš</a:t>
            </a:r>
            <a:r>
              <a:rPr lang="cs-CZ" b="1" dirty="0"/>
              <a:t> Koperník, Jan Kepler, Galileo Galilei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6956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AC473C-A574-42D4-BBA7-88D9121EE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ve společnosti i kultuře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DFD4A2-20D6-407A-9034-17132471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Vynález knihtisku</a:t>
            </a:r>
          </a:p>
          <a:p>
            <a:r>
              <a:rPr lang="cs-CZ" dirty="0" err="1"/>
              <a:t>Objebvení</a:t>
            </a:r>
            <a:r>
              <a:rPr lang="cs-CZ" dirty="0"/>
              <a:t> Ameriky</a:t>
            </a:r>
          </a:p>
          <a:p>
            <a:r>
              <a:rPr lang="cs-CZ" dirty="0"/>
              <a:t>Nové filozofické a ideové směry:</a:t>
            </a:r>
          </a:p>
          <a:p>
            <a:r>
              <a:rPr lang="cs-CZ" dirty="0"/>
              <a:t>Roger Bacon</a:t>
            </a:r>
          </a:p>
          <a:p>
            <a:r>
              <a:rPr lang="cs-CZ" dirty="0"/>
              <a:t>John </a:t>
            </a:r>
            <a:r>
              <a:rPr lang="cs-CZ" dirty="0" err="1"/>
              <a:t>Viclef</a:t>
            </a:r>
            <a:endParaRPr lang="cs-CZ" dirty="0"/>
          </a:p>
          <a:p>
            <a:r>
              <a:rPr lang="cs-CZ" dirty="0"/>
              <a:t>Martin Luther</a:t>
            </a:r>
          </a:p>
          <a:p>
            <a:r>
              <a:rPr lang="cs-CZ" dirty="0"/>
              <a:t>Mikuláš </a:t>
            </a:r>
            <a:r>
              <a:rPr lang="cs-CZ" dirty="0" err="1"/>
              <a:t>Kusánský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924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A7837C-4665-4288-88C2-B9DE7429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79F5C92-BBB0-475A-A725-AE92BDB06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Vyžaduje vědeckou metodologii.</a:t>
            </a:r>
            <a:r>
              <a:rPr lang="cs-CZ" dirty="0"/>
              <a:t> V historii došlo k objektivní </a:t>
            </a:r>
            <a:r>
              <a:rPr lang="cs-CZ" b="1" dirty="0"/>
              <a:t>nutnosti prohloubit heuristiku, zpřísnit historickou kritiku, zobjektivizovat interpretaci a zvýšit nároky na syntézu dějepisného díla.</a:t>
            </a:r>
          </a:p>
          <a:p>
            <a:r>
              <a:rPr lang="cs-CZ" b="1" dirty="0"/>
              <a:t>Nová filozofie dějin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   Nejvýznačnějšími dějepisci se v renesanční Itálii stávali opět politici, státníci a diplomaté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Ad </a:t>
            </a:r>
            <a:r>
              <a:rPr lang="cs-CZ" sz="3600" b="1" dirty="0" err="1">
                <a:solidFill>
                  <a:srgbClr val="FFFF00"/>
                </a:solidFill>
              </a:rPr>
              <a:t>fontes</a:t>
            </a:r>
            <a:endParaRPr lang="cs-CZ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247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9E16F4-53C8-4B57-BD78-C576CD149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Itálie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10AC410-BBA0-4282-BBBF-367A512A2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2"/>
            <a:ext cx="6070674" cy="4297391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FFFF00"/>
                </a:solidFill>
              </a:rPr>
              <a:t>Francesco </a:t>
            </a:r>
            <a:r>
              <a:rPr lang="cs-CZ" sz="3200" b="1" dirty="0" err="1">
                <a:solidFill>
                  <a:srgbClr val="FFFF00"/>
                </a:solidFill>
              </a:rPr>
              <a:t>Petrarca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dirty="0"/>
              <a:t>( 1304—1374) – požadoval </a:t>
            </a:r>
            <a:r>
              <a:rPr lang="cs-CZ" b="1" dirty="0"/>
              <a:t>návrat k antickému společenskému pořádku, včetně k </a:t>
            </a:r>
            <a:r>
              <a:rPr lang="cs-CZ" b="1" dirty="0" err="1"/>
              <a:t>celoitalskému</a:t>
            </a:r>
            <a:r>
              <a:rPr lang="cs-CZ" b="1" dirty="0"/>
              <a:t> státu</a:t>
            </a:r>
          </a:p>
          <a:p>
            <a:r>
              <a:rPr lang="cs-CZ" b="1" dirty="0"/>
              <a:t>Historii nutno tvořit tak, sloužila bezprostřední společenské, zejména politické praxi.</a:t>
            </a:r>
            <a:endParaRPr lang="cs-CZ" dirty="0"/>
          </a:p>
          <a:p>
            <a:br>
              <a:rPr lang="cs-CZ" dirty="0"/>
            </a:b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05004D3-A592-4616-8FF4-DB9A931D5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374" y="381000"/>
            <a:ext cx="3708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CC13E3-415D-4AFF-BB16-E9C8134F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Lionardo Bruni</a:t>
            </a:r>
            <a:r>
              <a:rPr lang="pt-BR" dirty="0"/>
              <a:t> (1369–1444), humanisticky se podepisujicí </a:t>
            </a:r>
            <a:r>
              <a:rPr lang="pt-BR" b="1" dirty="0"/>
              <a:t>Aretinus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9724EB9-CB3D-4822-A5D4-00DE3E09D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720496" cy="3599316"/>
          </a:xfrm>
        </p:spPr>
        <p:txBody>
          <a:bodyPr/>
          <a:lstStyle/>
          <a:p>
            <a:r>
              <a:rPr lang="cs-CZ" i="1" dirty="0">
                <a:solidFill>
                  <a:srgbClr val="FFFF00"/>
                </a:solidFill>
              </a:rPr>
              <a:t>Florentské dějiny ve dvanácti knihách</a:t>
            </a:r>
            <a:endParaRPr lang="cs-CZ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73FFC29-E21B-4501-B822-E98A8EC20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9071" y="2047153"/>
            <a:ext cx="2868784" cy="373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38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809DFD-D24D-4C4B-BC2E-24B08183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Poqqio</a:t>
            </a:r>
            <a:r>
              <a:rPr lang="cs-CZ" b="1" dirty="0"/>
              <a:t> </a:t>
            </a:r>
            <a:r>
              <a:rPr lang="cs-CZ" b="1" dirty="0" err="1"/>
              <a:t>Braccioloni</a:t>
            </a:r>
            <a:r>
              <a:rPr lang="cs-CZ" dirty="0"/>
              <a:t> [</a:t>
            </a:r>
            <a:r>
              <a:rPr lang="cs-CZ" dirty="0" err="1"/>
              <a:t>pókjó</a:t>
            </a:r>
            <a:r>
              <a:rPr lang="cs-CZ" dirty="0"/>
              <a:t> </a:t>
            </a:r>
            <a:r>
              <a:rPr lang="cs-CZ" dirty="0" err="1"/>
              <a:t>braččolóny</a:t>
            </a:r>
            <a:r>
              <a:rPr lang="cs-CZ" dirty="0"/>
              <a:t>] (1380-1459)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E57EBA0-8F57-4F83-8B4C-BAA9E4E0A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0" y="2336872"/>
            <a:ext cx="6226317" cy="4239025"/>
          </a:xfrm>
        </p:spPr>
        <p:txBody>
          <a:bodyPr>
            <a:normAutofit/>
          </a:bodyPr>
          <a:lstStyle/>
          <a:p>
            <a:r>
              <a:rPr lang="cs-CZ" sz="4000" i="1" dirty="0">
                <a:solidFill>
                  <a:srgbClr val="FFFF00"/>
                </a:solidFill>
              </a:rPr>
              <a:t>Dějiny Florencie</a:t>
            </a:r>
            <a:r>
              <a:rPr lang="cs-CZ" sz="4000" dirty="0">
                <a:solidFill>
                  <a:srgbClr val="FFFF00"/>
                </a:solidFill>
              </a:rPr>
              <a:t> </a:t>
            </a:r>
            <a:r>
              <a:rPr lang="cs-CZ" sz="4000" dirty="0"/>
              <a:t>zachytily vývoj florentského státu v letech 1350–1455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DD2494E-FC7D-4498-8D4D-D6D8A687D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789" y="2499506"/>
            <a:ext cx="3265556" cy="3918668"/>
          </a:xfrm>
          <a:prstGeom prst="rect">
            <a:avLst/>
          </a:prstGeom>
          <a:ln w="1143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712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7A6413-B884-4570-B729-4F8DAC79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Lorenzo </a:t>
            </a:r>
            <a:r>
              <a:rPr lang="cs-CZ" b="1" dirty="0" err="1"/>
              <a:t>Valla</a:t>
            </a:r>
            <a:r>
              <a:rPr lang="cs-CZ" dirty="0"/>
              <a:t> (1407–1457)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380A656-BD3B-4B29-BC2D-CED76486C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6226317" cy="4521127"/>
          </a:xfrm>
        </p:spPr>
        <p:txBody>
          <a:bodyPr/>
          <a:lstStyle/>
          <a:p>
            <a:r>
              <a:rPr lang="cs-CZ" dirty="0"/>
              <a:t>Prokázal, že tzv. </a:t>
            </a:r>
            <a:r>
              <a:rPr lang="cs-CZ" i="1" dirty="0"/>
              <a:t>Konstantinova donace</a:t>
            </a:r>
            <a:r>
              <a:rPr lang="cs-CZ" dirty="0"/>
              <a:t>, údajně ze 4. sto1., o niž papežský stát opíral svou suverenitu, je falzem až z 8. stol.</a:t>
            </a:r>
          </a:p>
          <a:p>
            <a:r>
              <a:rPr lang="cs-CZ" b="1" dirty="0"/>
              <a:t>Přeložil </a:t>
            </a:r>
            <a:r>
              <a:rPr lang="cs-CZ" dirty="0"/>
              <a:t>z řečtiny do středověké latiny řadu starověkých historických </a:t>
            </a:r>
            <a:r>
              <a:rPr lang="cs-CZ" dirty="0" err="1"/>
              <a:t>praci</a:t>
            </a:r>
            <a:r>
              <a:rPr lang="cs-CZ" dirty="0"/>
              <a:t>, mimo jiné též </a:t>
            </a:r>
            <a:r>
              <a:rPr lang="cs-CZ" b="1" dirty="0"/>
              <a:t>dílo </a:t>
            </a:r>
            <a:r>
              <a:rPr lang="cs-CZ" b="1" dirty="0" err="1"/>
              <a:t>Hérodotovo</a:t>
            </a:r>
            <a:r>
              <a:rPr lang="cs-CZ" b="1" dirty="0"/>
              <a:t> a </a:t>
            </a:r>
            <a:r>
              <a:rPr lang="cs-CZ" b="1" dirty="0" err="1"/>
              <a:t>Thúkýdidovo</a:t>
            </a:r>
            <a:r>
              <a:rPr lang="cs-CZ" b="1" dirty="0"/>
              <a:t>.</a:t>
            </a:r>
            <a:endParaRPr lang="cs-CZ" dirty="0"/>
          </a:p>
          <a:p>
            <a:br>
              <a:rPr lang="cs-CZ" dirty="0"/>
            </a:b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3484414-18F0-4DDD-B894-98A6A30E1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0387" y="2092257"/>
            <a:ext cx="3567316" cy="435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16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F341D5-C1E2-459A-BCFC-39A0A319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Niccolo</a:t>
            </a:r>
            <a:r>
              <a:rPr lang="cs-CZ" b="1" dirty="0"/>
              <a:t> Machiavelli </a:t>
            </a:r>
            <a:r>
              <a:rPr lang="cs-CZ" dirty="0"/>
              <a:t>(1469–1527)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1579F0-A9C0-4350-9E64-950091140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833313" cy="3599316"/>
          </a:xfrm>
        </p:spPr>
        <p:txBody>
          <a:bodyPr/>
          <a:lstStyle/>
          <a:p>
            <a:r>
              <a:rPr lang="cs-CZ" dirty="0"/>
              <a:t>Za </a:t>
            </a:r>
            <a:r>
              <a:rPr lang="cs-CZ" b="1" dirty="0"/>
              <a:t>hybnou sílu dějin pokládal zájem jedince o získání a o ochranu soukromého vlastnictví spolu s mocí a silou.</a:t>
            </a:r>
          </a:p>
          <a:p>
            <a:r>
              <a:rPr lang="cs-CZ" b="1" dirty="0">
                <a:solidFill>
                  <a:srgbClr val="FFFF00"/>
                </a:solidFill>
              </a:rPr>
              <a:t>Vladař</a:t>
            </a:r>
            <a:endParaRPr lang="cs-CZ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F7F38F5-D9B0-45BA-BCE8-C293A3631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338" y="2160958"/>
            <a:ext cx="3368405" cy="432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265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CDCB92-D7FE-4AF1-AA9F-E4602790A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Francesco Guicciardini</a:t>
            </a:r>
            <a:r>
              <a:rPr lang="it-IT" dirty="0"/>
              <a:t> [frančésko gujčardíni] (1483–1540)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57AC837-475E-41C5-80BB-B4834E142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094011" cy="3599316"/>
          </a:xfrm>
        </p:spPr>
        <p:txBody>
          <a:bodyPr>
            <a:normAutofit/>
          </a:bodyPr>
          <a:lstStyle/>
          <a:p>
            <a:r>
              <a:rPr lang="cs-CZ" sz="3600" i="1" dirty="0">
                <a:solidFill>
                  <a:srgbClr val="FFFF00"/>
                </a:solidFill>
              </a:rPr>
              <a:t>Dějiny Florencie</a:t>
            </a:r>
          </a:p>
          <a:p>
            <a:r>
              <a:rPr lang="cs-CZ" sz="3600" i="1" dirty="0">
                <a:solidFill>
                  <a:srgbClr val="FFFF00"/>
                </a:solidFill>
              </a:rPr>
              <a:t>Dějiny Itálie</a:t>
            </a:r>
            <a:endParaRPr lang="cs-CZ" sz="3600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2BE55A3-27DD-41F4-B609-A0FFFD660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283" y="1658354"/>
            <a:ext cx="4120474" cy="519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8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73849C-7E56-4581-91D1-8E7C3373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Pietro</a:t>
            </a:r>
            <a:r>
              <a:rPr lang="cs-CZ" b="1" dirty="0"/>
              <a:t> </a:t>
            </a:r>
            <a:r>
              <a:rPr lang="cs-CZ" b="1" dirty="0" err="1"/>
              <a:t>Vettori</a:t>
            </a:r>
            <a:r>
              <a:rPr lang="cs-CZ" dirty="0"/>
              <a:t> alias Petrus </a:t>
            </a:r>
            <a:r>
              <a:rPr lang="cs-CZ" dirty="0" err="1"/>
              <a:t>Victorius</a:t>
            </a:r>
            <a:r>
              <a:rPr lang="cs-CZ" dirty="0"/>
              <a:t> (1499–1584)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63FFDDA-F5D6-45A7-853F-E64B2753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331" y="2317418"/>
            <a:ext cx="3911134" cy="3599316"/>
          </a:xfrm>
        </p:spPr>
        <p:txBody>
          <a:bodyPr/>
          <a:lstStyle/>
          <a:p>
            <a:r>
              <a:rPr lang="cs-CZ" dirty="0"/>
              <a:t>Dějiny jsou výsledek touhy po moci a ctižádostivých snah významných jedinců</a:t>
            </a:r>
          </a:p>
          <a:p>
            <a:r>
              <a:rPr lang="cs-CZ" dirty="0"/>
              <a:t>Studoval a překládal antická díla – Cicerona, </a:t>
            </a:r>
            <a:r>
              <a:rPr lang="cs-CZ" dirty="0" err="1"/>
              <a:t>Catona</a:t>
            </a:r>
            <a:r>
              <a:rPr lang="cs-CZ" dirty="0"/>
              <a:t>, </a:t>
            </a:r>
            <a:r>
              <a:rPr lang="cs-CZ" dirty="0" err="1"/>
              <a:t>Sallustia</a:t>
            </a:r>
            <a:r>
              <a:rPr lang="cs-CZ" dirty="0"/>
              <a:t>, Aristotela a další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A410D64-43B6-4F79-8064-2B326CD68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062" y="2047801"/>
            <a:ext cx="2736455" cy="443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56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F23B5A-E90A-44C2-9AB5-E2939C979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Dějepisectví zaalpského humanismu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B9C28F-277D-4D8A-8C63-2F51AF606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3600" dirty="0"/>
              <a:t>Zpočátku humanismus šířili sami Italové, plynule navazovala </a:t>
            </a:r>
            <a:r>
              <a:rPr lang="cs-CZ" sz="3600" b="1" dirty="0"/>
              <a:t>domácí středoevropská a západoevropská historická tvorba</a:t>
            </a:r>
            <a:r>
              <a:rPr lang="cs-CZ" sz="3600" dirty="0"/>
              <a:t> v mnohém se inspirující </a:t>
            </a:r>
            <a:r>
              <a:rPr lang="cs-CZ" sz="3600" b="1" dirty="0"/>
              <a:t>v italských vzorech</a:t>
            </a:r>
          </a:p>
          <a:p>
            <a:r>
              <a:rPr lang="cs-CZ" sz="3600" b="1" dirty="0"/>
              <a:t>Symbióza reformačních a humanistických názorů</a:t>
            </a:r>
          </a:p>
          <a:p>
            <a:r>
              <a:rPr lang="cs-CZ" sz="3600" b="1" dirty="0"/>
              <a:t>Humanistický </a:t>
            </a:r>
            <a:r>
              <a:rPr lang="cs-CZ" sz="3600" b="1" dirty="0" err="1"/>
              <a:t>polyhistorismus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585789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5727B6-AAE7-4EFF-ADB4-FE7CE95F5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Flavius </a:t>
            </a:r>
            <a:r>
              <a:rPr lang="cs-CZ" b="1" dirty="0" err="1"/>
              <a:t>Biondo</a:t>
            </a:r>
            <a:r>
              <a:rPr lang="cs-CZ" dirty="0"/>
              <a:t> (1388–1463)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AE0DF8B-2F3F-4A68-B000-BAC313FA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934487" cy="3599316"/>
          </a:xfrm>
        </p:spPr>
        <p:txBody>
          <a:bodyPr/>
          <a:lstStyle/>
          <a:p>
            <a:r>
              <a:rPr lang="cs-CZ" i="1" dirty="0">
                <a:solidFill>
                  <a:srgbClr val="FFFF00"/>
                </a:solidFill>
              </a:rPr>
              <a:t>Obnovený Řím </a:t>
            </a:r>
          </a:p>
          <a:p>
            <a:r>
              <a:rPr lang="cs-CZ" i="1" dirty="0">
                <a:solidFill>
                  <a:srgbClr val="FFFF00"/>
                </a:solidFill>
              </a:rPr>
              <a:t>Obnovená Itálie </a:t>
            </a:r>
          </a:p>
          <a:p>
            <a:r>
              <a:rPr lang="cs-CZ" i="1" dirty="0">
                <a:solidFill>
                  <a:srgbClr val="FFFF00"/>
                </a:solidFill>
              </a:rPr>
              <a:t>Vítězný Řím</a:t>
            </a:r>
          </a:p>
          <a:p>
            <a:r>
              <a:rPr lang="cs-CZ" i="1" dirty="0">
                <a:solidFill>
                  <a:srgbClr val="FFFF00"/>
                </a:solidFill>
              </a:rPr>
              <a:t>Dějiny od pádu Říma </a:t>
            </a:r>
            <a:r>
              <a:rPr lang="cs-CZ" i="1" dirty="0"/>
              <a:t>tzv. Dekády – 31 knih, </a:t>
            </a:r>
            <a:r>
              <a:rPr lang="pl-PL" dirty="0"/>
              <a:t>výklad světových dějin od roku 412 (dobytí Říma Góty) do roku 1440.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34C29FA-FCF3-4877-B86A-6EBBC582B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239" y="2336873"/>
            <a:ext cx="4805272" cy="3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66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ACB826-B4CB-4006-80CD-E409B128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Eneas</a:t>
            </a:r>
            <a:r>
              <a:rPr lang="cs-CZ" b="1" dirty="0"/>
              <a:t> </a:t>
            </a:r>
            <a:r>
              <a:rPr lang="cs-CZ" b="1" dirty="0" err="1"/>
              <a:t>Sylvius</a:t>
            </a:r>
            <a:r>
              <a:rPr lang="cs-CZ" b="1" dirty="0"/>
              <a:t> </a:t>
            </a:r>
            <a:r>
              <a:rPr lang="cs-CZ" b="1" dirty="0" err="1"/>
              <a:t>Piccolomini</a:t>
            </a:r>
            <a:r>
              <a:rPr lang="cs-CZ" b="1" dirty="0"/>
              <a:t> </a:t>
            </a:r>
            <a:r>
              <a:rPr lang="cs-CZ" dirty="0"/>
              <a:t>(1405–1464) čili Pius II.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C76E4DA-87AC-4D7E-98D8-A409B97DB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856666" cy="3599316"/>
          </a:xfrm>
        </p:spPr>
        <p:txBody>
          <a:bodyPr/>
          <a:lstStyle/>
          <a:p>
            <a:r>
              <a:rPr lang="cs-CZ" dirty="0"/>
              <a:t>papežský legát na dvoře římského krále Fridricha III.</a:t>
            </a:r>
          </a:p>
          <a:p>
            <a:r>
              <a:rPr lang="cs-CZ" i="1" dirty="0" err="1">
                <a:solidFill>
                  <a:srgbClr val="FFFF00"/>
                </a:solidFill>
              </a:rPr>
              <a:t>Historia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Bohemica</a:t>
            </a:r>
            <a:r>
              <a:rPr lang="cs-CZ" dirty="0">
                <a:solidFill>
                  <a:srgbClr val="FFFF00"/>
                </a:solidFill>
              </a:rPr>
              <a:t>, </a:t>
            </a:r>
            <a:r>
              <a:rPr lang="cs-CZ" dirty="0"/>
              <a:t>1458</a:t>
            </a:r>
          </a:p>
          <a:p>
            <a:r>
              <a:rPr lang="cs-CZ" i="1" dirty="0">
                <a:solidFill>
                  <a:srgbClr val="FFFF00"/>
                </a:solidFill>
              </a:rPr>
              <a:t>O zvycích, rozložení a mravech Německa</a:t>
            </a:r>
          </a:p>
          <a:p>
            <a:r>
              <a:rPr lang="cs-CZ" i="1" dirty="0">
                <a:solidFill>
                  <a:srgbClr val="FFFF00"/>
                </a:solidFill>
              </a:rPr>
              <a:t>Dějiny Fridricha III.</a:t>
            </a:r>
          </a:p>
          <a:p>
            <a:r>
              <a:rPr lang="cs-CZ" i="1" dirty="0">
                <a:solidFill>
                  <a:srgbClr val="FFFF00"/>
                </a:solidFill>
              </a:rPr>
              <a:t>Evropa</a:t>
            </a:r>
            <a:endParaRPr lang="cs-CZ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501A17A-A79F-49FD-A442-E9A377A67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874" y="1877439"/>
            <a:ext cx="3063909" cy="482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45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0EF220-54C3-40FD-8D94-3E46CFA0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Filippo </a:t>
            </a:r>
            <a:r>
              <a:rPr lang="cs-CZ" b="1" dirty="0" err="1"/>
              <a:t>Buonacorsi</a:t>
            </a:r>
            <a:r>
              <a:rPr lang="cs-CZ" dirty="0"/>
              <a:t> (1437–1496)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10875FD-B09D-46EF-B443-D339C4806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i="1" dirty="0"/>
              <a:t>Působil v Polsku</a:t>
            </a:r>
          </a:p>
          <a:p>
            <a:r>
              <a:rPr lang="pt-BR" i="1" dirty="0">
                <a:solidFill>
                  <a:srgbClr val="FFFF00"/>
                </a:solidFill>
              </a:rPr>
              <a:t>Historia de rege Vladislao</a:t>
            </a:r>
            <a:r>
              <a:rPr lang="pt-BR" dirty="0">
                <a:solidFill>
                  <a:srgbClr val="FFFF00"/>
                </a:solidFill>
              </a:rPr>
              <a:t> – </a:t>
            </a:r>
            <a:endParaRPr lang="cs-CZ" dirty="0">
              <a:solidFill>
                <a:srgbClr val="FFFF00"/>
              </a:solidFill>
            </a:endParaRPr>
          </a:p>
          <a:p>
            <a:r>
              <a:rPr lang="pt-BR" i="1" dirty="0">
                <a:solidFill>
                  <a:srgbClr val="FFFF00"/>
                </a:solidFill>
              </a:rPr>
              <a:t>Historie o králi Vladislavovi</a:t>
            </a:r>
            <a:endParaRPr lang="cs-CZ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F13D521-87D8-49C4-930A-A106645CC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175" y="2336873"/>
            <a:ext cx="3954395" cy="400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71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114C5-37F0-4D5A-9D14-AD340486D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Antonio </a:t>
            </a:r>
            <a:r>
              <a:rPr lang="cs-CZ" b="1" dirty="0" err="1"/>
              <a:t>Bonfini</a:t>
            </a:r>
            <a:r>
              <a:rPr lang="cs-CZ" dirty="0"/>
              <a:t> (1427–1502)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E9B9AED-1C0C-4F59-B647-B30AF22E8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759407" cy="3599316"/>
          </a:xfrm>
        </p:spPr>
        <p:txBody>
          <a:bodyPr/>
          <a:lstStyle/>
          <a:p>
            <a:r>
              <a:rPr lang="cs-CZ" dirty="0"/>
              <a:t>Působil v Uhrách</a:t>
            </a:r>
          </a:p>
          <a:p>
            <a:r>
              <a:rPr lang="cs-CZ" i="1" dirty="0" err="1">
                <a:solidFill>
                  <a:srgbClr val="FFFF00"/>
                </a:solidFill>
              </a:rPr>
              <a:t>Rerum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Ungaricarum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decades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(1497)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FC64110-1DCD-476C-97A5-64E65EFE0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89" y="2062870"/>
            <a:ext cx="3751939" cy="450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99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7796EC-8CCB-4E94-8904-905F321E6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Vergilio</a:t>
            </a:r>
            <a:r>
              <a:rPr lang="cs-CZ" b="1" dirty="0"/>
              <a:t> </a:t>
            </a:r>
            <a:r>
              <a:rPr lang="cs-CZ" b="1" dirty="0" err="1"/>
              <a:t>Polydoro</a:t>
            </a:r>
            <a:r>
              <a:rPr lang="cs-CZ" dirty="0"/>
              <a:t> (1470–1555)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2F84104-026D-45C1-AC81-579730EC7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Působil v Británii</a:t>
            </a:r>
          </a:p>
          <a:p>
            <a:r>
              <a:rPr lang="cs-CZ" sz="3200" i="1" dirty="0" err="1">
                <a:solidFill>
                  <a:srgbClr val="FFFF00"/>
                </a:solidFill>
              </a:rPr>
              <a:t>Anglica</a:t>
            </a:r>
            <a:r>
              <a:rPr lang="cs-CZ" sz="3200" i="1" dirty="0">
                <a:solidFill>
                  <a:srgbClr val="FFFF00"/>
                </a:solidFill>
              </a:rPr>
              <a:t> </a:t>
            </a:r>
            <a:r>
              <a:rPr lang="cs-CZ" sz="3200" i="1" dirty="0" err="1">
                <a:solidFill>
                  <a:srgbClr val="FFFF00"/>
                </a:solidFill>
              </a:rPr>
              <a:t>Historia</a:t>
            </a:r>
            <a:endParaRPr lang="cs-CZ" sz="3200" dirty="0">
              <a:solidFill>
                <a:srgbClr val="FFFF00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E0C0A52-1BF5-4174-AFD0-80E5D3B8E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99059"/>
            <a:ext cx="3635207" cy="436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18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FA4DB4-C880-4CE6-BE31-4F7D279A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Paolo Emilio </a:t>
            </a:r>
            <a:r>
              <a:rPr lang="cs-CZ" dirty="0"/>
              <a:t>(zemřel 1329)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DA15890-E68F-4E20-8204-5D483E220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1012326" cy="3599316"/>
          </a:xfrm>
        </p:spPr>
        <p:txBody>
          <a:bodyPr/>
          <a:lstStyle/>
          <a:p>
            <a:r>
              <a:rPr lang="cs-CZ" dirty="0"/>
              <a:t>Působil ve Francii</a:t>
            </a:r>
          </a:p>
          <a:p>
            <a:r>
              <a:rPr lang="cs-CZ" i="1" dirty="0">
                <a:solidFill>
                  <a:srgbClr val="FFFF00"/>
                </a:solidFill>
              </a:rPr>
              <a:t>De </a:t>
            </a:r>
            <a:r>
              <a:rPr lang="cs-CZ" i="1" dirty="0" err="1">
                <a:solidFill>
                  <a:srgbClr val="FFFF00"/>
                </a:solidFill>
              </a:rPr>
              <a:t>rebus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gestis</a:t>
            </a:r>
            <a:r>
              <a:rPr lang="cs-CZ" i="1" dirty="0">
                <a:solidFill>
                  <a:srgbClr val="FFFF00"/>
                </a:solidFill>
              </a:rPr>
              <a:t> </a:t>
            </a:r>
            <a:r>
              <a:rPr lang="cs-CZ" i="1" dirty="0" err="1">
                <a:solidFill>
                  <a:srgbClr val="FFFF00"/>
                </a:solidFill>
              </a:rPr>
              <a:t>Francorum</a:t>
            </a:r>
            <a:endParaRPr lang="cs-CZ" i="1" dirty="0">
              <a:solidFill>
                <a:srgbClr val="FFFF00"/>
              </a:solidFill>
            </a:endParaRPr>
          </a:p>
          <a:p>
            <a:r>
              <a:rPr lang="pl-PL" dirty="0"/>
              <a:t>výklad od nejstarších dob do roku 1488</a:t>
            </a:r>
            <a:endParaRPr lang="cs-CZ" i="1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6BD532F-8B16-4ADD-9C5D-7ABC83DB8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320" y="0"/>
            <a:ext cx="4575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702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0C19CC-1890-4F52-9DE9-19149672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Německo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1BFAEA-2D61-46E8-BC60-4E609C024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b="1" dirty="0" err="1">
                <a:solidFill>
                  <a:srgbClr val="FFFF00"/>
                </a:solidFill>
              </a:rPr>
              <a:t>Beatus</a:t>
            </a:r>
            <a:r>
              <a:rPr lang="cs-CZ" sz="3200" b="1" dirty="0">
                <a:solidFill>
                  <a:srgbClr val="FFFF00"/>
                </a:solidFill>
              </a:rPr>
              <a:t> </a:t>
            </a:r>
            <a:r>
              <a:rPr lang="cs-CZ" sz="3200" b="1" dirty="0" err="1">
                <a:solidFill>
                  <a:srgbClr val="FFFF00"/>
                </a:solidFill>
              </a:rPr>
              <a:t>Rhenannus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(1485–1547)</a:t>
            </a:r>
          </a:p>
          <a:p>
            <a:r>
              <a:rPr lang="cs-CZ" sz="3200" i="1" dirty="0" err="1"/>
              <a:t>Rerum</a:t>
            </a:r>
            <a:r>
              <a:rPr lang="cs-CZ" sz="3200" i="1" dirty="0"/>
              <a:t> </a:t>
            </a:r>
            <a:r>
              <a:rPr lang="cs-CZ" sz="3200" i="1" dirty="0" err="1"/>
              <a:t>germanicarum</a:t>
            </a:r>
            <a:r>
              <a:rPr lang="cs-CZ" sz="3200" i="1" dirty="0"/>
              <a:t> </a:t>
            </a:r>
            <a:r>
              <a:rPr lang="cs-CZ" sz="3200" i="1" dirty="0" err="1"/>
              <a:t>libri</a:t>
            </a:r>
            <a:r>
              <a:rPr lang="cs-CZ" sz="3200" i="1" dirty="0"/>
              <a:t> tres</a:t>
            </a:r>
          </a:p>
          <a:p>
            <a:r>
              <a:rPr lang="cs-CZ" sz="3200" b="1" dirty="0">
                <a:solidFill>
                  <a:srgbClr val="FFFF00"/>
                </a:solidFill>
              </a:rPr>
              <a:t>Jakub </a:t>
            </a:r>
            <a:r>
              <a:rPr lang="cs-CZ" sz="3200" b="1" dirty="0" err="1">
                <a:solidFill>
                  <a:srgbClr val="FFFF00"/>
                </a:solidFill>
              </a:rPr>
              <a:t>Wimpfeling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(1450–1528)</a:t>
            </a:r>
          </a:p>
          <a:p>
            <a:r>
              <a:rPr lang="pt-BR" sz="3200" i="1" dirty="0"/>
              <a:t>Germania</a:t>
            </a:r>
            <a:r>
              <a:rPr lang="pt-BR" sz="3200" dirty="0"/>
              <a:t> a </a:t>
            </a:r>
            <a:r>
              <a:rPr lang="pt-BR" sz="3200" i="1" dirty="0"/>
              <a:t>Epitomae rerum Germanicarum</a:t>
            </a:r>
            <a:endParaRPr lang="cs-CZ" sz="3200" i="1" dirty="0"/>
          </a:p>
          <a:p>
            <a:r>
              <a:rPr lang="cs-CZ" sz="3200" b="1" dirty="0" err="1">
                <a:solidFill>
                  <a:srgbClr val="FFFF00"/>
                </a:solidFill>
              </a:rPr>
              <a:t>Caspar</a:t>
            </a:r>
            <a:r>
              <a:rPr lang="cs-CZ" sz="3200" b="1" dirty="0">
                <a:solidFill>
                  <a:srgbClr val="FFFF00"/>
                </a:solidFill>
              </a:rPr>
              <a:t> Schütz</a:t>
            </a:r>
          </a:p>
          <a:p>
            <a:r>
              <a:rPr lang="cs-CZ" sz="3200" b="1" dirty="0">
                <a:solidFill>
                  <a:srgbClr val="FFFF00"/>
                </a:solidFill>
              </a:rPr>
              <a:t>Lucas David</a:t>
            </a:r>
            <a:endParaRPr lang="cs-CZ" sz="3200" i="1" dirty="0">
              <a:solidFill>
                <a:srgbClr val="FFFF00"/>
              </a:solidFill>
            </a:endParaRPr>
          </a:p>
          <a:p>
            <a:endParaRPr lang="cs-C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702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171278-D5B2-4913-9D95-654E721D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Polsko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D6C2F12-BC76-4F6C-80B0-4950D22EB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4277936"/>
          </a:xfrm>
        </p:spPr>
        <p:txBody>
          <a:bodyPr>
            <a:noAutofit/>
          </a:bodyPr>
          <a:lstStyle/>
          <a:p>
            <a:r>
              <a:rPr lang="cs-CZ" sz="4000" dirty="0">
                <a:solidFill>
                  <a:srgbClr val="FFFF00"/>
                </a:solidFill>
              </a:rPr>
              <a:t>Jan </a:t>
            </a:r>
            <a:r>
              <a:rPr lang="cs-CZ" sz="4000" dirty="0" err="1">
                <a:solidFill>
                  <a:srgbClr val="FFFF00"/>
                </a:solidFill>
              </a:rPr>
              <a:t>Długosz</a:t>
            </a:r>
            <a:r>
              <a:rPr lang="cs-CZ" sz="4000" dirty="0">
                <a:solidFill>
                  <a:srgbClr val="FFFF00"/>
                </a:solidFill>
              </a:rPr>
              <a:t> </a:t>
            </a:r>
            <a:r>
              <a:rPr lang="cs-CZ" sz="4000" dirty="0"/>
              <a:t>(1418–1480) </a:t>
            </a:r>
            <a:r>
              <a:rPr lang="cs-CZ" sz="4000" i="1" dirty="0"/>
              <a:t>- </a:t>
            </a:r>
            <a:r>
              <a:rPr lang="cs-CZ" sz="4000" i="1" dirty="0" err="1"/>
              <a:t>Annales</a:t>
            </a:r>
            <a:r>
              <a:rPr lang="cs-CZ" sz="4000" i="1" dirty="0"/>
              <a:t> </a:t>
            </a:r>
            <a:r>
              <a:rPr lang="cs-CZ" sz="4000" i="1" dirty="0" err="1"/>
              <a:t>seu</a:t>
            </a:r>
            <a:r>
              <a:rPr lang="cs-CZ" sz="4000" i="1" dirty="0"/>
              <a:t> </a:t>
            </a:r>
            <a:r>
              <a:rPr lang="cs-CZ" sz="4000" i="1" dirty="0" err="1"/>
              <a:t>cronici</a:t>
            </a:r>
            <a:r>
              <a:rPr lang="cs-CZ" sz="4000" i="1" dirty="0"/>
              <a:t> </a:t>
            </a:r>
            <a:r>
              <a:rPr lang="cs-CZ" sz="4000" i="1" dirty="0" err="1"/>
              <a:t>incliti</a:t>
            </a:r>
            <a:r>
              <a:rPr lang="cs-CZ" sz="4000" i="1" dirty="0"/>
              <a:t> </a:t>
            </a:r>
            <a:r>
              <a:rPr lang="cs-CZ" sz="4000" i="1" dirty="0" err="1"/>
              <a:t>regni</a:t>
            </a:r>
            <a:r>
              <a:rPr lang="cs-CZ" sz="4000" i="1" dirty="0"/>
              <a:t> </a:t>
            </a:r>
            <a:r>
              <a:rPr lang="cs-CZ" sz="4000" i="1" dirty="0" err="1"/>
              <a:t>Poloniae</a:t>
            </a:r>
            <a:r>
              <a:rPr lang="cs-CZ" sz="4000" i="1" dirty="0"/>
              <a:t> (Anály Jan </a:t>
            </a:r>
            <a:r>
              <a:rPr lang="cs-CZ" sz="4000" i="1" dirty="0" err="1"/>
              <a:t>Długosze</a:t>
            </a:r>
            <a:r>
              <a:rPr lang="cs-CZ" sz="4000" i="1" dirty="0"/>
              <a:t>) </a:t>
            </a:r>
          </a:p>
          <a:p>
            <a:r>
              <a:rPr lang="cs-CZ" sz="4000" b="1" dirty="0">
                <a:solidFill>
                  <a:srgbClr val="FFFF00"/>
                </a:solidFill>
              </a:rPr>
              <a:t>Martin </a:t>
            </a:r>
            <a:r>
              <a:rPr lang="cs-CZ" sz="4000" b="1" dirty="0" err="1">
                <a:solidFill>
                  <a:srgbClr val="FFFF00"/>
                </a:solidFill>
              </a:rPr>
              <a:t>Kromer</a:t>
            </a:r>
            <a:r>
              <a:rPr lang="cs-CZ" sz="4000" dirty="0">
                <a:solidFill>
                  <a:srgbClr val="FFFF00"/>
                </a:solidFill>
              </a:rPr>
              <a:t> </a:t>
            </a:r>
            <a:r>
              <a:rPr lang="cs-CZ" sz="4000" dirty="0"/>
              <a:t>(1512–1589) - </a:t>
            </a:r>
            <a:r>
              <a:rPr lang="pl-PL" sz="4000" i="1" dirty="0"/>
              <a:t>O původu a činech Poláků</a:t>
            </a:r>
          </a:p>
          <a:p>
            <a:r>
              <a:rPr lang="pl-PL" sz="4000" dirty="0">
                <a:solidFill>
                  <a:srgbClr val="FFFF00"/>
                </a:solidFill>
              </a:rPr>
              <a:t>Marcin Bielski </a:t>
            </a:r>
            <a:r>
              <a:rPr lang="cs-CZ" sz="4000" dirty="0"/>
              <a:t>(1495–1575) - </a:t>
            </a:r>
            <a:r>
              <a:rPr lang="cs-CZ" sz="4000" i="1" dirty="0"/>
              <a:t>Kronika </a:t>
            </a:r>
            <a:r>
              <a:rPr lang="cs-CZ" sz="4000" i="1" dirty="0" err="1"/>
              <a:t>Swiata</a:t>
            </a:r>
            <a:r>
              <a:rPr lang="cs-CZ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4745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1ACFCB-F5B5-46A7-90E6-BB1D9273A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Uhry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7DB6AAB-3200-42BD-B5BA-4C0DA8B15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>
                <a:solidFill>
                  <a:srgbClr val="FFFF00"/>
                </a:solidFill>
              </a:rPr>
              <a:t>Mikuláš </a:t>
            </a:r>
            <a:r>
              <a:rPr lang="cs-CZ" sz="3600" b="1" dirty="0" err="1">
                <a:solidFill>
                  <a:srgbClr val="FFFF00"/>
                </a:solidFill>
              </a:rPr>
              <a:t>Olah</a:t>
            </a:r>
            <a:r>
              <a:rPr lang="cs-CZ" sz="3600" b="1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(1493–1568) - </a:t>
            </a:r>
            <a:r>
              <a:rPr lang="cs-CZ" sz="3600" i="1" dirty="0"/>
              <a:t>Attila a </a:t>
            </a:r>
            <a:r>
              <a:rPr lang="cs-CZ" sz="3600" i="1" dirty="0" err="1"/>
              <a:t>Hungaria</a:t>
            </a:r>
            <a:endParaRPr lang="cs-CZ" sz="3600" i="1" dirty="0"/>
          </a:p>
          <a:p>
            <a:r>
              <a:rPr lang="cs-CZ" sz="3600" b="1" dirty="0">
                <a:solidFill>
                  <a:srgbClr val="FFFF00"/>
                </a:solidFill>
              </a:rPr>
              <a:t>István </a:t>
            </a:r>
            <a:r>
              <a:rPr lang="cs-CZ" sz="3600" b="1" dirty="0" err="1">
                <a:solidFill>
                  <a:srgbClr val="FFFF00"/>
                </a:solidFill>
              </a:rPr>
              <a:t>Székely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[</a:t>
            </a:r>
            <a:r>
              <a:rPr lang="cs-CZ" sz="3600" dirty="0" err="1"/>
              <a:t>ištván</a:t>
            </a:r>
            <a:r>
              <a:rPr lang="cs-CZ" sz="3600" dirty="0"/>
              <a:t> </a:t>
            </a:r>
            <a:r>
              <a:rPr lang="cs-CZ" sz="3600" dirty="0" err="1"/>
              <a:t>székej</a:t>
            </a:r>
            <a:r>
              <a:rPr lang="cs-CZ" sz="3600" dirty="0"/>
              <a:t>] (1529–1563) - Kronika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G</a:t>
            </a:r>
            <a:r>
              <a:rPr lang="sv-SE" sz="3600" b="1" dirty="0">
                <a:solidFill>
                  <a:srgbClr val="FFFF00"/>
                </a:solidFill>
              </a:rPr>
              <a:t>aspar Heltai</a:t>
            </a:r>
            <a:r>
              <a:rPr lang="sv-SE" sz="3600" dirty="0">
                <a:solidFill>
                  <a:srgbClr val="FFFF00"/>
                </a:solidFill>
              </a:rPr>
              <a:t> </a:t>
            </a:r>
            <a:r>
              <a:rPr lang="sv-SE" sz="3600" dirty="0"/>
              <a:t>[</a:t>
            </a:r>
            <a:r>
              <a:rPr lang="cs-CZ" sz="3600" dirty="0"/>
              <a:t>g</a:t>
            </a:r>
            <a:r>
              <a:rPr lang="sv-SE" sz="3600" dirty="0"/>
              <a:t>ošpár heltoj] (1520–1575</a:t>
            </a:r>
            <a:r>
              <a:rPr lang="cs-CZ" sz="3600" dirty="0"/>
              <a:t>) - </a:t>
            </a:r>
            <a:r>
              <a:rPr lang="cs-CZ" sz="3600" i="1" dirty="0"/>
              <a:t>Kronika minulých činů Maďarů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3476075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9222A3-BCBD-4AEA-A658-31F69506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Francie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247B9CB-C14C-4F20-9A56-9D5A85128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rgbClr val="FFFF00"/>
                </a:solidFill>
              </a:rPr>
              <a:t>Bernard de </a:t>
            </a:r>
            <a:r>
              <a:rPr lang="cs-CZ" sz="3200" b="1" dirty="0" err="1">
                <a:solidFill>
                  <a:srgbClr val="FFFF00"/>
                </a:solidFill>
              </a:rPr>
              <a:t>Girard</a:t>
            </a:r>
            <a:r>
              <a:rPr lang="cs-CZ" sz="3200" dirty="0">
                <a:solidFill>
                  <a:srgbClr val="FFFF00"/>
                </a:solidFill>
              </a:rPr>
              <a:t>  </a:t>
            </a:r>
            <a:r>
              <a:rPr lang="cs-CZ" sz="3200" dirty="0"/>
              <a:t>(</a:t>
            </a:r>
            <a:r>
              <a:rPr lang="cs-CZ" sz="3200" dirty="0" err="1"/>
              <a:t>bernár</a:t>
            </a:r>
            <a:r>
              <a:rPr lang="cs-CZ" sz="3200" dirty="0"/>
              <a:t> </a:t>
            </a:r>
            <a:r>
              <a:rPr lang="cs-CZ" sz="3200" dirty="0" err="1"/>
              <a:t>d´žirár</a:t>
            </a:r>
            <a:r>
              <a:rPr lang="cs-CZ" sz="3200" dirty="0"/>
              <a:t>) (1535–1610) – </a:t>
            </a:r>
            <a:r>
              <a:rPr lang="fr-FR" sz="3200" i="1" dirty="0"/>
              <a:t>L'histoire générale des rois de France jusqu'à Charles VII inclusivement</a:t>
            </a:r>
            <a:r>
              <a:rPr lang="fr-FR" sz="3200" dirty="0"/>
              <a:t> - Obecné dějiny francouzských králů až do Karla VII, 1576</a:t>
            </a:r>
            <a:endParaRPr lang="cs-CZ" sz="3200" dirty="0"/>
          </a:p>
          <a:p>
            <a:r>
              <a:rPr lang="fr-FR" sz="3200" b="1" dirty="0">
                <a:solidFill>
                  <a:srgbClr val="FFFF00"/>
                </a:solidFill>
              </a:rPr>
              <a:t>Phillippe de Commines</a:t>
            </a:r>
            <a:r>
              <a:rPr lang="fr-FR" sz="3200" dirty="0">
                <a:solidFill>
                  <a:srgbClr val="FFFF00"/>
                </a:solidFill>
              </a:rPr>
              <a:t> </a:t>
            </a:r>
            <a:r>
              <a:rPr lang="fr-FR" sz="3200" dirty="0"/>
              <a:t>[filíp d komín] (1447–1511)</a:t>
            </a:r>
            <a:r>
              <a:rPr lang="cs-CZ" sz="3200" dirty="0"/>
              <a:t> - </a:t>
            </a:r>
            <a:r>
              <a:rPr lang="cs-CZ" sz="3200" b="1" dirty="0"/>
              <a:t>kronika</a:t>
            </a:r>
            <a:r>
              <a:rPr lang="cs-CZ" sz="3200" dirty="0"/>
              <a:t> vlády Ludvíka XI. a Karla VIII.</a:t>
            </a:r>
          </a:p>
        </p:txBody>
      </p:sp>
    </p:spTree>
    <p:extLst>
      <p:ext uri="{BB962C8B-B14F-4D97-AF65-F5344CB8AC3E}">
        <p14:creationId xmlns:p14="http://schemas.microsoft.com/office/powerpoint/2010/main" val="23057652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A70F0A-FE08-42E4-A274-621A20624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Anglie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CF32DF-ABF9-4035-A902-CC2C9F9DC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>
                <a:solidFill>
                  <a:srgbClr val="FFFF00"/>
                </a:solidFill>
              </a:rPr>
              <a:t>Thomase </a:t>
            </a:r>
            <a:r>
              <a:rPr lang="cs-CZ" sz="3600" b="1" dirty="0" err="1">
                <a:solidFill>
                  <a:srgbClr val="FFFF00"/>
                </a:solidFill>
              </a:rPr>
              <a:t>Moora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( 1478–1535) – Utopie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Francise Bacona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(1561–1626) – Nová Atlantis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Georges </a:t>
            </a:r>
            <a:r>
              <a:rPr lang="cs-CZ" sz="3600" b="1" dirty="0" err="1">
                <a:solidFill>
                  <a:srgbClr val="FFFF00"/>
                </a:solidFill>
              </a:rPr>
              <a:t>Buchanan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[</a:t>
            </a:r>
            <a:r>
              <a:rPr lang="cs-CZ" sz="3600" dirty="0" err="1"/>
              <a:t>džórdž</a:t>
            </a:r>
            <a:r>
              <a:rPr lang="cs-CZ" sz="3600" dirty="0"/>
              <a:t> </a:t>
            </a:r>
            <a:r>
              <a:rPr lang="cs-CZ" sz="3600" dirty="0" err="1"/>
              <a:t>bjukánen</a:t>
            </a:r>
            <a:r>
              <a:rPr lang="cs-CZ" sz="3600" dirty="0"/>
              <a:t>] (1506—1582) – Dějiny Skotska</a:t>
            </a:r>
          </a:p>
        </p:txBody>
      </p:sp>
    </p:spTree>
    <p:extLst>
      <p:ext uri="{BB962C8B-B14F-4D97-AF65-F5344CB8AC3E}">
        <p14:creationId xmlns:p14="http://schemas.microsoft.com/office/powerpoint/2010/main" val="704808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52CD8C-B444-4960-9233-96CCF467C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Španělsko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756A0FF-5F02-45BF-B916-68B821D71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>
                <a:solidFill>
                  <a:srgbClr val="FFFF00"/>
                </a:solidFill>
              </a:rPr>
              <a:t>Juan Mariana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(1536–1624) - </a:t>
            </a:r>
            <a:r>
              <a:rPr lang="cs-CZ" i="1" dirty="0"/>
              <a:t>Dějinách Španělska ve třiceti knihách</a:t>
            </a:r>
          </a:p>
          <a:p>
            <a:r>
              <a:rPr lang="cs-CZ" b="1" dirty="0" err="1">
                <a:solidFill>
                  <a:srgbClr val="FFFF00"/>
                </a:solidFill>
              </a:rPr>
              <a:t>Bartolomea</a:t>
            </a:r>
            <a:r>
              <a:rPr lang="cs-CZ" b="1" dirty="0">
                <a:solidFill>
                  <a:srgbClr val="FFFF00"/>
                </a:solidFill>
              </a:rPr>
              <a:t> de las </a:t>
            </a:r>
            <a:r>
              <a:rPr lang="cs-CZ" b="1" dirty="0" err="1">
                <a:solidFill>
                  <a:srgbClr val="FFFF00"/>
                </a:solidFill>
              </a:rPr>
              <a:t>Casas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(1474–1566) - </a:t>
            </a:r>
            <a:r>
              <a:rPr lang="cs-CZ" i="1" dirty="0"/>
              <a:t>Nejkratší vyprávěni o zkáze a záhubě Indiánů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206A42B-0167-4F09-9E99-1348318E7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563" y="3685870"/>
            <a:ext cx="3876939" cy="257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271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8B92C7-0727-4415-B318-2EE840BF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-291830"/>
            <a:ext cx="9613861" cy="1303507"/>
          </a:xfrm>
        </p:spPr>
        <p:txBody>
          <a:bodyPr/>
          <a:lstStyle/>
          <a:p>
            <a:r>
              <a:rPr lang="cs-CZ" b="1" dirty="0"/>
              <a:t>České humanistické dějepisectví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41B5BF8-B352-4B9B-97F7-4C65246A3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778214"/>
            <a:ext cx="9613861" cy="5894960"/>
          </a:xfrm>
        </p:spPr>
        <p:txBody>
          <a:bodyPr/>
          <a:lstStyle/>
          <a:p>
            <a:r>
              <a:rPr lang="cs-CZ" b="1" dirty="0">
                <a:solidFill>
                  <a:srgbClr val="FFFF00"/>
                </a:solidFill>
              </a:rPr>
              <a:t>Bartoš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b="1" dirty="0">
                <a:solidFill>
                  <a:srgbClr val="FFFF00"/>
                </a:solidFill>
              </a:rPr>
              <a:t>zvaný Písař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(asi 1470–1535) – Kronika pražská</a:t>
            </a:r>
          </a:p>
          <a:p>
            <a:r>
              <a:rPr lang="cs-CZ" b="1" dirty="0">
                <a:solidFill>
                  <a:srgbClr val="FFFF00"/>
                </a:solidFill>
              </a:rPr>
              <a:t>Bohuslav </a:t>
            </a:r>
            <a:r>
              <a:rPr lang="cs-CZ" b="1" dirty="0" err="1">
                <a:solidFill>
                  <a:srgbClr val="FFFF00"/>
                </a:solidFill>
              </a:rPr>
              <a:t>Bílejovský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(1480–1555) – Česká kronika</a:t>
            </a:r>
          </a:p>
          <a:p>
            <a:r>
              <a:rPr lang="cs-CZ" b="1" dirty="0">
                <a:solidFill>
                  <a:srgbClr val="FFFF00"/>
                </a:solidFill>
              </a:rPr>
              <a:t>Martin </a:t>
            </a:r>
            <a:r>
              <a:rPr lang="cs-CZ" b="1" dirty="0" err="1">
                <a:solidFill>
                  <a:srgbClr val="FFFF00"/>
                </a:solidFill>
              </a:rPr>
              <a:t>Kuthen</a:t>
            </a:r>
            <a:r>
              <a:rPr lang="cs-CZ" b="1" dirty="0">
                <a:solidFill>
                  <a:srgbClr val="FFFF00"/>
                </a:solidFill>
              </a:rPr>
              <a:t> ze </a:t>
            </a:r>
            <a:r>
              <a:rPr lang="cs-CZ" b="1" dirty="0" err="1">
                <a:solidFill>
                  <a:srgbClr val="FFFF00"/>
                </a:solidFill>
              </a:rPr>
              <a:t>Šprinsberku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(zemřel 1564) - </a:t>
            </a:r>
            <a:r>
              <a:rPr lang="cs-CZ" i="1" dirty="0"/>
              <a:t>Kronika o založení země české a prvních obyvatelích jejích</a:t>
            </a:r>
          </a:p>
          <a:p>
            <a:r>
              <a:rPr lang="cs-CZ" b="1" dirty="0">
                <a:solidFill>
                  <a:srgbClr val="FFFF00"/>
                </a:solidFill>
              </a:rPr>
              <a:t>Václav Hájek z Libočan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(asi po r. 1490–1553) – Kronika česká, 1541</a:t>
            </a:r>
          </a:p>
          <a:p>
            <a:r>
              <a:rPr lang="cs-CZ" b="1" dirty="0">
                <a:solidFill>
                  <a:srgbClr val="FFFF00"/>
                </a:solidFill>
              </a:rPr>
              <a:t>Prokop Lupáč z Hlaváčova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(asi 1530–1587) – kalendáře</a:t>
            </a:r>
          </a:p>
          <a:p>
            <a:r>
              <a:rPr lang="pl-PL" b="1" dirty="0">
                <a:solidFill>
                  <a:srgbClr val="FFFF00"/>
                </a:solidFill>
              </a:rPr>
              <a:t>Daniel Adam z Veleslavína</a:t>
            </a:r>
            <a:r>
              <a:rPr lang="pl-PL" dirty="0">
                <a:solidFill>
                  <a:srgbClr val="FFFF00"/>
                </a:solidFill>
              </a:rPr>
              <a:t> </a:t>
            </a:r>
            <a:r>
              <a:rPr lang="pl-PL" dirty="0"/>
              <a:t>(1546–1599)</a:t>
            </a:r>
          </a:p>
          <a:p>
            <a:r>
              <a:rPr lang="cs-CZ" b="1" dirty="0">
                <a:solidFill>
                  <a:srgbClr val="FFFF00"/>
                </a:solidFill>
              </a:rPr>
              <a:t>Václav Břežan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(1550–1618) – Kronika rožmberská</a:t>
            </a:r>
          </a:p>
          <a:p>
            <a:r>
              <a:rPr lang="pl-PL" b="1" dirty="0">
                <a:solidFill>
                  <a:srgbClr val="FFFF00"/>
                </a:solidFill>
              </a:rPr>
              <a:t>Bartoloměj Paprocký z Hlahol</a:t>
            </a:r>
            <a:r>
              <a:rPr lang="pl-PL" dirty="0">
                <a:solidFill>
                  <a:srgbClr val="FFFF00"/>
                </a:solidFill>
              </a:rPr>
              <a:t> </a:t>
            </a:r>
            <a:r>
              <a:rPr lang="pl-PL" dirty="0"/>
              <a:t>(1540–1614)</a:t>
            </a:r>
          </a:p>
          <a:p>
            <a:r>
              <a:rPr lang="cs-CZ" b="1" dirty="0">
                <a:solidFill>
                  <a:srgbClr val="FFFF00"/>
                </a:solidFill>
              </a:rPr>
              <a:t>Mikuláš Dačický z </a:t>
            </a:r>
            <a:r>
              <a:rPr lang="cs-CZ" b="1" dirty="0" err="1">
                <a:solidFill>
                  <a:srgbClr val="FFFF00"/>
                </a:solidFill>
              </a:rPr>
              <a:t>Heslova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(1555–1626) – paměti</a:t>
            </a:r>
          </a:p>
          <a:p>
            <a:r>
              <a:rPr lang="cs-CZ" b="1" dirty="0">
                <a:solidFill>
                  <a:srgbClr val="FFFF00"/>
                </a:solidFill>
              </a:rPr>
              <a:t>Karel starší ze Žerotína</a:t>
            </a:r>
            <a:r>
              <a:rPr lang="cs-CZ" dirty="0">
                <a:solidFill>
                  <a:srgbClr val="FFFF00"/>
                </a:solidFill>
              </a:rPr>
              <a:t> </a:t>
            </a:r>
            <a:r>
              <a:rPr lang="cs-CZ" dirty="0"/>
              <a:t>(1565–1636) – paměti</a:t>
            </a:r>
          </a:p>
          <a:p>
            <a:r>
              <a:rPr lang="pl-PL" b="1" dirty="0">
                <a:solidFill>
                  <a:srgbClr val="FFFF00"/>
                </a:solidFill>
              </a:rPr>
              <a:t>Václav Budovec z Budova</a:t>
            </a:r>
            <a:r>
              <a:rPr lang="pl-PL" dirty="0">
                <a:solidFill>
                  <a:srgbClr val="FFFF00"/>
                </a:solidFill>
              </a:rPr>
              <a:t> </a:t>
            </a:r>
            <a:r>
              <a:rPr lang="pl-PL" dirty="0"/>
              <a:t>(1551–1621) -paměti</a:t>
            </a:r>
            <a:endParaRPr lang="cs-CZ" dirty="0"/>
          </a:p>
          <a:p>
            <a:endParaRPr lang="pl-PL" dirty="0"/>
          </a:p>
          <a:p>
            <a:endParaRPr lang="cs-CZ" dirty="0"/>
          </a:p>
          <a:p>
            <a:endParaRPr lang="cs-CZ" dirty="0"/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3152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2B1BEA-301B-B403-7192-D73BD6302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4F27FD-C47C-71E5-35B9-88B7A8BD3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4635413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93</TotalTime>
  <Words>897</Words>
  <Application>Microsoft Office PowerPoint</Application>
  <PresentationFormat>Širokoúhlá obrazovka</PresentationFormat>
  <Paragraphs>118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Trebuchet MS</vt:lpstr>
      <vt:lpstr>Berlín</vt:lpstr>
      <vt:lpstr>Prezentace aplikace PowerPoint</vt:lpstr>
      <vt:lpstr>7_Proměny historiografie v době nástupu humanismu a reformace</vt:lpstr>
      <vt:lpstr>Změny ve společnosti i kultuře</vt:lpstr>
      <vt:lpstr>Změny ve společnosti i kultuře</vt:lpstr>
      <vt:lpstr>Historiografie</vt:lpstr>
      <vt:lpstr>Itálie</vt:lpstr>
      <vt:lpstr>Lionardo Bruni (1369–1444), humanisticky se podepisujicí Aretinus</vt:lpstr>
      <vt:lpstr>Poqqio Braccioloni [pókjó braččolóny] (1380-1459)</vt:lpstr>
      <vt:lpstr>Lorenzo Valla (1407–1457)</vt:lpstr>
      <vt:lpstr>Niccolo Machiavelli (1469–1527)</vt:lpstr>
      <vt:lpstr>Francesco Guicciardini [frančésko gujčardíni] (1483–1540)</vt:lpstr>
      <vt:lpstr>Pietro Vettori alias Petrus Victorius (1499–1584)</vt:lpstr>
      <vt:lpstr>Dějepisectví zaalpského humanismu</vt:lpstr>
      <vt:lpstr>Flavius Biondo (1388–1463)</vt:lpstr>
      <vt:lpstr>Eneas Sylvius Piccolomini (1405–1464) čili Pius II.</vt:lpstr>
      <vt:lpstr>Filippo Buonacorsi (1437–1496)</vt:lpstr>
      <vt:lpstr>Antonio Bonfini (1427–1502)</vt:lpstr>
      <vt:lpstr>Vergilio Polydoro (1470–1555)</vt:lpstr>
      <vt:lpstr>Paolo Emilio (zemřel 1329)</vt:lpstr>
      <vt:lpstr>Německo</vt:lpstr>
      <vt:lpstr>Polsko</vt:lpstr>
      <vt:lpstr>Uhry</vt:lpstr>
      <vt:lpstr>Francie</vt:lpstr>
      <vt:lpstr>Anglie</vt:lpstr>
      <vt:lpstr>Španělsko</vt:lpstr>
      <vt:lpstr>České humanistické dějepisectví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7_Proměny historiografie v době nástupu humanismu a reformace</dc:title>
  <dc:creator>Naděžda Morávková</dc:creator>
  <cp:lastModifiedBy>Naděžda Morávková</cp:lastModifiedBy>
  <cp:revision>18</cp:revision>
  <dcterms:created xsi:type="dcterms:W3CDTF">2021-11-03T16:16:55Z</dcterms:created>
  <dcterms:modified xsi:type="dcterms:W3CDTF">2023-02-22T14:11:11Z</dcterms:modified>
</cp:coreProperties>
</file>