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59"/>
  </p:notesMasterIdLst>
  <p:sldIdLst>
    <p:sldId id="427" r:id="rId8"/>
    <p:sldId id="265" r:id="rId9"/>
    <p:sldId id="321" r:id="rId10"/>
    <p:sldId id="322" r:id="rId11"/>
    <p:sldId id="422" r:id="rId12"/>
    <p:sldId id="370" r:id="rId13"/>
    <p:sldId id="372" r:id="rId14"/>
    <p:sldId id="384" r:id="rId15"/>
    <p:sldId id="386" r:id="rId16"/>
    <p:sldId id="388" r:id="rId17"/>
    <p:sldId id="407" r:id="rId18"/>
    <p:sldId id="406" r:id="rId19"/>
    <p:sldId id="408" r:id="rId20"/>
    <p:sldId id="389" r:id="rId21"/>
    <p:sldId id="390" r:id="rId22"/>
    <p:sldId id="394" r:id="rId23"/>
    <p:sldId id="371" r:id="rId24"/>
    <p:sldId id="373" r:id="rId25"/>
    <p:sldId id="323" r:id="rId26"/>
    <p:sldId id="324" r:id="rId27"/>
    <p:sldId id="369" r:id="rId28"/>
    <p:sldId id="379" r:id="rId29"/>
    <p:sldId id="325" r:id="rId30"/>
    <p:sldId id="426" r:id="rId31"/>
    <p:sldId id="326" r:id="rId32"/>
    <p:sldId id="403" r:id="rId33"/>
    <p:sldId id="409" r:id="rId34"/>
    <p:sldId id="410" r:id="rId35"/>
    <p:sldId id="412" r:id="rId36"/>
    <p:sldId id="413" r:id="rId37"/>
    <p:sldId id="391" r:id="rId38"/>
    <p:sldId id="423" r:id="rId39"/>
    <p:sldId id="424" r:id="rId40"/>
    <p:sldId id="425" r:id="rId41"/>
    <p:sldId id="335" r:id="rId42"/>
    <p:sldId id="336" r:id="rId43"/>
    <p:sldId id="337" r:id="rId44"/>
    <p:sldId id="338" r:id="rId45"/>
    <p:sldId id="339" r:id="rId46"/>
    <p:sldId id="340" r:id="rId47"/>
    <p:sldId id="342" r:id="rId48"/>
    <p:sldId id="343" r:id="rId49"/>
    <p:sldId id="289" r:id="rId50"/>
    <p:sldId id="286" r:id="rId51"/>
    <p:sldId id="415" r:id="rId52"/>
    <p:sldId id="414" r:id="rId53"/>
    <p:sldId id="416" r:id="rId54"/>
    <p:sldId id="313" r:id="rId55"/>
    <p:sldId id="314" r:id="rId56"/>
    <p:sldId id="417" r:id="rId57"/>
    <p:sldId id="316" r:id="rId58"/>
  </p:sldIdLst>
  <p:sldSz cx="9144000" cy="6858000" type="screen4x3"/>
  <p:notesSz cx="6858000" cy="9144000"/>
  <p:defaultTextStyle>
    <a:defPPr>
      <a:defRPr lang="cs-CZ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  <a:srgbClr val="800000"/>
    <a:srgbClr val="FFFF99"/>
    <a:srgbClr val="99CC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008" autoAdjust="0"/>
  </p:normalViewPr>
  <p:slideViewPr>
    <p:cSldViewPr>
      <p:cViewPr varScale="1">
        <p:scale>
          <a:sx n="107" d="100"/>
          <a:sy n="107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BBA3E-DEC2-41D0-AC73-ECAD42BEB5E6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81A5D2-970A-4FDA-B02A-B8D9B6A8B8F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4049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81A5D2-970A-4FDA-B02A-B8D9B6A8B8F6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2966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1A5D2-970A-4FDA-B02A-B8D9B6A8B8F6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9267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053F7B-EF41-499F-9A76-BB531D12F99D}" type="slidenum">
              <a:rPr lang="cs-CZ">
                <a:solidFill>
                  <a:prstClr val="black"/>
                </a:solidFill>
              </a:rPr>
              <a:pPr/>
              <a:t>49</a:t>
            </a:fld>
            <a:endParaRPr lang="cs-CZ">
              <a:solidFill>
                <a:prstClr val="black"/>
              </a:solidFill>
            </a:endParaRPr>
          </a:p>
        </p:txBody>
      </p:sp>
      <p:sp>
        <p:nvSpPr>
          <p:cNvPr id="40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432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778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570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24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665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59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92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84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020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599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50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2FF2B-362D-40CE-8E8D-46497CFB4D72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6B6DF-B88C-4E60-B74E-90A4DADB2E40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35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88934-50A2-4DCF-93D4-A5BA88991A97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EAD9E-6CD0-4120-8AB9-A0AFF18D2320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82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3B058-1F85-4D06-A52E-BA14D4DD426E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2C22-4A4D-4888-992B-9EB6645CE4E6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49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EB3EF-41B0-46C8-AEE8-D228D2E6174D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D31B2-C1C7-47A1-AC9C-245A7CB89495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13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41C2B-D58F-45D8-81AA-98DFE7BC4553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7CE75-0A58-4A70-A393-89EA6F919368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34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6A1F2-4AAD-48A4-A5FA-CC2DCCA9DFC9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E28CC-FD10-4FF4-8206-4DB389B25C93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17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81E6C-5825-4659-846E-37C6695129E4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1B57E-0277-4DE2-9FC0-83CED4FC34BC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76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7514A-A1AE-4F5C-846F-9BC801120962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F07F3-7324-4134-B881-9038E5A596F4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73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B3BB7-42BA-41F3-AC99-F3675F9F18AE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14429-DF8C-4D1F-BA30-85A4575F484D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6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24A94-086C-40AA-870E-2A69C8BF1A69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28E36-9AED-48DD-99CB-97C28913A182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72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A4EFB-6C31-428F-B324-B67B6505E4F8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A0921-8BCF-4E0B-B30A-0BC541CF9BC4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0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3FC1E1A-BC9C-4747-8B5F-DEEA2868BFEF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99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9BD7E00-44F5-4545-A6C4-A8DC2152F16E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520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8563180C-CF3B-4B4A-9251-A352BC2B9CBF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476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38241" y="160432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A61D84B-997F-4BB2-9DBB-8A204B8A36FC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557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4FE5C5-0B3F-4E1B-B017-AE87B24517BB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285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2AD7E1D-7524-441A-A697-67F7E0D71021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397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73EC12-E86A-4C9D-9039-9633C8AD3119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263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59951E2-9832-4168-8BAC-0EC6C4CD3FA6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497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BFA8B2E-F8DD-44C9-867C-7320B9F32B8A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99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76AD0FE-4775-4AA8-8EDC-9677DD00CF4F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333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6880" y="273629"/>
            <a:ext cx="2056320" cy="585565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6481" y="273629"/>
            <a:ext cx="6032160" cy="585565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DB42AF5-8E79-4C6A-8029-BFF4EC038BDB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958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55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48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226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39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999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52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275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879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99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127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53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0" tIns="45715" rIns="91430" bIns="45715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0" tIns="45715" rIns="91430" bIns="45715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2D9D5-AE91-4469-8EB5-D5F75757D97A}" type="datetimeFigureOut">
              <a:rPr lang="cs-CZ" smtClean="0"/>
              <a:t>24.11.2023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4BF5E-F5FA-4432-AC75-25B8625A0C0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4318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30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5" indent="-342865" algn="l" defTabSz="91430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defTabSz="91430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defTabSz="91430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defTabSz="91430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2B7D62-C564-44AF-A42D-127BAF3C7EC1}" type="datetimeFigureOut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24.11.2023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0" tIns="45715" rIns="91430" bIns="4571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CC554A-0CC5-4D20-978F-33BF4C02066C}" type="slidenum">
              <a:rPr lang="cs-CZ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cs-C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2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65" indent="-342865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2" indent="-228577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34" indent="-228577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87" indent="-228577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0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2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45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97" indent="-228577" algn="l" defTabSz="91430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Klepněte pro úpravu formátu titulního textu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60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Klepněte pro úpravu formátu textu osnovy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 osnovy</a:t>
            </a:r>
          </a:p>
          <a:p>
            <a:pPr lvl="4"/>
            <a:r>
              <a:rPr lang="en-GB"/>
              <a:t>Pátá úroveň osnovy</a:t>
            </a:r>
          </a:p>
          <a:p>
            <a:pPr lvl="4"/>
            <a:r>
              <a:rPr lang="en-GB"/>
              <a:t>Šestá úroveň</a:t>
            </a:r>
          </a:p>
          <a:p>
            <a:pPr lvl="4"/>
            <a:r>
              <a:rPr lang="en-GB"/>
              <a:t>Sedmá úroveň</a:t>
            </a:r>
          </a:p>
          <a:p>
            <a:pPr lvl="4"/>
            <a:r>
              <a:rPr lang="en-GB"/>
              <a:t>Osmá úroveň textu</a:t>
            </a:r>
          </a:p>
          <a:p>
            <a:pPr lvl="4"/>
            <a:r>
              <a:rPr lang="en-GB"/>
              <a:t>Devátá úroveň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1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defTabSz="40752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cs-CZ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650" algn="l"/>
                <a:tab pos="1313299" algn="l"/>
                <a:tab pos="1969949" algn="l"/>
                <a:tab pos="2626599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defTabSz="40752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defTabSz="40752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CA3D2A56-42D5-4569-A303-658270924B7D}" type="slidenum">
              <a:rPr lang="cs-CZ" smtClean="0"/>
              <a:pPr defTabSz="407526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975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930" indent="-259204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2pPr>
      <a:lvl3pPr marL="1036815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3pPr>
      <a:lvl4pPr marL="1451541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4pPr>
      <a:lvl5pPr marL="1866268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5pPr>
      <a:lvl6pPr marL="2280994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6pPr>
      <a:lvl7pPr marL="2695720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7pPr>
      <a:lvl8pPr marL="3110446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8pPr>
      <a:lvl9pPr marL="3525172" indent="-207363" algn="ctr" defTabSz="40752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pitchFamily="34" charset="0"/>
          <a:cs typeface="Lucida Sans Unicode" pitchFamily="34" charset="0"/>
        </a:defRPr>
      </a:lvl9pPr>
    </p:titleStyle>
    <p:bodyStyle>
      <a:lvl1pPr marL="311045" indent="-311045" algn="l" defTabSz="407526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930" indent="-259204" algn="l" defTabSz="407526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defRPr sz="2500">
          <a:solidFill>
            <a:srgbClr val="000000"/>
          </a:solidFill>
          <a:latin typeface="+mn-lt"/>
          <a:cs typeface="+mn-cs"/>
        </a:defRPr>
      </a:lvl2pPr>
      <a:lvl3pPr marL="1036815" indent="-207363" algn="l" defTabSz="407526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defRPr sz="2200">
          <a:solidFill>
            <a:srgbClr val="000000"/>
          </a:solidFill>
          <a:latin typeface="+mn-lt"/>
          <a:cs typeface="+mn-cs"/>
        </a:defRPr>
      </a:lvl3pPr>
      <a:lvl4pPr marL="1451541" indent="-207363" algn="l" defTabSz="407526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cs typeface="+mn-cs"/>
        </a:defRPr>
      </a:lvl4pPr>
      <a:lvl5pPr marL="1866268" indent="-207363" algn="l" defTabSz="40752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cs typeface="+mn-cs"/>
        </a:defRPr>
      </a:lvl5pPr>
      <a:lvl6pPr marL="2280994" indent="-207363" algn="l" defTabSz="40752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cs typeface="+mn-cs"/>
        </a:defRPr>
      </a:lvl6pPr>
      <a:lvl7pPr marL="2695720" indent="-207363" algn="l" defTabSz="40752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cs typeface="+mn-cs"/>
        </a:defRPr>
      </a:lvl7pPr>
      <a:lvl8pPr marL="3110446" indent="-207363" algn="l" defTabSz="40752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cs typeface="+mn-cs"/>
        </a:defRPr>
      </a:lvl8pPr>
      <a:lvl9pPr marL="3525172" indent="-207363" algn="l" defTabSz="40752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147A5-6D9C-4068-BE8C-FE8996A2144C}" type="datetimeFigureOut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24.11.2023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996FF6-F45A-4C51-9111-C54E9BA37FD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28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jpeg"/><Relationship Id="rId7" Type="http://schemas.openxmlformats.org/officeDocument/2006/relationships/image" Target="../media/image46.e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g"/><Relationship Id="rId5" Type="http://schemas.openxmlformats.org/officeDocument/2006/relationships/image" Target="../media/image65.jpeg"/><Relationship Id="rId4" Type="http://schemas.openxmlformats.org/officeDocument/2006/relationships/image" Target="../media/image6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gif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openxmlformats.org/officeDocument/2006/relationships/image" Target="../media/image111.png"/><Relationship Id="rId3" Type="http://schemas.openxmlformats.org/officeDocument/2006/relationships/image" Target="../media/image103.jpeg"/><Relationship Id="rId7" Type="http://schemas.openxmlformats.org/officeDocument/2006/relationships/hyperlink" Target="http://www.google.cz/url?sa=i&amp;rct=j&amp;q=&amp;esrc=s&amp;source=images&amp;cd=&amp;cad=rja&amp;uact=8&amp;docid=jKcFSfmw_uKPvM&amp;tbnid=8eWtwfxnLe6MrM:&amp;ved=0CAUQjRw&amp;url=http://www.anthropark.wz.cz/mmk.htm&amp;ei=zYRAU62KOcWPtAbXxoG4BQ&amp;psig=AFQjCNGSIQI3rJLbVv7AqE0c6k1WnQMUzQ&amp;ust=1396822988576825" TargetMode="External"/><Relationship Id="rId12" Type="http://schemas.openxmlformats.org/officeDocument/2006/relationships/image" Target="../media/image110.png"/><Relationship Id="rId2" Type="http://schemas.openxmlformats.org/officeDocument/2006/relationships/hyperlink" Target="http://www.google.cz/url?sa=i&amp;rct=j&amp;q=&amp;esrc=s&amp;source=images&amp;cd=&amp;cad=rja&amp;uact=8&amp;docid=AL-fcUrXEpXGjM&amp;tbnid=UkbBm7Ver42IDM:&amp;ved=0CAUQjRw&amp;url=http://www.biolib.cz/cz/image/id48294/&amp;ei=04FAU7K5BcfXtAbF7IDIDg&amp;bvm=bv.64367178,d.Yms&amp;psig=AFQjCNG-Xo4o0POvRy8KNXohmX_mWO6nqw&amp;ust=139682229106982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11" Type="http://schemas.openxmlformats.org/officeDocument/2006/relationships/image" Target="../media/image109.jpeg"/><Relationship Id="rId5" Type="http://schemas.openxmlformats.org/officeDocument/2006/relationships/image" Target="../media/image104.jpeg"/><Relationship Id="rId10" Type="http://schemas.openxmlformats.org/officeDocument/2006/relationships/image" Target="../media/image108.jpeg"/><Relationship Id="rId4" Type="http://schemas.openxmlformats.org/officeDocument/2006/relationships/hyperlink" Target="http://www.google.cz/url?sa=i&amp;rct=j&amp;q=&amp;esrc=s&amp;source=images&amp;cd=&amp;cad=rja&amp;uact=8&amp;docid=TULIbuMGWFI_eM&amp;tbnid=M9C8Ydb5-w6jRM:&amp;ved=0CAUQjRw&amp;url=http://www.monet.cz/atlas/kap31.htm&amp;ei=fIJAU9X6BMKOtQaG6YH4AQ&amp;bvm=bv.64367178,d.Yms&amp;psig=AFQjCNGSIQI3rJLbVv7AqE0c6k1WnQMUzQ&amp;ust=1396822988576825" TargetMode="External"/><Relationship Id="rId9" Type="http://schemas.openxmlformats.org/officeDocument/2006/relationships/image" Target="../media/image107.png"/><Relationship Id="rId14" Type="http://schemas.openxmlformats.org/officeDocument/2006/relationships/image" Target="../media/image112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jpeg"/><Relationship Id="rId3" Type="http://schemas.openxmlformats.org/officeDocument/2006/relationships/image" Target="../media/image114.jpeg"/><Relationship Id="rId7" Type="http://schemas.openxmlformats.org/officeDocument/2006/relationships/image" Target="../media/image118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10" Type="http://schemas.openxmlformats.org/officeDocument/2006/relationships/image" Target="../media/image121.jpeg"/><Relationship Id="rId4" Type="http://schemas.openxmlformats.org/officeDocument/2006/relationships/image" Target="../media/image115.jpeg"/><Relationship Id="rId9" Type="http://schemas.openxmlformats.org/officeDocument/2006/relationships/image" Target="../media/image120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13" Type="http://schemas.openxmlformats.org/officeDocument/2006/relationships/image" Target="../media/image133.jpeg"/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12" Type="http://schemas.openxmlformats.org/officeDocument/2006/relationships/image" Target="../media/image132.jpeg"/><Relationship Id="rId2" Type="http://schemas.openxmlformats.org/officeDocument/2006/relationships/image" Target="../media/image122.jpeg"/><Relationship Id="rId16" Type="http://schemas.openxmlformats.org/officeDocument/2006/relationships/image" Target="../media/image13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6.jpeg"/><Relationship Id="rId11" Type="http://schemas.openxmlformats.org/officeDocument/2006/relationships/image" Target="../media/image131.jpeg"/><Relationship Id="rId5" Type="http://schemas.openxmlformats.org/officeDocument/2006/relationships/image" Target="../media/image125.jpeg"/><Relationship Id="rId15" Type="http://schemas.openxmlformats.org/officeDocument/2006/relationships/image" Target="../media/image135.jpeg"/><Relationship Id="rId10" Type="http://schemas.openxmlformats.org/officeDocument/2006/relationships/image" Target="../media/image130.jpeg"/><Relationship Id="rId4" Type="http://schemas.openxmlformats.org/officeDocument/2006/relationships/image" Target="../media/image124.jpeg"/><Relationship Id="rId9" Type="http://schemas.openxmlformats.org/officeDocument/2006/relationships/image" Target="../media/image129.jpeg"/><Relationship Id="rId14" Type="http://schemas.openxmlformats.org/officeDocument/2006/relationships/image" Target="../media/image13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FFB885D9-E8E5-784D-14F8-9D6EF6E0D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80" y="354865"/>
            <a:ext cx="8416239" cy="614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1619672" y="2865710"/>
            <a:ext cx="5820824" cy="92333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cs-CZ" sz="5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Jak učit o pravěku?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0746">
            <a:off x="1099999" y="445116"/>
            <a:ext cx="1549165" cy="173414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3771">
            <a:off x="-7495" y="120468"/>
            <a:ext cx="1534371" cy="130421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3979">
            <a:off x="5609801" y="32633"/>
            <a:ext cx="964426" cy="131908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6633"/>
            <a:ext cx="612327" cy="1490075"/>
          </a:xfrm>
          <a:prstGeom prst="rect">
            <a:avLst/>
          </a:prstGeom>
        </p:spPr>
      </p:pic>
      <p:pic>
        <p:nvPicPr>
          <p:cNvPr id="12" name="Picture 2" descr="C:\Users\Helča\Pictures\Obrázky - pravěk\DL mamuti Z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8776">
            <a:off x="7556293" y="150638"/>
            <a:ext cx="1767840" cy="1377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6071">
            <a:off x="3099318" y="35998"/>
            <a:ext cx="2481024" cy="1708805"/>
          </a:xfrm>
          <a:prstGeom prst="rect">
            <a:avLst/>
          </a:prstGeom>
        </p:spPr>
      </p:pic>
      <p:pic>
        <p:nvPicPr>
          <p:cNvPr id="14" name="Picture 2" descr="C:\Users\Helča\Pictures\Obrázky - pravěk\Štorch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55536"/>
            <a:ext cx="1211438" cy="146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Moje logo stabilní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902" y="4737917"/>
            <a:ext cx="1440160" cy="143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F8A3B244-905A-4560-A255-6709F832C811}"/>
              </a:ext>
            </a:extLst>
          </p:cNvPr>
          <p:cNvSpPr txBox="1"/>
          <p:nvPr/>
        </p:nvSpPr>
        <p:spPr>
          <a:xfrm>
            <a:off x="2491730" y="6229752"/>
            <a:ext cx="4536504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cs-CZ" sz="1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Zdroj obrázků v prezentaci: </a:t>
            </a:r>
            <a:r>
              <a:rPr lang="cs-CZ" sz="12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Wikimedia</a:t>
            </a:r>
            <a:r>
              <a:rPr lang="cs-CZ" sz="1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12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Commons</a:t>
            </a:r>
            <a:r>
              <a:rPr lang="cs-CZ" sz="1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autorské snímky</a:t>
            </a:r>
          </a:p>
        </p:txBody>
      </p:sp>
    </p:spTree>
    <p:extLst>
      <p:ext uri="{BB962C8B-B14F-4D97-AF65-F5344CB8AC3E}">
        <p14:creationId xmlns:p14="http://schemas.microsoft.com/office/powerpoint/2010/main" val="84388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188913"/>
            <a:ext cx="7849245" cy="5724634"/>
          </a:xfrm>
          <a:prstGeom prst="rect">
            <a:avLst/>
          </a:prstGeom>
          <a:noFill/>
        </p:spPr>
        <p:txBody>
          <a:bodyPr wrap="square" lIns="91430" tIns="45715" rIns="91430" bIns="45715">
            <a:spAutoFit/>
          </a:bodyPr>
          <a:lstStyle/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8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DIDAKTICKÉ MOŽNOSTI: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cs-CZ" sz="8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vizualizace a konkrétní představy o dávných dějích !!!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didaktické hry s pojmy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regionální dějiny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zážitkové formy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dějiny každodennosti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aktivizační metody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mezipředmětové vztahy</a:t>
            </a:r>
          </a:p>
          <a:p>
            <a:pPr marL="342865" indent="-342865"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cs-CZ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865" indent="-342865" defTabSz="914305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cs-CZ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5375275"/>
            <a:ext cx="1979613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5991">
            <a:off x="6100763" y="4921250"/>
            <a:ext cx="21558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14295">
            <a:off x="3616325" y="5221288"/>
            <a:ext cx="7334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7602">
            <a:off x="-9525" y="5097463"/>
            <a:ext cx="2008188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Obrázek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2723">
            <a:off x="4381500" y="5295900"/>
            <a:ext cx="1938338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Obrázek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5115">
            <a:off x="8223250" y="5248275"/>
            <a:ext cx="93027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138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Přímá spojnice se šipkou 2"/>
          <p:cNvCxnSpPr/>
          <p:nvPr/>
        </p:nvCxnSpPr>
        <p:spPr>
          <a:xfrm flipV="1">
            <a:off x="0" y="1268413"/>
            <a:ext cx="7308850" cy="5589587"/>
          </a:xfrm>
          <a:prstGeom prst="straightConnector1">
            <a:avLst/>
          </a:prstGeom>
          <a:ln w="57150" cmpd="sng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6" name="TextovéPole 3"/>
          <p:cNvSpPr txBox="1">
            <a:spLocks noChangeArrowheads="1"/>
          </p:cNvSpPr>
          <p:nvPr/>
        </p:nvSpPr>
        <p:spPr bwMode="auto">
          <a:xfrm>
            <a:off x="395288" y="333375"/>
            <a:ext cx="62642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cs-CZ" altLang="cs-CZ" sz="2800" b="1" i="1" u="sng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Příběh rodu HOMO</a:t>
            </a:r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antropogeneze</a:t>
            </a:r>
            <a:endParaRPr lang="cs-CZ" altLang="cs-CZ" sz="2400" b="1" i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8" descr="E Homo habilis Z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710113"/>
            <a:ext cx="1220787" cy="17430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5" descr="E Homo erectus erectus Z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657600"/>
            <a:ext cx="1376362" cy="1716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4" descr="E neandrtálec Britské muze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2349500"/>
            <a:ext cx="1198563" cy="1773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3" descr="J Kůlna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99346">
            <a:off x="4334455" y="4094806"/>
            <a:ext cx="1005083" cy="697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6" descr="Burian jeskynní medvě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9618">
            <a:off x="5281613" y="4389438"/>
            <a:ext cx="879475" cy="736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2" name="Picture 3" descr="E oheň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1174">
            <a:off x="2998788" y="5183188"/>
            <a:ext cx="796925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7" descr="P nástroje pěstní klín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9794">
            <a:off x="1445422" y="5773039"/>
            <a:ext cx="563860" cy="9028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2" descr="C:\Users\Helča\Pictures\Obrázky - pravěk\Burian\A homo s.s. Kromaňonec ZB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341438"/>
            <a:ext cx="1223963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7" name="Picture 3" descr="malby Altamira Býčí sál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2906">
            <a:off x="5822316" y="3166798"/>
            <a:ext cx="1068094" cy="7306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8" descr="Věstonická venuše II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6965">
            <a:off x="6842105" y="3371640"/>
            <a:ext cx="442391" cy="11049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2" name="Picture 18" descr="hezka_knih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443" y="1587130"/>
            <a:ext cx="1141413" cy="114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850" y="235583"/>
            <a:ext cx="1723181" cy="1292386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228119">
            <a:off x="8206189" y="2437645"/>
            <a:ext cx="700117" cy="70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16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51520" y="161935"/>
            <a:ext cx="8784976" cy="149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TVŮRČÍ PSANÍ</a:t>
            </a:r>
            <a:endParaRPr lang="cs-CZ" alt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altLang="cs-CZ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Vyberte vhodnou ilustraci jako téma příběhu.</a:t>
            </a:r>
          </a:p>
          <a:p>
            <a:r>
              <a:rPr lang="cs-CZ" altLang="cs-CZ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Sestavte pro žáky dvě úvodní věty se zápletkou, rozumně určete rozsah.</a:t>
            </a:r>
          </a:p>
          <a:p>
            <a:r>
              <a:rPr lang="cs-CZ" altLang="cs-CZ" sz="21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Určete 3 klíčová slova, která děti musejí využít, např. jeskyně, oheň,  kožešina.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BB793800-637E-781A-220A-A394FE5EF9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21" y="1844824"/>
            <a:ext cx="7013157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6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4" descr="Ilustración de un Mamut de lado Dibujo para colorear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1" r="5723"/>
          <a:stretch/>
        </p:blipFill>
        <p:spPr bwMode="auto">
          <a:xfrm>
            <a:off x="539552" y="1196752"/>
            <a:ext cx="8136903" cy="51522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délník 2"/>
          <p:cNvSpPr/>
          <p:nvPr/>
        </p:nvSpPr>
        <p:spPr>
          <a:xfrm>
            <a:off x="4247901" y="2561070"/>
            <a:ext cx="3060403" cy="1735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400" i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šavlozubý tygr 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cs-CZ" sz="2400" i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jeskynní medvěd Keltové </a:t>
            </a:r>
            <a:endParaRPr lang="cs-CZ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2400" i="1" dirty="0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mamut </a:t>
            </a:r>
            <a:endParaRPr lang="cs-CZ" sz="24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5536" y="222402"/>
            <a:ext cx="861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SEM NEPATŘÍ?</a:t>
            </a:r>
            <a:endParaRPr lang="cs-CZ" alt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9CE075D-9AEE-001E-B934-AA7676B3D4FC}"/>
              </a:ext>
            </a:extLst>
          </p:cNvPr>
          <p:cNvSpPr txBox="1"/>
          <p:nvPr/>
        </p:nvSpPr>
        <p:spPr>
          <a:xfrm>
            <a:off x="7217185" y="6423449"/>
            <a:ext cx="12531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200" dirty="0">
                <a:solidFill>
                  <a:schemeClr val="bg1"/>
                </a:solidFill>
              </a:rPr>
              <a:t>Zdroj: vlastní dílo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893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1484784"/>
            <a:ext cx="8640960" cy="4532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b="1" i="1" cap="all" dirty="0">
                <a:solidFill>
                  <a:schemeClr val="bg1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3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pravěk – starověk – dávnověk – středověk</a:t>
            </a:r>
            <a:endParaRPr lang="cs-CZ" sz="2300" b="1" dirty="0">
              <a:solidFill>
                <a:srgbClr val="8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b="1" i="1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lovec - hrnčířství - oheň – oštěp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3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zlato – cín – železo - bronz</a:t>
            </a:r>
            <a:endParaRPr lang="cs-CZ" sz="2300" b="1" dirty="0">
              <a:solidFill>
                <a:srgbClr val="8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b="1" i="1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doba ledová - neandrtálec – jeskyně - tavba železa</a:t>
            </a:r>
            <a:endParaRPr lang="cs-CZ" sz="2400" b="1" dirty="0">
              <a:solidFill>
                <a:srgbClr val="8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3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Bójové - oppidum – T </a:t>
            </a:r>
            <a:r>
              <a:rPr lang="cs-CZ" sz="2300" b="1" i="1" cap="all" dirty="0" err="1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rex</a:t>
            </a:r>
            <a:r>
              <a:rPr lang="cs-CZ" sz="23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– duhovky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b="1" i="1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stegosaurus – člověk – srstnatý nosorožec – vlk</a:t>
            </a: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3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len – pšenice – žito – oves</a:t>
            </a:r>
            <a:endParaRPr lang="cs-CZ" sz="2300" b="1" dirty="0">
              <a:solidFill>
                <a:srgbClr val="800000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200" b="1" i="1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doba kamenná – doba hliněná – doba bronzová – doba železná</a:t>
            </a:r>
            <a:endParaRPr lang="cs-CZ" sz="2200" b="1" dirty="0">
              <a:solidFill>
                <a:srgbClr val="8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95536" y="188640"/>
            <a:ext cx="8208912" cy="89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SEM NEPATŘÍ?</a:t>
            </a:r>
          </a:p>
          <a:p>
            <a:pPr algn="ctr"/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vyber 1 možnost v každé řádce a argumentuj svůj výběr</a:t>
            </a:r>
          </a:p>
        </p:txBody>
      </p:sp>
    </p:spTree>
    <p:extLst>
      <p:ext uri="{BB962C8B-B14F-4D97-AF65-F5344CB8AC3E}">
        <p14:creationId xmlns:p14="http://schemas.microsoft.com/office/powerpoint/2010/main" val="128222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467544" y="555625"/>
            <a:ext cx="3816424" cy="18335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kumimoji="0" lang="cs-CZ" altLang="cs-CZ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KAMENNÉ  SOŠKY ŽEN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JESKYNNÍ MALBY ZVÍŘAT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ZLATÉ MINCE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RYTINY DO MAMUTÍCH KLŮ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7544" y="4653136"/>
            <a:ext cx="3816424" cy="164794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indent="4492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RADLICE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DÝKA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MOTYKA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SRP</a:t>
            </a:r>
            <a:b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67544" y="2717155"/>
            <a:ext cx="3816424" cy="157594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8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DLOUHÝ DŮM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2000" b="1" i="1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NÁKRČNÍK (</a:t>
            </a: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TORQUES)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   OPPIDUM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   BÓJOVÉ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32040" y="4653137"/>
            <a:ext cx="3851092" cy="164794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ZLATO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CÍN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</a:t>
            </a:r>
            <a:r>
              <a:rPr kumimoji="0" lang="cs-CZ" altLang="cs-CZ" sz="2000" b="1" i="1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</a:t>
            </a: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ŽELEZO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BRONZ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</a:t>
            </a:r>
            <a:b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</a:t>
            </a:r>
            <a:b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br>
              <a:rPr kumimoji="0" lang="cs-CZ" altLang="cs-CZ" sz="11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932040" y="539426"/>
            <a:ext cx="3816424" cy="18176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BRONZ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MOHYLOVÝ LID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LID POPELNICOVÝCH POLÍ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NEOLITICKÁ REVOLUCE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966708" y="2717155"/>
            <a:ext cx="3816424" cy="157594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cs-CZ" altLang="cs-CZ" sz="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MARKOMANI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KVÁDOVÉ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LIMES ROMANUS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0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SLOVANÉ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3429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2900" algn="l"/>
              </a:tabLst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 descr="Period, hunting, stone age, prehistoric, spear icon - Download on Iconfin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0" t="6971" r="37495" b="7390"/>
          <a:stretch/>
        </p:blipFill>
        <p:spPr bwMode="auto">
          <a:xfrm rot="1140736">
            <a:off x="3829919" y="1713658"/>
            <a:ext cx="1325668" cy="480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46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1403351" y="2133601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>
                <a:latin typeface="Times New Roman" pitchFamily="18" charset="0"/>
              </a:rPr>
              <a:t>S</a:t>
            </a: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1692275" y="3860801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>
                <a:latin typeface="Times New Roman" pitchFamily="18" charset="0"/>
              </a:rPr>
              <a:t>K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7812088" y="4365626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>
                <a:latin typeface="Times New Roman" pitchFamily="18" charset="0"/>
              </a:rPr>
              <a:t>N</a:t>
            </a: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6300788" y="2133601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>
                <a:latin typeface="Times New Roman" pitchFamily="18" charset="0"/>
              </a:rPr>
              <a:t>E</a:t>
            </a: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6011863" y="4508500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>
                <a:latin typeface="Times New Roman" pitchFamily="18" charset="0"/>
              </a:rPr>
              <a:t>E</a:t>
            </a:r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4859338" y="3213101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>
                <a:latin typeface="Times New Roman" pitchFamily="18" charset="0"/>
              </a:rPr>
              <a:t>Č</a:t>
            </a:r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2700339" y="5445126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>
                <a:latin typeface="Times New Roman" pitchFamily="18" charset="0"/>
              </a:rPr>
              <a:t>R</a:t>
            </a: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3132138" y="1435101"/>
            <a:ext cx="9144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>
                <a:latin typeface="Times New Roman" pitchFamily="18" charset="0"/>
              </a:rPr>
              <a:t>C</a:t>
            </a: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827089" y="3068638"/>
            <a:ext cx="1081087" cy="7921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827089" y="3860800"/>
            <a:ext cx="936625" cy="2159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2627314" y="4365625"/>
            <a:ext cx="288925" cy="115093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 flipV="1">
            <a:off x="3419475" y="2852739"/>
            <a:ext cx="288925" cy="2663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>
            <a:off x="3708401" y="2852739"/>
            <a:ext cx="1150938" cy="6477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 flipH="1" flipV="1">
            <a:off x="755651" y="981075"/>
            <a:ext cx="1368425" cy="12509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755651" y="981076"/>
            <a:ext cx="2376488" cy="863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 flipV="1">
            <a:off x="3995738" y="476251"/>
            <a:ext cx="3024187" cy="12239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 flipH="1">
            <a:off x="6804026" y="476251"/>
            <a:ext cx="215900" cy="16573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7092951" y="2924175"/>
            <a:ext cx="863600" cy="15128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 flipH="1">
            <a:off x="7019926" y="5300664"/>
            <a:ext cx="1008063" cy="12969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 flipH="1" flipV="1">
            <a:off x="6659563" y="5373688"/>
            <a:ext cx="360362" cy="12239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 flipH="1">
            <a:off x="5292726" y="5300664"/>
            <a:ext cx="863600" cy="11525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 flipV="1">
            <a:off x="5292725" y="4724401"/>
            <a:ext cx="71438" cy="1728788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 flipH="1">
            <a:off x="4211639" y="4724401"/>
            <a:ext cx="1152525" cy="13684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 flipV="1">
            <a:off x="4211639" y="3933825"/>
            <a:ext cx="720725" cy="2159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1180731" y="233978"/>
            <a:ext cx="4477488" cy="101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cs-CZ" sz="2800" b="1" i="1" u="sng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 tak se pohřbívalo</a:t>
            </a:r>
            <a:r>
              <a:rPr lang="cs-CZ" sz="2800" b="1" i="1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/>
            <a:r>
              <a:rPr lang="cs-CZ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Rozlušti pojem a vysvětli jej</a:t>
            </a:r>
            <a:r>
              <a:rPr lang="cs-CZ" sz="3200" dirty="0"/>
              <a:t> </a:t>
            </a:r>
            <a:endParaRPr lang="cs-CZ" dirty="0"/>
          </a:p>
        </p:txBody>
      </p:sp>
      <p:sp>
        <p:nvSpPr>
          <p:cNvPr id="27" name="Text Box 29"/>
          <p:cNvSpPr txBox="1">
            <a:spLocks noChangeArrowheads="1"/>
          </p:cNvSpPr>
          <p:nvPr/>
        </p:nvSpPr>
        <p:spPr bwMode="auto">
          <a:xfrm>
            <a:off x="4499992" y="1548081"/>
            <a:ext cx="21971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SKRČENEC</a:t>
            </a:r>
            <a:r>
              <a:rPr lang="cs-CZ" sz="3200" dirty="0"/>
              <a:t> 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3" r="4647"/>
          <a:stretch/>
        </p:blipFill>
        <p:spPr>
          <a:xfrm rot="3405720">
            <a:off x="6671481" y="566336"/>
            <a:ext cx="2180116" cy="1594283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0527C1C-090C-55F6-C923-B17F4D7D7BAC}"/>
              </a:ext>
            </a:extLst>
          </p:cNvPr>
          <p:cNvSpPr txBox="1"/>
          <p:nvPr/>
        </p:nvSpPr>
        <p:spPr>
          <a:xfrm>
            <a:off x="7523162" y="6479789"/>
            <a:ext cx="12541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200" dirty="0">
                <a:solidFill>
                  <a:schemeClr val="bg1"/>
                </a:solidFill>
              </a:rPr>
              <a:t>Zdroj: vlastní dílo</a:t>
            </a:r>
          </a:p>
        </p:txBody>
      </p:sp>
    </p:spTree>
    <p:extLst>
      <p:ext uri="{BB962C8B-B14F-4D97-AF65-F5344CB8AC3E}">
        <p14:creationId xmlns:p14="http://schemas.microsoft.com/office/powerpoint/2010/main" val="61284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82" y="260648"/>
            <a:ext cx="943974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29"/>
          <p:cNvSpPr txBox="1">
            <a:spLocks noChangeArrowheads="1"/>
          </p:cNvSpPr>
          <p:nvPr/>
        </p:nvSpPr>
        <p:spPr bwMode="auto">
          <a:xfrm>
            <a:off x="395537" y="286496"/>
            <a:ext cx="8280920" cy="584765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cs-CZ" sz="2800" b="1" i="1" u="sng" cap="all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bEZ</a:t>
            </a:r>
            <a:r>
              <a:rPr lang="cs-CZ" sz="2800" b="1" i="1" u="sng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NÍ BY SE NÁM TĚŽKO ŽILO</a:t>
            </a:r>
            <a:r>
              <a:rPr lang="cs-CZ" sz="2800" b="1" i="1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Rozluštěte pojem</a:t>
            </a:r>
            <a:r>
              <a:rPr lang="cs-CZ" sz="3200" dirty="0"/>
              <a:t> </a:t>
            </a:r>
            <a:endParaRPr lang="cs-CZ" dirty="0"/>
          </a:p>
        </p:txBody>
      </p:sp>
      <p:sp>
        <p:nvSpPr>
          <p:cNvPr id="4" name="Text Box 29"/>
          <p:cNvSpPr txBox="1">
            <a:spLocks noChangeArrowheads="1"/>
          </p:cNvSpPr>
          <p:nvPr/>
        </p:nvSpPr>
        <p:spPr bwMode="auto">
          <a:xfrm>
            <a:off x="1475656" y="6114788"/>
            <a:ext cx="669674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NEOLITICKÁ REVOLUCE</a:t>
            </a:r>
            <a:r>
              <a:rPr lang="cs-CZ" sz="3200" dirty="0"/>
              <a:t> </a:t>
            </a:r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D089583-9142-26F4-EA92-04EEE6AD3478}"/>
              </a:ext>
            </a:extLst>
          </p:cNvPr>
          <p:cNvSpPr txBox="1"/>
          <p:nvPr/>
        </p:nvSpPr>
        <p:spPr>
          <a:xfrm>
            <a:off x="7668344" y="6458852"/>
            <a:ext cx="13681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200" dirty="0">
                <a:solidFill>
                  <a:schemeClr val="bg1"/>
                </a:solidFill>
              </a:rPr>
              <a:t>Zdroj: 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0292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1187451" y="2349500"/>
            <a:ext cx="914400" cy="2592388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Š</a:t>
            </a:r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3492500" y="1989138"/>
            <a:ext cx="2160588" cy="165576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Ů</a:t>
            </a: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6588126" y="4149725"/>
            <a:ext cx="720725" cy="6985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Ů</a:t>
            </a: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7164389" y="4581526"/>
            <a:ext cx="1584325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V</a:t>
            </a: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2700339" y="1268413"/>
            <a:ext cx="914400" cy="288131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S</a:t>
            </a:r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684213" y="1484313"/>
            <a:ext cx="17272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É</a:t>
            </a: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4067176" y="3357564"/>
            <a:ext cx="2447925" cy="1944687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L</a:t>
            </a: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183982" y="1200997"/>
            <a:ext cx="1800225" cy="17272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D</a:t>
            </a:r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2124076" y="4292600"/>
            <a:ext cx="1152525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T</a:t>
            </a:r>
          </a:p>
        </p:txBody>
      </p:sp>
      <p:sp>
        <p:nvSpPr>
          <p:cNvPr id="36879" name="Oval 15"/>
          <p:cNvSpPr>
            <a:spLocks noChangeArrowheads="1"/>
          </p:cNvSpPr>
          <p:nvPr/>
        </p:nvSpPr>
        <p:spPr bwMode="auto">
          <a:xfrm>
            <a:off x="7308851" y="3213101"/>
            <a:ext cx="1296988" cy="1295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V</a:t>
            </a: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684214" y="5589588"/>
            <a:ext cx="769937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1403350" y="5589588"/>
            <a:ext cx="841375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2195514" y="5589588"/>
            <a:ext cx="842962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2987676" y="5589588"/>
            <a:ext cx="841375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3779838" y="5589588"/>
            <a:ext cx="841375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5724525" y="5589588"/>
            <a:ext cx="719138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4572001" y="5589588"/>
            <a:ext cx="769938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7906518" y="5589588"/>
            <a:ext cx="769938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89" name="Rectangle 25"/>
          <p:cNvSpPr>
            <a:spLocks noChangeArrowheads="1"/>
          </p:cNvSpPr>
          <p:nvPr/>
        </p:nvSpPr>
        <p:spPr bwMode="auto">
          <a:xfrm>
            <a:off x="6443664" y="5589588"/>
            <a:ext cx="769937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90" name="Rectangle 26"/>
          <p:cNvSpPr>
            <a:spLocks noChangeArrowheads="1"/>
          </p:cNvSpPr>
          <p:nvPr/>
        </p:nvSpPr>
        <p:spPr bwMode="auto">
          <a:xfrm>
            <a:off x="7164389" y="5589588"/>
            <a:ext cx="769937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endParaRPr lang="cs-CZ"/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516107" y="188641"/>
            <a:ext cx="797526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cs-CZ" sz="2800" b="1" i="1" cap="all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Tam se neandrtálcům dobře žilo…</a:t>
            </a:r>
          </a:p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Složte přeházená písmena do správného dvouslovného názvu.</a:t>
            </a:r>
          </a:p>
        </p:txBody>
      </p:sp>
      <p:pic>
        <p:nvPicPr>
          <p:cNvPr id="2050" name="Picture 2" descr="Pekárna a Švédův stůl - volně přístupné jeskyně Moravského kras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506">
            <a:off x="6961913" y="1477931"/>
            <a:ext cx="2135664" cy="160174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0797670-45A7-1E32-E9A9-AD9416EF480F}"/>
              </a:ext>
            </a:extLst>
          </p:cNvPr>
          <p:cNvSpPr txBox="1"/>
          <p:nvPr/>
        </p:nvSpPr>
        <p:spPr>
          <a:xfrm>
            <a:off x="7773443" y="6526376"/>
            <a:ext cx="14358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200" dirty="0">
                <a:solidFill>
                  <a:schemeClr val="bg1"/>
                </a:solidFill>
              </a:rPr>
              <a:t>Zdroj: vlastní dílo</a:t>
            </a:r>
          </a:p>
        </p:txBody>
      </p:sp>
    </p:spTree>
    <p:extLst>
      <p:ext uri="{BB962C8B-B14F-4D97-AF65-F5344CB8AC3E}">
        <p14:creationId xmlns:p14="http://schemas.microsoft.com/office/powerpoint/2010/main" val="112749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1187451" y="2349500"/>
            <a:ext cx="914400" cy="2592388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Š</a:t>
            </a:r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3492500" y="1989138"/>
            <a:ext cx="2160588" cy="165576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Ů</a:t>
            </a:r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6588126" y="4149725"/>
            <a:ext cx="720725" cy="6985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Ů</a:t>
            </a: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7164389" y="4581526"/>
            <a:ext cx="1584325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V</a:t>
            </a: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2700339" y="1268413"/>
            <a:ext cx="914400" cy="2881312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S</a:t>
            </a:r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684213" y="1484313"/>
            <a:ext cx="1727200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É</a:t>
            </a: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4067176" y="3357564"/>
            <a:ext cx="2447925" cy="1944687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L</a:t>
            </a: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5220047" y="1197744"/>
            <a:ext cx="1800225" cy="17272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D</a:t>
            </a:r>
          </a:p>
        </p:txBody>
      </p:sp>
      <p:sp>
        <p:nvSpPr>
          <p:cNvPr id="36878" name="Oval 14"/>
          <p:cNvSpPr>
            <a:spLocks noChangeArrowheads="1"/>
          </p:cNvSpPr>
          <p:nvPr/>
        </p:nvSpPr>
        <p:spPr bwMode="auto">
          <a:xfrm>
            <a:off x="2124076" y="4292600"/>
            <a:ext cx="1152525" cy="914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/>
              <a:t>T</a:t>
            </a:r>
          </a:p>
        </p:txBody>
      </p:sp>
      <p:sp>
        <p:nvSpPr>
          <p:cNvPr id="36879" name="Oval 15"/>
          <p:cNvSpPr>
            <a:spLocks noChangeArrowheads="1"/>
          </p:cNvSpPr>
          <p:nvPr/>
        </p:nvSpPr>
        <p:spPr bwMode="auto">
          <a:xfrm>
            <a:off x="7308851" y="3213101"/>
            <a:ext cx="1296988" cy="1295400"/>
          </a:xfrm>
          <a:prstGeom prst="ellipse">
            <a:avLst/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3200" dirty="0"/>
              <a:t>V</a:t>
            </a:r>
          </a:p>
        </p:txBody>
      </p:sp>
      <p:sp>
        <p:nvSpPr>
          <p:cNvPr id="36881" name="Rectangle 17"/>
          <p:cNvSpPr>
            <a:spLocks noChangeArrowheads="1"/>
          </p:cNvSpPr>
          <p:nvPr/>
        </p:nvSpPr>
        <p:spPr bwMode="auto">
          <a:xfrm>
            <a:off x="684214" y="5589588"/>
            <a:ext cx="769937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Š</a:t>
            </a:r>
          </a:p>
        </p:txBody>
      </p:sp>
      <p:sp>
        <p:nvSpPr>
          <p:cNvPr id="36882" name="Rectangle 18"/>
          <p:cNvSpPr>
            <a:spLocks noChangeArrowheads="1"/>
          </p:cNvSpPr>
          <p:nvPr/>
        </p:nvSpPr>
        <p:spPr bwMode="auto">
          <a:xfrm>
            <a:off x="1403350" y="5589588"/>
            <a:ext cx="841375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V</a:t>
            </a: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2195514" y="5589588"/>
            <a:ext cx="842962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É</a:t>
            </a:r>
          </a:p>
        </p:txBody>
      </p:sp>
      <p:sp>
        <p:nvSpPr>
          <p:cNvPr id="36884" name="Rectangle 20"/>
          <p:cNvSpPr>
            <a:spLocks noChangeArrowheads="1"/>
          </p:cNvSpPr>
          <p:nvPr/>
        </p:nvSpPr>
        <p:spPr bwMode="auto">
          <a:xfrm>
            <a:off x="2987676" y="5589588"/>
            <a:ext cx="841375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D</a:t>
            </a: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3779838" y="5589588"/>
            <a:ext cx="841375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Ů</a:t>
            </a:r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5724525" y="5589588"/>
            <a:ext cx="719138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S</a:t>
            </a:r>
          </a:p>
        </p:txBody>
      </p: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4572001" y="5589588"/>
            <a:ext cx="769938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V</a:t>
            </a:r>
          </a:p>
        </p:txBody>
      </p:sp>
      <p:sp>
        <p:nvSpPr>
          <p:cNvPr id="36888" name="Rectangle 24"/>
          <p:cNvSpPr>
            <a:spLocks noChangeArrowheads="1"/>
          </p:cNvSpPr>
          <p:nvPr/>
        </p:nvSpPr>
        <p:spPr bwMode="auto">
          <a:xfrm>
            <a:off x="7884368" y="5589588"/>
            <a:ext cx="769938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L</a:t>
            </a:r>
          </a:p>
        </p:txBody>
      </p:sp>
      <p:sp>
        <p:nvSpPr>
          <p:cNvPr id="36889" name="Rectangle 25"/>
          <p:cNvSpPr>
            <a:spLocks noChangeArrowheads="1"/>
          </p:cNvSpPr>
          <p:nvPr/>
        </p:nvSpPr>
        <p:spPr bwMode="auto">
          <a:xfrm>
            <a:off x="6443664" y="5589588"/>
            <a:ext cx="769937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T</a:t>
            </a:r>
          </a:p>
        </p:txBody>
      </p:sp>
      <p:sp>
        <p:nvSpPr>
          <p:cNvPr id="36890" name="Rectangle 26"/>
          <p:cNvSpPr>
            <a:spLocks noChangeArrowheads="1"/>
          </p:cNvSpPr>
          <p:nvPr/>
        </p:nvSpPr>
        <p:spPr bwMode="auto">
          <a:xfrm>
            <a:off x="7164389" y="5589588"/>
            <a:ext cx="769937" cy="625475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/>
            <a:r>
              <a:rPr lang="cs-CZ" sz="2400" b="1" dirty="0"/>
              <a:t>Ů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516107" y="188641"/>
            <a:ext cx="797526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cs-CZ" sz="28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TAM SE NEANDRTÁLCŮM DOBŘE ŽILO…</a:t>
            </a:r>
          </a:p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Složte přeházená písmena do správného dvouslovného názvu.</a:t>
            </a:r>
          </a:p>
        </p:txBody>
      </p:sp>
      <p:pic>
        <p:nvPicPr>
          <p:cNvPr id="23" name="Picture 2" descr="Pekárna a Švédův stůl - volně přístupné jeskyně Moravského kras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0506">
            <a:off x="6983575" y="1477931"/>
            <a:ext cx="2135664" cy="160174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ED77F9F-318B-7E3A-CA87-E5EA1349CA1B}"/>
              </a:ext>
            </a:extLst>
          </p:cNvPr>
          <p:cNvSpPr txBox="1"/>
          <p:nvPr/>
        </p:nvSpPr>
        <p:spPr>
          <a:xfrm>
            <a:off x="7837799" y="6531604"/>
            <a:ext cx="14147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200" dirty="0">
                <a:solidFill>
                  <a:schemeClr val="bg1"/>
                </a:solidFill>
              </a:rPr>
              <a:t>Zdroj: vlastní dílo</a:t>
            </a:r>
          </a:p>
        </p:txBody>
      </p:sp>
    </p:spTree>
    <p:extLst>
      <p:ext uri="{BB962C8B-B14F-4D97-AF65-F5344CB8AC3E}">
        <p14:creationId xmlns:p14="http://schemas.microsoft.com/office/powerpoint/2010/main" val="240172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Oval 2050"/>
          <p:cNvSpPr>
            <a:spLocks noChangeArrowheads="1"/>
          </p:cNvSpPr>
          <p:nvPr/>
        </p:nvSpPr>
        <p:spPr bwMode="auto">
          <a:xfrm>
            <a:off x="1835150" y="1295400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800000"/>
                </a:solidFill>
                <a:latin typeface="Comic Sans MS" pitchFamily="66" charset="0"/>
              </a:rPr>
              <a:t>Ž</a:t>
            </a:r>
          </a:p>
        </p:txBody>
      </p:sp>
      <p:sp>
        <p:nvSpPr>
          <p:cNvPr id="110595" name="Oval 2051"/>
          <p:cNvSpPr>
            <a:spLocks noChangeArrowheads="1"/>
          </p:cNvSpPr>
          <p:nvPr/>
        </p:nvSpPr>
        <p:spPr bwMode="auto">
          <a:xfrm>
            <a:off x="1908175" y="4941888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800000"/>
                </a:solidFill>
                <a:latin typeface="Comic Sans MS" pitchFamily="66" charset="0"/>
              </a:rPr>
              <a:t>M</a:t>
            </a:r>
          </a:p>
        </p:txBody>
      </p:sp>
      <p:sp>
        <p:nvSpPr>
          <p:cNvPr id="110596" name="Oval 2052"/>
          <p:cNvSpPr>
            <a:spLocks noChangeArrowheads="1"/>
          </p:cNvSpPr>
          <p:nvPr/>
        </p:nvSpPr>
        <p:spPr bwMode="auto">
          <a:xfrm>
            <a:off x="3491880" y="4114800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800000"/>
                </a:solidFill>
                <a:latin typeface="Comic Sans MS" pitchFamily="66" charset="0"/>
              </a:rPr>
              <a:t>I</a:t>
            </a:r>
          </a:p>
        </p:txBody>
      </p:sp>
      <p:sp>
        <p:nvSpPr>
          <p:cNvPr id="110597" name="Oval 2053"/>
          <p:cNvSpPr>
            <a:spLocks noChangeArrowheads="1"/>
          </p:cNvSpPr>
          <p:nvPr/>
        </p:nvSpPr>
        <p:spPr bwMode="auto">
          <a:xfrm>
            <a:off x="234694" y="4114800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800000"/>
                </a:solidFill>
                <a:latin typeface="Comic Sans MS" pitchFamily="66" charset="0"/>
              </a:rPr>
              <a:t>P</a:t>
            </a:r>
          </a:p>
        </p:txBody>
      </p:sp>
      <p:sp>
        <p:nvSpPr>
          <p:cNvPr id="110598" name="Oval 2054"/>
          <p:cNvSpPr>
            <a:spLocks noChangeArrowheads="1"/>
          </p:cNvSpPr>
          <p:nvPr/>
        </p:nvSpPr>
        <p:spPr bwMode="auto">
          <a:xfrm>
            <a:off x="3347864" y="2276475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800000"/>
                </a:solidFill>
                <a:latin typeface="Comic Sans MS" pitchFamily="66" charset="0"/>
              </a:rPr>
              <a:t>Ň</a:t>
            </a:r>
          </a:p>
        </p:txBody>
      </p:sp>
      <p:sp>
        <p:nvSpPr>
          <p:cNvPr id="110599" name="Oval 2055"/>
          <p:cNvSpPr>
            <a:spLocks noChangeArrowheads="1"/>
          </p:cNvSpPr>
          <p:nvPr/>
        </p:nvSpPr>
        <p:spPr bwMode="auto">
          <a:xfrm>
            <a:off x="179388" y="2286000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000" b="1" dirty="0">
                <a:solidFill>
                  <a:srgbClr val="800000"/>
                </a:solidFill>
                <a:latin typeface="Comic Sans MS" pitchFamily="66" charset="0"/>
              </a:rPr>
              <a:t>O</a:t>
            </a:r>
          </a:p>
        </p:txBody>
      </p:sp>
      <p:sp>
        <p:nvSpPr>
          <p:cNvPr id="110600" name="Line 2092"/>
          <p:cNvSpPr>
            <a:spLocks noChangeShapeType="1"/>
          </p:cNvSpPr>
          <p:nvPr/>
        </p:nvSpPr>
        <p:spPr bwMode="auto">
          <a:xfrm flipH="1" flipV="1">
            <a:off x="1403350" y="3213100"/>
            <a:ext cx="1008063" cy="17287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1" name="Line 2093"/>
          <p:cNvSpPr>
            <a:spLocks noChangeShapeType="1"/>
          </p:cNvSpPr>
          <p:nvPr/>
        </p:nvSpPr>
        <p:spPr bwMode="auto">
          <a:xfrm>
            <a:off x="1476375" y="3124196"/>
            <a:ext cx="1871489" cy="8890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2" name="Line 2094"/>
          <p:cNvSpPr>
            <a:spLocks noChangeShapeType="1"/>
          </p:cNvSpPr>
          <p:nvPr/>
        </p:nvSpPr>
        <p:spPr bwMode="auto">
          <a:xfrm flipH="1">
            <a:off x="1403350" y="3213100"/>
            <a:ext cx="2232025" cy="1152525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3" name="Line 2095"/>
          <p:cNvSpPr>
            <a:spLocks noChangeShapeType="1"/>
          </p:cNvSpPr>
          <p:nvPr/>
        </p:nvSpPr>
        <p:spPr bwMode="auto">
          <a:xfrm flipV="1">
            <a:off x="1476375" y="4356099"/>
            <a:ext cx="2159000" cy="80964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4" name="Line 2096"/>
          <p:cNvSpPr>
            <a:spLocks noChangeShapeType="1"/>
          </p:cNvSpPr>
          <p:nvPr/>
        </p:nvSpPr>
        <p:spPr bwMode="auto">
          <a:xfrm flipH="1" flipV="1">
            <a:off x="2627312" y="2565400"/>
            <a:ext cx="1081087" cy="16556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5" name="Line 2097"/>
          <p:cNvSpPr>
            <a:spLocks noChangeShapeType="1"/>
          </p:cNvSpPr>
          <p:nvPr/>
        </p:nvSpPr>
        <p:spPr bwMode="auto">
          <a:xfrm>
            <a:off x="2484438" y="2565400"/>
            <a:ext cx="71437" cy="23764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10606" name="Text Box 2103"/>
          <p:cNvSpPr txBox="1">
            <a:spLocks noChangeArrowheads="1"/>
          </p:cNvSpPr>
          <p:nvPr/>
        </p:nvSpPr>
        <p:spPr bwMode="auto">
          <a:xfrm>
            <a:off x="1812925" y="157163"/>
            <a:ext cx="18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10607" name="Text Box 2105"/>
          <p:cNvSpPr txBox="1">
            <a:spLocks noChangeArrowheads="1"/>
          </p:cNvSpPr>
          <p:nvPr/>
        </p:nvSpPr>
        <p:spPr bwMode="auto">
          <a:xfrm>
            <a:off x="4937125" y="80963"/>
            <a:ext cx="184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4000">
              <a:latin typeface="Comic Sans MS" pitchFamily="66" charset="0"/>
            </a:endParaRPr>
          </a:p>
        </p:txBody>
      </p:sp>
      <p:sp>
        <p:nvSpPr>
          <p:cNvPr id="110608" name="Text Box 2106"/>
          <p:cNvSpPr txBox="1">
            <a:spLocks noChangeArrowheads="1"/>
          </p:cNvSpPr>
          <p:nvPr/>
        </p:nvSpPr>
        <p:spPr bwMode="auto">
          <a:xfrm>
            <a:off x="2051720" y="215107"/>
            <a:ext cx="428875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8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DOBA LEDOVÁ V PLZNI</a:t>
            </a:r>
          </a:p>
        </p:txBody>
      </p:sp>
      <p:sp>
        <p:nvSpPr>
          <p:cNvPr id="18533" name="Text Box 2149"/>
          <p:cNvSpPr txBox="1">
            <a:spLocks noChangeArrowheads="1"/>
          </p:cNvSpPr>
          <p:nvPr/>
        </p:nvSpPr>
        <p:spPr bwMode="auto">
          <a:xfrm>
            <a:off x="4937126" y="1189323"/>
            <a:ext cx="4081830" cy="4985980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cs-CZ" altLang="cs-CZ" sz="800" b="1" i="1" dirty="0">
              <a:solidFill>
                <a:srgbClr val="800000"/>
              </a:solidFill>
              <a:cs typeface="Times New Roman" panose="02020603050405020304" pitchFamily="18" charset="0"/>
            </a:endParaRP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Kdy naposledy mohl žít v Plzni?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Žije ještě dnes na této planetě?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Pokud ano, ve kterém státě?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…………………………………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Co mohl poskytnout lidem v době 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ledové?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1. 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2. 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cs-CZ" altLang="cs-CZ" sz="22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3. ………………………………</a:t>
            </a:r>
          </a:p>
          <a:p>
            <a:pPr algn="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cs-CZ" altLang="cs-CZ" sz="800" b="1" i="1" dirty="0">
              <a:solidFill>
                <a:srgbClr val="8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99B34F9-5CD1-190F-4720-02A172C01A23}"/>
              </a:ext>
            </a:extLst>
          </p:cNvPr>
          <p:cNvSpPr txBox="1"/>
          <p:nvPr/>
        </p:nvSpPr>
        <p:spPr>
          <a:xfrm>
            <a:off x="7740352" y="6557842"/>
            <a:ext cx="14924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1200" dirty="0">
                <a:solidFill>
                  <a:schemeClr val="bg1"/>
                </a:solidFill>
              </a:rPr>
              <a:t>Zdroj: vlastní dílo</a:t>
            </a:r>
          </a:p>
        </p:txBody>
      </p:sp>
    </p:spTree>
    <p:extLst>
      <p:ext uri="{BB962C8B-B14F-4D97-AF65-F5344CB8AC3E}">
        <p14:creationId xmlns:p14="http://schemas.microsoft.com/office/powerpoint/2010/main" val="421562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8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3"/>
          <p:cNvSpPr txBox="1">
            <a:spLocks noChangeArrowheads="1"/>
          </p:cNvSpPr>
          <p:nvPr/>
        </p:nvSpPr>
        <p:spPr bwMode="auto">
          <a:xfrm>
            <a:off x="1660525" y="1646238"/>
            <a:ext cx="1841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ct val="30000"/>
              </a:spcAft>
            </a:pPr>
            <a:br>
              <a:rPr lang="cs-CZ" altLang="cs-CZ" sz="2400" b="1"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endParaRPr lang="cs-CZ" altLang="cs-CZ" sz="2400" b="1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23850" y="144463"/>
            <a:ext cx="86106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PREHISTORICKÁ ABECEDA </a:t>
            </a:r>
          </a:p>
          <a:p>
            <a:endParaRPr lang="cs-CZ" altLang="cs-CZ" sz="1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Altamira, antropologie,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australopithecus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artefakt…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Bójové, Býčí skála, Bylany…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Cro-Magnon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čepel…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–                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–                     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–                   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–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 –  </a:t>
            </a:r>
            <a:endParaRPr lang="cs-CZ" altLang="cs-CZ" sz="20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U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V –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Z  -  ? ? ?</a:t>
            </a:r>
          </a:p>
        </p:txBody>
      </p:sp>
      <p:pic>
        <p:nvPicPr>
          <p:cNvPr id="24579" name="Picture 9" descr="DL mamut v zim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1884">
            <a:off x="6148388" y="1922463"/>
            <a:ext cx="2262187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7525">
            <a:off x="7204075" y="5162550"/>
            <a:ext cx="107473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67541">
            <a:off x="6884988" y="3916363"/>
            <a:ext cx="174466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3213100"/>
            <a:ext cx="83820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692150"/>
            <a:ext cx="52387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89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3"/>
          <p:cNvSpPr txBox="1">
            <a:spLocks noChangeArrowheads="1"/>
          </p:cNvSpPr>
          <p:nvPr/>
        </p:nvSpPr>
        <p:spPr bwMode="auto">
          <a:xfrm>
            <a:off x="1660525" y="1646238"/>
            <a:ext cx="1841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ct val="30000"/>
              </a:spcAft>
            </a:pPr>
            <a:br>
              <a:rPr lang="cs-CZ" altLang="cs-CZ" sz="2400" b="1"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endParaRPr lang="cs-CZ" altLang="cs-CZ" sz="2400" b="1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25602" name="Text Box 4"/>
          <p:cNvSpPr txBox="1">
            <a:spLocks noChangeArrowheads="1"/>
          </p:cNvSpPr>
          <p:nvPr/>
        </p:nvSpPr>
        <p:spPr bwMode="auto">
          <a:xfrm>
            <a:off x="323850" y="144463"/>
            <a:ext cx="8610600" cy="626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PREHISTORICKÁ ABECEDA </a:t>
            </a:r>
          </a:p>
          <a:p>
            <a:endParaRPr lang="cs-CZ" altLang="cs-CZ" sz="12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– Altamira, antropologie,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australopithecus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artefakt…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– Bójové, Býčí skála, Bylany…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–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Cro-Magnon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čepel…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– dlouhý dům, duhovky, Darwin, doba ledová…               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–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eneolit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–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fosílie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faléra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                         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– glaciál,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gravettien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– halštat, holocén, Hedvika…                    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 –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chamská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kultura, chýše…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– Ida, interglaciál…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– kámen, kost, Kůlna, kanelura,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Kotíni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……………………………….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 –  skrčenec, Šipka,  </a:t>
            </a:r>
            <a:r>
              <a:rPr lang="cs-CZ" altLang="cs-CZ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ŠTORCH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cs-CZ" altLang="cs-CZ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 – T-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rex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totemismus…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U – Únětice</a:t>
            </a: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V –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venuše</a:t>
            </a: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Vladař, </a:t>
            </a:r>
            <a:r>
              <a:rPr lang="cs-CZ" altLang="cs-CZ" sz="20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Willendorf</a:t>
            </a:r>
            <a:endParaRPr lang="cs-CZ" altLang="cs-CZ" sz="2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15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Z  -  ? ? ?</a:t>
            </a:r>
          </a:p>
        </p:txBody>
      </p:sp>
      <p:pic>
        <p:nvPicPr>
          <p:cNvPr id="25603" name="Picture 9" descr="DL mamut v zim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1884">
            <a:off x="6148388" y="1922463"/>
            <a:ext cx="2262187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7525">
            <a:off x="7204075" y="5162550"/>
            <a:ext cx="1074738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67541">
            <a:off x="6884988" y="3916363"/>
            <a:ext cx="1744662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3213100"/>
            <a:ext cx="838200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692150"/>
            <a:ext cx="523875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46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Text Box 4"/>
          <p:cNvSpPr txBox="1">
            <a:spLocks noChangeArrowheads="1"/>
          </p:cNvSpPr>
          <p:nvPr/>
        </p:nvSpPr>
        <p:spPr bwMode="auto">
          <a:xfrm>
            <a:off x="425450" y="144463"/>
            <a:ext cx="8610600" cy="389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28900" indent="-3429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86100" indent="-3429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43300" indent="-3429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000500" indent="-3429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SKRYTÝ PRAVĚK </a:t>
            </a:r>
          </a:p>
          <a:p>
            <a:pPr algn="ctr"/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Zopakované pojmy je možno „ukrýt“ do vět.</a:t>
            </a: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 výběr volte jednoduché výrazy: </a:t>
            </a:r>
          </a:p>
          <a:p>
            <a:pPr>
              <a:spcAft>
                <a:spcPct val="30000"/>
              </a:spcAft>
            </a:pPr>
            <a:r>
              <a:rPr lang="cs-CZ" altLang="cs-CZ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ČEPEL, KÁMEN, IDA, VENUŠE, TOTEM, KOST, MAMUT, CHÝŠE …</a:t>
            </a:r>
          </a:p>
          <a:p>
            <a:pPr>
              <a:spcAft>
                <a:spcPct val="30000"/>
              </a:spcAft>
            </a:pPr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Žáci jsou buď luštiteli, lépe však přímo tvůrci zajímavých vět.</a:t>
            </a:r>
          </a:p>
          <a:p>
            <a:pPr>
              <a:spcAft>
                <a:spcPct val="30000"/>
              </a:spcAft>
            </a:pPr>
            <a:r>
              <a:rPr lang="cs-CZ" altLang="cs-CZ" sz="2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Při hodnocení je možno zadat 2 úrovně:</a:t>
            </a:r>
          </a:p>
          <a:p>
            <a:pPr>
              <a:spcAft>
                <a:spcPct val="30000"/>
              </a:spcAft>
              <a:buFontTx/>
              <a:buAutoNum type="arabicPeriod"/>
            </a:pPr>
            <a:r>
              <a:rPr lang="cs-CZ" altLang="cs-CZ" sz="2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tvorba vět s běžným (nehistorickým) námětem </a:t>
            </a:r>
          </a:p>
          <a:p>
            <a:pPr>
              <a:spcAft>
                <a:spcPct val="30000"/>
              </a:spcAft>
              <a:buFontTx/>
              <a:buAutoNum type="arabicPeriod"/>
            </a:pPr>
            <a:r>
              <a:rPr lang="cs-CZ" altLang="cs-CZ" sz="2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tvorba vět s námětem z dějin pravěku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251520" y="4271798"/>
            <a:ext cx="8640960" cy="2317558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4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6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88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013" indent="15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spcBef>
                <a:spcPct val="30000"/>
              </a:spcBef>
              <a:spcAft>
                <a:spcPct val="30000"/>
              </a:spcAft>
            </a:pPr>
            <a:r>
              <a:rPr lang="cs-CZ" altLang="cs-CZ" sz="2200" b="1" i="1" dirty="0">
                <a:solidFill>
                  <a:srgbClr val="800000"/>
                </a:solidFill>
                <a:latin typeface="Comic Sans MS" panose="030F0702030302020204" pitchFamily="66" charset="0"/>
              </a:rPr>
              <a:t>Příklady TOTEM: </a:t>
            </a:r>
          </a:p>
          <a:p>
            <a:pPr defTabSz="914400">
              <a:spcBef>
                <a:spcPct val="30000"/>
              </a:spcBef>
              <a:spcAft>
                <a:spcPct val="30000"/>
              </a:spcAft>
            </a:pPr>
            <a:r>
              <a:rPr lang="cs-CZ" altLang="cs-CZ" sz="2200" b="1" i="1" dirty="0">
                <a:solidFill>
                  <a:srgbClr val="800000"/>
                </a:solidFill>
                <a:latin typeface="Comic Sans MS" panose="030F0702030302020204" pitchFamily="66" charset="0"/>
              </a:rPr>
              <a:t>1. Děti při závodech křičely – Dáš to! Tempo, tempo! </a:t>
            </a:r>
          </a:p>
          <a:p>
            <a:pPr defTabSz="914400">
              <a:spcBef>
                <a:spcPct val="30000"/>
              </a:spcBef>
              <a:spcAft>
                <a:spcPct val="30000"/>
              </a:spcAft>
            </a:pPr>
            <a:r>
              <a:rPr lang="cs-CZ" altLang="cs-CZ" sz="2200" b="1" i="1" dirty="0">
                <a:solidFill>
                  <a:srgbClr val="800000"/>
                </a:solidFill>
                <a:latin typeface="Comic Sans MS" panose="030F0702030302020204" pitchFamily="66" charset="0"/>
              </a:rPr>
              <a:t>2. Chlapec jménem Vrabčák sáhl po oštěpu a zašeptal toto: </a:t>
            </a:r>
          </a:p>
          <a:p>
            <a:pPr defTabSz="914400">
              <a:spcBef>
                <a:spcPct val="30000"/>
              </a:spcBef>
              <a:spcAft>
                <a:spcPct val="30000"/>
              </a:spcAft>
            </a:pPr>
            <a:r>
              <a:rPr lang="cs-CZ" altLang="cs-CZ" sz="2200" b="1" i="1" dirty="0">
                <a:solidFill>
                  <a:srgbClr val="800000"/>
                </a:solidFill>
                <a:latin typeface="Comic Sans MS" panose="030F0702030302020204" pitchFamily="66" charset="0"/>
              </a:rPr>
              <a:t>„Temnotou se blíží medvěd“!</a:t>
            </a:r>
          </a:p>
          <a:p>
            <a:pPr defTabSz="914400">
              <a:spcBef>
                <a:spcPct val="30000"/>
              </a:spcBef>
              <a:spcAft>
                <a:spcPct val="30000"/>
              </a:spcAft>
            </a:pPr>
            <a:endParaRPr lang="cs-CZ" altLang="cs-CZ" sz="800" b="1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9944" name="Picture 8" descr="tote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3792">
            <a:off x="7538291" y="2152314"/>
            <a:ext cx="1365202" cy="277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42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6"/>
          <p:cNvSpPr txBox="1">
            <a:spLocks noChangeArrowheads="1"/>
          </p:cNvSpPr>
          <p:nvPr/>
        </p:nvSpPr>
        <p:spPr bwMode="auto">
          <a:xfrm>
            <a:off x="950913" y="2157413"/>
            <a:ext cx="184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 sz="2400">
              <a:latin typeface="Comic Sans MS" panose="030F0702030302020204" pitchFamily="66" charset="0"/>
            </a:endParaRPr>
          </a:p>
        </p:txBody>
      </p:sp>
      <p:sp>
        <p:nvSpPr>
          <p:cNvPr id="23554" name="Rectangle 7"/>
          <p:cNvSpPr>
            <a:spLocks noChangeArrowheads="1"/>
          </p:cNvSpPr>
          <p:nvPr/>
        </p:nvSpPr>
        <p:spPr bwMode="auto">
          <a:xfrm>
            <a:off x="0" y="300038"/>
            <a:ext cx="1841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br>
              <a:rPr lang="cs-CZ" altLang="cs-CZ"/>
            </a:br>
            <a:endParaRPr lang="cs-CZ" altLang="cs-CZ"/>
          </a:p>
          <a:p>
            <a:pPr eaLnBrk="0" hangingPunct="0"/>
            <a:br>
              <a:rPr lang="cs-CZ" altLang="cs-CZ"/>
            </a:br>
            <a:endParaRPr lang="cs-CZ" altLang="cs-CZ"/>
          </a:p>
          <a:p>
            <a:pPr eaLnBrk="0" hangingPunct="0"/>
            <a:br>
              <a:rPr lang="cs-CZ" altLang="cs-CZ"/>
            </a:br>
            <a:endParaRPr lang="cs-CZ" altLang="cs-CZ"/>
          </a:p>
          <a:p>
            <a:pPr eaLnBrk="0" hangingPunct="0"/>
            <a:endParaRPr lang="cs-CZ" altLang="cs-CZ"/>
          </a:p>
        </p:txBody>
      </p:sp>
      <p:sp>
        <p:nvSpPr>
          <p:cNvPr id="23555" name="Rectangle 11"/>
          <p:cNvSpPr>
            <a:spLocks noChangeArrowheads="1"/>
          </p:cNvSpPr>
          <p:nvPr/>
        </p:nvSpPr>
        <p:spPr bwMode="auto">
          <a:xfrm>
            <a:off x="4479925" y="2405063"/>
            <a:ext cx="1841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br>
              <a:rPr lang="cs-CZ" altLang="cs-CZ"/>
            </a:br>
            <a:endParaRPr lang="cs-CZ" altLang="cs-CZ"/>
          </a:p>
          <a:p>
            <a:pPr eaLnBrk="0" hangingPunct="0"/>
            <a:br>
              <a:rPr lang="cs-CZ" altLang="cs-CZ"/>
            </a:br>
            <a:endParaRPr lang="cs-CZ" altLang="cs-CZ"/>
          </a:p>
          <a:p>
            <a:pPr eaLnBrk="0" hangingPunct="0"/>
            <a:br>
              <a:rPr lang="cs-CZ" altLang="cs-CZ"/>
            </a:br>
            <a:endParaRPr lang="cs-CZ" altLang="cs-CZ"/>
          </a:p>
          <a:p>
            <a:pPr eaLnBrk="0" hangingPunct="0"/>
            <a:endParaRPr lang="cs-CZ" altLang="cs-CZ"/>
          </a:p>
        </p:txBody>
      </p:sp>
      <p:pic>
        <p:nvPicPr>
          <p:cNvPr id="23556" name="Picture 19" descr="porcelá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293" y="4797425"/>
            <a:ext cx="3024187" cy="163036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3" name="Rectangle 20"/>
          <p:cNvSpPr>
            <a:spLocks noChangeArrowheads="1"/>
          </p:cNvSpPr>
          <p:nvPr/>
        </p:nvSpPr>
        <p:spPr bwMode="auto">
          <a:xfrm>
            <a:off x="514350" y="-2124075"/>
            <a:ext cx="1841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>
              <a:latin typeface="Comic Sans MS" panose="030F0702030302020204" pitchFamily="66" charset="0"/>
            </a:endParaRPr>
          </a:p>
        </p:txBody>
      </p:sp>
      <p:sp>
        <p:nvSpPr>
          <p:cNvPr id="23564" name="Rectangle 21"/>
          <p:cNvSpPr>
            <a:spLocks noChangeArrowheads="1"/>
          </p:cNvSpPr>
          <p:nvPr/>
        </p:nvSpPr>
        <p:spPr bwMode="auto">
          <a:xfrm>
            <a:off x="-514350" y="-823913"/>
            <a:ext cx="3365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cs-CZ" altLang="cs-CZ" sz="1200" b="1" i="1">
                <a:cs typeface="Times New Roman" panose="02020603050405020304" pitchFamily="18" charset="0"/>
              </a:rPr>
              <a:t>    </a:t>
            </a:r>
            <a:endParaRPr lang="cs-CZ" altLang="cs-CZ"/>
          </a:p>
        </p:txBody>
      </p:sp>
      <p:sp>
        <p:nvSpPr>
          <p:cNvPr id="23565" name="Rectangle 22"/>
          <p:cNvSpPr>
            <a:spLocks noChangeArrowheads="1"/>
          </p:cNvSpPr>
          <p:nvPr/>
        </p:nvSpPr>
        <p:spPr bwMode="auto">
          <a:xfrm>
            <a:off x="-508000" y="582613"/>
            <a:ext cx="3619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cs-CZ" altLang="cs-CZ" sz="1200" b="1" i="1">
                <a:cs typeface="Times New Roman" panose="02020603050405020304" pitchFamily="18" charset="0"/>
              </a:rPr>
              <a:t>     </a:t>
            </a:r>
            <a:endParaRPr lang="cs-CZ" altLang="cs-CZ"/>
          </a:p>
        </p:txBody>
      </p:sp>
      <p:sp>
        <p:nvSpPr>
          <p:cNvPr id="23566" name="Rectangle 23"/>
          <p:cNvSpPr>
            <a:spLocks noChangeArrowheads="1"/>
          </p:cNvSpPr>
          <p:nvPr/>
        </p:nvSpPr>
        <p:spPr bwMode="auto">
          <a:xfrm>
            <a:off x="-514350" y="1954213"/>
            <a:ext cx="3365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cs-CZ" altLang="cs-CZ" sz="1200" b="1" i="1">
                <a:cs typeface="Times New Roman" panose="02020603050405020304" pitchFamily="18" charset="0"/>
              </a:rPr>
              <a:t>    </a:t>
            </a:r>
            <a:endParaRPr lang="cs-CZ" altLang="cs-CZ"/>
          </a:p>
        </p:txBody>
      </p:sp>
      <p:sp>
        <p:nvSpPr>
          <p:cNvPr id="23567" name="Rectangle 25"/>
          <p:cNvSpPr>
            <a:spLocks noChangeArrowheads="1"/>
          </p:cNvSpPr>
          <p:nvPr/>
        </p:nvSpPr>
        <p:spPr bwMode="auto">
          <a:xfrm>
            <a:off x="-514350" y="4541838"/>
            <a:ext cx="431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s-CZ" altLang="cs-CZ" sz="1200" b="1" i="1">
                <a:cs typeface="Times New Roman" panose="02020603050405020304" pitchFamily="18" charset="0"/>
              </a:rPr>
              <a:t>       </a:t>
            </a:r>
            <a:endParaRPr lang="cs-CZ" altLang="cs-CZ"/>
          </a:p>
        </p:txBody>
      </p:sp>
      <p:sp>
        <p:nvSpPr>
          <p:cNvPr id="23568" name="Rectangle 26"/>
          <p:cNvSpPr>
            <a:spLocks noChangeArrowheads="1"/>
          </p:cNvSpPr>
          <p:nvPr/>
        </p:nvSpPr>
        <p:spPr bwMode="auto">
          <a:xfrm>
            <a:off x="-514350" y="5959475"/>
            <a:ext cx="4667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s-CZ" altLang="cs-CZ" sz="1200" b="1" i="1">
                <a:cs typeface="Times New Roman" panose="02020603050405020304" pitchFamily="18" charset="0"/>
              </a:rPr>
              <a:t>        </a:t>
            </a:r>
            <a:endParaRPr lang="cs-CZ" altLang="cs-CZ"/>
          </a:p>
        </p:txBody>
      </p:sp>
      <p:sp>
        <p:nvSpPr>
          <p:cNvPr id="23569" name="Rectangle 27"/>
          <p:cNvSpPr>
            <a:spLocks noChangeArrowheads="1"/>
          </p:cNvSpPr>
          <p:nvPr/>
        </p:nvSpPr>
        <p:spPr bwMode="auto">
          <a:xfrm>
            <a:off x="-514350" y="7377113"/>
            <a:ext cx="5016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s-CZ" altLang="cs-CZ" sz="1200" b="1" i="1">
                <a:cs typeface="Times New Roman" panose="02020603050405020304" pitchFamily="18" charset="0"/>
              </a:rPr>
              <a:t>         </a:t>
            </a:r>
            <a:endParaRPr lang="cs-CZ" altLang="cs-CZ"/>
          </a:p>
        </p:txBody>
      </p:sp>
      <p:sp>
        <p:nvSpPr>
          <p:cNvPr id="23570" name="Rectangle 28"/>
          <p:cNvSpPr>
            <a:spLocks noChangeArrowheads="1"/>
          </p:cNvSpPr>
          <p:nvPr/>
        </p:nvSpPr>
        <p:spPr bwMode="auto">
          <a:xfrm>
            <a:off x="-514350" y="8610600"/>
            <a:ext cx="1841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23571" name="Rectangle 30"/>
          <p:cNvSpPr>
            <a:spLocks noChangeArrowheads="1"/>
          </p:cNvSpPr>
          <p:nvPr/>
        </p:nvSpPr>
        <p:spPr bwMode="auto">
          <a:xfrm>
            <a:off x="1619672" y="2348880"/>
            <a:ext cx="5976663" cy="192794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0" tIns="45715" rIns="91430" bIns="4571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</a:rPr>
              <a:t>DNES MÁŠ JEDINEČNOU MOŽNOST </a:t>
            </a:r>
          </a:p>
          <a:p>
            <a:pPr algn="ctr">
              <a:spcAft>
                <a:spcPts val="600"/>
              </a:spcAft>
            </a:pP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</a:rPr>
              <a:t> PROŽÍT DEN V PRAVĚKU - V Době bronzové. </a:t>
            </a:r>
          </a:p>
          <a:p>
            <a:pPr algn="ctr">
              <a:spcAft>
                <a:spcPts val="600"/>
              </a:spcAft>
            </a:pP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</a:rPr>
              <a:t>VE VESNICI SE PRÁVĚ KONÁ TRH.</a:t>
            </a:r>
          </a:p>
          <a:p>
            <a:pPr algn="ctr">
              <a:spcAft>
                <a:spcPts val="600"/>
              </a:spcAft>
            </a:pP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</a:rPr>
              <a:t>CO Z NABÍDNUTÉHO ZBOŽÍ BYS </a:t>
            </a:r>
          </a:p>
          <a:p>
            <a:pPr algn="ctr">
              <a:spcAft>
                <a:spcPts val="600"/>
              </a:spcAft>
            </a:pP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</a:rPr>
              <a:t>MOHL(a) V TÉ DOBĚ KOUPIT? (ano, ne)</a:t>
            </a:r>
          </a:p>
        </p:txBody>
      </p:sp>
      <p:pic>
        <p:nvPicPr>
          <p:cNvPr id="23572" name="Picture 32" descr="DB 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97425"/>
            <a:ext cx="2808287" cy="164306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74" name="Oval 34"/>
          <p:cNvSpPr>
            <a:spLocks noChangeArrowheads="1"/>
          </p:cNvSpPr>
          <p:nvPr/>
        </p:nvSpPr>
        <p:spPr bwMode="auto">
          <a:xfrm>
            <a:off x="35496" y="2852738"/>
            <a:ext cx="1368425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000" b="1" dirty="0">
                <a:solidFill>
                  <a:srgbClr val="800000"/>
                </a:solidFill>
                <a:latin typeface="Comic Sans MS" panose="030F0702030302020204" pitchFamily="66" charset="0"/>
              </a:rPr>
              <a:t>ANO</a:t>
            </a:r>
          </a:p>
        </p:txBody>
      </p:sp>
      <p:sp>
        <p:nvSpPr>
          <p:cNvPr id="23575" name="Oval 36"/>
          <p:cNvSpPr>
            <a:spLocks noChangeArrowheads="1"/>
          </p:cNvSpPr>
          <p:nvPr/>
        </p:nvSpPr>
        <p:spPr bwMode="auto">
          <a:xfrm>
            <a:off x="7740079" y="2736775"/>
            <a:ext cx="1368425" cy="914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lIns="91430" tIns="45715" rIns="91430" bIns="4571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000" b="1" dirty="0">
                <a:solidFill>
                  <a:srgbClr val="800000"/>
                </a:solidFill>
                <a:latin typeface="Comic Sans MS" panose="030F0702030302020204" pitchFamily="66" charset="0"/>
              </a:rPr>
              <a:t>NE</a:t>
            </a:r>
          </a:p>
        </p:txBody>
      </p:sp>
      <p:sp>
        <p:nvSpPr>
          <p:cNvPr id="23576" name="Line 37"/>
          <p:cNvSpPr>
            <a:spLocks noChangeShapeType="1"/>
          </p:cNvSpPr>
          <p:nvPr/>
        </p:nvSpPr>
        <p:spPr bwMode="auto">
          <a:xfrm flipH="1">
            <a:off x="1331913" y="3357563"/>
            <a:ext cx="7064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23577" name="Line 38"/>
          <p:cNvSpPr>
            <a:spLocks noChangeShapeType="1"/>
          </p:cNvSpPr>
          <p:nvPr/>
        </p:nvSpPr>
        <p:spPr bwMode="auto">
          <a:xfrm flipV="1">
            <a:off x="7091363" y="3357563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399383"/>
            <a:ext cx="824953" cy="1625462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862" y="4797426"/>
            <a:ext cx="695250" cy="169186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8770" y="399383"/>
            <a:ext cx="2225914" cy="160387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7"/>
          <a:srcRect r="67492" b="17221"/>
          <a:stretch/>
        </p:blipFill>
        <p:spPr>
          <a:xfrm>
            <a:off x="76523" y="496171"/>
            <a:ext cx="1992788" cy="132628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264" y="746329"/>
            <a:ext cx="1995313" cy="1252232"/>
          </a:xfrm>
          <a:prstGeom prst="rect">
            <a:avLst/>
          </a:prstGeom>
        </p:spPr>
      </p:pic>
      <p:pic>
        <p:nvPicPr>
          <p:cNvPr id="3074" name="Picture 2" descr="N nástroje tkalcovský stav 2"/>
          <p:cNvPicPr>
            <a:picLocks noChangeAspect="1" noChangeArrowheads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381" y="4797424"/>
            <a:ext cx="1345627" cy="168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0" y="399383"/>
            <a:ext cx="1181076" cy="164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7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3528" y="4214069"/>
            <a:ext cx="8568952" cy="2285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keramické džbány na MLÉKO, plátno, bronzové spony, vlněnou látku, banány, zlaté šperky, </a:t>
            </a:r>
            <a:r>
              <a:rPr lang="cs-CZ" sz="1900" b="1" i="1" cap="all" dirty="0" err="1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nárAMKOVÉ</a:t>
            </a: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hodinky, Med, železné jehly, VYSTŘELOVACÍ deštník, kožešinu z vlka, kožený opasek, </a:t>
            </a:r>
            <a:r>
              <a:rPr lang="cs-CZ" sz="1900" b="1" i="1" cap="all" dirty="0" err="1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pLASTOVÝ</a:t>
            </a:r>
            <a:r>
              <a:rPr lang="cs-CZ" sz="1900" b="1" i="1" cap="all" dirty="0">
                <a:solidFill>
                  <a:srgbClr val="80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pohárek na vodu, MĚDĚNOU BŘITVU, SLAMĚNOU ROHOŽ, TUŽKU.</a:t>
            </a:r>
            <a:endParaRPr lang="cs-CZ" sz="1900" b="1" dirty="0">
              <a:solidFill>
                <a:srgbClr val="8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46158" y="188640"/>
            <a:ext cx="7380416" cy="95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BYLO MOŽNÉ NAJÍT NA STOLE </a:t>
            </a:r>
          </a:p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KELTSKÉ CHÝŠI?</a:t>
            </a:r>
            <a:endParaRPr lang="cs-CZ" altLang="cs-CZ" sz="24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Sestava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02" y="1279844"/>
            <a:ext cx="4239500" cy="254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yškovský deník | Keltové, Germáni a Slované | fotogaler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79844"/>
            <a:ext cx="3312368" cy="254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38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611188" y="499206"/>
            <a:ext cx="8001000" cy="530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>
            <a:spAutoFit/>
          </a:bodyPr>
          <a:lstStyle>
            <a:lvl1pPr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265113" algn="l"/>
                <a:tab pos="655638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cs-CZ" altLang="cs-CZ" u="sng" dirty="0"/>
          </a:p>
          <a:p>
            <a:pPr algn="ctr">
              <a:spcAft>
                <a:spcPct val="30000"/>
              </a:spcAft>
            </a:pP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ARCHEOLOGIE</a:t>
            </a:r>
          </a:p>
          <a:p>
            <a:pPr algn="ctr">
              <a:spcAft>
                <a:spcPct val="30000"/>
              </a:spcAft>
            </a:pPr>
            <a:endParaRPr lang="cs-CZ" altLang="cs-CZ" sz="1000" b="1" i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Rekonstrukce pravěku je omezena množstvím dochovaných hmotných pramenů. </a:t>
            </a:r>
          </a:p>
          <a:p>
            <a:pPr>
              <a:spcAft>
                <a:spcPct val="30000"/>
              </a:spcAft>
            </a:pPr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Zatímco hmotné prameny promlouvají o mnohém ze života pravěkých lidí, na některé otázky neumíme a nikdy nebudeme umět odpovědět. </a:t>
            </a:r>
            <a:endParaRPr lang="cs-CZ" altLang="cs-C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Sestavte seznam úkolů pro „archeologa“. Žáci mají pochopit, jak „funguje“ věda a vědecké poznání. </a:t>
            </a:r>
            <a:endParaRPr lang="cs-CZ" altLang="cs-C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Příklad aktivity, v níž žáci rozdělí archeologické úkoly na ty, které při práci na vykopávkách lze splnit a které ne.</a:t>
            </a:r>
            <a:endParaRPr lang="cs-CZ" altLang="cs-C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37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ChangeArrowheads="1"/>
          </p:cNvSpPr>
          <p:nvPr/>
        </p:nvSpPr>
        <p:spPr bwMode="auto">
          <a:xfrm>
            <a:off x="419100" y="1340768"/>
            <a:ext cx="8305800" cy="5121392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cs-CZ" altLang="cs-CZ" sz="800" b="1" i="1" u="sng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cs-CZ" altLang="cs-CZ" sz="2400" b="1" i="1" u="sng" dirty="0">
                <a:solidFill>
                  <a:srgbClr val="800000"/>
                </a:solidFill>
                <a:latin typeface="Comic Sans MS" panose="030F0702030302020204" pitchFamily="66" charset="0"/>
              </a:rPr>
              <a:t>CO DOKÁŽE ARCHEOLOG?</a:t>
            </a:r>
            <a:r>
              <a:rPr lang="cs-CZ" altLang="cs-CZ" sz="2400" b="1" i="1" dirty="0">
                <a:solidFill>
                  <a:srgbClr val="80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endParaRPr lang="cs-CZ" altLang="cs-CZ" sz="800" b="1" i="1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endParaRPr lang="cs-CZ" altLang="cs-CZ" sz="8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slepit rozbitou pravěkou sošku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sestavit kostru dávno zemřelého člověka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určit, jaké bylo jméno a přezdívka tohoto člověka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rekonstruovat řeč, kterou mluvil se svými druhy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zjistit, jaké jídlo si připravoval a z jakých nádob jedl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určit, zda kostra patří ženě nebo muži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zjistit, co nosil na sobě</a:t>
            </a:r>
            <a:endParaRPr lang="cs-CZ" altLang="cs-CZ" sz="2400" dirty="0">
              <a:solidFill>
                <a:srgbClr val="800000"/>
              </a:solidFill>
              <a:latin typeface="Comic Sans MS" panose="030F0702030302020204" pitchFamily="66" charset="0"/>
            </a:endParaRPr>
          </a:p>
          <a:p>
            <a:pPr>
              <a:spcAft>
                <a:spcPct val="40000"/>
              </a:spcAft>
              <a:buFontTx/>
              <a:buChar char="•"/>
            </a:pPr>
            <a:r>
              <a:rPr lang="cs-CZ" altLang="cs-CZ" sz="2400" i="1" dirty="0">
                <a:solidFill>
                  <a:srgbClr val="800000"/>
                </a:solidFill>
                <a:latin typeface="Comic Sans MS" panose="030F0702030302020204" pitchFamily="66" charset="0"/>
              </a:rPr>
              <a:t> určit, zda byl hodný nebo zlý…</a:t>
            </a:r>
          </a:p>
          <a:p>
            <a:pPr>
              <a:spcAft>
                <a:spcPct val="40000"/>
              </a:spcAft>
            </a:pPr>
            <a:endParaRPr lang="cs-CZ" altLang="cs-CZ" sz="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27956" y="260648"/>
            <a:ext cx="8496944" cy="892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DOKÁŽE ARCHEOLOG?</a:t>
            </a:r>
          </a:p>
          <a:p>
            <a:pPr algn="ctr"/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Odpověz ANO či NE podle svého uvážení a vysvětli svůj názor.</a:t>
            </a:r>
          </a:p>
        </p:txBody>
      </p:sp>
    </p:spTree>
    <p:extLst>
      <p:ext uri="{BB962C8B-B14F-4D97-AF65-F5344CB8AC3E}">
        <p14:creationId xmlns:p14="http://schemas.microsoft.com/office/powerpoint/2010/main" val="97503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48816" y="188640"/>
            <a:ext cx="37743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UČEBNICE PRAVĚKU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l="3759" t="-227" r="4515" b="227"/>
          <a:stretch/>
        </p:blipFill>
        <p:spPr>
          <a:xfrm>
            <a:off x="179512" y="3861048"/>
            <a:ext cx="8784976" cy="2165414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23528" y="1059096"/>
            <a:ext cx="8496943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2000" b="1" cap="all" dirty="0">
                <a:solidFill>
                  <a:srgbClr val="8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Do nové učebnice o českém pravěku autor vybral některé unikátní PŘEDMĚTY ze západních </a:t>
            </a:r>
            <a:r>
              <a:rPr lang="cs-CZ" sz="2000" b="1" cap="all" dirty="0" err="1">
                <a:solidFill>
                  <a:srgbClr val="8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čech</a:t>
            </a:r>
            <a:r>
              <a:rPr lang="cs-CZ" sz="2000" b="1" cap="all" dirty="0">
                <a:solidFill>
                  <a:srgbClr val="8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.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2000" b="1" cap="all" dirty="0">
                <a:solidFill>
                  <a:srgbClr val="8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vidíte jejich obrázky.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2000" b="1" cap="all" dirty="0">
                <a:solidFill>
                  <a:srgbClr val="80000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K čemu mohly podle vás sloužit pravěkým lidem?</a:t>
            </a:r>
          </a:p>
        </p:txBody>
      </p:sp>
    </p:spTree>
    <p:extLst>
      <p:ext uri="{BB962C8B-B14F-4D97-AF65-F5344CB8AC3E}">
        <p14:creationId xmlns:p14="http://schemas.microsoft.com/office/powerpoint/2010/main" val="366233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251520" y="777505"/>
            <a:ext cx="8374063" cy="530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Plzeňská paleontologie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1000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i="1" dirty="0">
                <a:solidFill>
                  <a:schemeClr val="bg1"/>
                </a:solidFill>
                <a:cs typeface="Times New Roman" panose="02020603050405020304" pitchFamily="18" charset="0"/>
              </a:rPr>
              <a:t>1,8 mil let – prudké ochlazení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severoevropský ledovec až do SČ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horský ledovec na Šumavu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800" i="1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1" i="1" u="sng" dirty="0">
                <a:solidFill>
                  <a:schemeClr val="bg1"/>
                </a:solidFill>
                <a:cs typeface="Times New Roman" panose="02020603050405020304" pitchFamily="18" charset="0"/>
              </a:rPr>
              <a:t>Plzeňsko, Tachovsko, Domažlicko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1" i="1" u="sng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i="1" dirty="0">
                <a:solidFill>
                  <a:schemeClr val="bg1"/>
                </a:solidFill>
                <a:cs typeface="Times New Roman" panose="02020603050405020304" pitchFamily="18" charset="0"/>
              </a:rPr>
              <a:t>Glaciály:</a:t>
            </a: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 sob, kůň, pižmoň polární liška, svišť, 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mamut, srstnatý nosorožec, jeskyní medvěd, hyena, lev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0" i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r>
              <a:rPr lang="cs-CZ" altLang="cs-CZ" sz="2400" i="1" dirty="0">
                <a:solidFill>
                  <a:schemeClr val="bg1"/>
                </a:solidFill>
                <a:cs typeface="Times New Roman" panose="02020603050405020304" pitchFamily="18" charset="0"/>
              </a:rPr>
              <a:t>Interglaciály</a:t>
            </a:r>
            <a:r>
              <a:rPr lang="cs-CZ" altLang="cs-CZ" sz="2400" b="0" i="1" dirty="0">
                <a:solidFill>
                  <a:schemeClr val="bg1"/>
                </a:solidFill>
                <a:cs typeface="Times New Roman" panose="02020603050405020304" pitchFamily="18" charset="0"/>
              </a:rPr>
              <a:t>: nosorožec, pralesní slon, šavlozubý tygr, obrovský bobr, mastodont, opice</a:t>
            </a:r>
          </a:p>
          <a:p>
            <a:pPr eaLnBrk="1" hangingPunct="1">
              <a:spcBef>
                <a:spcPct val="0"/>
              </a:spcBef>
              <a:spcAft>
                <a:spcPct val="30000"/>
              </a:spcAft>
              <a:buFontTx/>
              <a:buNone/>
            </a:pPr>
            <a:endParaRPr lang="cs-CZ" altLang="cs-CZ" sz="800" b="0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6147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95291">
            <a:off x="5283063" y="487001"/>
            <a:ext cx="3940267" cy="3200504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76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ChangeArrowheads="1"/>
          </p:cNvSpPr>
          <p:nvPr/>
        </p:nvSpPr>
        <p:spPr bwMode="auto">
          <a:xfrm>
            <a:off x="312068" y="188640"/>
            <a:ext cx="8735888" cy="3328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 ŽILI…?</a:t>
            </a:r>
          </a:p>
          <a:p>
            <a:pPr algn="ctr"/>
            <a:endParaRPr lang="cs-CZ" altLang="cs-CZ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Využití metody vybraných kapitol – paradigmatický přístup.</a:t>
            </a:r>
          </a:p>
          <a:p>
            <a:pPr algn="ctr"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Pracovní list.</a:t>
            </a:r>
          </a:p>
          <a:p>
            <a:pPr>
              <a:spcAft>
                <a:spcPct val="35000"/>
              </a:spcAft>
            </a:pPr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Vyberte typické pravěké téma, např. DOBA LEDOVÁ.</a:t>
            </a:r>
          </a:p>
          <a:p>
            <a:pPr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Cílem je získání nových informací o životě tehdejších lidí a vhodná vizualizace tématu.</a:t>
            </a:r>
          </a:p>
          <a:p>
            <a:pPr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Zadejte </a:t>
            </a:r>
            <a:r>
              <a:rPr lang="cs-CZ" altLang="cs-CZ" sz="2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úkol s využitím IT</a:t>
            </a: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3" name="Obdélník 2"/>
          <p:cNvSpPr/>
          <p:nvPr/>
        </p:nvSpPr>
        <p:spPr>
          <a:xfrm>
            <a:off x="149975" y="5430084"/>
            <a:ext cx="8928992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35000"/>
              </a:spcAft>
            </a:pPr>
            <a:endParaRPr lang="cs-CZ" altLang="cs-CZ" sz="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Podle ilustrací žáci detailně popisují životní styl pravěkých lidí, diskutují a </a:t>
            </a:r>
          </a:p>
          <a:p>
            <a:pPr>
              <a:spcAft>
                <a:spcPct val="35000"/>
              </a:spcAft>
            </a:pPr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vyjadřují své názory. </a:t>
            </a:r>
            <a:endParaRPr lang="cs-CZ" sz="2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5" y="3676746"/>
            <a:ext cx="2264777" cy="159383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5" t="6210" r="9924" b="9619"/>
          <a:stretch/>
        </p:blipFill>
        <p:spPr>
          <a:xfrm>
            <a:off x="2411760" y="3666466"/>
            <a:ext cx="2088232" cy="1604116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983" y="3650749"/>
            <a:ext cx="2116018" cy="158172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49" y="3632583"/>
            <a:ext cx="2355955" cy="159989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769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88" name="Group 12"/>
          <p:cNvGraphicFramePr>
            <a:graphicFrameLocks noGrp="1"/>
          </p:cNvGraphicFramePr>
          <p:nvPr/>
        </p:nvGraphicFramePr>
        <p:xfrm>
          <a:off x="250825" y="333375"/>
          <a:ext cx="8640763" cy="6264275"/>
        </p:xfrm>
        <a:graphic>
          <a:graphicData uri="http://schemas.openxmlformats.org/drawingml/2006/table">
            <a:tbl>
              <a:tblPr/>
              <a:tblGrid>
                <a:gridCol w="8640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64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320" name="Rectangle 13"/>
          <p:cNvSpPr>
            <a:spLocks noChangeArrowheads="1"/>
          </p:cNvSpPr>
          <p:nvPr/>
        </p:nvSpPr>
        <p:spPr bwMode="auto">
          <a:xfrm>
            <a:off x="395288" y="328613"/>
            <a:ext cx="8424862" cy="570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PRACOVNÍ LIST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Vyhledej na internetu obrázky na téma DOBA LEDOVÁ:</a:t>
            </a:r>
            <a:r>
              <a:rPr lang="cs-CZ" altLang="cs-CZ" sz="2400" b="1" i="1" dirty="0"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1. vyber si podle svého uvážení 10 zvířat doby ledové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2. u každého uveď:  - latinský a český název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              - místo výskytu na Zemi 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              - potravu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              - alespoň 2 obrázky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Vyber podle sebe 1 nejzajímavější zvíře: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1. vyhledej o něm na internetu další obrázky a 3 důležité údaje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3. nakresli (jinak výtvarně ztvárni) výjev z doby ledové s tímto zvířetem 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endParaRPr lang="cs-CZ" altLang="cs-CZ" sz="800" b="1" i="1" u="sng" dirty="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b="1" i="1" u="sng" dirty="0">
                <a:latin typeface="Times New Roman" pitchFamily="18" charset="0"/>
              </a:rPr>
              <a:t>Na závěr:</a:t>
            </a:r>
            <a:r>
              <a:rPr lang="cs-CZ" altLang="cs-CZ" sz="2400" i="1" dirty="0">
                <a:latin typeface="Times New Roman" pitchFamily="18" charset="0"/>
              </a:rPr>
              <a:t>  </a:t>
            </a:r>
            <a:r>
              <a:rPr lang="cs-CZ" altLang="cs-CZ" sz="2200" i="1" dirty="0">
                <a:latin typeface="Times New Roman" pitchFamily="18" charset="0"/>
              </a:rPr>
              <a:t>vytvoř vhodnou prezentaci vybraného živočicha z doby ledové</a:t>
            </a:r>
          </a:p>
          <a:p>
            <a:pPr eaLnBrk="1" hangingPunct="1">
              <a:spcBef>
                <a:spcPct val="0"/>
              </a:spcBef>
              <a:spcAft>
                <a:spcPct val="35000"/>
              </a:spcAft>
              <a:buFontTx/>
              <a:buNone/>
            </a:pPr>
            <a:r>
              <a:rPr lang="cs-CZ" altLang="cs-CZ" sz="2200" i="1" dirty="0">
                <a:latin typeface="Times New Roman" pitchFamily="18" charset="0"/>
              </a:rPr>
              <a:t>                  (písemně </a:t>
            </a:r>
            <a:r>
              <a:rPr lang="cs-CZ" altLang="cs-CZ" sz="2200" i="1" dirty="0" err="1">
                <a:latin typeface="Times New Roman" pitchFamily="18" charset="0"/>
              </a:rPr>
              <a:t>str</a:t>
            </a:r>
            <a:r>
              <a:rPr lang="cs-CZ" altLang="cs-CZ" sz="2200" i="1" dirty="0">
                <a:latin typeface="Times New Roman" pitchFamily="18" charset="0"/>
              </a:rPr>
              <a:t> A5, elektronicky 5 </a:t>
            </a:r>
            <a:r>
              <a:rPr lang="cs-CZ" altLang="cs-CZ" sz="2200" i="1" dirty="0" err="1">
                <a:latin typeface="Times New Roman" pitchFamily="18" charset="0"/>
              </a:rPr>
              <a:t>slidů</a:t>
            </a:r>
            <a:r>
              <a:rPr lang="cs-CZ" altLang="cs-CZ" sz="2200" i="1" dirty="0">
                <a:latin typeface="Times New Roman" pitchFamily="18" charset="0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55129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homo_sapiens_neanderthalen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0" y="945552"/>
            <a:ext cx="4154537" cy="27473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938629" y="154146"/>
            <a:ext cx="5122726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Doba ledová, glaciál, </a:t>
            </a:r>
            <a:r>
              <a:rPr lang="cs-CZ" altLang="cs-CZ" sz="28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  <a:r>
              <a:rPr lang="cs-CZ" altLang="cs-CZ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8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cs-CZ" altLang="cs-CZ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cs-CZ" alt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o00o.cz/obrazky/FB/VE/LGR-clane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26" y="3965612"/>
            <a:ext cx="3880394" cy="266084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oba ledová | kraji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80" y="3945580"/>
            <a:ext cx="4145512" cy="267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10 000 let př.n.l. | Ábíčko.cz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26" y="930030"/>
            <a:ext cx="3880394" cy="2762876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33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48" y="653059"/>
            <a:ext cx="2588897" cy="3826177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01" y="670202"/>
            <a:ext cx="2734014" cy="385631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091" y="653059"/>
            <a:ext cx="3473763" cy="3826178"/>
          </a:xfrm>
          <a:prstGeom prst="rect">
            <a:avLst/>
          </a:prstGeom>
        </p:spPr>
      </p:pic>
      <p:pic>
        <p:nvPicPr>
          <p:cNvPr id="8" name="Obráze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50" y="4293096"/>
            <a:ext cx="2369987" cy="23687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4">
            <a:extLst>
              <a:ext uri="{FF2B5EF4-FFF2-40B4-BE49-F238E27FC236}">
                <a16:creationId xmlns:a16="http://schemas.microsoft.com/office/drawing/2014/main" id="{9CD96121-FD3E-424C-8991-22A38DE6C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129849"/>
            <a:ext cx="5122726" cy="523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Paleorekonstrukce</a:t>
            </a:r>
            <a:r>
              <a:rPr lang="cs-CZ" altLang="cs-CZ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neandrtálců</a:t>
            </a:r>
            <a:endParaRPr lang="cs-CZ" alt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66E7F6D-6FCE-4057-9DF8-2075AEB26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97" y="4293096"/>
            <a:ext cx="3440525" cy="241792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23880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ChangeArrowheads="1"/>
          </p:cNvSpPr>
          <p:nvPr/>
        </p:nvSpPr>
        <p:spPr bwMode="auto">
          <a:xfrm>
            <a:off x="-396875" y="-731953"/>
            <a:ext cx="10009188" cy="440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736" tIns="899736" rIns="899736" bIns="899736" anchor="ctr">
            <a:spAutoFit/>
          </a:bodyPr>
          <a:lstStyle>
            <a:lvl1pPr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hangingPunct="0"/>
            <a:r>
              <a:rPr lang="cs-CZ" altLang="cs-CZ" sz="28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Pomíchané artefakty</a:t>
            </a:r>
          </a:p>
          <a:p>
            <a:pPr algn="ctr" eaLnBrk="0" hangingPunct="0"/>
            <a:endParaRPr lang="cs-CZ" altLang="cs-CZ" sz="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cs-CZ" altLang="cs-CZ" sz="2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Archeologové našli při vykopávkách předměty z různých materiálů. </a:t>
            </a:r>
          </a:p>
          <a:p>
            <a:pPr algn="ctr" eaLnBrk="0" hangingPunct="0"/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Při převozu do muzea se jim bohužel pomíchaly.</a:t>
            </a:r>
          </a:p>
          <a:p>
            <a:pPr algn="ctr" eaLnBrk="0" hangingPunct="0"/>
            <a:r>
              <a:rPr lang="cs-CZ" altLang="cs-CZ" sz="22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Seřaď tyto lidské výrobky podle toho, v jakém pořadí byly pravděpodobně v pravěku vyrobeny. </a:t>
            </a:r>
          </a:p>
          <a:p>
            <a:pPr algn="ctr" eaLnBrk="0" hangingPunct="0"/>
            <a:endParaRPr lang="cs-CZ" altLang="cs-CZ" sz="22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601864" y="2556745"/>
            <a:ext cx="8064500" cy="17445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 marL="7143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hangingPunc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altLang="cs-CZ" sz="2400" b="1" i="1" dirty="0">
                <a:solidFill>
                  <a:srgbClr val="800000"/>
                </a:solidFill>
                <a:cs typeface="Times New Roman" panose="02020603050405020304" pitchFamily="18" charset="0"/>
              </a:rPr>
              <a:t>MĚDĚNÝ NÁRAMEK,    KAMENNÝ HROT ŠÍPU,    ŽELEZNÁ BŘITVA,  KOSTĚNÉ DRASADLO,  BRONZOVÝ  NŮŽ,  MÍSA Z PÁLENÉ HLÍNY,   SKLENĚNÝ KORÁLEK</a:t>
            </a:r>
            <a:endParaRPr lang="cs-CZ" altLang="cs-CZ" sz="2400" dirty="0">
              <a:solidFill>
                <a:srgbClr val="800000"/>
              </a:solidFill>
            </a:endParaRPr>
          </a:p>
        </p:txBody>
      </p:sp>
      <p:sp>
        <p:nvSpPr>
          <p:cNvPr id="26627" name="Rectangle 5"/>
          <p:cNvSpPr>
            <a:spLocks noChangeArrowheads="1"/>
          </p:cNvSpPr>
          <p:nvPr/>
        </p:nvSpPr>
        <p:spPr bwMode="auto">
          <a:xfrm>
            <a:off x="2027759" y="3212976"/>
            <a:ext cx="5827281" cy="4002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9736" tIns="899736" rIns="899736" bIns="899736" anchor="ctr">
            <a:spAutoFit/>
          </a:bodyPr>
          <a:lstStyle>
            <a:lvl1pPr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108267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endParaRPr lang="cs-CZ" altLang="cs-CZ" sz="800" dirty="0">
              <a:latin typeface="Comic Sans MS" panose="030F0702030302020204" pitchFamily="66" charset="0"/>
            </a:endParaRPr>
          </a:p>
          <a:p>
            <a:pPr eaLnBrk="0" hangingPunct="0"/>
            <a:endParaRPr lang="cs-CZ" altLang="cs-CZ" sz="800" b="1" dirty="0">
              <a:solidFill>
                <a:schemeClr val="bg1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1.…………………………………………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2.…………………………………………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3.…………………………………………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4.…………………………………………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5.…………………………………………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6.…………………………………………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eaLnBrk="0" hangingPunct="0"/>
            <a:r>
              <a:rPr lang="cs-CZ" altLang="cs-CZ" b="1" dirty="0">
                <a:solidFill>
                  <a:schemeClr val="bg1"/>
                </a:solidFill>
                <a:latin typeface="Book Antiqua" panose="02040602050305030304" pitchFamily="18" charset="0"/>
                <a:cs typeface="Times New Roman" panose="02020603050405020304" pitchFamily="18" charset="0"/>
              </a:rPr>
              <a:t>7…….……………………………………</a:t>
            </a:r>
            <a:endParaRPr lang="cs-CZ" altLang="cs-CZ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323056" y="862127"/>
            <a:ext cx="8569325" cy="5616575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1430" tIns="45715" rIns="91430" bIns="45715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cs-CZ" altLang="cs-CZ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5124" name="Picture 4" descr="Výsledek obrázku pro kozí hřbety dýky | Pocket knife, Knif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832" y="4217305"/>
            <a:ext cx="1655862" cy="105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alštatské pohřebiště Praha-Střešovice | Archeologie na dosa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8834">
            <a:off x="7232478" y="5191826"/>
            <a:ext cx="1513368" cy="100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azourkový vavřínový lis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95536" y="5253922"/>
            <a:ext cx="1328421" cy="99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Muzeum 3000 | Pravěké korálky a jejich nesmrtelná krás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86624" y="5008159"/>
            <a:ext cx="1078224" cy="143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romadné nálezy (depoty) z doby bronzové v regionu Český Krumlo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3478">
            <a:off x="455608" y="3989197"/>
            <a:ext cx="1685027" cy="1141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03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3075" y="115586"/>
            <a:ext cx="8532440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-5715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571500" algn="l"/>
              </a:tabLst>
            </a:pPr>
            <a:r>
              <a:rPr kumimoji="0" lang="cs-CZ" altLang="cs-CZ" sz="2800" b="1" i="1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NEOLIT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571500" algn="l"/>
              </a:tabLst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Jaké přírodní podmínky byly nejpříhodnější pro vznik prvních civilizací před několika tisíci lety?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-571500" algn="l"/>
              </a:tabLs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Vyber a vysvětli</a:t>
            </a: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cs-CZ" altLang="cs-CZ" sz="2400" b="1" i="1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je třeba k úspěšnému zemědělství. 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 rot="284552">
            <a:off x="322083" y="5114404"/>
            <a:ext cx="2456656" cy="6565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ÚRODNÁ PŮDA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80010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tabLst>
                <a:tab pos="1084263" algn="l"/>
                <a:tab pos="3806825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84263" algn="l"/>
                <a:tab pos="3806825" algn="l"/>
              </a:tabLst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00690" y="5638030"/>
            <a:ext cx="2904442" cy="56005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PÍSČITÁ PŮDA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 rot="21299227">
            <a:off x="823804" y="3508462"/>
            <a:ext cx="3955740" cy="56048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DOSTATEČNÉ CHLADNO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92192" y="4284377"/>
            <a:ext cx="5385583" cy="562826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BLÍZKOST  NEROSTNÝCH SUROVIN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 rot="522323">
            <a:off x="7209094" y="1771272"/>
            <a:ext cx="1581792" cy="6288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SUCHO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 rot="21301654">
            <a:off x="2954636" y="4873730"/>
            <a:ext cx="5946576" cy="5895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MRAZIV</a:t>
            </a: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 ZIMA S MNOŽSTVÍM SNĚHU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187624" y="5838699"/>
            <a:ext cx="3794720" cy="631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DOSTATEK SRÁŽEK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 rot="386679">
            <a:off x="6167277" y="3758960"/>
            <a:ext cx="2609056" cy="57607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TEPLÉ PODNEBÍ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 rot="21338902">
            <a:off x="5946549" y="2702463"/>
            <a:ext cx="3049488" cy="6067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HORNATÝ TERÉN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95536" y="2720069"/>
            <a:ext cx="5147296" cy="5617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cs-CZ" altLang="cs-CZ" sz="2400" b="1" i="1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BLÍZKOST VODY – NEJLÉPE ŘEKY </a:t>
            </a:r>
            <a:endParaRPr kumimoji="0" lang="cs-CZ" altLang="cs-CZ" sz="2400" b="0" i="0" u="none" strike="noStrike" cap="none" normalizeH="0" baseline="0" dirty="0">
              <a:ln>
                <a:noFill/>
              </a:ln>
              <a:solidFill>
                <a:srgbClr val="8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99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949166"/>
              </p:ext>
            </p:extLst>
          </p:nvPr>
        </p:nvGraphicFramePr>
        <p:xfrm>
          <a:off x="232322" y="1412776"/>
          <a:ext cx="8640960" cy="5217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940078">
                  <a:extLst>
                    <a:ext uri="{9D8B030D-6E8A-4147-A177-3AD203B41FA5}">
                      <a16:colId xmlns:a16="http://schemas.microsoft.com/office/drawing/2014/main" val="849826840"/>
                    </a:ext>
                  </a:extLst>
                </a:gridCol>
                <a:gridCol w="700882">
                  <a:extLst>
                    <a:ext uri="{9D8B030D-6E8A-4147-A177-3AD203B41FA5}">
                      <a16:colId xmlns:a16="http://schemas.microsoft.com/office/drawing/2014/main" val="2874728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3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Vznikaly sošky žen zvané Venuše.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200" b="1" i="1" dirty="0"/>
                        <a:t>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7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Kovové nástroje přispěly k velkému rozvoji zemědělství</a:t>
                      </a:r>
                      <a:endParaRPr lang="cs-CZ" sz="2200" b="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8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 našem území se vystřídalo mnoho skupin obyvatelstva.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1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Lidé pohřbívali zemřelé do mělkých hrobů a vršili nad ně mohyly z kamení a hlíny.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31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Lidé spalovali své mrtvé a jejich popel vsypávali do keramických nádob – popelnic.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1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Skončila poslední doba ledová.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56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 našem území se pohybovaly skupiny lovců mamutů.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95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200" b="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Některé skupiny obyvatel nazýváme podle způsobu výroby a zdobení keramiky.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9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2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Lidé se naučili slévat měď a cín</a:t>
                      </a:r>
                      <a:endParaRPr kumimoji="0" lang="cs-CZ" sz="2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0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cs-CZ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772166"/>
                  </a:ext>
                </a:extLst>
              </a:tr>
            </a:tbl>
          </a:graphicData>
        </a:graphic>
      </p:graphicFrame>
      <p:sp>
        <p:nvSpPr>
          <p:cNvPr id="4" name="Obdélník 3"/>
          <p:cNvSpPr/>
          <p:nvPr/>
        </p:nvSpPr>
        <p:spPr>
          <a:xfrm>
            <a:off x="107504" y="80045"/>
            <a:ext cx="8856983" cy="1661993"/>
          </a:xfrm>
          <a:prstGeom prst="rect">
            <a:avLst/>
          </a:prstGeom>
          <a:solidFill>
            <a:srgbClr val="800000"/>
          </a:solidFill>
        </p:spPr>
        <p:txBody>
          <a:bodyPr wrap="square">
            <a:spAutoFit/>
          </a:bodyPr>
          <a:lstStyle/>
          <a:p>
            <a:pPr lvl="0" algn="ctr"/>
            <a:r>
              <a:rPr lang="cs-CZ" sz="28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 nebo NE</a:t>
            </a:r>
            <a:r>
              <a:rPr 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cs-CZ" sz="28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Odpověz správně jedním slovem a vysvětli svou odpověď.</a:t>
            </a:r>
            <a:endParaRPr lang="cs-CZ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24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pravda, že v  době bronzové…?</a:t>
            </a:r>
          </a:p>
          <a:p>
            <a:pPr algn="ctr"/>
            <a:endParaRPr lang="cs-CZ" b="1" i="1" u="sng" cap="al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6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1520" y="3215878"/>
            <a:ext cx="8568952" cy="113877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cs-CZ" sz="400" i="1" cap="all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Proč SE ÚZEMÍ ČECH  STALO v době bronzové  </a:t>
            </a:r>
            <a:r>
              <a:rPr lang="cs-CZ" sz="2000" i="1" cap="all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důležitÉ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 celou Evropu?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Protože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………………………………………………………………………………………</a:t>
            </a:r>
          </a:p>
          <a:p>
            <a:endParaRPr lang="cs-CZ" sz="4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323528" y="149731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PROČ?         </a:t>
            </a:r>
            <a:endParaRPr lang="cs-CZ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2400" b="1" i="1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řemýšlej a napiš stručnou a co nejjasnější odpověď</a:t>
            </a:r>
            <a:r>
              <a:rPr lang="cs-CZ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Obdélník 4"/>
          <p:cNvSpPr/>
          <p:nvPr/>
        </p:nvSpPr>
        <p:spPr>
          <a:xfrm>
            <a:off x="251520" y="5725705"/>
            <a:ext cx="8568952" cy="1015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Proč se v době bronzové lidé JASNĚ </a:t>
            </a:r>
            <a:r>
              <a:rPr lang="cs-CZ" sz="2000" i="1" cap="all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rozDĚLILI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chudé a bohaté?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Protože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……………………………………………………………………………………..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251520" y="4450467"/>
            <a:ext cx="8568952" cy="113877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cs-CZ" sz="400" i="1" cap="all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Proč známe mnoho podrobností ze života lidí </a:t>
            </a:r>
            <a:r>
              <a:rPr lang="cs-CZ" sz="2000" i="1" cap="all" dirty="0" err="1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dobY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bronzové, i když nám o sobě nezanechali žádné písemné zprávy?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Protože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……………………………………………………………………………………..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400" i="1" cap="all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251520" y="2248416"/>
            <a:ext cx="8568952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cs-CZ" sz="400" i="1" cap="all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Proč byl bronz zpočátku tak drahý?</a:t>
            </a:r>
            <a:endParaRPr lang="cs-CZ" sz="2000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Protože 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………………………………………………………………………………………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400" i="1" cap="all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51520" y="1052736"/>
            <a:ext cx="8568952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proč člověk začal používat jiné materiály z přírody, když mu před tím kámen vystačil miliony let?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000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Protože</a:t>
            </a:r>
            <a:r>
              <a:rPr lang="cs-CZ" sz="2000" i="1" cap="all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………………………………………………………………………………………</a:t>
            </a:r>
            <a:endParaRPr lang="cs-CZ" sz="2000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sz="400" i="1" cap="all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27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468313" y="260350"/>
            <a:ext cx="8305800" cy="320675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ct val="40000"/>
              </a:spcAft>
            </a:pPr>
            <a:r>
              <a:rPr lang="cs-CZ" altLang="cs-CZ" sz="28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Diskuse o pravěku (kartičky s otázkami k diskusi)</a:t>
            </a:r>
            <a:endParaRPr lang="cs-CZ" altLang="cs-CZ" sz="9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ct val="40000"/>
              </a:spcAft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co by ses zeptal(a) pravěkého člověka na obrázku?</a:t>
            </a:r>
          </a:p>
          <a:p>
            <a:pPr>
              <a:lnSpc>
                <a:spcPct val="150000"/>
              </a:lnSpc>
              <a:spcAft>
                <a:spcPct val="40000"/>
              </a:spcAft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Jakou jedinou potřebnou věc bys pravěkému člověku nabídl(a) za současného světa a proč?</a:t>
            </a:r>
          </a:p>
          <a:p>
            <a:pPr>
              <a:lnSpc>
                <a:spcPct val="150000"/>
              </a:lnSpc>
              <a:spcAft>
                <a:spcPct val="40000"/>
              </a:spcAft>
            </a:pPr>
            <a:r>
              <a:rPr lang="cs-CZ" altLang="cs-CZ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 by sis chtěl(a) vyzkoušet v pravěké době?… </a:t>
            </a:r>
            <a:endParaRPr lang="cs-CZ" altLang="cs-CZ" sz="1000" dirty="0">
              <a:solidFill>
                <a:srgbClr val="8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1506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5784">
            <a:off x="4702127" y="3838611"/>
            <a:ext cx="4192587" cy="28511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53979">
            <a:off x="318416" y="3780510"/>
            <a:ext cx="4148137" cy="2838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28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 descr="Oviraptoři, ZOO Plze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10287">
            <a:off x="750049" y="4186228"/>
            <a:ext cx="3072403" cy="23049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18" descr="Dinopark_Plzen_2007__1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4406" r="3093" b="4731"/>
          <a:stretch/>
        </p:blipFill>
        <p:spPr bwMode="auto">
          <a:xfrm>
            <a:off x="395536" y="1340768"/>
            <a:ext cx="4392488" cy="288032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19" descr="Dinopark_Plzen_2007__1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5" t="3989" r="5363" b="3629"/>
          <a:stretch/>
        </p:blipFill>
        <p:spPr bwMode="auto">
          <a:xfrm rot="706664">
            <a:off x="5045754" y="1257847"/>
            <a:ext cx="3546726" cy="535041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1187624" y="59645"/>
            <a:ext cx="65527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cs-CZ" sz="28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době dinosaurů</a:t>
            </a:r>
          </a:p>
          <a:p>
            <a:pPr lvl="0" algn="ctr"/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aktivity s využitím areálu </a:t>
            </a:r>
            <a:r>
              <a:rPr 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Dinopark</a:t>
            </a:r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Plzeň</a:t>
            </a:r>
            <a:endParaRPr lang="cs-C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53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Dino Stegosaurus 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71" y="1018274"/>
            <a:ext cx="2664420" cy="167278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9" descr="Dino Apatosaur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71" y="2760565"/>
            <a:ext cx="2666028" cy="17843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14" descr="Dino Pteranod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71" y="4683937"/>
            <a:ext cx="2664420" cy="1914956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Rectangle 15"/>
          <p:cNvSpPr>
            <a:spLocks noChangeArrowheads="1"/>
          </p:cNvSpPr>
          <p:nvPr/>
        </p:nvSpPr>
        <p:spPr bwMode="auto">
          <a:xfrm>
            <a:off x="1367631" y="5157192"/>
            <a:ext cx="647700" cy="1444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6150" name="Text Box 16"/>
          <p:cNvSpPr txBox="1">
            <a:spLocks noChangeArrowheads="1"/>
          </p:cNvSpPr>
          <p:nvPr/>
        </p:nvSpPr>
        <p:spPr bwMode="auto">
          <a:xfrm>
            <a:off x="3369569" y="929850"/>
            <a:ext cx="5246687" cy="1784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cs-CZ" altLang="cs-CZ" b="1" u="sng" dirty="0">
                <a:solidFill>
                  <a:srgbClr val="800000"/>
                </a:solidFill>
                <a:latin typeface="Monotype Corsiva" pitchFamily="66" charset="0"/>
              </a:rPr>
              <a:t>Název </a:t>
            </a: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……………………………………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Velikost ………………………………….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Kontinent ………………………………...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Potrava …………………………………..</a:t>
            </a:r>
          </a:p>
        </p:txBody>
      </p:sp>
      <p:sp>
        <p:nvSpPr>
          <p:cNvPr id="6151" name="Text Box 17"/>
          <p:cNvSpPr txBox="1">
            <a:spLocks noChangeArrowheads="1"/>
          </p:cNvSpPr>
          <p:nvPr/>
        </p:nvSpPr>
        <p:spPr bwMode="auto">
          <a:xfrm>
            <a:off x="3369568" y="2811216"/>
            <a:ext cx="5246688" cy="1784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cs-CZ" altLang="cs-CZ" b="1" u="sng" dirty="0">
                <a:solidFill>
                  <a:srgbClr val="800000"/>
                </a:solidFill>
                <a:latin typeface="Monotype Corsiva" pitchFamily="66" charset="0"/>
              </a:rPr>
              <a:t>Název </a:t>
            </a: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……………………………………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Velikost ………………………………….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Kontinent ………………………………...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Potrava …………………………………..</a:t>
            </a:r>
          </a:p>
        </p:txBody>
      </p:sp>
      <p:sp>
        <p:nvSpPr>
          <p:cNvPr id="6152" name="Text Box 18"/>
          <p:cNvSpPr txBox="1">
            <a:spLocks noChangeArrowheads="1"/>
          </p:cNvSpPr>
          <p:nvPr/>
        </p:nvSpPr>
        <p:spPr bwMode="auto">
          <a:xfrm>
            <a:off x="3369568" y="4749240"/>
            <a:ext cx="5246688" cy="178435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cs-CZ" altLang="cs-CZ" b="1" u="sng" dirty="0">
                <a:solidFill>
                  <a:srgbClr val="800000"/>
                </a:solidFill>
                <a:latin typeface="Monotype Corsiva" pitchFamily="66" charset="0"/>
              </a:rPr>
              <a:t>Název </a:t>
            </a: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……………………………………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Velikost ………………………………….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Kontinent ………………………………...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Potrava …………………………………..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84C8FA7-9B5C-46D6-856B-0D409BAFAE84}"/>
              </a:ext>
            </a:extLst>
          </p:cNvPr>
          <p:cNvSpPr/>
          <p:nvPr/>
        </p:nvSpPr>
        <p:spPr>
          <a:xfrm>
            <a:off x="179512" y="23571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i="1" u="sng" cap="all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Dinosauří kartičky</a:t>
            </a:r>
            <a:endParaRPr lang="cs-CZ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Najdi v parku modely těchto ještěrů a vypiš o nich informace</a:t>
            </a:r>
            <a:r>
              <a:rPr lang="cs-CZ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859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395536" y="3140968"/>
            <a:ext cx="8064896" cy="349018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Aft>
                <a:spcPct val="20000"/>
              </a:spcAft>
            </a:pPr>
            <a:r>
              <a:rPr lang="cs-CZ" altLang="cs-CZ" b="1" u="sng" dirty="0">
                <a:solidFill>
                  <a:srgbClr val="800000"/>
                </a:solidFill>
                <a:latin typeface="Monotype Corsiva" pitchFamily="66" charset="0"/>
              </a:rPr>
              <a:t>Název </a:t>
            </a: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…………………………………………………………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Velikost ……………………………………………………….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Kontinent ……………………………………………………..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Potrava ……………………………………………………….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3 zajímavosti: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1............................................................................................................... 2...............................................................................................................</a:t>
            </a:r>
          </a:p>
          <a:p>
            <a:pPr eaLnBrk="1" hangingPunct="1">
              <a:spcAft>
                <a:spcPct val="20000"/>
              </a:spcAft>
            </a:pPr>
            <a:r>
              <a:rPr lang="cs-CZ" altLang="cs-CZ" b="1" dirty="0">
                <a:solidFill>
                  <a:srgbClr val="800000"/>
                </a:solidFill>
                <a:latin typeface="Monotype Corsiva" pitchFamily="66" charset="0"/>
              </a:rPr>
              <a:t>3...............................................................................................................</a:t>
            </a:r>
          </a:p>
        </p:txBody>
      </p:sp>
      <p:pic>
        <p:nvPicPr>
          <p:cNvPr id="8194" name="Picture 2" descr="Amazing Facts about the Triceratops - Earthly Univer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93234"/>
            <a:ext cx="5633477" cy="264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91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ChangeArrowheads="1"/>
          </p:cNvSpPr>
          <p:nvPr/>
        </p:nvSpPr>
        <p:spPr bwMode="auto">
          <a:xfrm>
            <a:off x="386172" y="116632"/>
            <a:ext cx="8371656" cy="562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cs-CZ" altLang="cs-CZ" dirty="0">
              <a:latin typeface="Arial" panose="020B0604020202020204" pitchFamily="34" charset="0"/>
            </a:endParaRPr>
          </a:p>
          <a:p>
            <a:pPr algn="ctr"/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EXPERIMENTÁLNÍ ARCHEOLOGIE</a:t>
            </a:r>
          </a:p>
          <a:p>
            <a:pPr algn="ctr"/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bezprostřední zážitek – </a:t>
            </a:r>
            <a:r>
              <a:rPr lang="cs-CZ" altLang="cs-CZ" sz="24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archeoskanzeny</a:t>
            </a:r>
            <a:endParaRPr lang="cs-CZ" alt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altLang="cs-CZ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  <a:buFontTx/>
              <a:buAutoNum type="arabicPeriod"/>
            </a:pP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 Plzeň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pravěká vesnice</a:t>
            </a: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naučná stezka vývoje člověka</a:t>
            </a:r>
            <a:endParaRPr lang="cs-CZ" alt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historický park </a:t>
            </a:r>
            <a:r>
              <a:rPr lang="cs-CZ" alt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Bärnau</a:t>
            </a:r>
            <a:r>
              <a:rPr lang="cs-CZ" alt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 km od Č-N hranic </a:t>
            </a: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dokonalá kopie tisíc let staré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slovanské osady</a:t>
            </a:r>
            <a:endParaRPr lang="cs-CZ" alt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Březno u Loun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Všestary u Hradce Králové </a:t>
            </a: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Modrá u Velehradu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Velkomoravská říše</a:t>
            </a:r>
            <a:endParaRPr lang="cs-CZ" altLang="cs-C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cs-CZ" altLang="cs-CZ" sz="2400" b="1" i="1" u="sng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Anthropos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 Brně</a:t>
            </a:r>
            <a:endParaRPr lang="cs-CZ" altLang="cs-CZ" sz="2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ct val="30000"/>
              </a:spcAft>
            </a:pP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cs-CZ" altLang="cs-CZ" sz="24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 Safari ve Dvoře Králové nad Labem.</a:t>
            </a:r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altLang="cs-CZ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21690" y="2771398"/>
            <a:ext cx="3566679" cy="214558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B28896D-2C6C-17D8-E3CC-820D76D4420F}"/>
              </a:ext>
            </a:extLst>
          </p:cNvPr>
          <p:cNvSpPr txBox="1"/>
          <p:nvPr/>
        </p:nvSpPr>
        <p:spPr>
          <a:xfrm>
            <a:off x="7125127" y="6561819"/>
            <a:ext cx="20188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</a:rPr>
              <a:t>(Zdroj obrázků: vlastní archiv)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57098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 descr="Archeopark, ZOO Plze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908720"/>
            <a:ext cx="7537450" cy="5659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Text Box 3"/>
          <p:cNvSpPr txBox="1">
            <a:spLocks noChangeArrowheads="1"/>
          </p:cNvSpPr>
          <p:nvPr/>
        </p:nvSpPr>
        <p:spPr bwMode="auto">
          <a:xfrm>
            <a:off x="2590800" y="152400"/>
            <a:ext cx="426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Areál ZOO Plzeň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9F7C420-01F8-1664-DDAD-EC081ABF0C03}"/>
              </a:ext>
            </a:extLst>
          </p:cNvPr>
          <p:cNvSpPr txBox="1"/>
          <p:nvPr/>
        </p:nvSpPr>
        <p:spPr>
          <a:xfrm>
            <a:off x="7164288" y="6581001"/>
            <a:ext cx="3059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</a:rPr>
              <a:t>(Zdroj obrázků: vlastní archiv)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0717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 descr="Antropos 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60425"/>
            <a:ext cx="8534400" cy="573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2" name="Text Box 3"/>
          <p:cNvSpPr txBox="1">
            <a:spLocks noChangeArrowheads="1"/>
          </p:cNvSpPr>
          <p:nvPr/>
        </p:nvSpPr>
        <p:spPr bwMode="auto">
          <a:xfrm>
            <a:off x="1447800" y="115888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Muzeum Anthropos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6994C93-58C7-3F8C-F19A-F95B89FD58D4}"/>
              </a:ext>
            </a:extLst>
          </p:cNvPr>
          <p:cNvSpPr txBox="1"/>
          <p:nvPr/>
        </p:nvSpPr>
        <p:spPr>
          <a:xfrm>
            <a:off x="7092280" y="6561819"/>
            <a:ext cx="2051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</a:rPr>
              <a:t>(Zdroj obrázků: vlastní archiv)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6960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N dlouhý dům Břez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981075"/>
            <a:ext cx="809942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3" descr="N dlouhý dům Březno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2182">
            <a:off x="5722939" y="446844"/>
            <a:ext cx="3316287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457200" y="228600"/>
            <a:ext cx="5867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Archeoskanzen Březno u Loun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335CA68-1129-7316-060B-91F510A4C6D7}"/>
              </a:ext>
            </a:extLst>
          </p:cNvPr>
          <p:cNvSpPr txBox="1"/>
          <p:nvPr/>
        </p:nvSpPr>
        <p:spPr>
          <a:xfrm>
            <a:off x="7123639" y="6571570"/>
            <a:ext cx="2020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</a:rPr>
              <a:t>(Zdroj obrázků: vlastní archiv)</a:t>
            </a:r>
          </a:p>
        </p:txBody>
      </p:sp>
    </p:spTree>
    <p:extLst>
      <p:ext uri="{BB962C8B-B14F-4D97-AF65-F5344CB8AC3E}">
        <p14:creationId xmlns:p14="http://schemas.microsoft.com/office/powerpoint/2010/main" val="234155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ChangeArrowheads="1"/>
          </p:cNvSpPr>
          <p:nvPr/>
        </p:nvSpPr>
        <p:spPr bwMode="auto">
          <a:xfrm>
            <a:off x="4479925" y="3048000"/>
            <a:ext cx="1841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 sz="4400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160963" y="188913"/>
            <a:ext cx="37687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Archeoskanzen Modrá </a:t>
            </a:r>
          </a:p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Velehradu</a:t>
            </a:r>
          </a:p>
        </p:txBody>
      </p:sp>
      <p:pic>
        <p:nvPicPr>
          <p:cNvPr id="32771" name="Picture 4" descr="P92601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4495800" cy="3733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5" descr="P92600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336675"/>
            <a:ext cx="4038600" cy="30289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6" descr="P92623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19550"/>
            <a:ext cx="3581400" cy="26860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7" descr="Modrá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7352">
            <a:off x="5334000" y="4359275"/>
            <a:ext cx="3048000" cy="2286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36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2"/>
          <p:cNvSpPr txBox="1">
            <a:spLocks noChangeArrowheads="1"/>
          </p:cNvSpPr>
          <p:nvPr/>
        </p:nvSpPr>
        <p:spPr bwMode="auto">
          <a:xfrm>
            <a:off x="4924425" y="908050"/>
            <a:ext cx="40401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Archeoskanzen Všestary </a:t>
            </a:r>
          </a:p>
          <a:p>
            <a:pPr algn="ctr"/>
            <a:r>
              <a:rPr lang="cs-CZ" altLang="cs-CZ" sz="2800" b="1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HKr</a:t>
            </a:r>
          </a:p>
        </p:txBody>
      </p:sp>
      <p:pic>
        <p:nvPicPr>
          <p:cNvPr id="33794" name="Picture 3" descr="Archeo EA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62402">
            <a:off x="184150" y="258763"/>
            <a:ext cx="4648200" cy="3098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5" name="Picture 4" descr="Archeo Všestary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860" r="1568" b="5966"/>
          <a:stretch/>
        </p:blipFill>
        <p:spPr bwMode="auto">
          <a:xfrm>
            <a:off x="467544" y="4315619"/>
            <a:ext cx="3672408" cy="221426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5" descr="Archeo Všestary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0"/>
          <a:stretch/>
        </p:blipFill>
        <p:spPr bwMode="auto">
          <a:xfrm>
            <a:off x="3733800" y="2590800"/>
            <a:ext cx="5181600" cy="32864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E37097E-1499-4888-6B73-85F9DB62AE60}"/>
              </a:ext>
            </a:extLst>
          </p:cNvPr>
          <p:cNvSpPr txBox="1"/>
          <p:nvPr/>
        </p:nvSpPr>
        <p:spPr>
          <a:xfrm>
            <a:off x="7164288" y="6519141"/>
            <a:ext cx="28804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</a:rPr>
              <a:t>(Zdroj obrázků: vlastní archiv</a:t>
            </a:r>
            <a:r>
              <a:rPr lang="cs-CZ" sz="1800" dirty="0">
                <a:solidFill>
                  <a:schemeClr val="bg1"/>
                </a:solidFill>
              </a:rPr>
              <a:t>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09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7524" y="1556792"/>
            <a:ext cx="8568952" cy="452430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lIns="91430" tIns="45715" rIns="91430" bIns="45715" anchor="ctr">
            <a:spAutoFit/>
          </a:bodyPr>
          <a:lstStyle/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Vymysli název cestovní kanceláře, související s pravěkou osadou.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2. Navrhni co nejzajímavější reklamní slogan, básničku nebo slovní    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upoutávku na výlet do </a:t>
            </a:r>
            <a:r>
              <a:rPr lang="cs-CZ" sz="2200" b="1" i="1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archeoskanzenu</a:t>
            </a: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3. Nakresli poutavý plakát pravěké vesnice v Plzni, který zaujme 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možné zákazníky tvé cestovní agentury.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cs-CZ" sz="8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CESTOVNÍ AGENTURA:________________________________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cs-CZ" sz="14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4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UPOUTÁVKA:_________________________________________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cs-CZ" sz="1000" b="1" i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Obdélník 5"/>
          <p:cNvSpPr>
            <a:spLocks noChangeArrowheads="1"/>
          </p:cNvSpPr>
          <p:nvPr/>
        </p:nvSpPr>
        <p:spPr bwMode="auto">
          <a:xfrm>
            <a:off x="1526422" y="188640"/>
            <a:ext cx="60911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1313" indent="-341313"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28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CESTA DO PLZEŇSKÉHO PRAVĚKU</a:t>
            </a:r>
          </a:p>
          <a:p>
            <a:pPr algn="ctr"/>
            <a:endParaRPr lang="cs-CZ" altLang="cs-CZ" sz="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aplikace mezipředmětových  vztahů </a:t>
            </a:r>
            <a:endParaRPr lang="cs-CZ" altLang="cs-CZ" sz="2400" dirty="0"/>
          </a:p>
        </p:txBody>
      </p:sp>
    </p:spTree>
    <p:extLst>
      <p:ext uri="{BB962C8B-B14F-4D97-AF65-F5344CB8AC3E}">
        <p14:creationId xmlns:p14="http://schemas.microsoft.com/office/powerpoint/2010/main" val="195538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1520" y="702682"/>
            <a:ext cx="8713093" cy="212364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square" lIns="91430" tIns="45715" rIns="91430" bIns="45715" anchor="ctr">
            <a:spAutoFit/>
          </a:bodyPr>
          <a:lstStyle/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1. Napiš domů pohled z pravěké výpravy do vesnice doby bronzové v Plzni. Můžeš psát jako válečník, náčelníkova žena, pěstitel...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2. Vymysli poštovní známku s pravěkým námětem.</a:t>
            </a:r>
          </a:p>
          <a:p>
            <a:pPr defTabSz="914305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2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3. Nakresli obrázek ze své pravěké cesty na přední stranu pohlednice.</a:t>
            </a:r>
          </a:p>
        </p:txBody>
      </p:sp>
      <p:sp>
        <p:nvSpPr>
          <p:cNvPr id="36866" name="Text Box 5"/>
          <p:cNvSpPr txBox="1">
            <a:spLocks noChangeArrowheads="1"/>
          </p:cNvSpPr>
          <p:nvPr/>
        </p:nvSpPr>
        <p:spPr bwMode="auto">
          <a:xfrm>
            <a:off x="313184" y="3651558"/>
            <a:ext cx="4402832" cy="29479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cs-CZ" altLang="cs-CZ" sz="1000" b="1" dirty="0"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 Starší doba železná (7.-5.stol. p</a:t>
            </a:r>
            <a:r>
              <a:rPr lang="cs-CZ" altLang="cs-CZ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ř</a:t>
            </a:r>
            <a:r>
              <a:rPr lang="cs-CZ" altLang="cs-CZ" sz="1000" b="1" dirty="0"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.n.l.), </a:t>
            </a:r>
            <a:endParaRPr lang="cs-CZ" altLang="cs-CZ" sz="8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hangingPunct="0"/>
            <a:r>
              <a:rPr lang="cs-CZ" altLang="cs-CZ" sz="1000" b="1" dirty="0">
                <a:latin typeface="Harrington" panose="04040505050A02020702" pitchFamily="82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ZOO Plze</a:t>
            </a:r>
            <a:r>
              <a:rPr lang="cs-CZ" altLang="cs-CZ" sz="1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ň  </a:t>
            </a:r>
            <a:endParaRPr lang="cs-CZ" alt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707904" y="3789040"/>
            <a:ext cx="685800" cy="835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36868" name="Line 2"/>
          <p:cNvSpPr>
            <a:spLocks noChangeShapeType="1"/>
          </p:cNvSpPr>
          <p:nvPr/>
        </p:nvSpPr>
        <p:spPr bwMode="auto">
          <a:xfrm>
            <a:off x="2555776" y="3722688"/>
            <a:ext cx="0" cy="28019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6869" name="Line 1"/>
          <p:cNvSpPr>
            <a:spLocks noChangeShapeType="1"/>
          </p:cNvSpPr>
          <p:nvPr/>
        </p:nvSpPr>
        <p:spPr bwMode="auto">
          <a:xfrm>
            <a:off x="2771800" y="5300663"/>
            <a:ext cx="16065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6870" name="Rectangle 8"/>
          <p:cNvSpPr>
            <a:spLocks noChangeArrowheads="1"/>
          </p:cNvSpPr>
          <p:nvPr/>
        </p:nvSpPr>
        <p:spPr bwMode="auto">
          <a:xfrm>
            <a:off x="457200" y="500063"/>
            <a:ext cx="1841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1" name="Line 1"/>
          <p:cNvSpPr>
            <a:spLocks noChangeShapeType="1"/>
          </p:cNvSpPr>
          <p:nvPr/>
        </p:nvSpPr>
        <p:spPr bwMode="auto">
          <a:xfrm>
            <a:off x="2771800" y="5589588"/>
            <a:ext cx="1584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6872" name="Line 1"/>
          <p:cNvSpPr>
            <a:spLocks noChangeShapeType="1"/>
          </p:cNvSpPr>
          <p:nvPr/>
        </p:nvSpPr>
        <p:spPr bwMode="auto">
          <a:xfrm>
            <a:off x="2771800" y="5876925"/>
            <a:ext cx="15843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6873" name="Line 1"/>
          <p:cNvSpPr>
            <a:spLocks noChangeShapeType="1"/>
          </p:cNvSpPr>
          <p:nvPr/>
        </p:nvSpPr>
        <p:spPr bwMode="auto">
          <a:xfrm>
            <a:off x="2771800" y="5013325"/>
            <a:ext cx="12954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0" tIns="45715" rIns="91430" bIns="45715"/>
          <a:lstStyle/>
          <a:p>
            <a:endParaRPr lang="cs-CZ"/>
          </a:p>
        </p:txBody>
      </p:sp>
      <p:sp>
        <p:nvSpPr>
          <p:cNvPr id="36874" name="Text Box 5"/>
          <p:cNvSpPr txBox="1">
            <a:spLocks noChangeArrowheads="1"/>
          </p:cNvSpPr>
          <p:nvPr/>
        </p:nvSpPr>
        <p:spPr bwMode="auto">
          <a:xfrm>
            <a:off x="4783069" y="3649662"/>
            <a:ext cx="4181544" cy="29479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75" name="Rectangle 3"/>
          <p:cNvSpPr>
            <a:spLocks noChangeArrowheads="1"/>
          </p:cNvSpPr>
          <p:nvPr/>
        </p:nvSpPr>
        <p:spPr bwMode="auto">
          <a:xfrm>
            <a:off x="2771800" y="6089650"/>
            <a:ext cx="190500" cy="3635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36876" name="Rectangle 3"/>
          <p:cNvSpPr>
            <a:spLocks noChangeArrowheads="1"/>
          </p:cNvSpPr>
          <p:nvPr/>
        </p:nvSpPr>
        <p:spPr bwMode="auto">
          <a:xfrm>
            <a:off x="3059832" y="6092825"/>
            <a:ext cx="190500" cy="3635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36877" name="Rectangle 3"/>
          <p:cNvSpPr>
            <a:spLocks noChangeArrowheads="1"/>
          </p:cNvSpPr>
          <p:nvPr/>
        </p:nvSpPr>
        <p:spPr bwMode="auto">
          <a:xfrm>
            <a:off x="3347864" y="6092825"/>
            <a:ext cx="190500" cy="3635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36878" name="Rectangle 3"/>
          <p:cNvSpPr>
            <a:spLocks noChangeArrowheads="1"/>
          </p:cNvSpPr>
          <p:nvPr/>
        </p:nvSpPr>
        <p:spPr bwMode="auto">
          <a:xfrm>
            <a:off x="3779912" y="6092825"/>
            <a:ext cx="190500" cy="3635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36879" name="Rectangle 3"/>
          <p:cNvSpPr>
            <a:spLocks noChangeArrowheads="1"/>
          </p:cNvSpPr>
          <p:nvPr/>
        </p:nvSpPr>
        <p:spPr bwMode="auto">
          <a:xfrm>
            <a:off x="4067944" y="6092825"/>
            <a:ext cx="190500" cy="3635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30" tIns="45715" rIns="91430" bIns="45715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6677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05 Kveten_megality_Lenka_Pet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41568"/>
            <a:ext cx="6498468" cy="489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18">
            <a:extLst>
              <a:ext uri="{FF2B5EF4-FFF2-40B4-BE49-F238E27FC236}">
                <a16:creationId xmlns:a16="http://schemas.microsoft.com/office/drawing/2014/main" id="{E48B2D91-52CA-41E0-8408-EBF55593E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72" y="116632"/>
            <a:ext cx="8676456" cy="206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cs-CZ" sz="2800" b="1" i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PRAVĚKÝ KALENDÁŘ</a:t>
            </a:r>
          </a:p>
          <a:p>
            <a:pPr algn="ctr"/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Edukační projekt – vánoční dárek rodičům</a:t>
            </a:r>
          </a:p>
          <a:p>
            <a:pPr algn="ctr"/>
            <a:r>
              <a:rPr lang="cs-CZ" altLang="cs-CZ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Žáci vytvářejí ve dvojicích snímky s různými pravěkými náměty pro kalendář na příští rok</a:t>
            </a:r>
            <a:endParaRPr lang="cs-CZ" altLang="cs-CZ" sz="2400" dirty="0"/>
          </a:p>
          <a:p>
            <a:endParaRPr lang="cs-CZ" sz="2800" b="1" i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82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Zástupný symbol pro obsah 17" descr="doba ledová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467545" y="764704"/>
            <a:ext cx="8280920" cy="5854870"/>
          </a:xfrm>
          <a:effectLst>
            <a:softEdge rad="112500"/>
          </a:effectLst>
        </p:spPr>
      </p:pic>
      <p:pic>
        <p:nvPicPr>
          <p:cNvPr id="82947" name="Picture 12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10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9" name="Picture 8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0" name="Picture 4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467545" y="0"/>
            <a:ext cx="8229600" cy="1143000"/>
          </a:xfrm>
          <a:noFill/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slope"/>
          </a:sp3d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>
              <a:defRPr/>
            </a:pPr>
            <a:r>
              <a:rPr lang="cs-CZ" sz="41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cs-CZ" sz="7200" b="1" dirty="0">
                <a:ln w="6350">
                  <a:noFill/>
                </a:ln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Březen</a:t>
            </a:r>
          </a:p>
        </p:txBody>
      </p:sp>
      <p:pic>
        <p:nvPicPr>
          <p:cNvPr id="82952" name="Picture 2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3" name="Picture 6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331913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4" name="Picture 14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5" name="Picture 16" descr="http://nd02.jxs.cz/143/720/d50277c4ac_57627120_o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"/>
            <a:ext cx="11430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ovéPole 13"/>
          <p:cNvSpPr txBox="1"/>
          <p:nvPr/>
        </p:nvSpPr>
        <p:spPr>
          <a:xfrm>
            <a:off x="1" y="6309320"/>
            <a:ext cx="9355418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0"/>
          </a:effectLst>
        </p:spPr>
        <p:txBody>
          <a:bodyPr lIns="91430" tIns="45715" rIns="91430" bIns="45715">
            <a:spAutoFit/>
          </a:bodyPr>
          <a:lstStyle/>
          <a:p>
            <a:pPr>
              <a:defRPr/>
            </a:pPr>
            <a:r>
              <a:rPr lang="cs-CZ" b="1" dirty="0">
                <a:solidFill>
                  <a:srgbClr val="7F7F7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1 2</a:t>
            </a:r>
            <a:r>
              <a:rPr lang="cs-CZ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3</a:t>
            </a:r>
            <a:r>
              <a:rPr lang="cs-CZ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</a:t>
            </a:r>
            <a:r>
              <a:rPr lang="cs-CZ" b="1" dirty="0">
                <a:solidFill>
                  <a:srgbClr val="7F7F7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4 5 6 7 8 9</a:t>
            </a:r>
            <a:r>
              <a:rPr lang="cs-CZ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</a:t>
            </a:r>
            <a:r>
              <a:rPr lang="cs-CZ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10</a:t>
            </a:r>
            <a:r>
              <a:rPr lang="cs-CZ" b="1" dirty="0">
                <a:solidFill>
                  <a:srgbClr val="7F7F7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11 12 13 14 15 16</a:t>
            </a:r>
            <a:r>
              <a:rPr lang="cs-CZ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17</a:t>
            </a:r>
            <a:r>
              <a:rPr lang="cs-CZ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</a:t>
            </a:r>
            <a:r>
              <a:rPr lang="cs-CZ" b="1" dirty="0">
                <a:solidFill>
                  <a:srgbClr val="7F7F7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18 19 20 21 22 23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24</a:t>
            </a:r>
            <a:r>
              <a:rPr lang="cs-CZ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 </a:t>
            </a:r>
            <a:r>
              <a:rPr lang="cs-CZ" b="1" dirty="0">
                <a:solidFill>
                  <a:srgbClr val="7F7F7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25 26 27 28 29 30 </a:t>
            </a:r>
            <a:r>
              <a:rPr 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gerian" pitchFamily="82" charset="0"/>
                <a:ea typeface="BatangChe" pitchFamily="49" charset="-127"/>
                <a:cs typeface="David" pitchFamily="34" charset="-79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17626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Users\Yvonn\Desktop\Kalendář DAPR\Zavist_od_Zbrasla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1275"/>
            <a:ext cx="91821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4" descr="C:\Users\Yvonn\Desktop\Kalendář DAPR\Hlava kelt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75" y="450850"/>
            <a:ext cx="20923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8" descr="C:\Users\Yvonn\Desktop\Kalendář DAPR\cernunnos%20copy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088509">
            <a:off x="469900" y="514350"/>
            <a:ext cx="20193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C:\Users\Yvonn\Desktop\Kalendář DAPR\pribyl_04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6763" y="3673475"/>
            <a:ext cx="4351337" cy="2292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7" name="Obdélník 4"/>
          <p:cNvSpPr>
            <a:spLocks noChangeArrowheads="1"/>
          </p:cNvSpPr>
          <p:nvPr/>
        </p:nvSpPr>
        <p:spPr bwMode="auto">
          <a:xfrm rot="-617823">
            <a:off x="2290763" y="760413"/>
            <a:ext cx="45720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 dirty="0"/>
          </a:p>
          <a:p>
            <a:pPr algn="ctr"/>
            <a:r>
              <a:rPr lang="cs-CZ" altLang="cs-CZ" sz="7200" dirty="0">
                <a:latin typeface="Algerian" panose="04020705040A02060702" pitchFamily="82" charset="0"/>
              </a:rPr>
              <a:t>SRPEN</a:t>
            </a:r>
          </a:p>
        </p:txBody>
      </p:sp>
      <p:sp>
        <p:nvSpPr>
          <p:cNvPr id="6" name="Obdélník 5"/>
          <p:cNvSpPr/>
          <p:nvPr/>
        </p:nvSpPr>
        <p:spPr>
          <a:xfrm rot="5400000">
            <a:off x="279400" y="2863850"/>
            <a:ext cx="738188" cy="369888"/>
          </a:xfrm>
          <a:prstGeom prst="rect">
            <a:avLst/>
          </a:prstGeom>
        </p:spPr>
        <p:txBody>
          <a:bodyPr vert="ver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latin typeface="+mn-lt"/>
              </a:rPr>
              <a:t>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+mn-lt"/>
            </a:endParaRPr>
          </a:p>
        </p:txBody>
      </p:sp>
      <p:sp>
        <p:nvSpPr>
          <p:cNvPr id="7" name="Obdélník 6"/>
          <p:cNvSpPr/>
          <p:nvPr/>
        </p:nvSpPr>
        <p:spPr>
          <a:xfrm rot="16200000">
            <a:off x="4358868" y="1739107"/>
            <a:ext cx="738664" cy="9099550"/>
          </a:xfrm>
          <a:prstGeom prst="rect">
            <a:avLst/>
          </a:prstGeom>
        </p:spPr>
        <p:txBody>
          <a:bodyPr vert="vert"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solidFill>
                <a:schemeClr val="bg1"/>
              </a:solidFill>
              <a:latin typeface="Algerian" panose="04020705040A02060702" pitchFamily="8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solidFill>
                  <a:schemeClr val="bg1"/>
                </a:solidFill>
                <a:latin typeface="Algerian" panose="04020705040A02060702" pitchFamily="82" charset="0"/>
              </a:rPr>
              <a:t>1 </a:t>
            </a:r>
            <a:r>
              <a:rPr lang="cs-CZ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2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 </a:t>
            </a:r>
            <a:r>
              <a:rPr lang="cs-CZ" dirty="0">
                <a:solidFill>
                  <a:schemeClr val="bg1"/>
                </a:solidFill>
                <a:latin typeface="Algerian" panose="04020705040A02060702" pitchFamily="82" charset="0"/>
              </a:rPr>
              <a:t>3 4 5 6 7 8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9</a:t>
            </a:r>
            <a:r>
              <a:rPr lang="cs-CZ" dirty="0">
                <a:solidFill>
                  <a:schemeClr val="bg1"/>
                </a:solidFill>
                <a:latin typeface="Algerian" panose="04020705040A02060702" pitchFamily="82" charset="0"/>
              </a:rPr>
              <a:t> 10 11 12 13 14 15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16</a:t>
            </a:r>
            <a:r>
              <a:rPr lang="cs-CZ" dirty="0">
                <a:solidFill>
                  <a:schemeClr val="bg1"/>
                </a:solidFill>
                <a:latin typeface="Algerian" panose="04020705040A02060702" pitchFamily="82" charset="0"/>
              </a:rPr>
              <a:t> 17 18 19 20 21 22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23</a:t>
            </a:r>
            <a:r>
              <a:rPr lang="cs-CZ" dirty="0">
                <a:solidFill>
                  <a:schemeClr val="bg1"/>
                </a:solidFill>
                <a:latin typeface="Algerian" panose="04020705040A02060702" pitchFamily="82" charset="0"/>
              </a:rPr>
              <a:t> 24 25 26 27 28 29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  <a:latin typeface="Algerian" panose="04020705040A02060702" pitchFamily="82" charset="0"/>
              </a:rPr>
              <a:t>30</a:t>
            </a:r>
            <a:r>
              <a:rPr lang="cs-CZ" dirty="0">
                <a:solidFill>
                  <a:schemeClr val="bg1"/>
                </a:solidFill>
                <a:latin typeface="Algerian" panose="04020705040A02060702" pitchFamily="82" charset="0"/>
              </a:rPr>
              <a:t> 31</a:t>
            </a:r>
          </a:p>
        </p:txBody>
      </p:sp>
      <p:pic>
        <p:nvPicPr>
          <p:cNvPr id="1034" name="Picture 10" descr="C:\Users\Yvonn\Desktop\Kalendář DAPR\DSC_020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850" y="3673475"/>
            <a:ext cx="2967038" cy="19732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Yvonn\Desktop\Kalendář DAPR\minc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3865" y="4844306"/>
            <a:ext cx="1761920" cy="1321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22" name="Picture 11" descr="C:\Users\Yvonn\Desktop\Kalendář DAPR\11-Jmeli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238" y="66675"/>
            <a:ext cx="20526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391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biolib.cz/IMG/GAL/48294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7353" y="836712"/>
            <a:ext cx="7027998" cy="2851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5" name="Nadpis 3"/>
          <p:cNvSpPr>
            <a:spLocks noGrp="1"/>
          </p:cNvSpPr>
          <p:nvPr>
            <p:ph type="title"/>
          </p:nvPr>
        </p:nvSpPr>
        <p:spPr>
          <a:xfrm>
            <a:off x="-12700" y="3860800"/>
            <a:ext cx="9144000" cy="633413"/>
          </a:xfrm>
        </p:spPr>
        <p:txBody>
          <a:bodyPr>
            <a:normAutofit fontScale="90000"/>
          </a:bodyPr>
          <a:lstStyle/>
          <a:p>
            <a:r>
              <a:rPr lang="cs-CZ" altLang="cs-CZ" sz="4000" b="1">
                <a:latin typeface="Segoe Print" panose="02000600000000000000" pitchFamily="2" charset="0"/>
              </a:rPr>
              <a:t>KVĚTEN 2015</a:t>
            </a:r>
          </a:p>
        </p:txBody>
      </p:sp>
      <p:sp>
        <p:nvSpPr>
          <p:cNvPr id="13316" name="Zástupný symbol pro obsah 4"/>
          <p:cNvSpPr>
            <a:spLocks noGrp="1"/>
          </p:cNvSpPr>
          <p:nvPr>
            <p:ph idx="1"/>
          </p:nvPr>
        </p:nvSpPr>
        <p:spPr>
          <a:xfrm>
            <a:off x="11113" y="4938714"/>
            <a:ext cx="9144000" cy="1915203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endParaRPr lang="cs-CZ" altLang="cs-CZ" sz="1900" dirty="0">
              <a:solidFill>
                <a:srgbClr val="FF0000"/>
              </a:solidFill>
            </a:endParaRPr>
          </a:p>
        </p:txBody>
      </p:sp>
      <p:pic>
        <p:nvPicPr>
          <p:cNvPr id="1034" name="Picture 10" descr="http://www.monet.cz/atlas/foto/31-2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/>
          <a:srcRect l="1090"/>
          <a:stretch/>
        </p:blipFill>
        <p:spPr bwMode="auto">
          <a:xfrm>
            <a:off x="18404" y="1472742"/>
            <a:ext cx="1434286" cy="1579179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13318" name="Picture 12" descr="http://www.monet.cz/atlas/foto/31-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950618"/>
            <a:ext cx="3744912" cy="192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4" descr="https://encrypted-tbn1.gstatic.com/images?q=tbn:ANd9GcTv2L3NfOWmzCkSLBtptKjeYIRLcxGedWIMO75loPobI5e8zJIO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697" y="4968875"/>
            <a:ext cx="2777654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Obdélník 5"/>
          <p:cNvSpPr>
            <a:spLocks noChangeArrowheads="1"/>
          </p:cNvSpPr>
          <p:nvPr/>
        </p:nvSpPr>
        <p:spPr bwMode="auto">
          <a:xfrm>
            <a:off x="-22225" y="4502150"/>
            <a:ext cx="9172575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1</a:t>
            </a:r>
            <a:r>
              <a:rPr lang="cs-CZ" altLang="cs-CZ" sz="1700" b="1">
                <a:latin typeface="Bradley Hand ITC" panose="03070402050302030203" pitchFamily="66" charset="0"/>
              </a:rPr>
              <a:t>-2-</a:t>
            </a:r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3</a:t>
            </a:r>
            <a:r>
              <a:rPr lang="cs-CZ" altLang="cs-CZ" sz="1700" b="1">
                <a:latin typeface="Bradley Hand ITC" panose="03070402050302030203" pitchFamily="66" charset="0"/>
              </a:rPr>
              <a:t>-4-5-6-7-</a:t>
            </a:r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8</a:t>
            </a:r>
            <a:r>
              <a:rPr lang="cs-CZ" altLang="cs-CZ" sz="1700" b="1">
                <a:latin typeface="Bradley Hand ITC" panose="03070402050302030203" pitchFamily="66" charset="0"/>
              </a:rPr>
              <a:t>-9-</a:t>
            </a:r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10</a:t>
            </a:r>
            <a:r>
              <a:rPr lang="cs-CZ" altLang="cs-CZ" sz="1700" b="1">
                <a:latin typeface="Bradley Hand ITC" panose="03070402050302030203" pitchFamily="66" charset="0"/>
              </a:rPr>
              <a:t>-11-12-13-14-15-16-</a:t>
            </a:r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17</a:t>
            </a:r>
            <a:r>
              <a:rPr lang="cs-CZ" altLang="cs-CZ" sz="1700" b="1">
                <a:latin typeface="Bradley Hand ITC" panose="03070402050302030203" pitchFamily="66" charset="0"/>
              </a:rPr>
              <a:t>-18-19-20-21-22-23-</a:t>
            </a:r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24</a:t>
            </a:r>
            <a:r>
              <a:rPr lang="cs-CZ" altLang="cs-CZ" sz="1700" b="1">
                <a:latin typeface="Bradley Hand ITC" panose="03070402050302030203" pitchFamily="66" charset="0"/>
              </a:rPr>
              <a:t>-25-26-27-28-29-30-</a:t>
            </a:r>
            <a:r>
              <a:rPr lang="cs-CZ" altLang="cs-CZ" sz="1700" b="1">
                <a:solidFill>
                  <a:srgbClr val="FF0000"/>
                </a:solidFill>
                <a:latin typeface="Bradley Hand ITC" panose="03070402050302030203" pitchFamily="66" charset="0"/>
              </a:rPr>
              <a:t>31</a:t>
            </a:r>
          </a:p>
        </p:txBody>
      </p:sp>
      <p:pic>
        <p:nvPicPr>
          <p:cNvPr id="13321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4968875"/>
            <a:ext cx="26606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23" descr="http://nd02.jxs.cz/959/157/62f7cf15f0_50003912_o2.jpg?124811213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22540" y="3156575"/>
            <a:ext cx="2088698" cy="1300215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49" name="Picture 25" descr="Obr. 3 Neolitický srp"/>
          <p:cNvPicPr>
            <a:picLocks noChangeAspect="1" noChangeArrowheads="1"/>
          </p:cNvPicPr>
          <p:nvPr/>
        </p:nvPicPr>
        <p:blipFill rotWithShape="1">
          <a:blip r:embed="rId11"/>
          <a:srcRect l="343" t="10653" r="-343" b="18362"/>
          <a:stretch/>
        </p:blipFill>
        <p:spPr bwMode="auto">
          <a:xfrm>
            <a:off x="152400" y="110007"/>
            <a:ext cx="2815870" cy="1183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 rotWithShape="1">
          <a:blip r:embed="rId12"/>
          <a:srcRect t="35463" r="1026" b="30524"/>
          <a:stretch/>
        </p:blipFill>
        <p:spPr bwMode="auto">
          <a:xfrm>
            <a:off x="3264709" y="53995"/>
            <a:ext cx="3157434" cy="805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 rotWithShape="1">
          <a:blip r:embed="rId13"/>
          <a:srcRect l="7600" t="3073" r="5460" b="8176"/>
          <a:stretch/>
        </p:blipFill>
        <p:spPr bwMode="auto">
          <a:xfrm>
            <a:off x="7814010" y="83509"/>
            <a:ext cx="1323628" cy="2420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26" name="AutoShape 2" descr="data:image/jpeg;base64,/9j/4AAQSkZJRgABAQAAAQABAAD/2wCEAAkGBxQTEhUUExQVFBUXGR0ZGRcXGRwaGxwYFx4gGhwbHB4YHCggGBwlHBcdITEhJikrLi4uHSAzODMsNygtLisBCgoKBQUFDgUFDisZExkrKysrKysrKysrKysrKysrKysrKysrKysrKysrKysrKysrKysrKysrKysrKysrKysrK//AABEIAMgAUAMBIgACEQEDEQH/xAAcAAACAwEBAQEAAAAAAAAAAAAGBwAEBQMBAgj/xAA7EAABAgQEBAQFAQUJAQAAAAABAhEAAxIhBAUxQQYiUWETcYGhBzKRscFCI1LR8PEVJDNicoKSsuEU/8QAFAEBAAAAAAAAAAAAAAAAAAAAAP/EABQRAQAAAAAAAAAAAAAAAAAAAAD/2gAMAwEAAhEDEQA/AHjEiRICR8TFhIJNgI+4x+J59MlnaogD0vaArDPq66B8uo1I28j6RVmZ1Mlg1F1uwfS3VrwJY3iMyZ7S0kqVYJB+dRY8zCwGr3sY6YuZOWVKcLWW5U8oqVsnVtTeAYeWZmJo6KGzuPTrGgIVuQZufFQOZK0rSChWoCixDbje0NIQHsSJEgJEiRICQP8AGY/YpUxYLDkbAvBBGPxXJKsLNY3Aq/4l/s8Ak5k8CatRU6lFiokukbAdBuTu4G0WsLjlpBVfUJdxb6GxbeMPEgpUt2u9w+r/APkcwRZnK3Dt5/Q2gGHkS/EmSiqywUgFgbO1J6i8NZMKLgSembipKUvyh1HqUpN/reG8ICRIkSAkQmJFPNcX4Ulcz91JI89veAtvFHPJwTh5yizCWrXyLCEviuLpqVq8Zc3/AC0qKblj5NHbFZ+Z4pTiZq5b/wCEpQJFnLmkVNADONWuauZyl7uAHZzt2jmqUQQokuS2/wBvpBsMic+KisEpNTBwdw7aDVoxsyytZNKDWD12ffrAXvhhiGzFDkUlCkggNfYd4d4MI3LsJLw6EqUWmWILsqx/TuS0X0cZTvEprm3sKtG+jPAON49gE4f4kWZiUrLhRpbUvoTr3g6BgPTGBxpiQjDEbqUBfTVyS21o3zAlx9LCkSnLXLDqbD8wCU4sUkrAZlgcx7bN2aMKSW6g9o0M+w9MxbEnmOoPrc21jzI8CZ8ykA+nQa+14BpSZh8KpG4uUs17qY6KvZwYoLWt0kKFIayd3tS/bzjpmixJw4VZISoIY+VuxubjWKfC8mYgCZNAMualKgwLprJ62O3k8BRXh+YlW3rv/HaOS1J1YBmZrdfPp7xv5xgmXSEgOAeV2JSzs9w76QLZ9g1yFkEChRcK2/ntAakjFFJCgTa4/naHhImVJCh+oA/W8fn7CzEqQFTCyWLM+wsCBc3aH1lR/Yym08NP/UQFswGfEuaUSZakljUR7A+vywZwP8b4ETcItJIDMXIcDqS+zGA/OuYLKpiyTU5sSWDvqB0g1+GWXKTVOUGCmCbM7FyoW00HeMs5chSfB8OmctSRUXNIHzkF2Ju48u8N7JsBLShMsBhLASD2G3nAAvEyrAsUgEFm0v0LsYsmf/d0kWrUz7CmlST2u/Zo0+N8LVUmWUuQoubXAdn69oxMhmomYVILuAGHWm32V7QBJjcI8tExylh8yGI5vwxHvA9m2DXNwinYrQVADcgAOb6hg48oNeHAFIKWsWG1iBZ3inMkIlLUkAlXUjYbNvveAU2GmH/DNwRYefQR+jcPLCUhI0SAB5ANCnlZCgZlJSAaCqpIN2Snmb6hobYgPYo5ypIkTamahWvlb3i6owCcY5upbISFCWCXWASCU6aDR382EAKZSLJLUqpuT1O9tN/rBCrNEyZK1GalegSUl3KdfL1gexk9kiZKSpVFyClQcG6SzCwP3gTxOcJ8VKwmqUAf2e1Z36AdIDd4lzglLuXNy512sG7R5wXiSqUgKICUk+er/RmgMx2LrUWSySXCXJ17wSZJiBLwegcTFK6FiAG9iYA/ynGqSCuWxbu4YBnbcX1+0as7EiYkEmoNU6UkczMoXLjbQ7wuuHeJil0KSKJjkMGZTEFL9OUNpGnw1xQolQmrQlCrfLzFjc6WswPWANsnw6VYlBNjLrpu9VWw8tfUQXQveHM3lHFkJUKE8txoVO12e9vKGCIDI4hxtCQkFist6QPZhlhVLAHME3Idn7DvrFHj7NjLnBgVNysnV2KreUW8kz4TGStg2pPKLbX0vAUsLlwmpNHRSVUuQpJBYgvoCxDQoZ5pJRMRzJNzu41cbw7cvzGWhLo+RTqQ37irp00ttGVm/DmGxBMwopJ1osS+hLAgnXpAKdASpky0lzoSNz0Ahk5bwmqVIT4ialqckE3BOg9LCCTI+F5OHFcmSl3stZrJHTm0D9LxpYxMxwUgAO/UkDXWAUvEuRmQa5YeWq5QQRSfUC/aMGWlI0UsbMLejvaHfmKitKioBSTanr1cHa+kL/N+FHJXJSW18PTT91/tAYOAx6kmlJoY1dSSC9zvD44azQT5ILupNlefX11hApBQVOkhX9dX84ZnwtxizUCCUmztvqB94DE+JpXLxZ3CwCk9CzHTXWMeZjlokzFPzUU+YU46ts8NPjnhlGLlO9MxANJ2PY9u8LBXBBUGXjsMkj5kgqUHfQmz+cByyjPVLUQ5IAAOwHdtH7xr5fxLfw1FmcbFXYP3f2jIxXBC0FsNi5KizlNRSP8AaoPVfa0YWJyTGSyVGWVgG6kKCw/ofxAGuZ/EybLWZacN4YSSKVuFHZjaz20gpy7ilOIwyJqU+GpymlRJDp/zbjZ4V2C4lmyw09C19DMD3B1BVe7bGO2Lz7FTgCiUtIAflSWYPoGA36CAZip6qSFWFyTs+zdXMfGDkTFpJJYJFXnr16W+sLZeZ5guSmW02h7cpa12B3j4/tfHITzV0s3Mhhtqw8oAoz1SAxmpCibu3QnpGzwJOQZ6UyxalSiw72f0heSsXNnqo3SLuQAG8y2+sNP4a5EqTLVNmBjMYp35f4F4A1mygpJSdCGPrCJ4+yNWHmq+oPVO0PkwIfEjJ/Gw9aQKkP1cpIbbobwCXwuXGYmx5hfpq176aRzXhp8sslS0tqXIF9W67fiLGBV4cxIL331s13HnvG3gJYSoVfLMIuLstKXZtHIfXoYARxWazyUhU2Yotuo/kxt5CZ6pyQpaxUGqpK3AAIASTfQn1jHzWUfFsNE8r3+YsH6QUScNSuVWlTuCW0CSAKgknbUtsNoDVxuKmlKUBCpaEqJTSgs6tAVPbqwtFD+1sQhQSxUlXKwFzXrtfQX8oO8JgFYnD+EZYl0F5cwBkOblQDhRFiND3EYObYQSvGLLHMgS1rAL836CC6TuSLsz7QFHA8PIxs9KfDAYcyg4sLHUOxfSHHIlhKQlIYAAAdANBGBwVlxlyAtd5ky5J1p2giAgPY5YiWFJUk6EEfWOseKgEFm2XULIAalRB9dvrGjliHkqYAlCgsPa6L2P6SUkx240NOMnIOnzD1v+Y+8mmCkpd7XffR9dbQAnmhRNxbyiCgolNal9vS4g1xiBWGAUoM12Ztrai7d4DMrwDYzw0c1BCXLgOHO+jP8AaDCcE+KoTASAg+GkAspSgA5Y2AN94DVzLOypBmTVy5MyWtTIetTpPImlSbECp1C50vA/w5g1YvES0rqCSozGUagxuogE8tVhFebiSgMgJ57MUBSm1cE3udWg6+G+XsmZOP6iEptolNz7n2gDVKANI+okSAkeGPY8IgFf8RsL/fEK0C5bEjWxjHyvBUslxdw+lg2tvODX4h4OoyVAkHmTYsbs35gcPKkKNqXOnRn0gAvKSVz5iyp1VLKjoLW/EbeExylMpYYkAmmx7h/02Db6mB7LkKQmp1VLSJn+qol9e6fePpE0uHNr2Gg7QBPm5RMITJloQlxS7qWTtdSWA3tDbynB+DJly7OlIBbc7+8KnhHDibi5TbFz5AOPsYccBIkSJASJEiQGLxZha5LtdCgr8fmAXMXOBnrOtKiPaGZj0PLUD+6faATE4dRwmJQx1SGA2JufK3tALbPyZf8A84AcpSpOmrKZvvF2Vh0kVN8wdIIZrn+kG2XcPyMXNnSpoemWCFDbxFqUCOhZPuIpTuAp2HU4V40pieigrrvy9WgL3wxyxpsyZrSGHqSPsDDHEYPBmWmThw/zLNRf2/nvG+ICRIkSAkSJEgPlQgfw+WzOcJVSFFiVJcNewD3F4kSAvZLkqMOVqBKpkxq1nU0uwYWSA5YDrGmYkSAgj2JEgJEiRID/2Q=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18" name="Picture 4" descr="C:\Documents and Settings\User\Dokumenty\Obrázky - pravěk\Venuše vochovská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162056" y="2434292"/>
            <a:ext cx="769067" cy="209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495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6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6"/>
          <a:stretch>
            <a:fillRect/>
          </a:stretch>
        </p:blipFill>
        <p:spPr>
          <a:xfrm>
            <a:off x="3419872" y="2452081"/>
            <a:ext cx="2808312" cy="282647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  <a:softEdge rad="317500"/>
          </a:effec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17032"/>
            <a:ext cx="1962884" cy="11521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204864"/>
            <a:ext cx="1811089" cy="128071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0" name="TextovéPole 39"/>
          <p:cNvSpPr txBox="1"/>
          <p:nvPr/>
        </p:nvSpPr>
        <p:spPr>
          <a:xfrm>
            <a:off x="1403648" y="6202147"/>
            <a:ext cx="1167884" cy="369332"/>
          </a:xfrm>
          <a:prstGeom prst="rect">
            <a:avLst/>
          </a:prstGeom>
          <a:noFill/>
        </p:spPr>
        <p:txBody>
          <a:bodyPr vert="vert270" wrap="non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ovéPole 46"/>
          <p:cNvSpPr txBox="1"/>
          <p:nvPr/>
        </p:nvSpPr>
        <p:spPr>
          <a:xfrm>
            <a:off x="1691680" y="6150114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1  2  3  4  5 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7  8  9  10  11  12 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13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14  15  16  17  18  19 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21  22  23  24  25  26  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27</a:t>
            </a: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28  29  30  31 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1933234" cy="12566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7" name="Obrázek 26" descr="stone.jpg"/>
          <p:cNvPicPr>
            <a:picLocks noChangeAspect="1"/>
          </p:cNvPicPr>
          <p:nvPr/>
        </p:nvPicPr>
        <p:blipFill>
          <a:blip r:embed="rId7" cstate="print"/>
          <a:srcRect t="22956" r="6559" b="7082"/>
          <a:stretch>
            <a:fillRect/>
          </a:stretch>
        </p:blipFill>
        <p:spPr>
          <a:xfrm>
            <a:off x="-108520" y="5661248"/>
            <a:ext cx="2131187" cy="119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Obrázek 27" descr="stone.jpg"/>
          <p:cNvPicPr>
            <a:picLocks noChangeAspect="1"/>
          </p:cNvPicPr>
          <p:nvPr/>
        </p:nvPicPr>
        <p:blipFill>
          <a:blip r:embed="rId7" cstate="print"/>
          <a:srcRect t="22956" r="6559" b="11455"/>
          <a:stretch>
            <a:fillRect/>
          </a:stretch>
        </p:blipFill>
        <p:spPr>
          <a:xfrm>
            <a:off x="6950518" y="5661248"/>
            <a:ext cx="2193482" cy="119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Obrázek 33" descr="altami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2204864"/>
            <a:ext cx="1944216" cy="12241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2" name="TextovéPole 31"/>
          <p:cNvSpPr txBox="1"/>
          <p:nvPr/>
        </p:nvSpPr>
        <p:spPr>
          <a:xfrm>
            <a:off x="755576" y="1427736"/>
            <a:ext cx="6912768" cy="1384995"/>
          </a:xfrm>
          <a:custGeom>
            <a:avLst/>
            <a:gdLst>
              <a:gd name="connsiteX0" fmla="*/ 0 w 4752528"/>
              <a:gd name="connsiteY0" fmla="*/ 0 h 1077218"/>
              <a:gd name="connsiteX1" fmla="*/ 4752528 w 4752528"/>
              <a:gd name="connsiteY1" fmla="*/ 0 h 1077218"/>
              <a:gd name="connsiteX2" fmla="*/ 4752528 w 4752528"/>
              <a:gd name="connsiteY2" fmla="*/ 1077218 h 1077218"/>
              <a:gd name="connsiteX3" fmla="*/ 0 w 4752528"/>
              <a:gd name="connsiteY3" fmla="*/ 1077218 h 1077218"/>
              <a:gd name="connsiteX4" fmla="*/ 0 w 4752528"/>
              <a:gd name="connsiteY4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2528" h="1077218">
                <a:moveTo>
                  <a:pt x="0" y="0"/>
                </a:moveTo>
                <a:lnTo>
                  <a:pt x="4752528" y="0"/>
                </a:lnTo>
                <a:lnTo>
                  <a:pt x="4752528" y="1077218"/>
                </a:lnTo>
                <a:lnTo>
                  <a:pt x="0" y="107721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perspective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5400" b="1" i="0" u="none" strike="noStrike" kern="1200" cap="none" spc="0" normalizeH="0" baseline="0" noProof="0" dirty="0">
                <a:ln w="10541" cmpd="sng">
                  <a:solidFill>
                    <a:srgbClr val="EEECE1">
                      <a:lumMod val="50000"/>
                    </a:srgbClr>
                  </a:solidFill>
                  <a:prstDash val="solid"/>
                </a:ln>
                <a:solidFill>
                  <a:srgbClr val="CC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   Pravěké umění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1" i="0" u="none" strike="noStrike" kern="1200" cap="none" spc="0" normalizeH="0" baseline="0" noProof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Picture 4" descr="malby kůň V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548680"/>
            <a:ext cx="1791816" cy="13688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8" name="Picture 3" descr="malby býk V"/>
          <p:cNvPicPr>
            <a:picLocks noChangeAspect="1" noChangeArrowheads="1"/>
          </p:cNvPicPr>
          <p:nvPr/>
        </p:nvPicPr>
        <p:blipFill>
          <a:blip r:embed="rId10" cstate="print"/>
          <a:srcRect t="15715" b="14847"/>
          <a:stretch>
            <a:fillRect/>
          </a:stretch>
        </p:blipFill>
        <p:spPr bwMode="auto">
          <a:xfrm>
            <a:off x="7164288" y="3789040"/>
            <a:ext cx="1800200" cy="12356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1" name="TextovéPole 40"/>
          <p:cNvSpPr txBox="1"/>
          <p:nvPr/>
        </p:nvSpPr>
        <p:spPr>
          <a:xfrm>
            <a:off x="2915816" y="924953"/>
            <a:ext cx="3168352" cy="792088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>
                <a:gd name="adj" fmla="val 3039974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400" b="1" i="0" u="none" strike="noStrike" kern="1200" cap="none" spc="0" normalizeH="0" baseline="0" noProof="0" dirty="0">
                <a:ln w="10541" cmpd="sng">
                  <a:solidFill>
                    <a:srgbClr val="EEECE1">
                      <a:lumMod val="50000"/>
                    </a:srgbClr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KVĚTEN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91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sa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284984"/>
            <a:ext cx="1440160" cy="14727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Obrázek 5" descr="chata_sl.jp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19" y="5229200"/>
            <a:ext cx="1872000" cy="1292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Obrázek 6" descr="náušnice.jp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80112" y="5301209"/>
            <a:ext cx="1378800" cy="936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Obrázek 7" descr="text_magdalena-beranova-slovan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404664"/>
            <a:ext cx="1246344" cy="17728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Obrázek 8" descr="radegast.jpg"/>
          <p:cNvPicPr preferRelativeResize="0"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96138" y="332656"/>
            <a:ext cx="1133569" cy="1771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Obrázek 9" descr="odev.jpg"/>
          <p:cNvPicPr preferRelativeResize="0">
            <a:picLocks/>
          </p:cNvPicPr>
          <p:nvPr/>
        </p:nvPicPr>
        <p:blipFill>
          <a:blip r:embed="rId8" cstate="print"/>
          <a:srcRect l="22750"/>
          <a:stretch>
            <a:fillRect/>
          </a:stretch>
        </p:blipFill>
        <p:spPr>
          <a:xfrm>
            <a:off x="7452320" y="3212976"/>
            <a:ext cx="1440000" cy="1472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Obrázek 15" descr="108_3444.JPG"/>
          <p:cNvPicPr preferRelativeResize="0">
            <a:picLocks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92280" y="5157192"/>
            <a:ext cx="1872000" cy="1292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Obrázek 4" descr="náušnice.jpg"/>
          <p:cNvPicPr preferRelativeResize="0">
            <a:picLocks/>
          </p:cNvPicPr>
          <p:nvPr/>
        </p:nvPicPr>
        <p:blipFill>
          <a:blip r:embed="rId10" cstate="print"/>
          <a:srcRect l="3064" t="2719" r="3670" b="4820"/>
          <a:stretch>
            <a:fillRect/>
          </a:stretch>
        </p:blipFill>
        <p:spPr bwMode="auto">
          <a:xfrm>
            <a:off x="7092279" y="1772815"/>
            <a:ext cx="1872000" cy="12240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" name="Obrázek 19" descr="NORMAL~1.JPG"/>
          <p:cNvPicPr preferRelativeResize="0">
            <a:picLocks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07904" y="5157192"/>
            <a:ext cx="1872000" cy="1292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1" name="Obrázek 20" descr="Cech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63889" y="1268760"/>
            <a:ext cx="2262126" cy="16718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Obrázek 4" descr="web_gombik_bavorsko.jp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195737" y="5373217"/>
            <a:ext cx="1377786" cy="9361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6" name="Obrázek 25" descr="slovane v pravlast1.jpg"/>
          <p:cNvPicPr preferRelativeResize="0"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1521" y="188640"/>
            <a:ext cx="1870701" cy="1292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7" name="Obrázek 26" descr="Slavnost Svantovitova na Rujane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092280" y="188640"/>
            <a:ext cx="1835696" cy="12918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8" name="Obrázek 27" descr="02-Libuse-vita-Premysla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51520" y="1772816"/>
            <a:ext cx="1872208" cy="12244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9" name="Obdélník 28"/>
          <p:cNvSpPr/>
          <p:nvPr/>
        </p:nvSpPr>
        <p:spPr>
          <a:xfrm>
            <a:off x="3275857" y="3068961"/>
            <a:ext cx="2736304" cy="120032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91430" tIns="45715" rIns="91430" bIns="45715">
            <a:spAutoFit/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cs-CZ" sz="7200" b="1" dirty="0">
                <a:ln>
                  <a:prstDash val="solid"/>
                </a:ln>
                <a:gradFill rotWithShape="1">
                  <a:gsLst>
                    <a:gs pos="0">
                      <a:srgbClr val="8064A2">
                        <a:tint val="70000"/>
                        <a:satMod val="200000"/>
                      </a:srgbClr>
                    </a:gs>
                    <a:gs pos="40000">
                      <a:srgbClr val="8064A2">
                        <a:tint val="90000"/>
                        <a:satMod val="130000"/>
                      </a:srgbClr>
                    </a:gs>
                    <a:gs pos="50000">
                      <a:srgbClr val="8064A2">
                        <a:tint val="90000"/>
                        <a:satMod val="130000"/>
                      </a:srgbClr>
                    </a:gs>
                    <a:gs pos="68000">
                      <a:srgbClr val="8064A2">
                        <a:tint val="90000"/>
                        <a:satMod val="130000"/>
                      </a:srgbClr>
                    </a:gs>
                    <a:gs pos="100000">
                      <a:srgbClr val="8064A2">
                        <a:tint val="70000"/>
                        <a:satMod val="200000"/>
                      </a:srgbClr>
                    </a:gs>
                  </a:gsLst>
                  <a:lin ang="5400000"/>
                </a:gradFill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  <a:cs typeface="Arial" pitchFamily="34" charset="0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376407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915"/>
            <a:ext cx="9142560" cy="6290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79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elča\Downloads\PRAVĚK 2016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5337" cy="611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51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99" y="548680"/>
            <a:ext cx="3979389" cy="259228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ovéPole 3"/>
          <p:cNvSpPr txBox="1"/>
          <p:nvPr/>
        </p:nvSpPr>
        <p:spPr>
          <a:xfrm>
            <a:off x="2221802" y="3789338"/>
            <a:ext cx="5014494" cy="2015926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algn="ctr"/>
            <a:r>
              <a:rPr lang="cs-CZ" sz="4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Děkuji za pozornost!</a:t>
            </a:r>
          </a:p>
          <a:p>
            <a:pPr algn="ctr">
              <a:lnSpc>
                <a:spcPct val="150000"/>
              </a:lnSpc>
            </a:pPr>
            <a:r>
              <a:rPr lang="cs-CZ" sz="5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Pravěku ZDAR!</a:t>
            </a:r>
          </a:p>
        </p:txBody>
      </p:sp>
    </p:spTree>
    <p:extLst>
      <p:ext uri="{BB962C8B-B14F-4D97-AF65-F5344CB8AC3E}">
        <p14:creationId xmlns:p14="http://schemas.microsoft.com/office/powerpoint/2010/main" val="40917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systému Office">
  <a:themeElements>
    <a:clrScheme name="Motiv systém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iv systému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cs typeface="Lucida Sans Unicode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pitchFamily="34" charset="0"/>
            <a:cs typeface="Lucida Sans Unicode" pitchFamily="34" charset="0"/>
          </a:defRPr>
        </a:defPPr>
      </a:lstStyle>
    </a:lnDef>
  </a:objectDefaults>
  <a:extraClrSchemeLst>
    <a:extraClrScheme>
      <a:clrScheme name="Motiv systém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ystém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ystém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ystém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ystém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ystém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ystém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36A0C892CD9D46AA2FCBE5670913A4" ma:contentTypeVersion="2" ma:contentTypeDescription="Vytvoří nový dokument" ma:contentTypeScope="" ma:versionID="a3ded8c700b841d0a9f810b034776f0e">
  <xsd:schema xmlns:xsd="http://www.w3.org/2001/XMLSchema" xmlns:xs="http://www.w3.org/2001/XMLSchema" xmlns:p="http://schemas.microsoft.com/office/2006/metadata/properties" xmlns:ns2="58fedc68-7671-4d76-8863-242f7a587e46" targetNamespace="http://schemas.microsoft.com/office/2006/metadata/properties" ma:root="true" ma:fieldsID="3d4d65f65d328c038b12229a67f92306" ns2:_="">
    <xsd:import namespace="58fedc68-7671-4d76-8863-242f7a587e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fedc68-7671-4d76-8863-242f7a587e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36517B9-E2E3-4F38-A191-C6C9FFE1F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fedc68-7671-4d76-8863-242f7a587e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6C28993-25AA-4C11-8F87-CD2C0E50E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E248CD-6B53-4AC3-B9E9-AB629BA41638}">
  <ds:schemaRefs>
    <ds:schemaRef ds:uri="http://purl.org/dc/elements/1.1/"/>
    <ds:schemaRef ds:uri="58fedc68-7671-4d76-8863-242f7a587e46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6894</TotalTime>
  <Words>2068</Words>
  <Application>Microsoft Office PowerPoint</Application>
  <PresentationFormat>Předvádění na obrazovce (4:3)</PresentationFormat>
  <Paragraphs>422</Paragraphs>
  <Slides>51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4</vt:i4>
      </vt:variant>
      <vt:variant>
        <vt:lpstr>Nadpisy snímků</vt:lpstr>
      </vt:variant>
      <vt:variant>
        <vt:i4>51</vt:i4>
      </vt:variant>
    </vt:vector>
  </HeadingPairs>
  <TitlesOfParts>
    <vt:vector size="65" baseType="lpstr">
      <vt:lpstr>Algerian</vt:lpstr>
      <vt:lpstr>Arial</vt:lpstr>
      <vt:lpstr>Book Antiqua</vt:lpstr>
      <vt:lpstr>Bradley Hand ITC</vt:lpstr>
      <vt:lpstr>Calibri</vt:lpstr>
      <vt:lpstr>Comic Sans MS</vt:lpstr>
      <vt:lpstr>Harrington</vt:lpstr>
      <vt:lpstr>Monotype Corsiva</vt:lpstr>
      <vt:lpstr>Segoe Print</vt:lpstr>
      <vt:lpstr>Times New Roman</vt:lpstr>
      <vt:lpstr>Motiv systému Office</vt:lpstr>
      <vt:lpstr>Motiv sady Office</vt:lpstr>
      <vt:lpstr>1_Motiv systému Office</vt:lpstr>
      <vt:lpstr>2_Motiv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Březen</vt:lpstr>
      <vt:lpstr>Prezentace aplikace PowerPoint</vt:lpstr>
      <vt:lpstr>KVĚTEN 2015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Helča</dc:creator>
  <cp:lastModifiedBy>Jan Topinka</cp:lastModifiedBy>
  <cp:revision>148</cp:revision>
  <dcterms:created xsi:type="dcterms:W3CDTF">2013-04-10T19:59:58Z</dcterms:created>
  <dcterms:modified xsi:type="dcterms:W3CDTF">2023-11-24T11:59:20Z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0x010100FF36A0C892CD9D46AA2FCBE5670913A4</vt:lpwstr>
  </property>
</Properties>
</file>