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56" r:id="rId2"/>
    <p:sldId id="264" r:id="rId3"/>
    <p:sldId id="266" r:id="rId4"/>
    <p:sldId id="267" r:id="rId5"/>
    <p:sldId id="268" r:id="rId6"/>
    <p:sldId id="265" r:id="rId7"/>
    <p:sldId id="260" r:id="rId8"/>
    <p:sldId id="262" r:id="rId9"/>
    <p:sldId id="257" r:id="rId10"/>
    <p:sldId id="258" r:id="rId11"/>
    <p:sldId id="259" r:id="rId12"/>
    <p:sldId id="261" r:id="rId13"/>
    <p:sldId id="263" r:id="rId14"/>
    <p:sldId id="269" r:id="rId15"/>
    <p:sldId id="270" r:id="rId16"/>
    <p:sldId id="273" r:id="rId17"/>
    <p:sldId id="272" r:id="rId18"/>
  </p:sldIdLst>
  <p:sldSz cx="9144000" cy="6858000" type="screen4x3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88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7A2B5D-BD71-4B8B-A4C5-548EDC87266E}" type="datetimeFigureOut">
              <a:rPr lang="cs-CZ" smtClean="0"/>
              <a:t>31.1.2020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5958C5-5A1F-49FF-9D9E-67EFD406150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9243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Obdélník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Obdélní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Obdélník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Rovnoramenný trojúhelník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Rovnoramenný trojúhelník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Rovnoramenný trojúhelník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31.1.2020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Přímá spojovací čára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Přímá spojovací čára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ovnoramenný trojúhelník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myseznam.cz/cz/zbozi/detail-inzeratu/11752-ucinna-regenerace-jater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ENZYMY</a:t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2020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charakteristiky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bílkoviny, které katalyzují všechny reakce probíhající v ŽO</a:t>
            </a:r>
          </a:p>
          <a:p>
            <a:r>
              <a:rPr lang="cs-CZ" dirty="0" smtClean="0"/>
              <a:t>jsou označovány jako biokatalyzátory</a:t>
            </a:r>
          </a:p>
          <a:p>
            <a:pPr lvl="1"/>
            <a:r>
              <a:rPr lang="cs-CZ" dirty="0" smtClean="0"/>
              <a:t>bio = přírodní</a:t>
            </a:r>
          </a:p>
          <a:p>
            <a:pPr lvl="1"/>
            <a:r>
              <a:rPr lang="cs-CZ" dirty="0" smtClean="0"/>
              <a:t>katalyzátor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r>
              <a:rPr lang="cs-CZ" dirty="0" smtClean="0"/>
              <a:t>látky, které urychlují průběh reakce, aniž by se sami při reakci spotřebovávaly</a:t>
            </a:r>
          </a:p>
          <a:p>
            <a:r>
              <a:rPr lang="cs-CZ" dirty="0" smtClean="0"/>
              <a:t>neboli vstupují do reakce a vystupují z ní v nezměněné podobě</a:t>
            </a:r>
          </a:p>
          <a:p>
            <a:r>
              <a:rPr lang="cs-CZ" dirty="0" smtClean="0"/>
              <a:t>v ŽO jsou tyto katalyzátory nazývány enzymy</a:t>
            </a:r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467544" y="270892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 je to katalyzátor ?</a:t>
            </a:r>
            <a:endParaRPr kumimoji="0" lang="cs-CZ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pracují enzymy?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většina reakcí probíhá v organismu velmi pomalu</a:t>
            </a:r>
          </a:p>
          <a:p>
            <a:r>
              <a:rPr lang="cs-CZ" dirty="0" smtClean="0"/>
              <a:t>podmínky reakce:</a:t>
            </a:r>
          </a:p>
          <a:p>
            <a:r>
              <a:rPr lang="cs-CZ" dirty="0" smtClean="0"/>
              <a:t>a) nekatalyzovaná</a:t>
            </a:r>
          </a:p>
          <a:p>
            <a:pPr lvl="1"/>
            <a:r>
              <a:rPr lang="cs-CZ" dirty="0" smtClean="0"/>
              <a:t>molekuly se musí setkat</a:t>
            </a:r>
          </a:p>
          <a:p>
            <a:pPr lvl="1"/>
            <a:r>
              <a:rPr lang="cs-CZ" dirty="0" smtClean="0"/>
              <a:t>dostatečně se přiblížit</a:t>
            </a:r>
          </a:p>
          <a:p>
            <a:pPr lvl="1"/>
            <a:r>
              <a:rPr lang="cs-CZ" dirty="0" smtClean="0"/>
              <a:t>musí zaujmout správné postavení</a:t>
            </a:r>
          </a:p>
          <a:p>
            <a:pPr lvl="1"/>
            <a:r>
              <a:rPr lang="cs-CZ" dirty="0" smtClean="0"/>
              <a:t>dojde-li ke spojení molekul, musí překonat počáteční rozdíly (energetický rozdíl)</a:t>
            </a:r>
          </a:p>
          <a:p>
            <a:pPr lvl="1"/>
            <a:r>
              <a:rPr lang="cs-CZ" dirty="0" smtClean="0"/>
              <a:t>pokud jsou tyto podmínky splněny, vzniká chemická vazba</a:t>
            </a:r>
          </a:p>
          <a:p>
            <a:r>
              <a:rPr lang="cs-CZ" dirty="0" smtClean="0"/>
              <a:t>rozdíl mezi energiemi je označován jako AKTIVAČNÍ ENERGIE (E</a:t>
            </a:r>
            <a:r>
              <a:rPr lang="cs-CZ" baseline="-25000" dirty="0" smtClean="0"/>
              <a:t>A</a:t>
            </a:r>
            <a:r>
              <a:rPr lang="cs-CZ" dirty="0" smtClean="0"/>
              <a:t>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b) katalyzovaná</a:t>
            </a:r>
          </a:p>
          <a:p>
            <a:pPr lvl="1"/>
            <a:r>
              <a:rPr lang="cs-CZ" dirty="0" smtClean="0"/>
              <a:t>katalyzátor umožní, aby reakce probíhala jinou cestou</a:t>
            </a:r>
          </a:p>
          <a:p>
            <a:pPr lvl="1"/>
            <a:r>
              <a:rPr lang="cs-CZ" dirty="0" smtClean="0"/>
              <a:t>„cestou menšího odporu“</a:t>
            </a:r>
          </a:p>
          <a:p>
            <a:pPr lvl="1"/>
            <a:r>
              <a:rPr lang="cs-CZ" dirty="0" smtClean="0"/>
              <a:t>reakce probíhá za vzniku stejného počtu produktů </a:t>
            </a:r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84984"/>
            <a:ext cx="8723312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Specificita enzymové katalýzy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působení je specifické:</a:t>
            </a:r>
          </a:p>
          <a:p>
            <a:r>
              <a:rPr lang="cs-CZ" dirty="0" smtClean="0"/>
              <a:t>specificita substrátová</a:t>
            </a:r>
          </a:p>
          <a:p>
            <a:pPr lvl="1"/>
            <a:r>
              <a:rPr lang="cs-CZ" dirty="0" smtClean="0"/>
              <a:t>enzymy mohou katalyzovat jen reakci s daným substrátem</a:t>
            </a:r>
          </a:p>
          <a:p>
            <a:r>
              <a:rPr lang="cs-CZ" dirty="0" smtClean="0"/>
              <a:t>specificita účinku</a:t>
            </a:r>
          </a:p>
          <a:p>
            <a:pPr lvl="1"/>
            <a:r>
              <a:rPr lang="cs-CZ" dirty="0" smtClean="0"/>
              <a:t>enzymy reagují za předem daných podmínek</a:t>
            </a:r>
          </a:p>
          <a:p>
            <a:r>
              <a:rPr lang="cs-CZ" dirty="0" smtClean="0"/>
              <a:t>specificita polohová</a:t>
            </a:r>
          </a:p>
          <a:p>
            <a:pPr lvl="1"/>
            <a:r>
              <a:rPr lang="cs-CZ" dirty="0" smtClean="0"/>
              <a:t>substrát musí mít určité uspořádání</a:t>
            </a:r>
          </a:p>
          <a:p>
            <a:pPr lvl="1"/>
            <a:r>
              <a:rPr lang="cs-CZ" dirty="0" smtClean="0"/>
              <a:t>např. α-L-aminokyselina</a:t>
            </a:r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Rozdělení enzymů podle složení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jednosložkové </a:t>
            </a:r>
          </a:p>
          <a:p>
            <a:pPr lvl="1"/>
            <a:r>
              <a:rPr lang="cs-CZ" dirty="0" smtClean="0"/>
              <a:t>jsou tvořeny pouze bílkovinou</a:t>
            </a:r>
          </a:p>
          <a:p>
            <a:r>
              <a:rPr lang="cs-CZ" dirty="0" smtClean="0"/>
              <a:t>dvousložkové </a:t>
            </a:r>
          </a:p>
          <a:p>
            <a:pPr lvl="1"/>
            <a:r>
              <a:rPr lang="cs-CZ" dirty="0" smtClean="0"/>
              <a:t>vedle bílkovinné složky se účastní ještě jiná chemická látka</a:t>
            </a:r>
          </a:p>
          <a:p>
            <a:pPr lvl="1"/>
            <a:r>
              <a:rPr lang="cs-CZ" dirty="0" smtClean="0"/>
              <a:t>komplex je označován jako HOLOENZYM</a:t>
            </a:r>
          </a:p>
          <a:p>
            <a:r>
              <a:rPr lang="cs-CZ" dirty="0" smtClean="0"/>
              <a:t>holoenzym je složený z APOENZYMU (bílkovinná část) a KOFAKTORU (nebílkovinná část)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to kofaktor?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aby byly některé enzymy aktivní potřebují kromě substrátu (látky, na kterou se váží) přítomnost další organické molekuly</a:t>
            </a:r>
          </a:p>
          <a:p>
            <a:r>
              <a:rPr lang="cs-CZ" u="sng" dirty="0" smtClean="0"/>
              <a:t>kofaktor se dále dělí:</a:t>
            </a:r>
          </a:p>
          <a:p>
            <a:r>
              <a:rPr lang="cs-CZ" dirty="0" smtClean="0"/>
              <a:t>a) prostetická skupina</a:t>
            </a:r>
          </a:p>
          <a:p>
            <a:pPr lvl="1"/>
            <a:r>
              <a:rPr lang="cs-CZ" dirty="0" smtClean="0"/>
              <a:t>molekula je na enzym pevně vázána</a:t>
            </a:r>
          </a:p>
          <a:p>
            <a:r>
              <a:rPr lang="cs-CZ" dirty="0" smtClean="0"/>
              <a:t>b) koenzym</a:t>
            </a:r>
          </a:p>
          <a:p>
            <a:pPr lvl="1"/>
            <a:r>
              <a:rPr lang="cs-CZ" dirty="0" smtClean="0"/>
              <a:t>tato molekula není pevně (kovalentně) vázána na enzym</a:t>
            </a:r>
          </a:p>
          <a:p>
            <a:pPr lvl="1"/>
            <a:r>
              <a:rPr lang="cs-CZ" dirty="0" smtClean="0"/>
              <a:t>koenzym doprovází reakce enzymu </a:t>
            </a:r>
            <a:r>
              <a:rPr lang="cs-CZ" dirty="0" smtClean="0"/>
              <a:t>(enzym </a:t>
            </a:r>
            <a:r>
              <a:rPr lang="cs-CZ" dirty="0" smtClean="0"/>
              <a:t>se oxiduje – koenzym se redukuje)</a:t>
            </a:r>
          </a:p>
          <a:p>
            <a:pPr lvl="1"/>
            <a:r>
              <a:rPr lang="cs-CZ" dirty="0" smtClean="0"/>
              <a:t>pomáhají přenášet skupiny</a:t>
            </a:r>
          </a:p>
          <a:p>
            <a:pPr lvl="1"/>
            <a:r>
              <a:rPr lang="cs-CZ" dirty="0" smtClean="0"/>
              <a:t>koenzym potřebují enzymy z třídy: 1,2,5,6</a:t>
            </a:r>
          </a:p>
          <a:p>
            <a:r>
              <a:rPr lang="cs-CZ" dirty="0" smtClean="0"/>
              <a:t>jsou nezbytné pro aktivaci enzymu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Dělení koenzymů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podle skupiny, které pomáhají přenášet</a:t>
            </a:r>
          </a:p>
          <a:p>
            <a:r>
              <a:rPr lang="cs-CZ" dirty="0" smtClean="0"/>
              <a:t>a) pro přenos jiných skupin než H</a:t>
            </a:r>
          </a:p>
          <a:p>
            <a:pPr lvl="1"/>
            <a:r>
              <a:rPr lang="cs-CZ" dirty="0" smtClean="0"/>
              <a:t>např. </a:t>
            </a:r>
            <a:r>
              <a:rPr lang="cs-CZ" dirty="0" err="1" smtClean="0"/>
              <a:t>fosforylované</a:t>
            </a:r>
            <a:r>
              <a:rPr lang="cs-CZ" dirty="0" smtClean="0"/>
              <a:t> cukry</a:t>
            </a:r>
            <a:endParaRPr lang="cs-CZ" dirty="0" smtClean="0"/>
          </a:p>
          <a:p>
            <a:pPr lvl="1"/>
            <a:r>
              <a:rPr lang="cs-CZ" dirty="0" smtClean="0"/>
              <a:t>koenzym A (</a:t>
            </a:r>
            <a:r>
              <a:rPr lang="cs-CZ" dirty="0" err="1" smtClean="0"/>
              <a:t>CoA</a:t>
            </a:r>
            <a:r>
              <a:rPr lang="cs-CZ" dirty="0" smtClean="0"/>
              <a:t>-SH)</a:t>
            </a:r>
          </a:p>
          <a:p>
            <a:r>
              <a:rPr lang="cs-CZ" dirty="0" smtClean="0"/>
              <a:t>b) pro přenos H</a:t>
            </a:r>
          </a:p>
          <a:p>
            <a:pPr lvl="1"/>
            <a:r>
              <a:rPr lang="cs-CZ" dirty="0" smtClean="0"/>
              <a:t>např. NAD</a:t>
            </a:r>
            <a:r>
              <a:rPr lang="cs-CZ" baseline="30000" dirty="0" smtClean="0"/>
              <a:t>+</a:t>
            </a:r>
            <a:r>
              <a:rPr lang="cs-CZ" dirty="0" smtClean="0"/>
              <a:t>, NADP</a:t>
            </a:r>
            <a:r>
              <a:rPr lang="cs-CZ" baseline="30000" dirty="0" smtClean="0"/>
              <a:t>+</a:t>
            </a:r>
            <a:r>
              <a:rPr lang="cs-CZ" dirty="0" smtClean="0"/>
              <a:t> (nikotinamidadenindinukleotid – fosfát)</a:t>
            </a:r>
          </a:p>
          <a:p>
            <a:pPr lvl="1"/>
            <a:r>
              <a:rPr lang="cs-CZ" dirty="0" smtClean="0"/>
              <a:t>FMN (</a:t>
            </a:r>
            <a:r>
              <a:rPr lang="cs-CZ" dirty="0" err="1" smtClean="0"/>
              <a:t>flavinmononukleotid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FAD (</a:t>
            </a:r>
            <a:r>
              <a:rPr lang="cs-CZ" dirty="0" err="1" smtClean="0"/>
              <a:t>flavinadenindinukleotid</a:t>
            </a:r>
            <a:r>
              <a:rPr lang="cs-CZ" dirty="0" smtClean="0"/>
              <a:t>)</a:t>
            </a:r>
          </a:p>
          <a:p>
            <a:pPr lvl="1"/>
            <a:r>
              <a:rPr lang="cs-CZ" dirty="0" smtClean="0"/>
              <a:t>koenzym Q</a:t>
            </a:r>
          </a:p>
          <a:p>
            <a:r>
              <a:rPr lang="cs-CZ" dirty="0" smtClean="0"/>
              <a:t>mnohé koenzymy jsou odvozeny od </a:t>
            </a:r>
            <a:r>
              <a:rPr lang="cs-CZ" dirty="0" smtClean="0"/>
              <a:t>vitaminů </a:t>
            </a:r>
            <a:r>
              <a:rPr lang="cs-CZ" dirty="0" smtClean="0"/>
              <a:t>B (nikotinamid, thiamin, riboflavin, kys. panthotenová, kys. listová)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Biomedicínský význam enzymů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regulují rychlost fyziologických procesů</a:t>
            </a:r>
          </a:p>
          <a:p>
            <a:r>
              <a:rPr lang="cs-CZ" dirty="0" smtClean="0"/>
              <a:t>pomáhají udržovat homeostázu</a:t>
            </a:r>
          </a:p>
          <a:p>
            <a:pPr lvl="1"/>
            <a:r>
              <a:rPr lang="cs-CZ" dirty="0" smtClean="0"/>
              <a:t>např. cirhosu jater může způsobit nefunkční enzym, který má na starosti převádění toxického amoniaku na močovinu</a:t>
            </a:r>
          </a:p>
          <a:p>
            <a:pPr lvl="1"/>
            <a:r>
              <a:rPr lang="cs-CZ" dirty="0" smtClean="0"/>
              <a:t>nebo poškození tkání (při infarktu, plicní embolii) jsou do krve uvolňovány enzymy, které se vyskytují jen ve specifické tkáni (tedy v plicích či v srdci)</a:t>
            </a:r>
          </a:p>
          <a:p>
            <a:pPr lvl="1">
              <a:buNone/>
            </a:pPr>
            <a:endParaRPr lang="cs-CZ" dirty="0"/>
          </a:p>
        </p:txBody>
      </p:sp>
      <p:pic>
        <p:nvPicPr>
          <p:cNvPr id="3074" name="Picture 2" descr="C:\Users\Ája\Desktop\11752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925556" y="3395716"/>
            <a:ext cx="2232248" cy="329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Klasifikace enzymů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základ názvu tvoří koncovka </a:t>
            </a:r>
            <a:r>
              <a:rPr lang="cs-CZ" dirty="0" smtClean="0"/>
              <a:t>-</a:t>
            </a:r>
            <a:r>
              <a:rPr lang="cs-CZ" dirty="0" err="1" smtClean="0"/>
              <a:t>asa</a:t>
            </a:r>
            <a:endParaRPr lang="cs-CZ" dirty="0" smtClean="0"/>
          </a:p>
          <a:p>
            <a:pPr lvl="1"/>
            <a:r>
              <a:rPr lang="cs-CZ" dirty="0" smtClean="0"/>
              <a:t>dnešní systém je postaven na 6 hlavních skupinách</a:t>
            </a:r>
          </a:p>
          <a:p>
            <a:pPr lvl="1"/>
            <a:r>
              <a:rPr lang="cs-CZ" dirty="0" smtClean="0"/>
              <a:t>skupiny jsou dále děleny na 4-13 podtříd a </a:t>
            </a:r>
            <a:r>
              <a:rPr lang="cs-CZ" dirty="0" smtClean="0"/>
              <a:t>pod-podtříd</a:t>
            </a:r>
            <a:endParaRPr lang="cs-CZ" dirty="0" smtClean="0"/>
          </a:p>
          <a:p>
            <a:r>
              <a:rPr lang="cs-CZ" dirty="0" smtClean="0"/>
              <a:t>každý enzym má své vlastní kódovací číslo EC (enzyme code)</a:t>
            </a:r>
          </a:p>
          <a:p>
            <a:pPr lvl="1"/>
            <a:r>
              <a:rPr lang="cs-CZ" dirty="0" smtClean="0"/>
              <a:t>EC je složeno ze 4 čísel oddělených tečkou</a:t>
            </a:r>
          </a:p>
          <a:p>
            <a:pPr lvl="2"/>
            <a:r>
              <a:rPr lang="cs-CZ" dirty="0" smtClean="0"/>
              <a:t>1. zařazuje reakci podle typu do příslušné třídy</a:t>
            </a:r>
          </a:p>
          <a:p>
            <a:pPr lvl="2"/>
            <a:r>
              <a:rPr lang="cs-CZ" dirty="0" smtClean="0"/>
              <a:t>2. a 3. do podtřídy či podpodtřídy</a:t>
            </a:r>
          </a:p>
          <a:p>
            <a:pPr lvl="2"/>
            <a:r>
              <a:rPr lang="cs-CZ" dirty="0" smtClean="0"/>
              <a:t>4. označuje specifický enzym</a:t>
            </a:r>
          </a:p>
          <a:p>
            <a:pPr lvl="3"/>
            <a:r>
              <a:rPr lang="cs-CZ" dirty="0" smtClean="0"/>
              <a:t>např. 2.7.1.1. </a:t>
            </a:r>
          </a:p>
          <a:p>
            <a:pPr lvl="3"/>
            <a:r>
              <a:rPr lang="cs-CZ" dirty="0" smtClean="0"/>
              <a:t>2. třída = transferáza</a:t>
            </a:r>
          </a:p>
          <a:p>
            <a:pPr lvl="3"/>
            <a:r>
              <a:rPr lang="cs-CZ" dirty="0" smtClean="0"/>
              <a:t>7. podtřída = přenos fosfátu</a:t>
            </a:r>
          </a:p>
          <a:p>
            <a:pPr lvl="3"/>
            <a:r>
              <a:rPr lang="cs-CZ" dirty="0" smtClean="0"/>
              <a:t>podpodtřída = akceptor fosfátu je alkohol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Třídy enzymů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229600" cy="5454352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1. </a:t>
            </a:r>
            <a:r>
              <a:rPr lang="cs-CZ" dirty="0" err="1" smtClean="0"/>
              <a:t>oxireduktasy</a:t>
            </a:r>
            <a:endParaRPr lang="cs-CZ" dirty="0" smtClean="0"/>
          </a:p>
          <a:p>
            <a:pPr lvl="1"/>
            <a:r>
              <a:rPr lang="cs-CZ" dirty="0" smtClean="0"/>
              <a:t>katalyzují redoxní děje (přenos elektronů)</a:t>
            </a:r>
          </a:p>
          <a:p>
            <a:r>
              <a:rPr lang="cs-CZ" dirty="0" smtClean="0"/>
              <a:t>2. </a:t>
            </a:r>
            <a:r>
              <a:rPr lang="cs-CZ" dirty="0" err="1" smtClean="0"/>
              <a:t>transferasy</a:t>
            </a:r>
            <a:endParaRPr lang="cs-CZ" dirty="0" smtClean="0"/>
          </a:p>
          <a:p>
            <a:pPr lvl="1"/>
            <a:r>
              <a:rPr lang="cs-CZ" dirty="0" smtClean="0"/>
              <a:t>zajišťují přenos celých skupin či zbytků</a:t>
            </a:r>
          </a:p>
          <a:p>
            <a:pPr lvl="1"/>
            <a:r>
              <a:rPr lang="cs-CZ" dirty="0" smtClean="0"/>
              <a:t>aminoskupiny, fosfátové zbytky</a:t>
            </a:r>
          </a:p>
          <a:p>
            <a:r>
              <a:rPr lang="cs-CZ" dirty="0" smtClean="0"/>
              <a:t>3.hydrolasy</a:t>
            </a:r>
            <a:endParaRPr lang="cs-CZ" dirty="0" smtClean="0"/>
          </a:p>
          <a:p>
            <a:pPr lvl="1"/>
            <a:r>
              <a:rPr lang="cs-CZ" dirty="0" smtClean="0"/>
              <a:t>akceptorem je voda (zapojuje se do reakce)</a:t>
            </a:r>
          </a:p>
          <a:p>
            <a:r>
              <a:rPr lang="cs-CZ" dirty="0" smtClean="0"/>
              <a:t>4. </a:t>
            </a:r>
            <a:r>
              <a:rPr lang="cs-CZ" dirty="0" err="1" smtClean="0"/>
              <a:t>lyasy</a:t>
            </a:r>
            <a:endParaRPr lang="cs-CZ" dirty="0" smtClean="0"/>
          </a:p>
          <a:p>
            <a:pPr lvl="1"/>
            <a:r>
              <a:rPr lang="cs-CZ" dirty="0" smtClean="0"/>
              <a:t>někdy též </a:t>
            </a:r>
            <a:r>
              <a:rPr lang="cs-CZ" dirty="0" err="1" smtClean="0"/>
              <a:t>syntasy</a:t>
            </a:r>
            <a:endParaRPr lang="cs-CZ" dirty="0" smtClean="0"/>
          </a:p>
          <a:p>
            <a:pPr lvl="1"/>
            <a:r>
              <a:rPr lang="cs-CZ" dirty="0" smtClean="0"/>
              <a:t>vznikají čí zanikají dvojné vazby</a:t>
            </a:r>
          </a:p>
          <a:p>
            <a:r>
              <a:rPr lang="cs-CZ" dirty="0" smtClean="0"/>
              <a:t>5. </a:t>
            </a:r>
            <a:r>
              <a:rPr lang="cs-CZ" dirty="0" err="1" smtClean="0"/>
              <a:t>izomerasy</a:t>
            </a:r>
            <a:endParaRPr lang="cs-CZ" dirty="0" smtClean="0"/>
          </a:p>
          <a:p>
            <a:pPr lvl="1"/>
            <a:r>
              <a:rPr lang="cs-CZ" dirty="0" smtClean="0"/>
              <a:t>přesun skupin atomů v rámci jedné molekuly</a:t>
            </a:r>
          </a:p>
          <a:p>
            <a:r>
              <a:rPr lang="cs-CZ" dirty="0" smtClean="0"/>
              <a:t>6. </a:t>
            </a:r>
            <a:r>
              <a:rPr lang="cs-CZ" dirty="0" err="1" smtClean="0"/>
              <a:t>ligasy</a:t>
            </a:r>
            <a:endParaRPr lang="cs-CZ" dirty="0" smtClean="0"/>
          </a:p>
          <a:p>
            <a:pPr lvl="1"/>
            <a:r>
              <a:rPr lang="cs-CZ" dirty="0" smtClean="0"/>
              <a:t>též </a:t>
            </a:r>
            <a:r>
              <a:rPr lang="cs-CZ" dirty="0" err="1" smtClean="0"/>
              <a:t>syntetasy</a:t>
            </a:r>
            <a:endParaRPr lang="cs-CZ" dirty="0" smtClean="0"/>
          </a:p>
          <a:p>
            <a:pPr lvl="1"/>
            <a:r>
              <a:rPr lang="cs-CZ" dirty="0" smtClean="0"/>
              <a:t>nutná přítomnost ATP (endergonický děj), slučování molekul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608504" cy="4884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Závislost aktivity enzymů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funkčnost enzymů je závislá na:</a:t>
            </a:r>
          </a:p>
          <a:p>
            <a:r>
              <a:rPr lang="cs-CZ" dirty="0" smtClean="0"/>
              <a:t>a) teplotě</a:t>
            </a:r>
          </a:p>
          <a:p>
            <a:pPr lvl="1"/>
            <a:r>
              <a:rPr lang="cs-CZ" dirty="0" smtClean="0"/>
              <a:t>většina enzymů v lidském těle je schopna pracovat do 50 °C</a:t>
            </a:r>
          </a:p>
          <a:p>
            <a:pPr lvl="1"/>
            <a:r>
              <a:rPr lang="cs-CZ" dirty="0" smtClean="0"/>
              <a:t>s rostoucí teplotou zpočátku aktivita lineárně roste a po překročení přibližně 40°C začne pozvolně klesat</a:t>
            </a:r>
          </a:p>
          <a:p>
            <a:pPr lvl="1"/>
            <a:r>
              <a:rPr lang="cs-CZ" dirty="0" smtClean="0"/>
              <a:t>při překroční přibližně 55°C dochází k </a:t>
            </a:r>
            <a:r>
              <a:rPr lang="cs-CZ" u="sng" dirty="0" smtClean="0"/>
              <a:t>denaturaci</a:t>
            </a:r>
          </a:p>
          <a:p>
            <a:r>
              <a:rPr lang="cs-CZ" dirty="0" smtClean="0"/>
              <a:t>b) pH prostředí</a:t>
            </a:r>
          </a:p>
          <a:p>
            <a:pPr lvl="1"/>
            <a:r>
              <a:rPr lang="cs-CZ" dirty="0" smtClean="0"/>
              <a:t>u živočichů je u většiny enzymů optimální pH okolo 7</a:t>
            </a:r>
          </a:p>
          <a:p>
            <a:pPr lvl="1"/>
            <a:r>
              <a:rPr lang="cs-CZ" dirty="0" smtClean="0"/>
              <a:t>jsou enzymy, které vyžadují nižší pH ( pepsin- žaludek, rozklad bílkovin)</a:t>
            </a:r>
          </a:p>
          <a:p>
            <a:r>
              <a:rPr lang="cs-CZ" dirty="0" smtClean="0"/>
              <a:t>c) koncentrace enzymu x koncentrace substrátu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Stavba enzymu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enzym má na svém povrchu AKTIVNÍ MÍSTO</a:t>
            </a:r>
          </a:p>
          <a:p>
            <a:pPr lvl="1"/>
            <a:r>
              <a:rPr lang="cs-CZ" dirty="0" smtClean="0"/>
              <a:t>je to místo, do kterého zapadá substrát </a:t>
            </a:r>
          </a:p>
          <a:p>
            <a:r>
              <a:rPr lang="cs-CZ" dirty="0" smtClean="0"/>
              <a:t>uplatňuje se princip </a:t>
            </a:r>
            <a:r>
              <a:rPr lang="cs-CZ" dirty="0" smtClean="0"/>
              <a:t>„zámku </a:t>
            </a:r>
            <a:r>
              <a:rPr lang="cs-CZ" dirty="0" smtClean="0"/>
              <a:t>a </a:t>
            </a:r>
            <a:r>
              <a:rPr lang="cs-CZ" dirty="0" smtClean="0"/>
              <a:t>klíče“</a:t>
            </a:r>
            <a:endParaRPr lang="cs-CZ" dirty="0" smtClean="0"/>
          </a:p>
          <a:p>
            <a:r>
              <a:rPr lang="cs-CZ" dirty="0" smtClean="0"/>
              <a:t>ALOSTERICKÉ MÍSTO</a:t>
            </a:r>
          </a:p>
          <a:p>
            <a:pPr lvl="1"/>
            <a:r>
              <a:rPr lang="cs-CZ" dirty="0" smtClean="0"/>
              <a:t>u enzymů, které mohou měnit prostorové uspořádání</a:t>
            </a:r>
          </a:p>
          <a:p>
            <a:pPr lvl="1"/>
            <a:r>
              <a:rPr lang="cs-CZ" dirty="0" smtClean="0"/>
              <a:t>navázáním molekuly na alosterické místo dojde k „deformaci“ původního enzymu a tím dochází ke změně specificity </a:t>
            </a:r>
          </a:p>
          <a:p>
            <a:pPr lvl="1"/>
            <a:r>
              <a:rPr lang="cs-CZ" dirty="0" smtClean="0"/>
              <a:t>navázaná molekula může aktivovat nebo zablokovat (inhibovat) enzym</a:t>
            </a:r>
          </a:p>
          <a:p>
            <a:pPr lvl="1"/>
            <a:r>
              <a:rPr lang="cs-CZ" dirty="0" smtClean="0"/>
              <a:t>obecně jsou tyto molekuly nazývány jako </a:t>
            </a:r>
            <a:r>
              <a:rPr lang="cs-CZ" i="1" dirty="0" err="1" smtClean="0"/>
              <a:t>efetory</a:t>
            </a:r>
            <a:endParaRPr lang="cs-CZ" i="1" dirty="0" smtClean="0"/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Inhibice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 průběhu látkové přeměny může dojít k vyřazení (ovlivnění) fungování enzymů</a:t>
            </a:r>
          </a:p>
          <a:p>
            <a:r>
              <a:rPr lang="cs-CZ" dirty="0" smtClean="0"/>
              <a:t>většina léků působí díky inhibici </a:t>
            </a:r>
            <a:r>
              <a:rPr lang="cs-CZ" dirty="0" smtClean="0"/>
              <a:t>enzymu</a:t>
            </a:r>
          </a:p>
          <a:p>
            <a:endParaRPr lang="cs-CZ" dirty="0" smtClean="0"/>
          </a:p>
          <a:p>
            <a:r>
              <a:rPr lang="cs-CZ" dirty="0" smtClean="0"/>
              <a:t>A) nespecifická inhibice</a:t>
            </a:r>
          </a:p>
          <a:p>
            <a:pPr lvl="1"/>
            <a:r>
              <a:rPr lang="cs-CZ" dirty="0" smtClean="0"/>
              <a:t>snížení aktivity zvýšením </a:t>
            </a:r>
            <a:r>
              <a:rPr lang="cs-CZ" dirty="0" smtClean="0"/>
              <a:t>teploty</a:t>
            </a:r>
          </a:p>
          <a:p>
            <a:pPr lvl="1"/>
            <a:r>
              <a:rPr lang="cs-CZ" dirty="0" smtClean="0"/>
              <a:t>změnou pH</a:t>
            </a:r>
          </a:p>
          <a:p>
            <a:pPr lvl="1"/>
            <a:r>
              <a:rPr lang="cs-CZ" dirty="0" smtClean="0"/>
              <a:t>působením </a:t>
            </a:r>
            <a:r>
              <a:rPr lang="cs-CZ" dirty="0" smtClean="0"/>
              <a:t>těžkých kovů </a:t>
            </a:r>
            <a:endParaRPr lang="cs-CZ" dirty="0" smtClean="0"/>
          </a:p>
          <a:p>
            <a:pPr lvl="1"/>
            <a:r>
              <a:rPr lang="cs-CZ" dirty="0" smtClean="0"/>
              <a:t>či organických rozpouštědel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Výsledek obrázku pro penicili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9" t="31485" r="6104" b="14343"/>
          <a:stretch/>
        </p:blipFill>
        <p:spPr bwMode="auto">
          <a:xfrm>
            <a:off x="4716016" y="4863941"/>
            <a:ext cx="4357336" cy="2011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B) specifická inhibice</a:t>
            </a:r>
          </a:p>
          <a:p>
            <a:pPr lvl="1"/>
            <a:r>
              <a:rPr lang="cs-CZ" dirty="0"/>
              <a:t>zablokování určitého </a:t>
            </a:r>
            <a:r>
              <a:rPr lang="cs-CZ" dirty="0" smtClean="0"/>
              <a:t>enzymu</a:t>
            </a:r>
          </a:p>
          <a:p>
            <a:pPr lvl="1"/>
            <a:endParaRPr lang="cs-CZ" dirty="0" smtClean="0"/>
          </a:p>
          <a:p>
            <a:r>
              <a:rPr lang="cs-CZ" u="sng" dirty="0" smtClean="0"/>
              <a:t>druhy:</a:t>
            </a:r>
            <a:endParaRPr lang="cs-CZ" u="sng" dirty="0"/>
          </a:p>
          <a:p>
            <a:r>
              <a:rPr lang="cs-CZ" dirty="0"/>
              <a:t>I.) reverzibilní- vratná změna enzymu</a:t>
            </a:r>
          </a:p>
          <a:p>
            <a:r>
              <a:rPr lang="cs-CZ" dirty="0"/>
              <a:t>II.) ireverzibilní – nevratná změna enzymu</a:t>
            </a:r>
          </a:p>
          <a:p>
            <a:pPr lvl="1"/>
            <a:r>
              <a:rPr lang="cs-CZ" dirty="0"/>
              <a:t>např. penicilin-váže se na buněčnou stěnu bakterie</a:t>
            </a:r>
            <a:r>
              <a:rPr lang="cs-CZ" dirty="0" smtClean="0"/>
              <a:t>, která </a:t>
            </a:r>
            <a:r>
              <a:rPr lang="cs-CZ" dirty="0"/>
              <a:t>je tvořena z polysacharidového řetězce</a:t>
            </a:r>
          </a:p>
          <a:p>
            <a:pPr lvl="1"/>
            <a:r>
              <a:rPr lang="cs-CZ" dirty="0"/>
              <a:t>penicilin se naváže na enzym, který katalyzuje vznik buněčné stěny</a:t>
            </a:r>
          </a:p>
          <a:p>
            <a:endParaRPr lang="cs-CZ" dirty="0"/>
          </a:p>
        </p:txBody>
      </p:sp>
      <p:pic>
        <p:nvPicPr>
          <p:cNvPr id="1026" name="Picture 2" descr="Výsledek obrázku pro penicil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9353"/>
            <a:ext cx="3807619" cy="260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ek obrázku pro penicili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33" y="105400"/>
            <a:ext cx="3884244" cy="258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24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a 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KOOLMAN, Jan; ROHM, Klaus- Heinrich. </a:t>
            </a:r>
            <a:r>
              <a:rPr lang="cs-CZ" i="1" dirty="0" smtClean="0"/>
              <a:t>Barevný atlas biochemie</a:t>
            </a:r>
            <a:r>
              <a:rPr lang="cs-CZ" dirty="0" smtClean="0"/>
              <a:t>. Praha: </a:t>
            </a:r>
            <a:r>
              <a:rPr lang="cs-CZ" dirty="0" err="1" smtClean="0"/>
              <a:t>Grada</a:t>
            </a:r>
            <a:r>
              <a:rPr lang="cs-CZ" dirty="0" smtClean="0"/>
              <a:t>, 2012, ISBN 978-80-247-2977-0. </a:t>
            </a:r>
          </a:p>
          <a:p>
            <a:r>
              <a:rPr lang="cs-CZ" dirty="0" smtClean="0"/>
              <a:t>ŠVARC, Václav. </a:t>
            </a:r>
            <a:r>
              <a:rPr lang="cs-CZ" i="1" dirty="0" smtClean="0"/>
              <a:t>Úvod od lékařské biochemie. </a:t>
            </a:r>
            <a:r>
              <a:rPr lang="cs-CZ" dirty="0" smtClean="0"/>
              <a:t>Praha: Karolinum 2001.</a:t>
            </a:r>
          </a:p>
          <a:p>
            <a:r>
              <a:rPr lang="cs-CZ" dirty="0" smtClean="0"/>
              <a:t>BENEŠOVÁ, Marika; SATRAPOVÁ, Hana. </a:t>
            </a:r>
            <a:r>
              <a:rPr lang="cs-CZ" i="1" dirty="0" smtClean="0"/>
              <a:t>Odmaturuj z chemie</a:t>
            </a:r>
            <a:r>
              <a:rPr lang="cs-CZ" dirty="0" smtClean="0"/>
              <a:t>. Brno: DIDAKTIS, 2002, ISBN 80-86285-56-1. </a:t>
            </a:r>
          </a:p>
          <a:p>
            <a:r>
              <a:rPr lang="cs-CZ" dirty="0" smtClean="0"/>
              <a:t>MÁMY SEZNAM.CZ. </a:t>
            </a:r>
            <a:r>
              <a:rPr lang="cs-CZ" i="1" dirty="0" smtClean="0"/>
              <a:t>Účinná regenerace jater</a:t>
            </a:r>
            <a:r>
              <a:rPr lang="cs-CZ" dirty="0" smtClean="0"/>
              <a:t> [online]. [cit. 5.3.2014]. Dostupný na WWW: </a:t>
            </a:r>
            <a:r>
              <a:rPr lang="cs-CZ" dirty="0" smtClean="0">
                <a:hlinkClick r:id="rId2"/>
              </a:rPr>
              <a:t>http://www.</a:t>
            </a:r>
            <a:r>
              <a:rPr lang="cs-CZ" dirty="0" err="1" smtClean="0">
                <a:hlinkClick r:id="rId2"/>
              </a:rPr>
              <a:t>mamyseznam.cz</a:t>
            </a:r>
            <a:r>
              <a:rPr lang="cs-CZ" dirty="0" smtClean="0">
                <a:hlinkClick r:id="rId2"/>
              </a:rPr>
              <a:t>/</a:t>
            </a:r>
            <a:r>
              <a:rPr lang="cs-CZ" dirty="0" err="1" smtClean="0">
                <a:hlinkClick r:id="rId2"/>
              </a:rPr>
              <a:t>cz</a:t>
            </a:r>
            <a:r>
              <a:rPr lang="cs-CZ" dirty="0" smtClean="0">
                <a:hlinkClick r:id="rId2"/>
              </a:rPr>
              <a:t>/</a:t>
            </a:r>
            <a:r>
              <a:rPr lang="cs-CZ" dirty="0" err="1" smtClean="0">
                <a:hlinkClick r:id="rId2"/>
              </a:rPr>
              <a:t>zbozi</a:t>
            </a:r>
            <a:r>
              <a:rPr lang="cs-CZ" dirty="0" smtClean="0">
                <a:hlinkClick r:id="rId2"/>
              </a:rPr>
              <a:t>/detail-</a:t>
            </a:r>
            <a:r>
              <a:rPr lang="cs-CZ" dirty="0" err="1" smtClean="0">
                <a:hlinkClick r:id="rId2"/>
              </a:rPr>
              <a:t>inzeratu</a:t>
            </a:r>
            <a:r>
              <a:rPr lang="cs-CZ" dirty="0" smtClean="0">
                <a:hlinkClick r:id="rId2"/>
              </a:rPr>
              <a:t>/11752-</a:t>
            </a:r>
            <a:r>
              <a:rPr lang="cs-CZ" dirty="0" err="1" smtClean="0">
                <a:hlinkClick r:id="rId2"/>
              </a:rPr>
              <a:t>ucinna</a:t>
            </a:r>
            <a:r>
              <a:rPr lang="cs-CZ" dirty="0" smtClean="0">
                <a:hlinkClick r:id="rId2"/>
              </a:rPr>
              <a:t>-regenerace-jater.</a:t>
            </a:r>
            <a:r>
              <a:rPr lang="cs-CZ" dirty="0" err="1" smtClean="0">
                <a:hlinkClick r:id="rId2"/>
              </a:rPr>
              <a:t>html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Původ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ůvod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ůvod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353</TotalTime>
  <Words>904</Words>
  <Application>Microsoft Office PowerPoint</Application>
  <PresentationFormat>Předvádění na obrazovce (4:3)</PresentationFormat>
  <Paragraphs>140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4" baseType="lpstr">
      <vt:lpstr>Arial</vt:lpstr>
      <vt:lpstr>Bookman Old Style</vt:lpstr>
      <vt:lpstr>Calibri</vt:lpstr>
      <vt:lpstr>Gill Sans MT</vt:lpstr>
      <vt:lpstr>Wingdings</vt:lpstr>
      <vt:lpstr>Wingdings 3</vt:lpstr>
      <vt:lpstr>Původ</vt:lpstr>
      <vt:lpstr>ENZYMY </vt:lpstr>
      <vt:lpstr>Základní charakteristiky</vt:lpstr>
      <vt:lpstr>Jak pracují enzymy?</vt:lpstr>
      <vt:lpstr>Prezentace aplikace PowerPoint</vt:lpstr>
      <vt:lpstr>Specificita enzymové katalýzy</vt:lpstr>
      <vt:lpstr>Rozdělení enzymů podle složení</vt:lpstr>
      <vt:lpstr>Co je to kofaktor?</vt:lpstr>
      <vt:lpstr>Dělení koenzymů</vt:lpstr>
      <vt:lpstr>Biomedicínský význam enzymů</vt:lpstr>
      <vt:lpstr>Klasifikace enzymů</vt:lpstr>
      <vt:lpstr>Třídy enzymů</vt:lpstr>
      <vt:lpstr>Prezentace aplikace PowerPoint</vt:lpstr>
      <vt:lpstr>Závislost aktivity enzymů </vt:lpstr>
      <vt:lpstr>Stavba enzymu</vt:lpstr>
      <vt:lpstr>Inhibice</vt:lpstr>
      <vt:lpstr>Prezentace aplikace PowerPoint</vt:lpstr>
      <vt:lpstr>Zdroje a literatura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přednáška</dc:title>
  <dc:creator>Milan</dc:creator>
  <cp:lastModifiedBy>Alena Sramova</cp:lastModifiedBy>
  <cp:revision>32</cp:revision>
  <cp:lastPrinted>2019-03-09T21:04:07Z</cp:lastPrinted>
  <dcterms:created xsi:type="dcterms:W3CDTF">2014-03-04T17:38:03Z</dcterms:created>
  <dcterms:modified xsi:type="dcterms:W3CDTF">2020-01-31T21:15:18Z</dcterms:modified>
</cp:coreProperties>
</file>