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76" r:id="rId2"/>
    <p:sldId id="277" r:id="rId3"/>
    <p:sldId id="315" r:id="rId4"/>
    <p:sldId id="281" r:id="rId5"/>
    <p:sldId id="283" r:id="rId6"/>
    <p:sldId id="284" r:id="rId7"/>
    <p:sldId id="286" r:id="rId8"/>
    <p:sldId id="320" r:id="rId9"/>
    <p:sldId id="282" r:id="rId10"/>
    <p:sldId id="285" r:id="rId11"/>
    <p:sldId id="287" r:id="rId12"/>
    <p:sldId id="29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977" autoAdjust="0"/>
  </p:normalViewPr>
  <p:slideViewPr>
    <p:cSldViewPr snapToGrid="0">
      <p:cViewPr varScale="1">
        <p:scale>
          <a:sx n="70" d="100"/>
          <a:sy n="70" d="100"/>
        </p:scale>
        <p:origin x="112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0549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8140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3991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8192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5709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6683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6337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4414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7405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0578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1523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100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image" Target="../media/image8.emf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Využití mikrostruktury kostní tkáně v antropologii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590800"/>
            <a:ext cx="9601200" cy="3581400"/>
          </a:xfrm>
        </p:spPr>
        <p:txBody>
          <a:bodyPr/>
          <a:lstStyle/>
          <a:p>
            <a:r>
              <a:rPr lang="cs-CZ" b="1" dirty="0" smtClean="0"/>
              <a:t>Odhad věku dožití.</a:t>
            </a:r>
          </a:p>
          <a:p>
            <a:r>
              <a:rPr lang="cs-CZ" dirty="0" smtClean="0"/>
              <a:t>Odlišení druhu.</a:t>
            </a:r>
          </a:p>
          <a:p>
            <a:r>
              <a:rPr lang="cs-CZ" dirty="0" smtClean="0"/>
              <a:t>Rekonstrukce stresu.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9949" y="38100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28" y="55619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3124200" y="4537747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99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69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Metody odhadu věku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7133" y="2062518"/>
            <a:ext cx="9996985" cy="3910084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Histomorfometrie neboli kvantitativní </a:t>
            </a:r>
            <a:r>
              <a:rPr lang="cs-CZ" dirty="0" smtClean="0"/>
              <a:t>histologie.</a:t>
            </a:r>
          </a:p>
          <a:p>
            <a:pPr marL="0" indent="0" algn="just">
              <a:buNone/>
            </a:pPr>
            <a:endParaRPr lang="cs-CZ" dirty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1 mm</a:t>
            </a:r>
            <a:r>
              <a:rPr lang="cs-CZ" baseline="30000" dirty="0" smtClean="0">
                <a:solidFill>
                  <a:schemeClr val="tx1"/>
                </a:solidFill>
              </a:rPr>
              <a:t>2</a:t>
            </a:r>
            <a:r>
              <a:rPr lang="cs-CZ" dirty="0" smtClean="0">
                <a:solidFill>
                  <a:schemeClr val="tx1"/>
                </a:solidFill>
              </a:rPr>
              <a:t> , často femur (dále fibula, žebra), více zón (4), počet fragmentů osteonů, počet sekundárních osteonů, průměr </a:t>
            </a:r>
            <a:r>
              <a:rPr lang="cs-CZ" dirty="0">
                <a:solidFill>
                  <a:schemeClr val="tx1"/>
                </a:solidFill>
              </a:rPr>
              <a:t>H</a:t>
            </a:r>
            <a:r>
              <a:rPr lang="cs-CZ" dirty="0" smtClean="0">
                <a:solidFill>
                  <a:schemeClr val="tx1"/>
                </a:solidFill>
              </a:rPr>
              <a:t>aversova kanálku, procento plochy s obvodovými lamelami, celková plocha průřezu aj.</a:t>
            </a:r>
          </a:p>
          <a:p>
            <a:pPr algn="just"/>
            <a:endParaRPr lang="cs-CZ" baseline="30000" dirty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Matematické (kvantitativní) metody, regresní rovnice.</a:t>
            </a: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Kvalitativní metody, fáze (u nedospělých jedinců).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7432" y="2826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7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9410" y="1072726"/>
            <a:ext cx="9601200" cy="3581400"/>
          </a:xfrm>
        </p:spPr>
        <p:txBody>
          <a:bodyPr/>
          <a:lstStyle/>
          <a:p>
            <a:r>
              <a:rPr lang="cs-CZ" dirty="0" smtClean="0"/>
              <a:t>Kvalitativní metody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32" y="1715213"/>
            <a:ext cx="3970421" cy="37395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1600" y="1749611"/>
            <a:ext cx="4298537" cy="371797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738810" y="5585645"/>
            <a:ext cx="3365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Crowder and Stout (2012)</a:t>
            </a:r>
            <a:endParaRPr lang="cs-CZ" sz="12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25084" y="1548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1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29119" y="185004"/>
            <a:ext cx="8620124" cy="2731729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142171" y="2916733"/>
            <a:ext cx="1710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Crowder et al. (2012)</a:t>
            </a:r>
            <a:endParaRPr lang="cs-CZ" sz="12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9291" y="3433751"/>
            <a:ext cx="9467850" cy="2584043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5266436" y="6047163"/>
            <a:ext cx="1946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Christensen et al. (2014)</a:t>
            </a:r>
            <a:endParaRPr lang="cs-CZ" sz="12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5922" y="2364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4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8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Výstup matematických metod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886887" y="1801586"/>
            <a:ext cx="9248053" cy="35814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724748" y="5382986"/>
            <a:ext cx="66947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Např. metoda Watanabe </a:t>
            </a:r>
            <a:r>
              <a:rPr lang="cs-CZ" sz="2000" i="1" dirty="0"/>
              <a:t>et al</a:t>
            </a:r>
            <a:r>
              <a:rPr lang="cs-CZ" sz="2000" dirty="0" smtClean="0"/>
              <a:t>. (</a:t>
            </a:r>
            <a:r>
              <a:rPr lang="cs-CZ" sz="2000" dirty="0"/>
              <a:t>1998</a:t>
            </a:r>
            <a:r>
              <a:rPr lang="cs-CZ" sz="2000" dirty="0" smtClean="0"/>
              <a:t>).</a:t>
            </a:r>
          </a:p>
          <a:p>
            <a:r>
              <a:rPr lang="cs-CZ" sz="2000" dirty="0" smtClean="0"/>
              <a:t>Změřené hodnoty vložíme do rovnice.</a:t>
            </a:r>
            <a:endParaRPr lang="cs-CZ" sz="20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34940" y="2531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0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807193"/>
            <a:ext cx="9928746" cy="1062550"/>
          </a:xfrm>
        </p:spPr>
        <p:txBody>
          <a:bodyPr/>
          <a:lstStyle/>
          <a:p>
            <a:r>
              <a:rPr lang="cs-CZ" dirty="0" smtClean="0"/>
              <a:t>Omezení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869743"/>
            <a:ext cx="10118558" cy="4084721"/>
          </a:xfrm>
        </p:spPr>
        <p:txBody>
          <a:bodyPr>
            <a:normAutofit/>
          </a:bodyPr>
          <a:lstStyle/>
          <a:p>
            <a:pPr algn="just">
              <a:spcAft>
                <a:spcPts val="2400"/>
              </a:spcAft>
            </a:pPr>
            <a:r>
              <a:rPr lang="cs-CZ" dirty="0" smtClean="0"/>
              <a:t>Pohlaví: doporučují se dvojí rovnice, jiné tempo remodelace po menopauze.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Fyzická aktivita: tempo remodelace vzrůstá společně se vzrůstající aktivitou.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Populační rozdíly: diskutabilní (původní obyvatelé Severní Ameriky: rychlejší remodelace, Afro-Američané: pomalejší remodelace).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Individuální vývoj: remodelace je vyšší a variabilnější u nedospělých jedinců.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Patologie: např. OGIM, HP, </a:t>
            </a:r>
            <a:r>
              <a:rPr lang="cs-CZ" dirty="0"/>
              <a:t>“regional acceleratory phenomenon” (</a:t>
            </a:r>
            <a:r>
              <a:rPr lang="cs-CZ" dirty="0" smtClean="0"/>
              <a:t>RAP): fraktury, záněty atd.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90158" y="1155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7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781334"/>
            <a:ext cx="9601200" cy="1485900"/>
          </a:xfrm>
        </p:spPr>
        <p:txBody>
          <a:bodyPr/>
          <a:lstStyle/>
          <a:p>
            <a:r>
              <a:rPr lang="cs-CZ" dirty="0" smtClean="0"/>
              <a:t>Využití mikrostruktury kostní tkáně pro rekonstrukci minulých populací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613546"/>
            <a:ext cx="9601200" cy="3581400"/>
          </a:xfrm>
        </p:spPr>
        <p:txBody>
          <a:bodyPr/>
          <a:lstStyle/>
          <a:p>
            <a:r>
              <a:rPr lang="cs-CZ" dirty="0" smtClean="0"/>
              <a:t>Odhad věku dožití.</a:t>
            </a:r>
          </a:p>
          <a:p>
            <a:r>
              <a:rPr lang="cs-CZ" b="1" dirty="0" smtClean="0"/>
              <a:t>Odlišení druhu.</a:t>
            </a:r>
          </a:p>
          <a:p>
            <a:r>
              <a:rPr lang="cs-CZ" dirty="0" smtClean="0"/>
              <a:t>Rekonstrukce stresu.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7265" y="4765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Mezidruhová variabilita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Savci: mezi druhy podobné, záleží na rychlosti růstu a mechanických nárocích.</a:t>
            </a:r>
          </a:p>
          <a:p>
            <a:pPr marL="0" indent="0" algn="just">
              <a:buNone/>
            </a:pPr>
            <a:endParaRPr lang="cs-CZ" dirty="0" smtClean="0"/>
          </a:p>
          <a:p>
            <a:pPr algn="just"/>
            <a:r>
              <a:rPr lang="cs-CZ" dirty="0" smtClean="0"/>
              <a:t>Ryby: lehké </a:t>
            </a:r>
            <a:r>
              <a:rPr lang="cs-CZ" dirty="0"/>
              <a:t>kosti, bez dřeňové dutiny, převážně vláknitá kostní tkáň, někdy i </a:t>
            </a:r>
            <a:r>
              <a:rPr lang="cs-CZ" dirty="0" smtClean="0"/>
              <a:t>lamelární. </a:t>
            </a:r>
            <a:r>
              <a:rPr lang="cs-CZ" dirty="0"/>
              <a:t>Někdy absence osteocytů (</a:t>
            </a:r>
            <a:r>
              <a:rPr lang="cs-CZ" dirty="0" smtClean="0"/>
              <a:t>acelulární kost).</a:t>
            </a:r>
          </a:p>
          <a:p>
            <a:pPr algn="just"/>
            <a:r>
              <a:rPr lang="cs-CZ" dirty="0" smtClean="0"/>
              <a:t>Plazy: těžké </a:t>
            </a:r>
            <a:r>
              <a:rPr lang="cs-CZ" dirty="0"/>
              <a:t>kosti, malá dřeňová dutina, silná kortikální kost, často </a:t>
            </a:r>
            <a:r>
              <a:rPr lang="cs-CZ" dirty="0" smtClean="0"/>
              <a:t>avaskulární.</a:t>
            </a:r>
          </a:p>
          <a:p>
            <a:pPr algn="just"/>
            <a:r>
              <a:rPr lang="cs-CZ" dirty="0"/>
              <a:t>Ptáci: </a:t>
            </a:r>
            <a:r>
              <a:rPr lang="cs-CZ" dirty="0" smtClean="0"/>
              <a:t>lehké kosti, </a:t>
            </a:r>
            <a:r>
              <a:rPr lang="cs-CZ" dirty="0"/>
              <a:t>tenká kortikální kost, rozsáhlá dřeňová dutina, velká porozita kosti</a:t>
            </a:r>
            <a:r>
              <a:rPr lang="cs-CZ" dirty="0" smtClean="0"/>
              <a:t>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537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94460" y="850595"/>
            <a:ext cx="10561320" cy="3561385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Histomorfometrické metody jsou založeny na odlišné struktuře Haversova systému mezi </a:t>
            </a:r>
            <a:r>
              <a:rPr lang="cs-CZ" dirty="0" smtClean="0"/>
              <a:t>druhy a na přítomnosti tzv</a:t>
            </a:r>
            <a:r>
              <a:rPr lang="cs-CZ" b="1" dirty="0" smtClean="0"/>
              <a:t>. plexiformní kosti.</a:t>
            </a:r>
          </a:p>
          <a:p>
            <a:pPr lvl="1" algn="just"/>
            <a:endParaRPr lang="cs-CZ" i="0" dirty="0" smtClean="0">
              <a:solidFill>
                <a:schemeClr val="tx1"/>
              </a:solidFill>
            </a:endParaRPr>
          </a:p>
          <a:p>
            <a:pPr lvl="1" algn="just"/>
            <a:r>
              <a:rPr lang="cs-CZ" i="0" dirty="0" smtClean="0">
                <a:solidFill>
                  <a:schemeClr val="tx1"/>
                </a:solidFill>
              </a:rPr>
              <a:t>U </a:t>
            </a:r>
            <a:r>
              <a:rPr lang="cs-CZ" i="0" dirty="0">
                <a:solidFill>
                  <a:schemeClr val="tx1"/>
                </a:solidFill>
              </a:rPr>
              <a:t>rychle rostoucích velkých savců </a:t>
            </a:r>
            <a:r>
              <a:rPr lang="cs-CZ" i="0" dirty="0" smtClean="0">
                <a:solidFill>
                  <a:schemeClr val="tx1"/>
                </a:solidFill>
              </a:rPr>
              <a:t>(sudokopytníci, lichokopytníci, ojediněle primáti vč. člověka): primární plexiformní kost.</a:t>
            </a:r>
          </a:p>
          <a:p>
            <a:pPr lvl="1" algn="just"/>
            <a:r>
              <a:rPr lang="cs-CZ" i="0" dirty="0">
                <a:solidFill>
                  <a:schemeClr val="tx1"/>
                </a:solidFill>
              </a:rPr>
              <a:t>Lamely jsou </a:t>
            </a:r>
            <a:r>
              <a:rPr lang="cs-CZ" i="0" dirty="0" smtClean="0">
                <a:solidFill>
                  <a:schemeClr val="tx1"/>
                </a:solidFill>
              </a:rPr>
              <a:t>uspořádány </a:t>
            </a:r>
            <a:r>
              <a:rPr lang="cs-CZ" i="0" dirty="0">
                <a:solidFill>
                  <a:schemeClr val="tx1"/>
                </a:solidFill>
              </a:rPr>
              <a:t>často do podoby "cihel" o tloušťce 100 až </a:t>
            </a:r>
            <a:r>
              <a:rPr lang="cs-CZ" i="0" dirty="0" smtClean="0">
                <a:solidFill>
                  <a:schemeClr val="tx1"/>
                </a:solidFill>
              </a:rPr>
              <a:t>200 </a:t>
            </a:r>
            <a:r>
              <a:rPr lang="el-GR" i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μ</a:t>
            </a:r>
            <a:r>
              <a:rPr lang="cs-CZ" i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cs-CZ" i="0" dirty="0" smtClean="0">
                <a:solidFill>
                  <a:schemeClr val="tx1"/>
                </a:solidFill>
              </a:rPr>
              <a:t>.</a:t>
            </a:r>
            <a:endParaRPr lang="cs-CZ" i="0" dirty="0"/>
          </a:p>
        </p:txBody>
      </p:sp>
      <p:pic>
        <p:nvPicPr>
          <p:cNvPr id="4" name="Obrázek 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120" y="3429000"/>
            <a:ext cx="3436260" cy="30861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511882" y="515078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 snímek: plexiformní kost skotu (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Turner-Walker </a:t>
            </a:r>
            <a:r>
              <a:rPr lang="cs-CZ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al.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2002)</a:t>
            </a: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46180" y="1297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5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344150" cy="1485900"/>
          </a:xfrm>
        </p:spPr>
        <p:txBody>
          <a:bodyPr/>
          <a:lstStyle/>
          <a:p>
            <a:r>
              <a:rPr lang="cs-CZ" dirty="0" smtClean="0"/>
              <a:t>Odlišná struktura Haversova systému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851660"/>
            <a:ext cx="9601200" cy="4455667"/>
          </a:xfrm>
        </p:spPr>
        <p:txBody>
          <a:bodyPr/>
          <a:lstStyle/>
          <a:p>
            <a:r>
              <a:rPr lang="cs-CZ" dirty="0"/>
              <a:t>Urbanová a Novotný (2005</a:t>
            </a:r>
            <a:r>
              <a:rPr lang="cs-CZ" dirty="0" smtClean="0"/>
              <a:t>)</a:t>
            </a:r>
          </a:p>
          <a:p>
            <a:r>
              <a:rPr lang="cs-CZ" dirty="0" smtClean="0"/>
              <a:t>Sledovali 13 proměnných.</a:t>
            </a:r>
          </a:p>
          <a:p>
            <a:r>
              <a:rPr lang="cs-CZ" dirty="0" smtClean="0"/>
              <a:t>Nejvyšší stupeň diskriminace vykazovaly:</a:t>
            </a:r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m</a:t>
            </a:r>
            <a:r>
              <a:rPr lang="cs-CZ" dirty="0" smtClean="0">
                <a:solidFill>
                  <a:srgbClr val="FF0000"/>
                </a:solidFill>
              </a:rPr>
              <a:t>ax rozměr Haversova kanálku;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počet osteonů v zorném poli;</a:t>
            </a:r>
          </a:p>
          <a:p>
            <a:r>
              <a:rPr lang="cs-CZ" dirty="0">
                <a:solidFill>
                  <a:srgbClr val="FF0000"/>
                </a:solidFill>
              </a:rPr>
              <a:t>m</a:t>
            </a:r>
            <a:r>
              <a:rPr lang="cs-CZ" dirty="0" smtClean="0">
                <a:solidFill>
                  <a:srgbClr val="FF0000"/>
                </a:solidFill>
              </a:rPr>
              <a:t>ax rozměr osteonů</a:t>
            </a:r>
            <a:r>
              <a:rPr lang="cs-CZ" dirty="0">
                <a:solidFill>
                  <a:srgbClr val="FF0000"/>
                </a:solidFill>
              </a:rPr>
              <a:t>;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dirty="0">
                <a:solidFill>
                  <a:srgbClr val="FF0000"/>
                </a:solidFill>
              </a:rPr>
              <a:t>š</a:t>
            </a:r>
            <a:r>
              <a:rPr lang="cs-CZ" dirty="0" smtClean="0">
                <a:solidFill>
                  <a:srgbClr val="FF0000"/>
                </a:solidFill>
              </a:rPr>
              <a:t>ířka kortikální kosti.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7737234" y="6307327"/>
            <a:ext cx="3235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Urbanová a Novotný (2005)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1481" y="4079493"/>
            <a:ext cx="4392794" cy="2138257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3765" y="1435733"/>
            <a:ext cx="3371850" cy="2427293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44275" y="1755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6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Využití mikrostruktury kostní tkáně pro rekonstrukci minulých populací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523066"/>
            <a:ext cx="9601200" cy="3581400"/>
          </a:xfrm>
        </p:spPr>
        <p:txBody>
          <a:bodyPr/>
          <a:lstStyle/>
          <a:p>
            <a:r>
              <a:rPr lang="cs-CZ" dirty="0" smtClean="0"/>
              <a:t>Odhad věku dožití.</a:t>
            </a:r>
          </a:p>
          <a:p>
            <a:r>
              <a:rPr lang="cs-CZ" dirty="0" smtClean="0"/>
              <a:t>Odlišení druhu.</a:t>
            </a:r>
          </a:p>
          <a:p>
            <a:r>
              <a:rPr lang="cs-CZ" b="1" dirty="0" smtClean="0"/>
              <a:t>Rekonstrukce stresu.</a:t>
            </a:r>
            <a:endParaRPr lang="cs-CZ" b="1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8697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9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„Zabrzděná</a:t>
            </a:r>
            <a:r>
              <a:rPr lang="cs-CZ" dirty="0">
                <a:solidFill>
                  <a:schemeClr val="tx1"/>
                </a:solidFill>
              </a:rPr>
              <a:t>“ cementová </a:t>
            </a:r>
            <a:r>
              <a:rPr lang="cs-CZ" dirty="0" smtClean="0">
                <a:solidFill>
                  <a:schemeClr val="tx1"/>
                </a:solidFill>
              </a:rPr>
              <a:t>linie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65941" y="1623060"/>
            <a:ext cx="5402056" cy="4152900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5159786" y="5775960"/>
            <a:ext cx="25378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smtClean="0">
                <a:solidFill>
                  <a:srgbClr val="333333"/>
                </a:solidFill>
                <a:latin typeface="Helvetica Neue"/>
              </a:rPr>
              <a:t>Katzenberg and Saunders (2018)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5712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27128</TotalTime>
  <Words>442</Words>
  <Application>Microsoft Office PowerPoint</Application>
  <PresentationFormat>Širokoúhlá obrazovka</PresentationFormat>
  <Paragraphs>69</Paragraphs>
  <Slides>12</Slides>
  <Notes>12</Notes>
  <HiddenSlides>0</HiddenSlides>
  <MMClips>10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8" baseType="lpstr">
      <vt:lpstr>Arial</vt:lpstr>
      <vt:lpstr>Calibri</vt:lpstr>
      <vt:lpstr>Franklin Gothic Book</vt:lpstr>
      <vt:lpstr>Helvetica Neue</vt:lpstr>
      <vt:lpstr>Times New Roman</vt:lpstr>
      <vt:lpstr>Crop</vt:lpstr>
      <vt:lpstr>Využití mikrostruktury kostní tkáně v antropologii</vt:lpstr>
      <vt:lpstr>Metody odhadu věku</vt:lpstr>
      <vt:lpstr>Prezentace aplikace PowerPoint</vt:lpstr>
      <vt:lpstr>Prezentace aplikace PowerPoint</vt:lpstr>
      <vt:lpstr>Výstup matematických metod</vt:lpstr>
      <vt:lpstr>Omezení</vt:lpstr>
      <vt:lpstr>Využití mikrostruktury kostní tkáně pro rekonstrukci minulých populací</vt:lpstr>
      <vt:lpstr>Mezidruhová variabilita</vt:lpstr>
      <vt:lpstr>Prezentace aplikace PowerPoint</vt:lpstr>
      <vt:lpstr>Odlišná struktura Haversova systému</vt:lpstr>
      <vt:lpstr>Využití mikrostruktury kostní tkáně pro rekonstrukci minulých populací</vt:lpstr>
      <vt:lpstr>„Zabrzděná“ cementová linie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185</cp:revision>
  <dcterms:created xsi:type="dcterms:W3CDTF">2018-09-25T07:47:17Z</dcterms:created>
  <dcterms:modified xsi:type="dcterms:W3CDTF">2023-02-16T14:07:29Z</dcterms:modified>
</cp:coreProperties>
</file>