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3" r:id="rId4"/>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Lst>
  <p:sldSz cy="5143500" cx="9144000"/>
  <p:notesSz cx="6858000" cy="9144000"/>
  <p:embeddedFontLst>
    <p:embeddedFont>
      <p:font typeface="Montserrat"/>
      <p:regular r:id="rId55"/>
      <p:bold r:id="rId56"/>
      <p:italic r:id="rId57"/>
      <p:boldItalic r:id="rId58"/>
    </p:embeddedFont>
    <p:embeddedFont>
      <p:font typeface="Montserrat Medium"/>
      <p:regular r:id="rId59"/>
      <p:bold r:id="rId60"/>
      <p:italic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pos="130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1304"/>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MontserratMedium-boldItalic.fntdata"/><Relationship Id="rId61" Type="http://schemas.openxmlformats.org/officeDocument/2006/relationships/font" Target="fonts/MontserratMedium-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MontserratMedium-bold.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Montserrat-regular.fntdata"/><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Montserrat-italic.fntdata"/><Relationship Id="rId12" Type="http://schemas.openxmlformats.org/officeDocument/2006/relationships/slide" Target="slides/slide6.xml"/><Relationship Id="rId56" Type="http://schemas.openxmlformats.org/officeDocument/2006/relationships/font" Target="fonts/Montserrat-bold.fntdata"/><Relationship Id="rId15" Type="http://schemas.openxmlformats.org/officeDocument/2006/relationships/slide" Target="slides/slide9.xml"/><Relationship Id="rId59" Type="http://schemas.openxmlformats.org/officeDocument/2006/relationships/font" Target="fonts/MontserratMedium-regular.fntdata"/><Relationship Id="rId14" Type="http://schemas.openxmlformats.org/officeDocument/2006/relationships/slide" Target="slides/slide8.xml"/><Relationship Id="rId58" Type="http://schemas.openxmlformats.org/officeDocument/2006/relationships/font" Target="fonts/Montserrat-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1281e49685a_0_69:notes"/>
          <p:cNvSpPr txBox="1"/>
          <p:nvPr>
            <p:ph idx="1" type="body"/>
          </p:nvPr>
        </p:nvSpPr>
        <p:spPr>
          <a:xfrm>
            <a:off x="685790" y="4343395"/>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g1281e49685a_0_69:notes"/>
          <p:cNvSpPr/>
          <p:nvPr>
            <p:ph idx="2" type="sldImg"/>
          </p:nvPr>
        </p:nvSpPr>
        <p:spPr>
          <a:xfrm>
            <a:off x="554955" y="685783"/>
            <a:ext cx="5748600" cy="3429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6" name="Google Shape;28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9" name="Google Shape;32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1" name="Google Shape;371;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4" name="Google Shape;394;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8" name="Google Shape;428;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2" name="Google Shape;442;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8" name="Google Shape;458;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1" name="Google Shape;481;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0" name="Google Shape;490;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0" name="Google Shape;500;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3" name="Google Shape;513;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3" name="Google Shape;533;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9" name="Google Shape;539;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0" name="Google Shape;550;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9" name="Google Shape;559;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8" name="Google Shape;568;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9" name="Google Shape;579;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9" name="Google Shape;589;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0" name="Google Shape;600;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13541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1" name="Google Shape;11;p2"/>
          <p:cNvSpPr txBox="1"/>
          <p:nvPr>
            <p:ph idx="1" type="subTitle"/>
          </p:nvPr>
        </p:nvSpPr>
        <p:spPr>
          <a:xfrm>
            <a:off x="311700" y="3672325"/>
            <a:ext cx="8520600" cy="7926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2" name="Google Shape;12;p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sah přednášk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Font typeface="Montserrat"/>
              <a:buNone/>
              <a:defRPr b="1">
                <a:latin typeface="Montserrat"/>
                <a:ea typeface="Montserrat"/>
                <a:cs typeface="Montserrat"/>
                <a:sym typeface="Montserrat"/>
              </a:defRPr>
            </a:lvl1pPr>
            <a:lvl2pPr lvl="1" algn="l">
              <a:lnSpc>
                <a:spcPct val="100000"/>
              </a:lnSpc>
              <a:spcBef>
                <a:spcPts val="0"/>
              </a:spcBef>
              <a:spcAft>
                <a:spcPts val="0"/>
              </a:spcAft>
              <a:buClr>
                <a:srgbClr val="666666"/>
              </a:buClr>
              <a:buSzPts val="2400"/>
              <a:buNone/>
              <a:defRPr>
                <a:solidFill>
                  <a:srgbClr val="666666"/>
                </a:solidFill>
              </a:defRPr>
            </a:lvl2pPr>
            <a:lvl3pPr lvl="2" algn="l">
              <a:lnSpc>
                <a:spcPct val="100000"/>
              </a:lnSpc>
              <a:spcBef>
                <a:spcPts val="0"/>
              </a:spcBef>
              <a:spcAft>
                <a:spcPts val="0"/>
              </a:spcAft>
              <a:buClr>
                <a:srgbClr val="666666"/>
              </a:buClr>
              <a:buSzPts val="2400"/>
              <a:buNone/>
              <a:defRPr>
                <a:solidFill>
                  <a:srgbClr val="666666"/>
                </a:solidFill>
              </a:defRPr>
            </a:lvl3pPr>
            <a:lvl4pPr lvl="3" algn="l">
              <a:lnSpc>
                <a:spcPct val="100000"/>
              </a:lnSpc>
              <a:spcBef>
                <a:spcPts val="0"/>
              </a:spcBef>
              <a:spcAft>
                <a:spcPts val="0"/>
              </a:spcAft>
              <a:buClr>
                <a:srgbClr val="666666"/>
              </a:buClr>
              <a:buSzPts val="2400"/>
              <a:buNone/>
              <a:defRPr>
                <a:solidFill>
                  <a:srgbClr val="666666"/>
                </a:solidFill>
              </a:defRPr>
            </a:lvl4pPr>
            <a:lvl5pPr lvl="4" algn="l">
              <a:lnSpc>
                <a:spcPct val="100000"/>
              </a:lnSpc>
              <a:spcBef>
                <a:spcPts val="0"/>
              </a:spcBef>
              <a:spcAft>
                <a:spcPts val="0"/>
              </a:spcAft>
              <a:buClr>
                <a:srgbClr val="666666"/>
              </a:buClr>
              <a:buSzPts val="2400"/>
              <a:buNone/>
              <a:defRPr>
                <a:solidFill>
                  <a:srgbClr val="666666"/>
                </a:solidFill>
              </a:defRPr>
            </a:lvl5pPr>
            <a:lvl6pPr lvl="5" algn="l">
              <a:lnSpc>
                <a:spcPct val="100000"/>
              </a:lnSpc>
              <a:spcBef>
                <a:spcPts val="0"/>
              </a:spcBef>
              <a:spcAft>
                <a:spcPts val="0"/>
              </a:spcAft>
              <a:buClr>
                <a:srgbClr val="666666"/>
              </a:buClr>
              <a:buSzPts val="2400"/>
              <a:buNone/>
              <a:defRPr>
                <a:solidFill>
                  <a:srgbClr val="666666"/>
                </a:solidFill>
              </a:defRPr>
            </a:lvl6pPr>
            <a:lvl7pPr lvl="6" algn="l">
              <a:lnSpc>
                <a:spcPct val="100000"/>
              </a:lnSpc>
              <a:spcBef>
                <a:spcPts val="0"/>
              </a:spcBef>
              <a:spcAft>
                <a:spcPts val="0"/>
              </a:spcAft>
              <a:buClr>
                <a:srgbClr val="666666"/>
              </a:buClr>
              <a:buSzPts val="2400"/>
              <a:buNone/>
              <a:defRPr>
                <a:solidFill>
                  <a:srgbClr val="666666"/>
                </a:solidFill>
              </a:defRPr>
            </a:lvl7pPr>
            <a:lvl8pPr lvl="7" algn="l">
              <a:lnSpc>
                <a:spcPct val="100000"/>
              </a:lnSpc>
              <a:spcBef>
                <a:spcPts val="0"/>
              </a:spcBef>
              <a:spcAft>
                <a:spcPts val="0"/>
              </a:spcAft>
              <a:buClr>
                <a:srgbClr val="666666"/>
              </a:buClr>
              <a:buSzPts val="2400"/>
              <a:buNone/>
              <a:defRPr>
                <a:solidFill>
                  <a:srgbClr val="666666"/>
                </a:solidFill>
              </a:defRPr>
            </a:lvl8pPr>
            <a:lvl9pPr lvl="8" algn="l">
              <a:lnSpc>
                <a:spcPct val="100000"/>
              </a:lnSpc>
              <a:spcBef>
                <a:spcPts val="0"/>
              </a:spcBef>
              <a:spcAft>
                <a:spcPts val="0"/>
              </a:spcAft>
              <a:buClr>
                <a:srgbClr val="666666"/>
              </a:buClr>
              <a:buSzPts val="2400"/>
              <a:buNone/>
              <a:defRPr>
                <a:solidFill>
                  <a:srgbClr val="666666"/>
                </a:solidFill>
              </a:defRPr>
            </a:lvl9pPr>
          </a:lstStyle>
          <a:p/>
        </p:txBody>
      </p:sp>
      <p:sp>
        <p:nvSpPr>
          <p:cNvPr id="15" name="Google Shape;15;p3"/>
          <p:cNvSpPr txBox="1"/>
          <p:nvPr>
            <p:ph idx="1" type="body"/>
          </p:nvPr>
        </p:nvSpPr>
        <p:spPr>
          <a:xfrm>
            <a:off x="311700" y="619075"/>
            <a:ext cx="8520600" cy="3416400"/>
          </a:xfrm>
          <a:prstGeom prst="rect">
            <a:avLst/>
          </a:prstGeom>
          <a:noFill/>
          <a:ln>
            <a:noFill/>
          </a:ln>
        </p:spPr>
        <p:txBody>
          <a:bodyPr anchorCtr="0" anchor="t" bIns="91425" lIns="91425" spcFirstLastPara="1" rIns="91425" wrap="square" tIns="91425">
            <a:noAutofit/>
          </a:bodyPr>
          <a:lstStyle>
            <a:lvl1pPr indent="-330200" lvl="0" marL="457200" algn="l">
              <a:lnSpc>
                <a:spcPct val="115000"/>
              </a:lnSpc>
              <a:spcBef>
                <a:spcPts val="0"/>
              </a:spcBef>
              <a:spcAft>
                <a:spcPts val="0"/>
              </a:spcAft>
              <a:buClr>
                <a:srgbClr val="666666"/>
              </a:buClr>
              <a:buSzPts val="1600"/>
              <a:buChar char="●"/>
              <a:defRPr sz="1600">
                <a:solidFill>
                  <a:srgbClr val="666666"/>
                </a:solidFill>
              </a:defRPr>
            </a:lvl1pPr>
            <a:lvl2pPr indent="-292100" lvl="1" marL="914400" algn="l">
              <a:lnSpc>
                <a:spcPct val="115000"/>
              </a:lnSpc>
              <a:spcBef>
                <a:spcPts val="1600"/>
              </a:spcBef>
              <a:spcAft>
                <a:spcPts val="0"/>
              </a:spcAft>
              <a:buClr>
                <a:srgbClr val="666666"/>
              </a:buClr>
              <a:buSzPts val="1000"/>
              <a:buChar char="○"/>
              <a:defRPr>
                <a:solidFill>
                  <a:srgbClr val="666666"/>
                </a:solidFill>
              </a:defRPr>
            </a:lvl2pPr>
            <a:lvl3pPr indent="-292100" lvl="2" marL="1371600" algn="l">
              <a:lnSpc>
                <a:spcPct val="115000"/>
              </a:lnSpc>
              <a:spcBef>
                <a:spcPts val="1600"/>
              </a:spcBef>
              <a:spcAft>
                <a:spcPts val="0"/>
              </a:spcAft>
              <a:buClr>
                <a:srgbClr val="666666"/>
              </a:buClr>
              <a:buSzPts val="1000"/>
              <a:buChar char="■"/>
              <a:defRPr>
                <a:solidFill>
                  <a:srgbClr val="666666"/>
                </a:solidFill>
              </a:defRPr>
            </a:lvl3pPr>
            <a:lvl4pPr indent="-292100" lvl="3" marL="1828800" algn="l">
              <a:lnSpc>
                <a:spcPct val="115000"/>
              </a:lnSpc>
              <a:spcBef>
                <a:spcPts val="1600"/>
              </a:spcBef>
              <a:spcAft>
                <a:spcPts val="0"/>
              </a:spcAft>
              <a:buClr>
                <a:srgbClr val="666666"/>
              </a:buClr>
              <a:buSzPts val="1000"/>
              <a:buChar char="●"/>
              <a:defRPr>
                <a:solidFill>
                  <a:srgbClr val="666666"/>
                </a:solidFill>
              </a:defRPr>
            </a:lvl4pPr>
            <a:lvl5pPr indent="-292100" lvl="4" marL="2286000" algn="l">
              <a:lnSpc>
                <a:spcPct val="115000"/>
              </a:lnSpc>
              <a:spcBef>
                <a:spcPts val="1600"/>
              </a:spcBef>
              <a:spcAft>
                <a:spcPts val="0"/>
              </a:spcAft>
              <a:buClr>
                <a:srgbClr val="666666"/>
              </a:buClr>
              <a:buSzPts val="1000"/>
              <a:buChar char="○"/>
              <a:defRPr>
                <a:solidFill>
                  <a:srgbClr val="666666"/>
                </a:solidFill>
              </a:defRPr>
            </a:lvl5pPr>
            <a:lvl6pPr indent="-292100" lvl="5" marL="2743200" algn="l">
              <a:lnSpc>
                <a:spcPct val="115000"/>
              </a:lnSpc>
              <a:spcBef>
                <a:spcPts val="1600"/>
              </a:spcBef>
              <a:spcAft>
                <a:spcPts val="0"/>
              </a:spcAft>
              <a:buClr>
                <a:srgbClr val="666666"/>
              </a:buClr>
              <a:buSzPts val="1000"/>
              <a:buChar char="■"/>
              <a:defRPr>
                <a:solidFill>
                  <a:srgbClr val="666666"/>
                </a:solidFill>
              </a:defRPr>
            </a:lvl6pPr>
            <a:lvl7pPr indent="-292100" lvl="6" marL="3200400" algn="l">
              <a:lnSpc>
                <a:spcPct val="115000"/>
              </a:lnSpc>
              <a:spcBef>
                <a:spcPts val="1600"/>
              </a:spcBef>
              <a:spcAft>
                <a:spcPts val="0"/>
              </a:spcAft>
              <a:buClr>
                <a:srgbClr val="666666"/>
              </a:buClr>
              <a:buSzPts val="1000"/>
              <a:buChar char="●"/>
              <a:defRPr>
                <a:solidFill>
                  <a:srgbClr val="666666"/>
                </a:solidFill>
              </a:defRPr>
            </a:lvl7pPr>
            <a:lvl8pPr indent="-292100" lvl="7" marL="3657600" algn="l">
              <a:lnSpc>
                <a:spcPct val="115000"/>
              </a:lnSpc>
              <a:spcBef>
                <a:spcPts val="1600"/>
              </a:spcBef>
              <a:spcAft>
                <a:spcPts val="0"/>
              </a:spcAft>
              <a:buClr>
                <a:srgbClr val="666666"/>
              </a:buClr>
              <a:buSzPts val="1000"/>
              <a:buChar char="○"/>
              <a:defRPr>
                <a:solidFill>
                  <a:srgbClr val="666666"/>
                </a:solidFill>
              </a:defRPr>
            </a:lvl8pPr>
            <a:lvl9pPr indent="-292100" lvl="8" marL="4114800" algn="l">
              <a:lnSpc>
                <a:spcPct val="115000"/>
              </a:lnSpc>
              <a:spcBef>
                <a:spcPts val="1600"/>
              </a:spcBef>
              <a:spcAft>
                <a:spcPts val="1600"/>
              </a:spcAft>
              <a:buClr>
                <a:srgbClr val="666666"/>
              </a:buClr>
              <a:buSzPts val="1000"/>
              <a:buChar char="■"/>
              <a:defRPr>
                <a:solidFill>
                  <a:srgbClr val="666666"/>
                </a:solidFill>
              </a:defRPr>
            </a:lvl9pPr>
          </a:lstStyle>
          <a:p/>
        </p:txBody>
      </p:sp>
      <p:sp>
        <p:nvSpPr>
          <p:cNvPr id="16" name="Google Shape;16;p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ávěrečný slide">
  <p:cSld name="SECTION_HEADER_1">
    <p:spTree>
      <p:nvGrpSpPr>
        <p:cNvPr id="20" name="Shape 20"/>
        <p:cNvGrpSpPr/>
        <p:nvPr/>
      </p:nvGrpSpPr>
      <p:grpSpPr>
        <a:xfrm>
          <a:off x="0" y="0"/>
          <a:ext cx="0" cy="0"/>
          <a:chOff x="0" y="0"/>
          <a:chExt cx="0" cy="0"/>
        </a:xfrm>
      </p:grpSpPr>
      <p:sp>
        <p:nvSpPr>
          <p:cNvPr id="21" name="Google Shape;21;p5"/>
          <p:cNvSpPr txBox="1"/>
          <p:nvPr>
            <p:ph type="title"/>
          </p:nvPr>
        </p:nvSpPr>
        <p:spPr>
          <a:xfrm>
            <a:off x="311700" y="206910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2" name="Google Shape;22;p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
        <p:nvSpPr>
          <p:cNvPr id="23" name="Google Shape;23;p5"/>
          <p:cNvSpPr txBox="1"/>
          <p:nvPr>
            <p:ph idx="1" type="subTitle"/>
          </p:nvPr>
        </p:nvSpPr>
        <p:spPr>
          <a:xfrm>
            <a:off x="1962850" y="3325275"/>
            <a:ext cx="5218200" cy="438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1600"/>
              <a:buNone/>
              <a:defRPr/>
            </a:lvl1pPr>
            <a:lvl2pPr lvl="1" algn="l">
              <a:lnSpc>
                <a:spcPct val="115000"/>
              </a:lnSpc>
              <a:spcBef>
                <a:spcPts val="1600"/>
              </a:spcBef>
              <a:spcAft>
                <a:spcPts val="0"/>
              </a:spcAft>
              <a:buSzPts val="1000"/>
              <a:buNone/>
              <a:defRPr/>
            </a:lvl2pPr>
            <a:lvl3pPr lvl="2" algn="l">
              <a:lnSpc>
                <a:spcPct val="115000"/>
              </a:lnSpc>
              <a:spcBef>
                <a:spcPts val="1600"/>
              </a:spcBef>
              <a:spcAft>
                <a:spcPts val="0"/>
              </a:spcAft>
              <a:buSzPts val="1000"/>
              <a:buNone/>
              <a:defRPr/>
            </a:lvl3pPr>
            <a:lvl4pPr lvl="3" algn="l">
              <a:lnSpc>
                <a:spcPct val="115000"/>
              </a:lnSpc>
              <a:spcBef>
                <a:spcPts val="1600"/>
              </a:spcBef>
              <a:spcAft>
                <a:spcPts val="0"/>
              </a:spcAft>
              <a:buSzPts val="1000"/>
              <a:buNone/>
              <a:defRPr/>
            </a:lvl4pPr>
            <a:lvl5pPr lvl="4" algn="l">
              <a:lnSpc>
                <a:spcPct val="115000"/>
              </a:lnSpc>
              <a:spcBef>
                <a:spcPts val="1600"/>
              </a:spcBef>
              <a:spcAft>
                <a:spcPts val="0"/>
              </a:spcAft>
              <a:buSzPts val="1000"/>
              <a:buNone/>
              <a:defRPr/>
            </a:lvl5pPr>
            <a:lvl6pPr lvl="5" algn="l">
              <a:lnSpc>
                <a:spcPct val="115000"/>
              </a:lnSpc>
              <a:spcBef>
                <a:spcPts val="1600"/>
              </a:spcBef>
              <a:spcAft>
                <a:spcPts val="0"/>
              </a:spcAft>
              <a:buSzPts val="1000"/>
              <a:buNone/>
              <a:defRPr/>
            </a:lvl6pPr>
            <a:lvl7pPr lvl="6" algn="l">
              <a:lnSpc>
                <a:spcPct val="115000"/>
              </a:lnSpc>
              <a:spcBef>
                <a:spcPts val="1600"/>
              </a:spcBef>
              <a:spcAft>
                <a:spcPts val="0"/>
              </a:spcAft>
              <a:buSzPts val="1000"/>
              <a:buNone/>
              <a:defRPr/>
            </a:lvl7pPr>
            <a:lvl8pPr lvl="7" algn="l">
              <a:lnSpc>
                <a:spcPct val="115000"/>
              </a:lnSpc>
              <a:spcBef>
                <a:spcPts val="1600"/>
              </a:spcBef>
              <a:spcAft>
                <a:spcPts val="0"/>
              </a:spcAft>
              <a:buSzPts val="1000"/>
              <a:buNone/>
              <a:defRPr/>
            </a:lvl8pPr>
            <a:lvl9pPr lvl="8" algn="l">
              <a:lnSpc>
                <a:spcPct val="115000"/>
              </a:lnSpc>
              <a:spcBef>
                <a:spcPts val="1600"/>
              </a:spcBef>
              <a:spcAft>
                <a:spcPts val="1600"/>
              </a:spcAft>
              <a:buSzPts val="10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6"/>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
        <p:nvSpPr>
          <p:cNvPr id="26" name="Google Shape;26;p6"/>
          <p:cNvSpPr txBox="1"/>
          <p:nvPr>
            <p:ph idx="1" type="body"/>
          </p:nvPr>
        </p:nvSpPr>
        <p:spPr>
          <a:xfrm>
            <a:off x="311700" y="9238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7" name="Google Shape;27;p6"/>
          <p:cNvSpPr txBox="1"/>
          <p:nvPr>
            <p:ph idx="2" type="body"/>
          </p:nvPr>
        </p:nvSpPr>
        <p:spPr>
          <a:xfrm>
            <a:off x="4832400" y="9238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8" name="Google Shape;28;p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
        <p:nvSpPr>
          <p:cNvPr id="29" name="Google Shape;29;p6"/>
          <p:cNvSpPr txBox="1"/>
          <p:nvPr>
            <p:ph idx="3" type="subTitle"/>
          </p:nvPr>
        </p:nvSpPr>
        <p:spPr>
          <a:xfrm>
            <a:off x="235500" y="470750"/>
            <a:ext cx="5808900" cy="5985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600"/>
              <a:buNone/>
              <a:defRPr b="1">
                <a:latin typeface="Montserrat"/>
                <a:ea typeface="Montserrat"/>
                <a:cs typeface="Montserrat"/>
                <a:sym typeface="Montserrat"/>
              </a:defRPr>
            </a:lvl1pPr>
            <a:lvl2pPr lvl="1" algn="l">
              <a:lnSpc>
                <a:spcPct val="115000"/>
              </a:lnSpc>
              <a:spcBef>
                <a:spcPts val="1600"/>
              </a:spcBef>
              <a:spcAft>
                <a:spcPts val="0"/>
              </a:spcAft>
              <a:buSzPts val="1000"/>
              <a:buNone/>
              <a:defRPr/>
            </a:lvl2pPr>
            <a:lvl3pPr lvl="2" algn="l">
              <a:lnSpc>
                <a:spcPct val="115000"/>
              </a:lnSpc>
              <a:spcBef>
                <a:spcPts val="1600"/>
              </a:spcBef>
              <a:spcAft>
                <a:spcPts val="0"/>
              </a:spcAft>
              <a:buSzPts val="1000"/>
              <a:buNone/>
              <a:defRPr/>
            </a:lvl3pPr>
            <a:lvl4pPr lvl="3" algn="l">
              <a:lnSpc>
                <a:spcPct val="115000"/>
              </a:lnSpc>
              <a:spcBef>
                <a:spcPts val="1600"/>
              </a:spcBef>
              <a:spcAft>
                <a:spcPts val="0"/>
              </a:spcAft>
              <a:buSzPts val="1000"/>
              <a:buNone/>
              <a:defRPr/>
            </a:lvl4pPr>
            <a:lvl5pPr lvl="4" algn="l">
              <a:lnSpc>
                <a:spcPct val="115000"/>
              </a:lnSpc>
              <a:spcBef>
                <a:spcPts val="1600"/>
              </a:spcBef>
              <a:spcAft>
                <a:spcPts val="0"/>
              </a:spcAft>
              <a:buSzPts val="1000"/>
              <a:buNone/>
              <a:defRPr/>
            </a:lvl5pPr>
            <a:lvl6pPr lvl="5" algn="l">
              <a:lnSpc>
                <a:spcPct val="115000"/>
              </a:lnSpc>
              <a:spcBef>
                <a:spcPts val="1600"/>
              </a:spcBef>
              <a:spcAft>
                <a:spcPts val="0"/>
              </a:spcAft>
              <a:buSzPts val="1000"/>
              <a:buNone/>
              <a:defRPr/>
            </a:lvl6pPr>
            <a:lvl7pPr lvl="6" algn="l">
              <a:lnSpc>
                <a:spcPct val="115000"/>
              </a:lnSpc>
              <a:spcBef>
                <a:spcPts val="1600"/>
              </a:spcBef>
              <a:spcAft>
                <a:spcPts val="0"/>
              </a:spcAft>
              <a:buSzPts val="1000"/>
              <a:buNone/>
              <a:defRPr/>
            </a:lvl7pPr>
            <a:lvl8pPr lvl="7" algn="l">
              <a:lnSpc>
                <a:spcPct val="115000"/>
              </a:lnSpc>
              <a:spcBef>
                <a:spcPts val="1600"/>
              </a:spcBef>
              <a:spcAft>
                <a:spcPts val="0"/>
              </a:spcAft>
              <a:buSzPts val="1000"/>
              <a:buNone/>
              <a:defRPr/>
            </a:lvl8pPr>
            <a:lvl9pPr lvl="8" algn="l">
              <a:lnSpc>
                <a:spcPct val="115000"/>
              </a:lnSpc>
              <a:spcBef>
                <a:spcPts val="1600"/>
              </a:spcBef>
              <a:spcAft>
                <a:spcPts val="1600"/>
              </a:spcAft>
              <a:buSzPts val="10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7"/>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
        <p:nvSpPr>
          <p:cNvPr id="32" name="Google Shape;32;p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35" name="Google Shape;35;p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30200" lvl="0" marL="457200" algn="l">
              <a:lnSpc>
                <a:spcPct val="115000"/>
              </a:lnSpc>
              <a:spcBef>
                <a:spcPts val="0"/>
              </a:spcBef>
              <a:spcAft>
                <a:spcPts val="0"/>
              </a:spcAft>
              <a:buSzPts val="1600"/>
              <a:buChar char="❏"/>
              <a:defRPr/>
            </a:lvl1pPr>
            <a:lvl2pPr indent="-292100" lvl="1" marL="914400" algn="l">
              <a:lnSpc>
                <a:spcPct val="115000"/>
              </a:lnSpc>
              <a:spcBef>
                <a:spcPts val="1600"/>
              </a:spcBef>
              <a:spcAft>
                <a:spcPts val="0"/>
              </a:spcAft>
              <a:buSzPts val="1000"/>
              <a:buChar char="❏"/>
              <a:defRPr/>
            </a:lvl2pPr>
            <a:lvl3pPr indent="-292100" lvl="2" marL="1371600" algn="l">
              <a:lnSpc>
                <a:spcPct val="115000"/>
              </a:lnSpc>
              <a:spcBef>
                <a:spcPts val="1600"/>
              </a:spcBef>
              <a:spcAft>
                <a:spcPts val="0"/>
              </a:spcAft>
              <a:buSzPts val="1000"/>
              <a:buChar char="❏"/>
              <a:defRPr/>
            </a:lvl3pPr>
            <a:lvl4pPr indent="-292100" lvl="3" marL="1828800" algn="l">
              <a:lnSpc>
                <a:spcPct val="115000"/>
              </a:lnSpc>
              <a:spcBef>
                <a:spcPts val="1600"/>
              </a:spcBef>
              <a:spcAft>
                <a:spcPts val="0"/>
              </a:spcAft>
              <a:buSzPts val="1000"/>
              <a:buChar char="❏"/>
              <a:defRPr/>
            </a:lvl4pPr>
            <a:lvl5pPr indent="-292100" lvl="4" marL="2286000" algn="l">
              <a:lnSpc>
                <a:spcPct val="115000"/>
              </a:lnSpc>
              <a:spcBef>
                <a:spcPts val="1600"/>
              </a:spcBef>
              <a:spcAft>
                <a:spcPts val="0"/>
              </a:spcAft>
              <a:buSzPts val="1000"/>
              <a:buChar char="❏"/>
              <a:defRPr/>
            </a:lvl5pPr>
            <a:lvl6pPr indent="-292100" lvl="5" marL="2743200" algn="l">
              <a:lnSpc>
                <a:spcPct val="115000"/>
              </a:lnSpc>
              <a:spcBef>
                <a:spcPts val="1600"/>
              </a:spcBef>
              <a:spcAft>
                <a:spcPts val="0"/>
              </a:spcAft>
              <a:buSzPts val="1000"/>
              <a:buChar char="❏"/>
              <a:defRPr/>
            </a:lvl6pPr>
            <a:lvl7pPr indent="-292100" lvl="6" marL="3200400" algn="l">
              <a:lnSpc>
                <a:spcPct val="115000"/>
              </a:lnSpc>
              <a:spcBef>
                <a:spcPts val="1600"/>
              </a:spcBef>
              <a:spcAft>
                <a:spcPts val="0"/>
              </a:spcAft>
              <a:buSzPts val="1000"/>
              <a:buChar char="❏"/>
              <a:defRPr/>
            </a:lvl7pPr>
            <a:lvl8pPr indent="-292100" lvl="7" marL="3657600" algn="l">
              <a:lnSpc>
                <a:spcPct val="115000"/>
              </a:lnSpc>
              <a:spcBef>
                <a:spcPts val="1600"/>
              </a:spcBef>
              <a:spcAft>
                <a:spcPts val="0"/>
              </a:spcAft>
              <a:buSzPts val="1000"/>
              <a:buChar char="❏"/>
              <a:defRPr/>
            </a:lvl8pPr>
            <a:lvl9pPr indent="-292100" lvl="8" marL="4114800" algn="l">
              <a:lnSpc>
                <a:spcPct val="115000"/>
              </a:lnSpc>
              <a:spcBef>
                <a:spcPts val="1600"/>
              </a:spcBef>
              <a:spcAft>
                <a:spcPts val="1600"/>
              </a:spcAft>
              <a:buSzPts val="1000"/>
              <a:buChar char="❏"/>
              <a:defRPr/>
            </a:lvl9pPr>
          </a:lstStyle>
          <a:p/>
        </p:txBody>
      </p:sp>
      <p:sp>
        <p:nvSpPr>
          <p:cNvPr id="41" name="Google Shape;41;p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600"/>
              <a:buNone/>
              <a:defRPr/>
            </a:lvl1pPr>
          </a:lstStyle>
          <a:p/>
        </p:txBody>
      </p:sp>
      <p:sp>
        <p:nvSpPr>
          <p:cNvPr id="44" name="Google Shape;44;p1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5" name="Shape 45"/>
        <p:cNvGrpSpPr/>
        <p:nvPr/>
      </p:nvGrpSpPr>
      <p:grpSpPr>
        <a:xfrm>
          <a:off x="0" y="0"/>
          <a:ext cx="0" cy="0"/>
          <a:chOff x="0" y="0"/>
          <a:chExt cx="0" cy="0"/>
        </a:xfrm>
      </p:grpSpPr>
      <p:sp>
        <p:nvSpPr>
          <p:cNvPr id="46" name="Google Shape;46;p1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69" name="Shape 6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70" name="Shape 70"/>
        <p:cNvGrpSpPr/>
        <p:nvPr/>
      </p:nvGrpSpPr>
      <p:grpSpPr>
        <a:xfrm>
          <a:off x="0" y="0"/>
          <a:ext cx="0" cy="0"/>
          <a:chOff x="0" y="0"/>
          <a:chExt cx="0" cy="0"/>
        </a:xfrm>
      </p:grpSpPr>
      <p:sp>
        <p:nvSpPr>
          <p:cNvPr id="71" name="Google Shape;71;p14"/>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b="1" i="0" sz="2800">
                <a:solidFill>
                  <a:srgbClr val="428F9B"/>
                </a:solidFill>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2" name="Google Shape;72;p14"/>
          <p:cNvSpPr txBox="1"/>
          <p:nvPr>
            <p:ph idx="1" type="body"/>
          </p:nvPr>
        </p:nvSpPr>
        <p:spPr>
          <a:xfrm>
            <a:off x="604818" y="1407717"/>
            <a:ext cx="7934400" cy="12612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100"/>
              <a:buNone/>
              <a:defRPr b="0" i="0">
                <a:solidFill>
                  <a:schemeClr val="dk1"/>
                </a:solidFill>
              </a:defRPr>
            </a:lvl1pPr>
            <a:lvl2pPr indent="-228600" lvl="1" marL="914400" rtl="0" algn="l">
              <a:spcBef>
                <a:spcPts val="0"/>
              </a:spcBef>
              <a:spcAft>
                <a:spcPts val="0"/>
              </a:spcAft>
              <a:buSzPts val="1100"/>
              <a:buNone/>
              <a:defRPr/>
            </a:lvl2pPr>
            <a:lvl3pPr indent="-228600" lvl="2" marL="1371600" rtl="0" algn="l">
              <a:spcBef>
                <a:spcPts val="0"/>
              </a:spcBef>
              <a:spcAft>
                <a:spcPts val="0"/>
              </a:spcAft>
              <a:buSzPts val="1100"/>
              <a:buNone/>
              <a:defRPr/>
            </a:lvl3pPr>
            <a:lvl4pPr indent="-228600" lvl="3" marL="1828800" rtl="0" algn="l">
              <a:spcBef>
                <a:spcPts val="0"/>
              </a:spcBef>
              <a:spcAft>
                <a:spcPts val="0"/>
              </a:spcAft>
              <a:buSzPts val="1100"/>
              <a:buNone/>
              <a:defRPr/>
            </a:lvl4pPr>
            <a:lvl5pPr indent="-228600" lvl="4" marL="2286000" rtl="0" algn="l">
              <a:spcBef>
                <a:spcPts val="0"/>
              </a:spcBef>
              <a:spcAft>
                <a:spcPts val="0"/>
              </a:spcAft>
              <a:buSzPts val="1100"/>
              <a:buNone/>
              <a:defRPr/>
            </a:lvl5pPr>
            <a:lvl6pPr indent="-228600" lvl="5" marL="2743200" rtl="0" algn="l">
              <a:spcBef>
                <a:spcPts val="0"/>
              </a:spcBef>
              <a:spcAft>
                <a:spcPts val="0"/>
              </a:spcAft>
              <a:buSzPts val="1100"/>
              <a:buNone/>
              <a:defRPr/>
            </a:lvl6pPr>
            <a:lvl7pPr indent="-228600" lvl="6" marL="3200400" rtl="0" algn="l">
              <a:spcBef>
                <a:spcPts val="0"/>
              </a:spcBef>
              <a:spcAft>
                <a:spcPts val="0"/>
              </a:spcAft>
              <a:buSzPts val="1100"/>
              <a:buNone/>
              <a:defRPr/>
            </a:lvl7pPr>
            <a:lvl8pPr indent="-228600" lvl="7" marL="3657600" rtl="0" algn="l">
              <a:spcBef>
                <a:spcPts val="0"/>
              </a:spcBef>
              <a:spcAft>
                <a:spcPts val="0"/>
              </a:spcAft>
              <a:buSzPts val="1100"/>
              <a:buNone/>
              <a:defRPr/>
            </a:lvl8pPr>
            <a:lvl9pPr indent="-228600" lvl="8" marL="4114800" rtl="0" algn="l">
              <a:spcBef>
                <a:spcPts val="0"/>
              </a:spcBef>
              <a:spcAft>
                <a:spcPts val="0"/>
              </a:spcAft>
              <a:buSzPts val="1100"/>
              <a:buNone/>
              <a:defRPr/>
            </a:lvl9pPr>
          </a:lstStyle>
          <a:p/>
        </p:txBody>
      </p:sp>
      <p:sp>
        <p:nvSpPr>
          <p:cNvPr id="73" name="Google Shape;73;p14"/>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4" name="Google Shape;74;p14"/>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5" name="Google Shape;75;p14"/>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CZ"/>
              <a:t>‹#›</a:t>
            </a:fld>
            <a:endParaRPr sz="1400">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76" name="Shape 76"/>
        <p:cNvGrpSpPr/>
        <p:nvPr/>
      </p:nvGrpSpPr>
      <p:grpSpPr>
        <a:xfrm>
          <a:off x="0" y="0"/>
          <a:ext cx="0" cy="0"/>
          <a:chOff x="0" y="0"/>
          <a:chExt cx="0" cy="0"/>
        </a:xfrm>
      </p:grpSpPr>
      <p:sp>
        <p:nvSpPr>
          <p:cNvPr id="77" name="Google Shape;77;p15"/>
          <p:cNvSpPr txBox="1"/>
          <p:nvPr>
            <p:ph type="ctrTitle"/>
          </p:nvPr>
        </p:nvSpPr>
        <p:spPr>
          <a:xfrm>
            <a:off x="685800" y="1594485"/>
            <a:ext cx="7772400" cy="10800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8" name="Google Shape;78;p15"/>
          <p:cNvSpPr txBox="1"/>
          <p:nvPr>
            <p:ph idx="1" type="subTitle"/>
          </p:nvPr>
        </p:nvSpPr>
        <p:spPr>
          <a:xfrm>
            <a:off x="1371600" y="2880360"/>
            <a:ext cx="6400800" cy="12858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9" name="Google Shape;79;p15"/>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0" name="Google Shape;80;p15"/>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1" name="Google Shape;81;p15"/>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CZ"/>
              <a:t>‹#›</a:t>
            </a:fld>
            <a:endParaRPr sz="1400">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82" name="Shape 82"/>
        <p:cNvGrpSpPr/>
        <p:nvPr/>
      </p:nvGrpSpPr>
      <p:grpSpPr>
        <a:xfrm>
          <a:off x="0" y="0"/>
          <a:ext cx="0" cy="0"/>
          <a:chOff x="0" y="0"/>
          <a:chExt cx="0" cy="0"/>
        </a:xfrm>
      </p:grpSpPr>
      <p:sp>
        <p:nvSpPr>
          <p:cNvPr id="83" name="Google Shape;83;p16"/>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b="1" i="0" sz="2800">
                <a:solidFill>
                  <a:srgbClr val="428F9B"/>
                </a:solidFill>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4" name="Google Shape;84;p16"/>
          <p:cNvSpPr txBox="1"/>
          <p:nvPr>
            <p:ph idx="1" type="body"/>
          </p:nvPr>
        </p:nvSpPr>
        <p:spPr>
          <a:xfrm>
            <a:off x="457200" y="1183005"/>
            <a:ext cx="39774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100"/>
              <a:buNone/>
              <a:defRPr/>
            </a:lvl1pPr>
            <a:lvl2pPr indent="-228600" lvl="1" marL="914400" rtl="0" algn="l">
              <a:spcBef>
                <a:spcPts val="0"/>
              </a:spcBef>
              <a:spcAft>
                <a:spcPts val="0"/>
              </a:spcAft>
              <a:buSzPts val="1100"/>
              <a:buNone/>
              <a:defRPr/>
            </a:lvl2pPr>
            <a:lvl3pPr indent="-228600" lvl="2" marL="1371600" rtl="0" algn="l">
              <a:spcBef>
                <a:spcPts val="0"/>
              </a:spcBef>
              <a:spcAft>
                <a:spcPts val="0"/>
              </a:spcAft>
              <a:buSzPts val="1100"/>
              <a:buNone/>
              <a:defRPr/>
            </a:lvl3pPr>
            <a:lvl4pPr indent="-228600" lvl="3" marL="1828800" rtl="0" algn="l">
              <a:spcBef>
                <a:spcPts val="0"/>
              </a:spcBef>
              <a:spcAft>
                <a:spcPts val="0"/>
              </a:spcAft>
              <a:buSzPts val="1100"/>
              <a:buNone/>
              <a:defRPr/>
            </a:lvl4pPr>
            <a:lvl5pPr indent="-228600" lvl="4" marL="2286000" rtl="0" algn="l">
              <a:spcBef>
                <a:spcPts val="0"/>
              </a:spcBef>
              <a:spcAft>
                <a:spcPts val="0"/>
              </a:spcAft>
              <a:buSzPts val="1100"/>
              <a:buNone/>
              <a:defRPr/>
            </a:lvl5pPr>
            <a:lvl6pPr indent="-228600" lvl="5" marL="2743200" rtl="0" algn="l">
              <a:spcBef>
                <a:spcPts val="0"/>
              </a:spcBef>
              <a:spcAft>
                <a:spcPts val="0"/>
              </a:spcAft>
              <a:buSzPts val="1100"/>
              <a:buNone/>
              <a:defRPr/>
            </a:lvl6pPr>
            <a:lvl7pPr indent="-228600" lvl="6" marL="3200400" rtl="0" algn="l">
              <a:spcBef>
                <a:spcPts val="0"/>
              </a:spcBef>
              <a:spcAft>
                <a:spcPts val="0"/>
              </a:spcAft>
              <a:buSzPts val="1100"/>
              <a:buNone/>
              <a:defRPr/>
            </a:lvl7pPr>
            <a:lvl8pPr indent="-228600" lvl="7" marL="3657600" rtl="0" algn="l">
              <a:spcBef>
                <a:spcPts val="0"/>
              </a:spcBef>
              <a:spcAft>
                <a:spcPts val="0"/>
              </a:spcAft>
              <a:buSzPts val="1100"/>
              <a:buNone/>
              <a:defRPr/>
            </a:lvl8pPr>
            <a:lvl9pPr indent="-228600" lvl="8" marL="4114800" rtl="0" algn="l">
              <a:spcBef>
                <a:spcPts val="0"/>
              </a:spcBef>
              <a:spcAft>
                <a:spcPts val="0"/>
              </a:spcAft>
              <a:buSzPts val="1100"/>
              <a:buNone/>
              <a:defRPr/>
            </a:lvl9pPr>
          </a:lstStyle>
          <a:p/>
        </p:txBody>
      </p:sp>
      <p:sp>
        <p:nvSpPr>
          <p:cNvPr id="85" name="Google Shape;85;p16"/>
          <p:cNvSpPr txBox="1"/>
          <p:nvPr>
            <p:ph idx="2" type="body"/>
          </p:nvPr>
        </p:nvSpPr>
        <p:spPr>
          <a:xfrm>
            <a:off x="4709160" y="1183005"/>
            <a:ext cx="39774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100"/>
              <a:buNone/>
              <a:defRPr/>
            </a:lvl1pPr>
            <a:lvl2pPr indent="-228600" lvl="1" marL="914400" rtl="0" algn="l">
              <a:spcBef>
                <a:spcPts val="0"/>
              </a:spcBef>
              <a:spcAft>
                <a:spcPts val="0"/>
              </a:spcAft>
              <a:buSzPts val="1100"/>
              <a:buNone/>
              <a:defRPr/>
            </a:lvl2pPr>
            <a:lvl3pPr indent="-228600" lvl="2" marL="1371600" rtl="0" algn="l">
              <a:spcBef>
                <a:spcPts val="0"/>
              </a:spcBef>
              <a:spcAft>
                <a:spcPts val="0"/>
              </a:spcAft>
              <a:buSzPts val="1100"/>
              <a:buNone/>
              <a:defRPr/>
            </a:lvl3pPr>
            <a:lvl4pPr indent="-228600" lvl="3" marL="1828800" rtl="0" algn="l">
              <a:spcBef>
                <a:spcPts val="0"/>
              </a:spcBef>
              <a:spcAft>
                <a:spcPts val="0"/>
              </a:spcAft>
              <a:buSzPts val="1100"/>
              <a:buNone/>
              <a:defRPr/>
            </a:lvl4pPr>
            <a:lvl5pPr indent="-228600" lvl="4" marL="2286000" rtl="0" algn="l">
              <a:spcBef>
                <a:spcPts val="0"/>
              </a:spcBef>
              <a:spcAft>
                <a:spcPts val="0"/>
              </a:spcAft>
              <a:buSzPts val="1100"/>
              <a:buNone/>
              <a:defRPr/>
            </a:lvl5pPr>
            <a:lvl6pPr indent="-228600" lvl="5" marL="2743200" rtl="0" algn="l">
              <a:spcBef>
                <a:spcPts val="0"/>
              </a:spcBef>
              <a:spcAft>
                <a:spcPts val="0"/>
              </a:spcAft>
              <a:buSzPts val="1100"/>
              <a:buNone/>
              <a:defRPr/>
            </a:lvl6pPr>
            <a:lvl7pPr indent="-228600" lvl="6" marL="3200400" rtl="0" algn="l">
              <a:spcBef>
                <a:spcPts val="0"/>
              </a:spcBef>
              <a:spcAft>
                <a:spcPts val="0"/>
              </a:spcAft>
              <a:buSzPts val="1100"/>
              <a:buNone/>
              <a:defRPr/>
            </a:lvl7pPr>
            <a:lvl8pPr indent="-228600" lvl="7" marL="3657600" rtl="0" algn="l">
              <a:spcBef>
                <a:spcPts val="0"/>
              </a:spcBef>
              <a:spcAft>
                <a:spcPts val="0"/>
              </a:spcAft>
              <a:buSzPts val="1100"/>
              <a:buNone/>
              <a:defRPr/>
            </a:lvl8pPr>
            <a:lvl9pPr indent="-228600" lvl="8" marL="4114800" rtl="0" algn="l">
              <a:spcBef>
                <a:spcPts val="0"/>
              </a:spcBef>
              <a:spcAft>
                <a:spcPts val="0"/>
              </a:spcAft>
              <a:buSzPts val="1100"/>
              <a:buNone/>
              <a:defRPr/>
            </a:lvl9pPr>
          </a:lstStyle>
          <a:p/>
        </p:txBody>
      </p:sp>
      <p:sp>
        <p:nvSpPr>
          <p:cNvPr id="86" name="Google Shape;86;p16"/>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7" name="Google Shape;87;p16"/>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8" name="Google Shape;88;p16"/>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CZ"/>
              <a:t>‹#›</a:t>
            </a:fld>
            <a:endParaRPr sz="1400">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89" name="Shape 89"/>
        <p:cNvGrpSpPr/>
        <p:nvPr/>
      </p:nvGrpSpPr>
      <p:grpSpPr>
        <a:xfrm>
          <a:off x="0" y="0"/>
          <a:ext cx="0" cy="0"/>
          <a:chOff x="0" y="0"/>
          <a:chExt cx="0" cy="0"/>
        </a:xfrm>
      </p:grpSpPr>
      <p:sp>
        <p:nvSpPr>
          <p:cNvPr id="90" name="Google Shape;90;p17"/>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b="1" i="0" sz="2800">
                <a:solidFill>
                  <a:srgbClr val="428F9B"/>
                </a:solidFill>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1" name="Google Shape;91;p17"/>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2" name="Google Shape;92;p17"/>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3" name="Google Shape;93;p17"/>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CZ"/>
              <a:t>‹#›</a:t>
            </a:fld>
            <a:endParaRPr sz="14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slideLayout" Target="../slideLayouts/slideLayout11.xml"/><Relationship Id="rId9" Type="http://schemas.openxmlformats.org/officeDocument/2006/relationships/theme" Target="../theme/theme1.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1C4587"/>
              </a:buClr>
              <a:buSzPts val="2400"/>
              <a:buFont typeface="Montserrat"/>
              <a:buNone/>
              <a:defRPr b="1" i="0" sz="2400" u="none" cap="none" strike="noStrike">
                <a:solidFill>
                  <a:srgbClr val="1C4587"/>
                </a:solidFill>
                <a:latin typeface="Montserrat"/>
                <a:ea typeface="Montserrat"/>
                <a:cs typeface="Montserrat"/>
                <a:sym typeface="Montserrat"/>
              </a:defRPr>
            </a:lvl1pPr>
            <a:lvl2pPr lvl="1"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2pPr>
            <a:lvl3pPr lvl="2"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3pPr>
            <a:lvl4pPr lvl="3"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4pPr>
            <a:lvl5pPr lvl="4"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5pPr>
            <a:lvl6pPr lvl="5"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6pPr>
            <a:lvl7pPr lvl="6"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7pPr>
            <a:lvl8pPr lvl="7"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8pPr>
            <a:lvl9pPr lvl="8"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9pPr>
          </a:lstStyle>
          <a:p/>
        </p:txBody>
      </p:sp>
      <p:sp>
        <p:nvSpPr>
          <p:cNvPr id="7" name="Google Shape;7;p1"/>
          <p:cNvSpPr txBox="1"/>
          <p:nvPr>
            <p:ph idx="1" type="body"/>
          </p:nvPr>
        </p:nvSpPr>
        <p:spPr>
          <a:xfrm>
            <a:off x="311700" y="1000075"/>
            <a:ext cx="8520600" cy="34164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15000"/>
              </a:lnSpc>
              <a:spcBef>
                <a:spcPts val="0"/>
              </a:spcBef>
              <a:spcAft>
                <a:spcPts val="0"/>
              </a:spcAft>
              <a:buClr>
                <a:srgbClr val="666666"/>
              </a:buClr>
              <a:buSzPts val="1600"/>
              <a:buFont typeface="Montserrat Medium"/>
              <a:buChar char="❏"/>
              <a:defRPr b="0" i="0" sz="1600" u="none" cap="none" strike="noStrike">
                <a:solidFill>
                  <a:srgbClr val="666666"/>
                </a:solidFill>
                <a:latin typeface="Montserrat Medium"/>
                <a:ea typeface="Montserrat Medium"/>
                <a:cs typeface="Montserrat Medium"/>
                <a:sym typeface="Montserrat Medium"/>
              </a:defRPr>
            </a:lvl1pPr>
            <a:lvl2pPr indent="-292100" lvl="1" marL="9144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2pPr>
            <a:lvl3pPr indent="-292100" lvl="2" marL="13716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3pPr>
            <a:lvl4pPr indent="-292100" lvl="3" marL="18288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4pPr>
            <a:lvl5pPr indent="-292100" lvl="4" marL="22860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5pPr>
            <a:lvl6pPr indent="-292100" lvl="5" marL="27432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6pPr>
            <a:lvl7pPr indent="-292100" lvl="6" marL="32004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7pPr>
            <a:lvl8pPr indent="-292100" lvl="7" marL="36576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8pPr>
            <a:lvl9pPr indent="-292100" lvl="8" marL="4114800" marR="0" rtl="0" algn="l">
              <a:lnSpc>
                <a:spcPct val="115000"/>
              </a:lnSpc>
              <a:spcBef>
                <a:spcPts val="1600"/>
              </a:spcBef>
              <a:spcAft>
                <a:spcPts val="160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9pPr>
          </a:lstStyle>
          <a:p/>
        </p:txBody>
      </p:sp>
      <p:sp>
        <p:nvSpPr>
          <p:cNvPr id="8" name="Google Shape;8;p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 name="Shape 47"/>
        <p:cNvGrpSpPr/>
        <p:nvPr/>
      </p:nvGrpSpPr>
      <p:grpSpPr>
        <a:xfrm>
          <a:off x="0" y="0"/>
          <a:ext cx="0" cy="0"/>
          <a:chOff x="0" y="0"/>
          <a:chExt cx="0" cy="0"/>
        </a:xfrm>
      </p:grpSpPr>
      <p:sp>
        <p:nvSpPr>
          <p:cNvPr id="48" name="Google Shape;48;p12"/>
          <p:cNvSpPr/>
          <p:nvPr/>
        </p:nvSpPr>
        <p:spPr>
          <a:xfrm>
            <a:off x="0" y="8"/>
            <a:ext cx="9142800" cy="4407000"/>
          </a:xfrm>
          <a:prstGeom prst="rect">
            <a:avLst/>
          </a:prstGeom>
          <a:blipFill rotWithShape="1">
            <a:blip r:embed="rId1">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49" name="Google Shape;49;p12"/>
          <p:cNvSpPr/>
          <p:nvPr/>
        </p:nvSpPr>
        <p:spPr>
          <a:xfrm>
            <a:off x="5715613" y="4590686"/>
            <a:ext cx="955500" cy="3672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0" name="Google Shape;50;p12"/>
          <p:cNvSpPr/>
          <p:nvPr/>
        </p:nvSpPr>
        <p:spPr>
          <a:xfrm>
            <a:off x="3237482" y="4644120"/>
            <a:ext cx="1777500" cy="2625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1" name="Google Shape;51;p12"/>
          <p:cNvSpPr/>
          <p:nvPr/>
        </p:nvSpPr>
        <p:spPr>
          <a:xfrm>
            <a:off x="2471704" y="4590688"/>
            <a:ext cx="692772" cy="367461"/>
          </a:xfrm>
          <a:custGeom>
            <a:rect b="b" l="l" r="r" t="t"/>
            <a:pathLst>
              <a:path extrusionOk="0" h="540384" w="810260">
                <a:moveTo>
                  <a:pt x="0" y="0"/>
                </a:moveTo>
                <a:lnTo>
                  <a:pt x="810006" y="0"/>
                </a:lnTo>
                <a:lnTo>
                  <a:pt x="810006" y="540004"/>
                </a:lnTo>
                <a:lnTo>
                  <a:pt x="0" y="540004"/>
                </a:lnTo>
                <a:lnTo>
                  <a:pt x="0" y="0"/>
                </a:lnTo>
                <a:close/>
              </a:path>
            </a:pathLst>
          </a:custGeom>
          <a:solidFill>
            <a:srgbClr val="16419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2" name="Google Shape;52;p12"/>
          <p:cNvSpPr/>
          <p:nvPr/>
        </p:nvSpPr>
        <p:spPr>
          <a:xfrm>
            <a:off x="2793616" y="4631494"/>
            <a:ext cx="48863" cy="37134"/>
          </a:xfrm>
          <a:custGeom>
            <a:rect b="b" l="l" r="r" t="t"/>
            <a:pathLst>
              <a:path extrusionOk="0" h="54609" w="57150">
                <a:moveTo>
                  <a:pt x="57073" y="20726"/>
                </a:moveTo>
                <a:lnTo>
                  <a:pt x="0" y="20726"/>
                </a:lnTo>
                <a:lnTo>
                  <a:pt x="17640" y="33540"/>
                </a:lnTo>
                <a:lnTo>
                  <a:pt x="10909" y="54267"/>
                </a:lnTo>
                <a:lnTo>
                  <a:pt x="28536" y="41452"/>
                </a:lnTo>
                <a:lnTo>
                  <a:pt x="42002" y="41452"/>
                </a:lnTo>
                <a:lnTo>
                  <a:pt x="39433" y="33540"/>
                </a:lnTo>
                <a:lnTo>
                  <a:pt x="57073" y="20726"/>
                </a:lnTo>
                <a:close/>
              </a:path>
              <a:path extrusionOk="0" h="54609" w="57150">
                <a:moveTo>
                  <a:pt x="42002" y="41452"/>
                </a:moveTo>
                <a:lnTo>
                  <a:pt x="28536" y="41452"/>
                </a:lnTo>
                <a:lnTo>
                  <a:pt x="46164" y="54267"/>
                </a:lnTo>
                <a:lnTo>
                  <a:pt x="42002"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3" name="Google Shape;53;p12"/>
          <p:cNvSpPr/>
          <p:nvPr/>
        </p:nvSpPr>
        <p:spPr>
          <a:xfrm>
            <a:off x="2716657" y="4647895"/>
            <a:ext cx="48863" cy="37134"/>
          </a:xfrm>
          <a:custGeom>
            <a:rect b="b" l="l" r="r" t="t"/>
            <a:pathLst>
              <a:path extrusionOk="0" h="54609" w="57150">
                <a:moveTo>
                  <a:pt x="57073" y="20726"/>
                </a:moveTo>
                <a:lnTo>
                  <a:pt x="0" y="20726"/>
                </a:lnTo>
                <a:lnTo>
                  <a:pt x="17640" y="33528"/>
                </a:lnTo>
                <a:lnTo>
                  <a:pt x="10909"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4" name="Google Shape;54;p12"/>
          <p:cNvSpPr/>
          <p:nvPr/>
        </p:nvSpPr>
        <p:spPr>
          <a:xfrm>
            <a:off x="2660318" y="4692694"/>
            <a:ext cx="48863" cy="37134"/>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5" name="Google Shape;55;p12"/>
          <p:cNvSpPr/>
          <p:nvPr/>
        </p:nvSpPr>
        <p:spPr>
          <a:xfrm>
            <a:off x="2639698" y="4753912"/>
            <a:ext cx="48863" cy="37134"/>
          </a:xfrm>
          <a:custGeom>
            <a:rect b="b" l="l" r="r" t="t"/>
            <a:pathLst>
              <a:path extrusionOk="0" h="54609" w="57150">
                <a:moveTo>
                  <a:pt x="57061" y="20726"/>
                </a:moveTo>
                <a:lnTo>
                  <a:pt x="0" y="20726"/>
                </a:lnTo>
                <a:lnTo>
                  <a:pt x="17640" y="33528"/>
                </a:lnTo>
                <a:lnTo>
                  <a:pt x="10896" y="54267"/>
                </a:lnTo>
                <a:lnTo>
                  <a:pt x="28536" y="41452"/>
                </a:lnTo>
                <a:lnTo>
                  <a:pt x="42005" y="41452"/>
                </a:lnTo>
                <a:lnTo>
                  <a:pt x="39433" y="33528"/>
                </a:lnTo>
                <a:lnTo>
                  <a:pt x="57061"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6" name="Google Shape;56;p12"/>
          <p:cNvSpPr/>
          <p:nvPr/>
        </p:nvSpPr>
        <p:spPr>
          <a:xfrm>
            <a:off x="2947535" y="4753912"/>
            <a:ext cx="48863" cy="37134"/>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7" name="Google Shape;57;p12"/>
          <p:cNvSpPr/>
          <p:nvPr/>
        </p:nvSpPr>
        <p:spPr>
          <a:xfrm>
            <a:off x="2926915" y="4692694"/>
            <a:ext cx="48863" cy="37134"/>
          </a:xfrm>
          <a:custGeom>
            <a:rect b="b" l="l" r="r" t="t"/>
            <a:pathLst>
              <a:path extrusionOk="0" h="54609" w="57150">
                <a:moveTo>
                  <a:pt x="57061" y="20739"/>
                </a:moveTo>
                <a:lnTo>
                  <a:pt x="0" y="20739"/>
                </a:lnTo>
                <a:lnTo>
                  <a:pt x="17640" y="33553"/>
                </a:lnTo>
                <a:lnTo>
                  <a:pt x="10896" y="54279"/>
                </a:lnTo>
                <a:lnTo>
                  <a:pt x="28536" y="41465"/>
                </a:lnTo>
                <a:lnTo>
                  <a:pt x="42002" y="41465"/>
                </a:lnTo>
                <a:lnTo>
                  <a:pt x="39433" y="33553"/>
                </a:lnTo>
                <a:lnTo>
                  <a:pt x="57061"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8" name="Google Shape;58;p12"/>
          <p:cNvSpPr/>
          <p:nvPr/>
        </p:nvSpPr>
        <p:spPr>
          <a:xfrm>
            <a:off x="2870576" y="4647895"/>
            <a:ext cx="48863" cy="37134"/>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9" name="Google Shape;59;p12"/>
          <p:cNvSpPr/>
          <p:nvPr/>
        </p:nvSpPr>
        <p:spPr>
          <a:xfrm>
            <a:off x="2926915" y="4815114"/>
            <a:ext cx="48863" cy="37134"/>
          </a:xfrm>
          <a:custGeom>
            <a:rect b="b" l="l" r="r" t="t"/>
            <a:pathLst>
              <a:path extrusionOk="0" h="54609" w="57150">
                <a:moveTo>
                  <a:pt x="57061" y="20739"/>
                </a:moveTo>
                <a:lnTo>
                  <a:pt x="0" y="20739"/>
                </a:lnTo>
                <a:lnTo>
                  <a:pt x="17640" y="33540"/>
                </a:lnTo>
                <a:lnTo>
                  <a:pt x="10896" y="54279"/>
                </a:lnTo>
                <a:lnTo>
                  <a:pt x="28536" y="41465"/>
                </a:lnTo>
                <a:lnTo>
                  <a:pt x="42005" y="41465"/>
                </a:lnTo>
                <a:lnTo>
                  <a:pt x="39433" y="33540"/>
                </a:lnTo>
                <a:lnTo>
                  <a:pt x="57061"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0" name="Google Shape;60;p12"/>
          <p:cNvSpPr/>
          <p:nvPr/>
        </p:nvSpPr>
        <p:spPr>
          <a:xfrm>
            <a:off x="2870576" y="4859920"/>
            <a:ext cx="48863" cy="37134"/>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1" name="Google Shape;61;p12"/>
          <p:cNvSpPr/>
          <p:nvPr/>
        </p:nvSpPr>
        <p:spPr>
          <a:xfrm>
            <a:off x="2793616" y="4876322"/>
            <a:ext cx="48863" cy="37134"/>
          </a:xfrm>
          <a:custGeom>
            <a:rect b="b" l="l" r="r" t="t"/>
            <a:pathLst>
              <a:path extrusionOk="0" h="54609" w="57150">
                <a:moveTo>
                  <a:pt x="57073" y="20739"/>
                </a:moveTo>
                <a:lnTo>
                  <a:pt x="0" y="20739"/>
                </a:lnTo>
                <a:lnTo>
                  <a:pt x="17640" y="33540"/>
                </a:lnTo>
                <a:lnTo>
                  <a:pt x="10909"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2" name="Google Shape;62;p12"/>
          <p:cNvSpPr/>
          <p:nvPr/>
        </p:nvSpPr>
        <p:spPr>
          <a:xfrm>
            <a:off x="2716657" y="4859920"/>
            <a:ext cx="48863" cy="37134"/>
          </a:xfrm>
          <a:custGeom>
            <a:rect b="b" l="l" r="r" t="t"/>
            <a:pathLst>
              <a:path extrusionOk="0" h="54609" w="57150">
                <a:moveTo>
                  <a:pt x="57073" y="20739"/>
                </a:moveTo>
                <a:lnTo>
                  <a:pt x="0" y="20739"/>
                </a:lnTo>
                <a:lnTo>
                  <a:pt x="17640" y="33553"/>
                </a:lnTo>
                <a:lnTo>
                  <a:pt x="10909"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3" name="Google Shape;63;p12"/>
          <p:cNvSpPr/>
          <p:nvPr/>
        </p:nvSpPr>
        <p:spPr>
          <a:xfrm>
            <a:off x="2660318" y="4815114"/>
            <a:ext cx="48863" cy="37134"/>
          </a:xfrm>
          <a:custGeom>
            <a:rect b="b" l="l" r="r" t="t"/>
            <a:pathLst>
              <a:path extrusionOk="0" h="54609" w="57150">
                <a:moveTo>
                  <a:pt x="57073" y="20739"/>
                </a:moveTo>
                <a:lnTo>
                  <a:pt x="0" y="20739"/>
                </a:lnTo>
                <a:lnTo>
                  <a:pt x="17640" y="33540"/>
                </a:lnTo>
                <a:lnTo>
                  <a:pt x="10896"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4" name="Google Shape;64;p12"/>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100"/>
              <a:buNone/>
              <a:defRPr b="1" i="0" sz="2800" u="none" cap="none" strike="noStrike">
                <a:solidFill>
                  <a:srgbClr val="428F9B"/>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65" name="Google Shape;65;p12"/>
          <p:cNvSpPr txBox="1"/>
          <p:nvPr>
            <p:ph idx="1" type="body"/>
          </p:nvPr>
        </p:nvSpPr>
        <p:spPr>
          <a:xfrm>
            <a:off x="604818" y="1407717"/>
            <a:ext cx="7934400" cy="126120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100"/>
              <a:buNone/>
              <a:defRPr b="0" i="0" sz="1400" u="none" cap="none" strike="noStrike">
                <a:latin typeface="Calibri"/>
                <a:ea typeface="Calibri"/>
                <a:cs typeface="Calibri"/>
                <a:sym typeface="Calibri"/>
              </a:defRPr>
            </a:lvl2pPr>
            <a:lvl3pPr indent="-228600" lvl="2" marL="1371600" marR="0" rtl="0" algn="l">
              <a:spcBef>
                <a:spcPts val="0"/>
              </a:spcBef>
              <a:spcAft>
                <a:spcPts val="0"/>
              </a:spcAft>
              <a:buSzPts val="1100"/>
              <a:buNone/>
              <a:defRPr b="0" i="0" sz="1400" u="none" cap="none" strike="noStrike">
                <a:latin typeface="Calibri"/>
                <a:ea typeface="Calibri"/>
                <a:cs typeface="Calibri"/>
                <a:sym typeface="Calibri"/>
              </a:defRPr>
            </a:lvl3pPr>
            <a:lvl4pPr indent="-228600" lvl="3" marL="1828800" marR="0" rtl="0" algn="l">
              <a:spcBef>
                <a:spcPts val="0"/>
              </a:spcBef>
              <a:spcAft>
                <a:spcPts val="0"/>
              </a:spcAft>
              <a:buSzPts val="1100"/>
              <a:buNone/>
              <a:defRPr b="0" i="0" sz="1400" u="none" cap="none" strike="noStrike">
                <a:latin typeface="Calibri"/>
                <a:ea typeface="Calibri"/>
                <a:cs typeface="Calibri"/>
                <a:sym typeface="Calibri"/>
              </a:defRPr>
            </a:lvl4pPr>
            <a:lvl5pPr indent="-228600" lvl="4" marL="2286000" marR="0" rtl="0" algn="l">
              <a:spcBef>
                <a:spcPts val="0"/>
              </a:spcBef>
              <a:spcAft>
                <a:spcPts val="0"/>
              </a:spcAft>
              <a:buSzPts val="1100"/>
              <a:buNone/>
              <a:defRPr b="0" i="0" sz="1400" u="none" cap="none" strike="noStrike">
                <a:latin typeface="Calibri"/>
                <a:ea typeface="Calibri"/>
                <a:cs typeface="Calibri"/>
                <a:sym typeface="Calibri"/>
              </a:defRPr>
            </a:lvl5pPr>
            <a:lvl6pPr indent="-228600" lvl="5" marL="2743200" marR="0" rtl="0" algn="l">
              <a:spcBef>
                <a:spcPts val="0"/>
              </a:spcBef>
              <a:spcAft>
                <a:spcPts val="0"/>
              </a:spcAft>
              <a:buSzPts val="1100"/>
              <a:buNone/>
              <a:defRPr b="0" i="0" sz="1400" u="none" cap="none" strike="noStrike">
                <a:latin typeface="Calibri"/>
                <a:ea typeface="Calibri"/>
                <a:cs typeface="Calibri"/>
                <a:sym typeface="Calibri"/>
              </a:defRPr>
            </a:lvl6pPr>
            <a:lvl7pPr indent="-228600" lvl="6" marL="3200400" marR="0" rtl="0" algn="l">
              <a:spcBef>
                <a:spcPts val="0"/>
              </a:spcBef>
              <a:spcAft>
                <a:spcPts val="0"/>
              </a:spcAft>
              <a:buSzPts val="1100"/>
              <a:buNone/>
              <a:defRPr b="0" i="0" sz="1400" u="none" cap="none" strike="noStrike">
                <a:latin typeface="Calibri"/>
                <a:ea typeface="Calibri"/>
                <a:cs typeface="Calibri"/>
                <a:sym typeface="Calibri"/>
              </a:defRPr>
            </a:lvl7pPr>
            <a:lvl8pPr indent="-228600" lvl="7" marL="3657600" marR="0" rtl="0" algn="l">
              <a:spcBef>
                <a:spcPts val="0"/>
              </a:spcBef>
              <a:spcAft>
                <a:spcPts val="0"/>
              </a:spcAft>
              <a:buSzPts val="1100"/>
              <a:buNone/>
              <a:defRPr b="0" i="0" sz="1400" u="none" cap="none" strike="noStrike">
                <a:latin typeface="Calibri"/>
                <a:ea typeface="Calibri"/>
                <a:cs typeface="Calibri"/>
                <a:sym typeface="Calibri"/>
              </a:defRPr>
            </a:lvl8pPr>
            <a:lvl9pPr indent="-228600" lvl="8" marL="4114800" marR="0" rtl="0" algn="l">
              <a:spcBef>
                <a:spcPts val="0"/>
              </a:spcBef>
              <a:spcAft>
                <a:spcPts val="0"/>
              </a:spcAft>
              <a:buSzPts val="1100"/>
              <a:buNone/>
              <a:defRPr b="0" i="0" sz="1400" u="none" cap="none" strike="noStrike">
                <a:latin typeface="Calibri"/>
                <a:ea typeface="Calibri"/>
                <a:cs typeface="Calibri"/>
                <a:sym typeface="Calibri"/>
              </a:defRPr>
            </a:lvl9pPr>
          </a:lstStyle>
          <a:p/>
        </p:txBody>
      </p:sp>
      <p:sp>
        <p:nvSpPr>
          <p:cNvPr id="66" name="Google Shape;66;p12"/>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100"/>
              <a:buNone/>
              <a:defRPr sz="14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7" name="Google Shape;67;p12"/>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100"/>
              <a:buNone/>
              <a:defRPr sz="14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8" name="Google Shape;68;p12"/>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sz="1400">
                <a:solidFill>
                  <a:srgbClr val="888888"/>
                </a:solidFill>
                <a:latin typeface="Calibri"/>
                <a:ea typeface="Calibri"/>
                <a:cs typeface="Calibri"/>
                <a:sym typeface="Calibri"/>
              </a:defRPr>
            </a:lvl1pPr>
            <a:lvl2pPr indent="0" lvl="1" marL="0" marR="0" rtl="0" algn="r">
              <a:spcBef>
                <a:spcPts val="0"/>
              </a:spcBef>
              <a:buNone/>
              <a:defRPr sz="1400">
                <a:solidFill>
                  <a:srgbClr val="888888"/>
                </a:solidFill>
                <a:latin typeface="Calibri"/>
                <a:ea typeface="Calibri"/>
                <a:cs typeface="Calibri"/>
                <a:sym typeface="Calibri"/>
              </a:defRPr>
            </a:lvl2pPr>
            <a:lvl3pPr indent="0" lvl="2" marL="0" marR="0" rtl="0" algn="r">
              <a:spcBef>
                <a:spcPts val="0"/>
              </a:spcBef>
              <a:buNone/>
              <a:defRPr sz="1400">
                <a:solidFill>
                  <a:srgbClr val="888888"/>
                </a:solidFill>
                <a:latin typeface="Calibri"/>
                <a:ea typeface="Calibri"/>
                <a:cs typeface="Calibri"/>
                <a:sym typeface="Calibri"/>
              </a:defRPr>
            </a:lvl3pPr>
            <a:lvl4pPr indent="0" lvl="3" marL="0" marR="0" rtl="0" algn="r">
              <a:spcBef>
                <a:spcPts val="0"/>
              </a:spcBef>
              <a:buNone/>
              <a:defRPr sz="1400">
                <a:solidFill>
                  <a:srgbClr val="888888"/>
                </a:solidFill>
                <a:latin typeface="Calibri"/>
                <a:ea typeface="Calibri"/>
                <a:cs typeface="Calibri"/>
                <a:sym typeface="Calibri"/>
              </a:defRPr>
            </a:lvl4pPr>
            <a:lvl5pPr indent="0" lvl="4" marL="0" marR="0" rtl="0" algn="r">
              <a:spcBef>
                <a:spcPts val="0"/>
              </a:spcBef>
              <a:buNone/>
              <a:defRPr sz="1400">
                <a:solidFill>
                  <a:srgbClr val="888888"/>
                </a:solidFill>
                <a:latin typeface="Calibri"/>
                <a:ea typeface="Calibri"/>
                <a:cs typeface="Calibri"/>
                <a:sym typeface="Calibri"/>
              </a:defRPr>
            </a:lvl5pPr>
            <a:lvl6pPr indent="0" lvl="5" marL="0" marR="0" rtl="0" algn="r">
              <a:spcBef>
                <a:spcPts val="0"/>
              </a:spcBef>
              <a:buNone/>
              <a:defRPr sz="1400">
                <a:solidFill>
                  <a:srgbClr val="888888"/>
                </a:solidFill>
                <a:latin typeface="Calibri"/>
                <a:ea typeface="Calibri"/>
                <a:cs typeface="Calibri"/>
                <a:sym typeface="Calibri"/>
              </a:defRPr>
            </a:lvl6pPr>
            <a:lvl7pPr indent="0" lvl="6" marL="0" marR="0" rtl="0" algn="r">
              <a:spcBef>
                <a:spcPts val="0"/>
              </a:spcBef>
              <a:buNone/>
              <a:defRPr sz="1400">
                <a:solidFill>
                  <a:srgbClr val="888888"/>
                </a:solidFill>
                <a:latin typeface="Calibri"/>
                <a:ea typeface="Calibri"/>
                <a:cs typeface="Calibri"/>
                <a:sym typeface="Calibri"/>
              </a:defRPr>
            </a:lvl7pPr>
            <a:lvl8pPr indent="0" lvl="7" marL="0" marR="0" rtl="0" algn="r">
              <a:spcBef>
                <a:spcPts val="0"/>
              </a:spcBef>
              <a:buNone/>
              <a:defRPr sz="1400">
                <a:solidFill>
                  <a:srgbClr val="888888"/>
                </a:solidFill>
                <a:latin typeface="Calibri"/>
                <a:ea typeface="Calibri"/>
                <a:cs typeface="Calibri"/>
                <a:sym typeface="Calibri"/>
              </a:defRPr>
            </a:lvl8pPr>
            <a:lvl9pPr indent="0" lvl="8" marL="0" marR="0" rtl="0" algn="r">
              <a:spcBef>
                <a:spcPts val="0"/>
              </a:spcBef>
              <a:buNone/>
              <a:defRPr sz="14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s-CZ"/>
              <a:t>‹#›</a:t>
            </a:fld>
            <a:endParaRPr b="0" u="none"/>
          </a:p>
        </p:txBody>
      </p:sp>
    </p:spTree>
  </p:cSld>
  <p:clrMap accent1="accent1" accent2="accent2" accent3="accent3" accent4="accent4" accent5="accent5" accent6="accent6" bg1="lt1" bg2="dk2" tx1="dk1" tx2="lt2" folHlink="folHlink" hlink="hlink"/>
  <p:sldLayoutIdLst>
    <p:sldLayoutId id="2147483658" r:id="rId4"/>
    <p:sldLayoutId id="2147483659" r:id="rId5"/>
    <p:sldLayoutId id="2147483660" r:id="rId6"/>
    <p:sldLayoutId id="2147483661" r:id="rId7"/>
    <p:sldLayoutId id="2147483662"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3.png"/><Relationship Id="rId5"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18.png"/><Relationship Id="rId5" Type="http://schemas.openxmlformats.org/officeDocument/2006/relationships/image" Target="../media/image22.png"/><Relationship Id="rId6"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7.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5.png"/><Relationship Id="rId4" Type="http://schemas.openxmlformats.org/officeDocument/2006/relationships/image" Target="../media/image29.png"/><Relationship Id="rId5" Type="http://schemas.openxmlformats.org/officeDocument/2006/relationships/image" Target="../media/image100.png"/><Relationship Id="rId6"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0.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5.png"/><Relationship Id="rId4" Type="http://schemas.openxmlformats.org/officeDocument/2006/relationships/image" Target="../media/image38.png"/><Relationship Id="rId5" Type="http://schemas.openxmlformats.org/officeDocument/2006/relationships/image" Target="../media/image30.png"/><Relationship Id="rId6"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1.png"/><Relationship Id="rId4" Type="http://schemas.openxmlformats.org/officeDocument/2006/relationships/image" Target="../media/image50.png"/><Relationship Id="rId5" Type="http://schemas.openxmlformats.org/officeDocument/2006/relationships/image" Target="../media/image34.png"/><Relationship Id="rId6"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7.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53.png"/><Relationship Id="rId4" Type="http://schemas.openxmlformats.org/officeDocument/2006/relationships/image" Target="../media/image44.png"/><Relationship Id="rId5" Type="http://schemas.openxmlformats.org/officeDocument/2006/relationships/image" Target="../media/image4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6.png"/><Relationship Id="rId4" Type="http://schemas.openxmlformats.org/officeDocument/2006/relationships/image" Target="../media/image47.jpg"/><Relationship Id="rId5" Type="http://schemas.openxmlformats.org/officeDocument/2006/relationships/image" Target="../media/image4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8.pn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5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54.png"/><Relationship Id="rId4" Type="http://schemas.openxmlformats.org/officeDocument/2006/relationships/image" Target="../media/image52.png"/><Relationship Id="rId5" Type="http://schemas.openxmlformats.org/officeDocument/2006/relationships/image" Target="../media/image5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5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59.jpg"/><Relationship Id="rId4" Type="http://schemas.openxmlformats.org/officeDocument/2006/relationships/image" Target="../media/image58.png"/><Relationship Id="rId5" Type="http://schemas.openxmlformats.org/officeDocument/2006/relationships/image" Target="../media/image6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61.png"/><Relationship Id="rId4" Type="http://schemas.openxmlformats.org/officeDocument/2006/relationships/image" Target="../media/image63.png"/><Relationship Id="rId5" Type="http://schemas.openxmlformats.org/officeDocument/2006/relationships/image" Target="../media/image65.png"/><Relationship Id="rId6" Type="http://schemas.openxmlformats.org/officeDocument/2006/relationships/image" Target="../media/image6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64.png"/><Relationship Id="rId4" Type="http://schemas.openxmlformats.org/officeDocument/2006/relationships/image" Target="../media/image71.jpg"/><Relationship Id="rId5" Type="http://schemas.openxmlformats.org/officeDocument/2006/relationships/image" Target="../media/image67.jpg"/><Relationship Id="rId6" Type="http://schemas.openxmlformats.org/officeDocument/2006/relationships/image" Target="../media/image6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68.png"/><Relationship Id="rId4" Type="http://schemas.openxmlformats.org/officeDocument/2006/relationships/image" Target="../media/image74.png"/><Relationship Id="rId5" Type="http://schemas.openxmlformats.org/officeDocument/2006/relationships/image" Target="../media/image70.png"/><Relationship Id="rId6" Type="http://schemas.openxmlformats.org/officeDocument/2006/relationships/image" Target="../media/image6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7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7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72.png"/><Relationship Id="rId4" Type="http://schemas.openxmlformats.org/officeDocument/2006/relationships/image" Target="../media/image7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78.png"/><Relationship Id="rId4" Type="http://schemas.openxmlformats.org/officeDocument/2006/relationships/image" Target="../media/image79.png"/><Relationship Id="rId5" Type="http://schemas.openxmlformats.org/officeDocument/2006/relationships/image" Target="../media/image7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80.png"/><Relationship Id="rId4" Type="http://schemas.openxmlformats.org/officeDocument/2006/relationships/image" Target="../media/image8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85.png"/><Relationship Id="rId4" Type="http://schemas.openxmlformats.org/officeDocument/2006/relationships/image" Target="../media/image84.png"/><Relationship Id="rId5" Type="http://schemas.openxmlformats.org/officeDocument/2006/relationships/image" Target="../media/image8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88.png"/><Relationship Id="rId4" Type="http://schemas.openxmlformats.org/officeDocument/2006/relationships/image" Target="../media/image9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8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86.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89.png"/><Relationship Id="rId4" Type="http://schemas.openxmlformats.org/officeDocument/2006/relationships/image" Target="../media/image9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91.png"/><Relationship Id="rId4" Type="http://schemas.openxmlformats.org/officeDocument/2006/relationships/image" Target="../media/image9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87.png"/><Relationship Id="rId4" Type="http://schemas.openxmlformats.org/officeDocument/2006/relationships/image" Target="../media/image9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9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99.png"/><Relationship Id="rId4" Type="http://schemas.openxmlformats.org/officeDocument/2006/relationships/hyperlink" Target="mailto:rsoukup@ket.zcu.cz" TargetMode="External"/><Relationship Id="rId5" Type="http://schemas.openxmlformats.org/officeDocument/2006/relationships/image" Target="../media/image97.png"/><Relationship Id="rId6" Type="http://schemas.openxmlformats.org/officeDocument/2006/relationships/image" Target="../media/image94.png"/><Relationship Id="rId7"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7" name="Shape 97"/>
        <p:cNvGrpSpPr/>
        <p:nvPr/>
      </p:nvGrpSpPr>
      <p:grpSpPr>
        <a:xfrm>
          <a:off x="0" y="0"/>
          <a:ext cx="0" cy="0"/>
          <a:chOff x="0" y="0"/>
          <a:chExt cx="0" cy="0"/>
        </a:xfrm>
      </p:grpSpPr>
      <p:sp>
        <p:nvSpPr>
          <p:cNvPr id="98" name="Google Shape;98;p18"/>
          <p:cNvSpPr/>
          <p:nvPr/>
        </p:nvSpPr>
        <p:spPr>
          <a:xfrm>
            <a:off x="0" y="0"/>
            <a:ext cx="9144000" cy="43863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 name="Google Shape;99;p18"/>
          <p:cNvSpPr txBox="1"/>
          <p:nvPr/>
        </p:nvSpPr>
        <p:spPr>
          <a:xfrm>
            <a:off x="765897" y="1577326"/>
            <a:ext cx="7612200" cy="811500"/>
          </a:xfrm>
          <a:prstGeom prst="rect">
            <a:avLst/>
          </a:prstGeom>
          <a:noFill/>
          <a:ln>
            <a:noFill/>
          </a:ln>
        </p:spPr>
        <p:txBody>
          <a:bodyPr anchorCtr="0" anchor="t" bIns="0" lIns="0" spcFirstLastPara="1" rIns="0" wrap="square" tIns="0">
            <a:spAutoFit/>
          </a:bodyPr>
          <a:lstStyle/>
          <a:p>
            <a:pPr indent="0" lvl="0" marL="0" marR="0" rtl="0" algn="ctr">
              <a:lnSpc>
                <a:spcPct val="146875"/>
              </a:lnSpc>
              <a:spcBef>
                <a:spcPts val="0"/>
              </a:spcBef>
              <a:spcAft>
                <a:spcPts val="0"/>
              </a:spcAft>
              <a:buNone/>
            </a:pPr>
            <a:r>
              <a:rPr b="1" lang="cs-CZ" sz="2500">
                <a:solidFill>
                  <a:srgbClr val="428F9B"/>
                </a:solidFill>
                <a:latin typeface="Calibri"/>
                <a:ea typeface="Calibri"/>
                <a:cs typeface="Calibri"/>
                <a:sym typeface="Calibri"/>
              </a:rPr>
              <a:t>ESF II projekt Západočeské univerzity v Plzni</a:t>
            </a:r>
            <a:endParaRPr sz="1100"/>
          </a:p>
          <a:p>
            <a:pPr indent="0" lvl="0" marL="0" marR="0" rtl="0" algn="ctr">
              <a:lnSpc>
                <a:spcPct val="235000"/>
              </a:lnSpc>
              <a:spcBef>
                <a:spcPts val="0"/>
              </a:spcBef>
              <a:spcAft>
                <a:spcPts val="0"/>
              </a:spcAft>
              <a:buNone/>
            </a:pPr>
            <a:r>
              <a:rPr b="1" lang="cs-CZ" sz="1600">
                <a:solidFill>
                  <a:srgbClr val="428F9B"/>
                </a:solidFill>
                <a:latin typeface="Calibri"/>
                <a:ea typeface="Calibri"/>
                <a:cs typeface="Calibri"/>
                <a:sym typeface="Calibri"/>
              </a:rPr>
              <a:t>reg. č. CZ.02.2.69/0.0/0.0/18_056/0013239</a:t>
            </a:r>
            <a:endParaRPr sz="3200">
              <a:solidFill>
                <a:schemeClr val="dk1"/>
              </a:solidFill>
              <a:latin typeface="Calibri"/>
              <a:ea typeface="Calibri"/>
              <a:cs typeface="Calibri"/>
              <a:sym typeface="Calibri"/>
            </a:endParaRPr>
          </a:p>
        </p:txBody>
      </p:sp>
      <p:grpSp>
        <p:nvGrpSpPr>
          <p:cNvPr id="100" name="Google Shape;100;p18"/>
          <p:cNvGrpSpPr/>
          <p:nvPr/>
        </p:nvGrpSpPr>
        <p:grpSpPr>
          <a:xfrm>
            <a:off x="2587981" y="4559259"/>
            <a:ext cx="3969128" cy="436687"/>
            <a:chOff x="2890520" y="6750009"/>
            <a:chExt cx="4911072" cy="540387"/>
          </a:xfrm>
        </p:grpSpPr>
        <p:sp>
          <p:nvSpPr>
            <p:cNvPr id="101" name="Google Shape;101;p18"/>
            <p:cNvSpPr/>
            <p:nvPr/>
          </p:nvSpPr>
          <p:spPr>
            <a:xfrm>
              <a:off x="6684092" y="6750009"/>
              <a:ext cx="1117500" cy="5400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 name="Google Shape;102;p18"/>
            <p:cNvSpPr/>
            <p:nvPr/>
          </p:nvSpPr>
          <p:spPr>
            <a:xfrm>
              <a:off x="3786055" y="6828576"/>
              <a:ext cx="2078700" cy="3861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 name="Google Shape;103;p18"/>
            <p:cNvSpPr/>
            <p:nvPr/>
          </p:nvSpPr>
          <p:spPr>
            <a:xfrm>
              <a:off x="2890520" y="6750012"/>
              <a:ext cx="810260" cy="540384"/>
            </a:xfrm>
            <a:custGeom>
              <a:rect b="b" l="l" r="r" t="t"/>
              <a:pathLst>
                <a:path extrusionOk="0" h="540384" w="810260">
                  <a:moveTo>
                    <a:pt x="0" y="0"/>
                  </a:moveTo>
                  <a:lnTo>
                    <a:pt x="810006" y="0"/>
                  </a:lnTo>
                  <a:lnTo>
                    <a:pt x="810006" y="540004"/>
                  </a:lnTo>
                  <a:lnTo>
                    <a:pt x="0" y="540004"/>
                  </a:lnTo>
                  <a:lnTo>
                    <a:pt x="0" y="0"/>
                  </a:lnTo>
                  <a:close/>
                </a:path>
              </a:pathLst>
            </a:custGeom>
            <a:solidFill>
              <a:srgbClr val="16419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 name="Google Shape;104;p18"/>
            <p:cNvSpPr/>
            <p:nvPr/>
          </p:nvSpPr>
          <p:spPr>
            <a:xfrm>
              <a:off x="3266979" y="6810011"/>
              <a:ext cx="57150" cy="54609"/>
            </a:xfrm>
            <a:custGeom>
              <a:rect b="b" l="l" r="r" t="t"/>
              <a:pathLst>
                <a:path extrusionOk="0" h="54609" w="57150">
                  <a:moveTo>
                    <a:pt x="57073" y="20726"/>
                  </a:moveTo>
                  <a:lnTo>
                    <a:pt x="0" y="20726"/>
                  </a:lnTo>
                  <a:lnTo>
                    <a:pt x="17640" y="33540"/>
                  </a:lnTo>
                  <a:lnTo>
                    <a:pt x="10909" y="54267"/>
                  </a:lnTo>
                  <a:lnTo>
                    <a:pt x="28536" y="41452"/>
                  </a:lnTo>
                  <a:lnTo>
                    <a:pt x="42002" y="41452"/>
                  </a:lnTo>
                  <a:lnTo>
                    <a:pt x="39433" y="33540"/>
                  </a:lnTo>
                  <a:lnTo>
                    <a:pt x="57073" y="20726"/>
                  </a:lnTo>
                  <a:close/>
                </a:path>
                <a:path extrusionOk="0" h="54609" w="57150">
                  <a:moveTo>
                    <a:pt x="42002" y="41452"/>
                  </a:moveTo>
                  <a:lnTo>
                    <a:pt x="28536" y="41452"/>
                  </a:lnTo>
                  <a:lnTo>
                    <a:pt x="46164" y="54267"/>
                  </a:lnTo>
                  <a:lnTo>
                    <a:pt x="42002"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 name="Google Shape;105;p18"/>
            <p:cNvSpPr/>
            <p:nvPr/>
          </p:nvSpPr>
          <p:spPr>
            <a:xfrm>
              <a:off x="3176979" y="6834127"/>
              <a:ext cx="57150" cy="54609"/>
            </a:xfrm>
            <a:custGeom>
              <a:rect b="b" l="l" r="r" t="t"/>
              <a:pathLst>
                <a:path extrusionOk="0" h="54609" w="57150">
                  <a:moveTo>
                    <a:pt x="57073" y="20726"/>
                  </a:moveTo>
                  <a:lnTo>
                    <a:pt x="0" y="20726"/>
                  </a:lnTo>
                  <a:lnTo>
                    <a:pt x="17640" y="33528"/>
                  </a:lnTo>
                  <a:lnTo>
                    <a:pt x="10909"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 name="Google Shape;106;p18"/>
            <p:cNvSpPr/>
            <p:nvPr/>
          </p:nvSpPr>
          <p:spPr>
            <a:xfrm>
              <a:off x="3111094" y="6899998"/>
              <a:ext cx="57150" cy="54609"/>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 name="Google Shape;107;p18"/>
            <p:cNvSpPr/>
            <p:nvPr/>
          </p:nvSpPr>
          <p:spPr>
            <a:xfrm>
              <a:off x="3086980" y="6990012"/>
              <a:ext cx="57150" cy="54609"/>
            </a:xfrm>
            <a:custGeom>
              <a:rect b="b" l="l" r="r" t="t"/>
              <a:pathLst>
                <a:path extrusionOk="0" h="54609" w="57150">
                  <a:moveTo>
                    <a:pt x="57061" y="20726"/>
                  </a:moveTo>
                  <a:lnTo>
                    <a:pt x="0" y="20726"/>
                  </a:lnTo>
                  <a:lnTo>
                    <a:pt x="17640" y="33528"/>
                  </a:lnTo>
                  <a:lnTo>
                    <a:pt x="10896" y="54267"/>
                  </a:lnTo>
                  <a:lnTo>
                    <a:pt x="28536" y="41452"/>
                  </a:lnTo>
                  <a:lnTo>
                    <a:pt x="42005" y="41452"/>
                  </a:lnTo>
                  <a:lnTo>
                    <a:pt x="39433" y="33528"/>
                  </a:lnTo>
                  <a:lnTo>
                    <a:pt x="57061"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 name="Google Shape;108;p18"/>
            <p:cNvSpPr/>
            <p:nvPr/>
          </p:nvSpPr>
          <p:spPr>
            <a:xfrm>
              <a:off x="3446979" y="6990012"/>
              <a:ext cx="57150" cy="54609"/>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18"/>
            <p:cNvSpPr/>
            <p:nvPr/>
          </p:nvSpPr>
          <p:spPr>
            <a:xfrm>
              <a:off x="3422864" y="6899998"/>
              <a:ext cx="57150" cy="54609"/>
            </a:xfrm>
            <a:custGeom>
              <a:rect b="b" l="l" r="r" t="t"/>
              <a:pathLst>
                <a:path extrusionOk="0" h="54609" w="57150">
                  <a:moveTo>
                    <a:pt x="57061" y="20739"/>
                  </a:moveTo>
                  <a:lnTo>
                    <a:pt x="0" y="20739"/>
                  </a:lnTo>
                  <a:lnTo>
                    <a:pt x="17640" y="33553"/>
                  </a:lnTo>
                  <a:lnTo>
                    <a:pt x="10896" y="54279"/>
                  </a:lnTo>
                  <a:lnTo>
                    <a:pt x="28536" y="41465"/>
                  </a:lnTo>
                  <a:lnTo>
                    <a:pt x="42002" y="41465"/>
                  </a:lnTo>
                  <a:lnTo>
                    <a:pt x="39433" y="33553"/>
                  </a:lnTo>
                  <a:lnTo>
                    <a:pt x="57061"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18"/>
            <p:cNvSpPr/>
            <p:nvPr/>
          </p:nvSpPr>
          <p:spPr>
            <a:xfrm>
              <a:off x="3356979" y="6834127"/>
              <a:ext cx="57150" cy="54609"/>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18"/>
            <p:cNvSpPr/>
            <p:nvPr/>
          </p:nvSpPr>
          <p:spPr>
            <a:xfrm>
              <a:off x="3422864" y="7080001"/>
              <a:ext cx="57150" cy="54609"/>
            </a:xfrm>
            <a:custGeom>
              <a:rect b="b" l="l" r="r" t="t"/>
              <a:pathLst>
                <a:path extrusionOk="0" h="54609" w="57150">
                  <a:moveTo>
                    <a:pt x="57061" y="20739"/>
                  </a:moveTo>
                  <a:lnTo>
                    <a:pt x="0" y="20739"/>
                  </a:lnTo>
                  <a:lnTo>
                    <a:pt x="17640" y="33540"/>
                  </a:lnTo>
                  <a:lnTo>
                    <a:pt x="10896" y="54279"/>
                  </a:lnTo>
                  <a:lnTo>
                    <a:pt x="28536" y="41465"/>
                  </a:lnTo>
                  <a:lnTo>
                    <a:pt x="42005" y="41465"/>
                  </a:lnTo>
                  <a:lnTo>
                    <a:pt x="39433" y="33540"/>
                  </a:lnTo>
                  <a:lnTo>
                    <a:pt x="57061"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18"/>
            <p:cNvSpPr/>
            <p:nvPr/>
          </p:nvSpPr>
          <p:spPr>
            <a:xfrm>
              <a:off x="3356979" y="7145883"/>
              <a:ext cx="57150" cy="54609"/>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 name="Google Shape;113;p18"/>
            <p:cNvSpPr/>
            <p:nvPr/>
          </p:nvSpPr>
          <p:spPr>
            <a:xfrm>
              <a:off x="3266979" y="7169999"/>
              <a:ext cx="57150" cy="54609"/>
            </a:xfrm>
            <a:custGeom>
              <a:rect b="b" l="l" r="r" t="t"/>
              <a:pathLst>
                <a:path extrusionOk="0" h="54609" w="57150">
                  <a:moveTo>
                    <a:pt x="57073" y="20739"/>
                  </a:moveTo>
                  <a:lnTo>
                    <a:pt x="0" y="20739"/>
                  </a:lnTo>
                  <a:lnTo>
                    <a:pt x="17640" y="33540"/>
                  </a:lnTo>
                  <a:lnTo>
                    <a:pt x="10909"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 name="Google Shape;114;p18"/>
            <p:cNvSpPr/>
            <p:nvPr/>
          </p:nvSpPr>
          <p:spPr>
            <a:xfrm>
              <a:off x="3176979" y="7145883"/>
              <a:ext cx="57150" cy="54609"/>
            </a:xfrm>
            <a:custGeom>
              <a:rect b="b" l="l" r="r" t="t"/>
              <a:pathLst>
                <a:path extrusionOk="0" h="54609" w="57150">
                  <a:moveTo>
                    <a:pt x="57073" y="20739"/>
                  </a:moveTo>
                  <a:lnTo>
                    <a:pt x="0" y="20739"/>
                  </a:lnTo>
                  <a:lnTo>
                    <a:pt x="17640" y="33553"/>
                  </a:lnTo>
                  <a:lnTo>
                    <a:pt x="10909"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 name="Google Shape;115;p18"/>
            <p:cNvSpPr/>
            <p:nvPr/>
          </p:nvSpPr>
          <p:spPr>
            <a:xfrm>
              <a:off x="3111094" y="7080001"/>
              <a:ext cx="57150" cy="54609"/>
            </a:xfrm>
            <a:custGeom>
              <a:rect b="b" l="l" r="r" t="t"/>
              <a:pathLst>
                <a:path extrusionOk="0" h="54609" w="57150">
                  <a:moveTo>
                    <a:pt x="57073" y="20739"/>
                  </a:moveTo>
                  <a:lnTo>
                    <a:pt x="0" y="20739"/>
                  </a:lnTo>
                  <a:lnTo>
                    <a:pt x="17640" y="33540"/>
                  </a:lnTo>
                  <a:lnTo>
                    <a:pt x="10896"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9"/>
          <p:cNvSpPr txBox="1"/>
          <p:nvPr>
            <p:ph type="ctrTitle"/>
          </p:nvPr>
        </p:nvSpPr>
        <p:spPr>
          <a:xfrm>
            <a:off x="311700" y="418600"/>
            <a:ext cx="8520600" cy="31362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600"/>
              <a:buNone/>
            </a:pPr>
            <a:r>
              <a:t/>
            </a:r>
            <a:endParaRPr sz="4800">
              <a:solidFill>
                <a:srgbClr val="1C4587"/>
              </a:solidFill>
            </a:endParaRPr>
          </a:p>
          <a:p>
            <a:pPr indent="0" lvl="0" marL="0" rtl="0" algn="ctr">
              <a:lnSpc>
                <a:spcPct val="115000"/>
              </a:lnSpc>
              <a:spcBef>
                <a:spcPts val="0"/>
              </a:spcBef>
              <a:spcAft>
                <a:spcPts val="0"/>
              </a:spcAft>
              <a:buSzPts val="3600"/>
              <a:buNone/>
            </a:pPr>
            <a:r>
              <a:rPr lang="cs-CZ" sz="2400">
                <a:solidFill>
                  <a:srgbClr val="1C4587"/>
                </a:solidFill>
              </a:rPr>
              <a:t>Technologie pro Flexibilní Elektroniku</a:t>
            </a:r>
            <a:endParaRPr sz="4800">
              <a:solidFill>
                <a:srgbClr val="1C4587"/>
              </a:solidFill>
            </a:endParaRPr>
          </a:p>
          <a:p>
            <a:pPr indent="0" lvl="0" marL="0" rtl="0" algn="ctr">
              <a:lnSpc>
                <a:spcPct val="100000"/>
              </a:lnSpc>
              <a:spcBef>
                <a:spcPts val="0"/>
              </a:spcBef>
              <a:spcAft>
                <a:spcPts val="0"/>
              </a:spcAft>
              <a:buSzPts val="3600"/>
              <a:buNone/>
            </a:pPr>
            <a:r>
              <a:rPr lang="cs-CZ" sz="4800">
                <a:solidFill>
                  <a:srgbClr val="1C4587"/>
                </a:solidFill>
              </a:rPr>
              <a:t>KET / TFE</a:t>
            </a:r>
            <a:endParaRPr sz="4800">
              <a:solidFill>
                <a:srgbClr val="1C4587"/>
              </a:solidFill>
            </a:endParaRPr>
          </a:p>
          <a:p>
            <a:pPr indent="0" lvl="0" marL="0" rtl="0" algn="ctr">
              <a:lnSpc>
                <a:spcPct val="100000"/>
              </a:lnSpc>
              <a:spcBef>
                <a:spcPts val="0"/>
              </a:spcBef>
              <a:spcAft>
                <a:spcPts val="0"/>
              </a:spcAft>
              <a:buSzPts val="3600"/>
              <a:buNone/>
            </a:pPr>
            <a:r>
              <a:t/>
            </a:r>
            <a:endParaRPr sz="2000"/>
          </a:p>
          <a:p>
            <a:pPr indent="0" lvl="0" marL="0" rtl="0" algn="ctr">
              <a:lnSpc>
                <a:spcPct val="100000"/>
              </a:lnSpc>
              <a:spcBef>
                <a:spcPts val="0"/>
              </a:spcBef>
              <a:spcAft>
                <a:spcPts val="0"/>
              </a:spcAft>
              <a:buSzPts val="3600"/>
              <a:buNone/>
            </a:pPr>
            <a:r>
              <a:rPr lang="cs-CZ" sz="7000"/>
              <a:t>Přednáška 11</a:t>
            </a:r>
            <a:endParaRPr sz="7000"/>
          </a:p>
          <a:p>
            <a:pPr indent="0" lvl="0" marL="0" rtl="0" algn="ctr">
              <a:lnSpc>
                <a:spcPct val="100000"/>
              </a:lnSpc>
              <a:spcBef>
                <a:spcPts val="0"/>
              </a:spcBef>
              <a:spcAft>
                <a:spcPts val="0"/>
              </a:spcAft>
              <a:buSzPts val="3600"/>
              <a:buNone/>
            </a:pPr>
            <a:r>
              <a:t/>
            </a:r>
            <a:endParaRPr sz="2000"/>
          </a:p>
        </p:txBody>
      </p:sp>
      <p:sp>
        <p:nvSpPr>
          <p:cNvPr id="121" name="Google Shape;121;p19"/>
          <p:cNvSpPr txBox="1"/>
          <p:nvPr>
            <p:ph idx="1" type="subTitle"/>
          </p:nvPr>
        </p:nvSpPr>
        <p:spPr>
          <a:xfrm>
            <a:off x="311700" y="3672325"/>
            <a:ext cx="8520600" cy="792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2400"/>
              <a:buNone/>
            </a:pPr>
            <a:r>
              <a:rPr b="1" lang="cs-CZ">
                <a:latin typeface="Montserrat"/>
                <a:ea typeface="Montserrat"/>
                <a:cs typeface="Montserrat"/>
                <a:sym typeface="Montserrat"/>
              </a:rPr>
              <a:t>Kontaktování e-textilií</a:t>
            </a:r>
            <a:endParaRPr/>
          </a:p>
          <a:p>
            <a:pPr indent="0" lvl="0" marL="0" rtl="0" algn="ctr">
              <a:lnSpc>
                <a:spcPct val="115000"/>
              </a:lnSpc>
              <a:spcBef>
                <a:spcPts val="0"/>
              </a:spcBef>
              <a:spcAft>
                <a:spcPts val="0"/>
              </a:spcAft>
              <a:buSzPts val="2400"/>
              <a:buNone/>
            </a:pPr>
            <a:r>
              <a:rPr lang="cs-CZ" sz="1800"/>
              <a:t>Radek Soukup</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0"/>
          <p:cNvSpPr txBox="1"/>
          <p:nvPr>
            <p:ph type="title"/>
          </p:nvPr>
        </p:nvSpPr>
        <p:spPr>
          <a:xfrm>
            <a:off x="174540" y="125534"/>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Obsah přednášky</a:t>
            </a:r>
            <a:endParaRPr b="1">
              <a:latin typeface="Montserrat"/>
              <a:ea typeface="Montserrat"/>
              <a:cs typeface="Montserrat"/>
              <a:sym typeface="Montserrat"/>
            </a:endParaRPr>
          </a:p>
        </p:txBody>
      </p:sp>
      <p:sp>
        <p:nvSpPr>
          <p:cNvPr id="127" name="Google Shape;127;p20"/>
          <p:cNvSpPr txBox="1"/>
          <p:nvPr>
            <p:ph idx="1" type="body"/>
          </p:nvPr>
        </p:nvSpPr>
        <p:spPr>
          <a:xfrm>
            <a:off x="302408" y="740995"/>
            <a:ext cx="8520600" cy="3416400"/>
          </a:xfrm>
          <a:prstGeom prst="rect">
            <a:avLst/>
          </a:prstGeom>
          <a:noFill/>
          <a:ln>
            <a:noFill/>
          </a:ln>
        </p:spPr>
        <p:txBody>
          <a:bodyPr anchorCtr="0" anchor="t" bIns="91425" lIns="91425" spcFirstLastPara="1" rIns="91425" wrap="square" tIns="91425">
            <a:noAutofit/>
          </a:bodyPr>
          <a:lstStyle/>
          <a:p>
            <a:pPr indent="-228600" lvl="0" marL="381000" rtl="0" algn="l">
              <a:lnSpc>
                <a:spcPct val="150000"/>
              </a:lnSpc>
              <a:spcBef>
                <a:spcPts val="0"/>
              </a:spcBef>
              <a:spcAft>
                <a:spcPts val="0"/>
              </a:spcAft>
              <a:buSzPts val="1200"/>
              <a:buAutoNum type="arabicPeriod"/>
            </a:pPr>
            <a:r>
              <a:rPr b="1" lang="cs-CZ" sz="1200">
                <a:latin typeface="Montserrat"/>
                <a:ea typeface="Montserrat"/>
                <a:cs typeface="Montserrat"/>
                <a:sym typeface="Montserrat"/>
              </a:rPr>
              <a:t>Kontaktování e-textilií úvod</a:t>
            </a:r>
            <a:endParaRPr/>
          </a:p>
          <a:p>
            <a:pPr indent="-228600" lvl="0" marL="381000" rtl="0" algn="l">
              <a:lnSpc>
                <a:spcPct val="150000"/>
              </a:lnSpc>
              <a:spcBef>
                <a:spcPts val="0"/>
              </a:spcBef>
              <a:spcAft>
                <a:spcPts val="0"/>
              </a:spcAft>
              <a:buSzPts val="1200"/>
              <a:buAutoNum type="arabicPeriod"/>
            </a:pPr>
            <a:r>
              <a:rPr b="1" lang="cs-CZ" sz="1200">
                <a:latin typeface="Montserrat"/>
                <a:ea typeface="Montserrat"/>
                <a:cs typeface="Montserrat"/>
                <a:sym typeface="Montserrat"/>
              </a:rPr>
              <a:t>Nerozebíratelné kontaktování e-textilií</a:t>
            </a:r>
            <a:endParaRPr/>
          </a:p>
          <a:p>
            <a:pPr indent="0" lvl="0" marL="152400" rtl="0" algn="l">
              <a:lnSpc>
                <a:spcPct val="150000"/>
              </a:lnSpc>
              <a:spcBef>
                <a:spcPts val="0"/>
              </a:spcBef>
              <a:spcAft>
                <a:spcPts val="0"/>
              </a:spcAft>
              <a:buSzPts val="1200"/>
              <a:buNone/>
            </a:pPr>
            <a:r>
              <a:rPr b="1" lang="cs-CZ" sz="1200">
                <a:latin typeface="Montserrat"/>
                <a:ea typeface="Montserrat"/>
                <a:cs typeface="Montserrat"/>
                <a:sym typeface="Montserrat"/>
              </a:rPr>
              <a:t>	</a:t>
            </a:r>
            <a:r>
              <a:rPr lang="cs-CZ" sz="1200"/>
              <a:t>2.1 Pájení</a:t>
            </a:r>
            <a:endParaRPr sz="1200"/>
          </a:p>
          <a:p>
            <a:pPr indent="0" lvl="0" marL="152400" rtl="0" algn="l">
              <a:lnSpc>
                <a:spcPct val="150000"/>
              </a:lnSpc>
              <a:spcBef>
                <a:spcPts val="0"/>
              </a:spcBef>
              <a:spcAft>
                <a:spcPts val="0"/>
              </a:spcAft>
              <a:buSzPts val="1200"/>
              <a:buNone/>
            </a:pPr>
            <a:r>
              <a:rPr lang="cs-CZ" sz="1200"/>
              <a:t>	2.2 Přešívání</a:t>
            </a:r>
            <a:endParaRPr sz="1200"/>
          </a:p>
          <a:p>
            <a:pPr indent="0" lvl="0" marL="152400" rtl="0" algn="l">
              <a:lnSpc>
                <a:spcPct val="150000"/>
              </a:lnSpc>
              <a:spcBef>
                <a:spcPts val="0"/>
              </a:spcBef>
              <a:spcAft>
                <a:spcPts val="0"/>
              </a:spcAft>
              <a:buSzPts val="1200"/>
              <a:buNone/>
            </a:pPr>
            <a:r>
              <a:rPr lang="cs-CZ" sz="1200"/>
              <a:t>	2.3 Lepení</a:t>
            </a:r>
            <a:endParaRPr sz="1200"/>
          </a:p>
          <a:p>
            <a:pPr indent="0" lvl="0" marL="152400" rtl="0" algn="l">
              <a:lnSpc>
                <a:spcPct val="150000"/>
              </a:lnSpc>
              <a:spcBef>
                <a:spcPts val="0"/>
              </a:spcBef>
              <a:spcAft>
                <a:spcPts val="0"/>
              </a:spcAft>
              <a:buSzPts val="1200"/>
              <a:buNone/>
            </a:pPr>
            <a:r>
              <a:rPr lang="cs-CZ" sz="1200"/>
              <a:t>	2.4 Laminování, termokompresní procesy</a:t>
            </a:r>
            <a:endParaRPr sz="1200"/>
          </a:p>
          <a:p>
            <a:pPr indent="0" lvl="0" marL="152400" rtl="0" algn="l">
              <a:lnSpc>
                <a:spcPct val="150000"/>
              </a:lnSpc>
              <a:spcBef>
                <a:spcPts val="0"/>
              </a:spcBef>
              <a:spcAft>
                <a:spcPts val="0"/>
              </a:spcAft>
              <a:buSzPts val="1200"/>
              <a:buNone/>
            </a:pPr>
            <a:r>
              <a:rPr lang="cs-CZ" sz="1200"/>
              <a:t>	2.5 Odporové svařování</a:t>
            </a:r>
            <a:endParaRPr/>
          </a:p>
          <a:p>
            <a:pPr indent="0" lvl="0" marL="152400" rtl="0" algn="l">
              <a:lnSpc>
                <a:spcPct val="150000"/>
              </a:lnSpc>
              <a:spcBef>
                <a:spcPts val="0"/>
              </a:spcBef>
              <a:spcAft>
                <a:spcPts val="0"/>
              </a:spcAft>
              <a:buSzPts val="1200"/>
              <a:buNone/>
            </a:pPr>
            <a:r>
              <a:rPr lang="cs-CZ" sz="1200"/>
              <a:t>	2.6. Ultra zvukové svařování</a:t>
            </a:r>
            <a:endParaRPr/>
          </a:p>
          <a:p>
            <a:pPr indent="0" lvl="0" marL="152400" rtl="0" algn="l">
              <a:lnSpc>
                <a:spcPct val="150000"/>
              </a:lnSpc>
              <a:spcBef>
                <a:spcPts val="0"/>
              </a:spcBef>
              <a:spcAft>
                <a:spcPts val="0"/>
              </a:spcAft>
              <a:buSzPts val="1200"/>
              <a:buNone/>
            </a:pPr>
            <a:r>
              <a:rPr b="1" lang="cs-CZ" sz="1200">
                <a:latin typeface="Montserrat"/>
                <a:ea typeface="Montserrat"/>
                <a:cs typeface="Montserrat"/>
                <a:sym typeface="Montserrat"/>
              </a:rPr>
              <a:t>3. Rozebíratelné kontaktování e-textilií</a:t>
            </a:r>
            <a:endParaRPr/>
          </a:p>
          <a:p>
            <a:pPr indent="0" lvl="0" marL="152400" rtl="0" algn="l">
              <a:lnSpc>
                <a:spcPct val="150000"/>
              </a:lnSpc>
              <a:spcBef>
                <a:spcPts val="0"/>
              </a:spcBef>
              <a:spcAft>
                <a:spcPts val="0"/>
              </a:spcAft>
              <a:buSzPts val="1200"/>
              <a:buNone/>
            </a:pPr>
            <a:r>
              <a:rPr lang="cs-CZ" sz="1200"/>
              <a:t>	3.1 Nýtovací druky druky</a:t>
            </a:r>
            <a:endParaRPr sz="1200"/>
          </a:p>
          <a:p>
            <a:pPr indent="0" lvl="0" marL="152400" rtl="0" algn="l">
              <a:lnSpc>
                <a:spcPct val="150000"/>
              </a:lnSpc>
              <a:spcBef>
                <a:spcPts val="0"/>
              </a:spcBef>
              <a:spcAft>
                <a:spcPts val="0"/>
              </a:spcAft>
              <a:buSzPts val="1200"/>
              <a:buNone/>
            </a:pPr>
            <a:r>
              <a:rPr lang="cs-CZ" sz="1200"/>
              <a:t>	3.2 Vodivé suché zipy</a:t>
            </a:r>
            <a:endParaRPr sz="1200"/>
          </a:p>
          <a:p>
            <a:pPr indent="0" lvl="0" marL="152400" rtl="0" algn="l">
              <a:lnSpc>
                <a:spcPct val="150000"/>
              </a:lnSpc>
              <a:spcBef>
                <a:spcPts val="0"/>
              </a:spcBef>
              <a:spcAft>
                <a:spcPts val="0"/>
              </a:spcAft>
              <a:buSzPts val="1200"/>
              <a:buNone/>
            </a:pPr>
            <a:r>
              <a:rPr lang="cs-CZ" sz="1200"/>
              <a:t>	2.3 Krimpování</a:t>
            </a:r>
            <a:endParaRPr sz="1200"/>
          </a:p>
          <a:p>
            <a:pPr indent="0" lvl="0" marL="152400" rtl="0" algn="l">
              <a:lnSpc>
                <a:spcPct val="150000"/>
              </a:lnSpc>
              <a:spcBef>
                <a:spcPts val="0"/>
              </a:spcBef>
              <a:spcAft>
                <a:spcPts val="0"/>
              </a:spcAft>
              <a:buSzPts val="1200"/>
              <a:buNone/>
            </a:pPr>
            <a:r>
              <a:rPr lang="cs-CZ" sz="1200"/>
              <a:t>	2.4 Konektory</a:t>
            </a:r>
            <a:endParaRPr/>
          </a:p>
          <a:p>
            <a:pPr indent="0" lvl="0" marL="152400" rtl="0" algn="l">
              <a:lnSpc>
                <a:spcPct val="150000"/>
              </a:lnSpc>
              <a:spcBef>
                <a:spcPts val="0"/>
              </a:spcBef>
              <a:spcAft>
                <a:spcPts val="0"/>
              </a:spcAft>
              <a:buSzPts val="1200"/>
              <a:buNone/>
            </a:pPr>
            <a:r>
              <a:t/>
            </a:r>
            <a:endParaRPr b="1" sz="1200">
              <a:latin typeface="Montserrat"/>
              <a:ea typeface="Montserrat"/>
              <a:cs typeface="Montserrat"/>
              <a:sym typeface="Montserrat"/>
            </a:endParaRPr>
          </a:p>
          <a:p>
            <a:pPr indent="0" lvl="0" marL="152400" rtl="0" algn="l">
              <a:lnSpc>
                <a:spcPct val="150000"/>
              </a:lnSpc>
              <a:spcBef>
                <a:spcPts val="0"/>
              </a:spcBef>
              <a:spcAft>
                <a:spcPts val="0"/>
              </a:spcAft>
              <a:buSzPts val="1200"/>
              <a:buNone/>
            </a:pPr>
            <a:r>
              <a:t/>
            </a:r>
            <a:endParaRPr sz="1200"/>
          </a:p>
          <a:p>
            <a:pPr indent="0" lvl="0" marL="152400" rtl="0" algn="l">
              <a:lnSpc>
                <a:spcPct val="150000"/>
              </a:lnSpc>
              <a:spcBef>
                <a:spcPts val="0"/>
              </a:spcBef>
              <a:spcAft>
                <a:spcPts val="0"/>
              </a:spcAft>
              <a:buSzPts val="1200"/>
              <a:buNone/>
            </a:pPr>
            <a:r>
              <a:rPr lang="cs-CZ" sz="1200"/>
              <a:t>	</a:t>
            </a:r>
            <a:endParaRPr sz="1200"/>
          </a:p>
          <a:p>
            <a:pPr indent="0" lvl="0" marL="152400" rtl="0" algn="l">
              <a:lnSpc>
                <a:spcPct val="150000"/>
              </a:lnSpc>
              <a:spcBef>
                <a:spcPts val="0"/>
              </a:spcBef>
              <a:spcAft>
                <a:spcPts val="0"/>
              </a:spcAft>
              <a:buSzPts val="1200"/>
              <a:buNone/>
            </a:pPr>
            <a:r>
              <a:rPr lang="cs-CZ" sz="1200"/>
              <a:t>			</a:t>
            </a:r>
            <a:endParaRPr sz="1200"/>
          </a:p>
          <a:p>
            <a:pPr indent="0" lvl="0" marL="0" rtl="0" algn="l">
              <a:lnSpc>
                <a:spcPct val="150000"/>
              </a:lnSpc>
              <a:spcBef>
                <a:spcPts val="0"/>
              </a:spcBef>
              <a:spcAft>
                <a:spcPts val="0"/>
              </a:spcAft>
              <a:buSzPts val="1600"/>
              <a:buNone/>
            </a:pPr>
            <a:r>
              <a:t/>
            </a:r>
            <a:endParaRPr sz="1200"/>
          </a:p>
        </p:txBody>
      </p:sp>
      <p:sp>
        <p:nvSpPr>
          <p:cNvPr id="128" name="Google Shape;128;p2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lang="cs-CZ"/>
              <a:t>1</a:t>
            </a:r>
            <a:r>
              <a:rPr b="1" lang="cs-CZ">
                <a:solidFill>
                  <a:srgbClr val="1C4587"/>
                </a:solidFill>
                <a:latin typeface="Montserrat"/>
                <a:ea typeface="Montserrat"/>
                <a:cs typeface="Montserrat"/>
                <a:sym typeface="Montserrat"/>
              </a:rPr>
              <a:t>. </a:t>
            </a:r>
            <a:r>
              <a:rPr lang="cs-CZ"/>
              <a:t>Kontaktování e-textilií</a:t>
            </a:r>
            <a:endParaRPr b="1">
              <a:solidFill>
                <a:srgbClr val="1C4587"/>
              </a:solidFill>
              <a:latin typeface="Montserrat"/>
              <a:ea typeface="Montserrat"/>
              <a:cs typeface="Montserrat"/>
              <a:sym typeface="Montserrat"/>
            </a:endParaRPr>
          </a:p>
        </p:txBody>
      </p:sp>
      <p:sp>
        <p:nvSpPr>
          <p:cNvPr id="134" name="Google Shape;134;p2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40" name="Google Shape;140;p22"/>
          <p:cNvSpPr txBox="1"/>
          <p:nvPr/>
        </p:nvSpPr>
        <p:spPr>
          <a:xfrm>
            <a:off x="153809" y="18333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 Kontaktování e-textilií</a:t>
            </a:r>
            <a:endParaRPr/>
          </a:p>
        </p:txBody>
      </p:sp>
      <p:sp>
        <p:nvSpPr>
          <p:cNvPr id="141" name="Google Shape;141;p22"/>
          <p:cNvSpPr txBox="1"/>
          <p:nvPr/>
        </p:nvSpPr>
        <p:spPr>
          <a:xfrm>
            <a:off x="-711559" y="799133"/>
            <a:ext cx="6422560" cy="4001095"/>
          </a:xfrm>
          <a:prstGeom prst="rect">
            <a:avLst/>
          </a:prstGeom>
          <a:noFill/>
          <a:ln>
            <a:noFill/>
          </a:ln>
        </p:spPr>
        <p:txBody>
          <a:bodyPr anchorCtr="0" anchor="t" bIns="45700" lIns="91425" spcFirstLastPara="1" rIns="91425" wrap="square" tIns="45700">
            <a:spAutoFit/>
          </a:bodyPr>
          <a:lstStyle/>
          <a:p>
            <a:pPr indent="0" lvl="2" marL="914400" marR="0" rtl="0" algn="l">
              <a:lnSpc>
                <a:spcPct val="100000"/>
              </a:lnSpc>
              <a:spcBef>
                <a:spcPts val="0"/>
              </a:spcBef>
              <a:spcAft>
                <a:spcPts val="0"/>
              </a:spcAft>
              <a:buNone/>
            </a:pPr>
            <a:r>
              <a:rPr b="1" i="0" lang="cs-CZ" sz="1400" u="none" cap="none" strike="noStrike">
                <a:solidFill>
                  <a:srgbClr val="1C4587"/>
                </a:solidFill>
                <a:latin typeface="Montserrat"/>
                <a:ea typeface="Montserrat"/>
                <a:cs typeface="Montserrat"/>
                <a:sym typeface="Montserrat"/>
              </a:rPr>
              <a:t>Kontaktní odpor </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Kontaktní (přechodový) odpor je odpor, který vzniká ve spoji vodičů.</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Povrch všech kontaktů je do jisté míry hrubý</a:t>
            </a:r>
            <a:endParaRPr/>
          </a:p>
          <a:p>
            <a:pPr indent="-606425" lvl="2" marL="1520825" marR="0" rtl="0" algn="l">
              <a:lnSpc>
                <a:spcPct val="100000"/>
              </a:lnSpc>
              <a:spcBef>
                <a:spcPts val="600"/>
              </a:spcBef>
              <a:spcAft>
                <a:spcPts val="0"/>
              </a:spcAft>
              <a:buNone/>
            </a:pPr>
            <a:r>
              <a:rPr b="0" i="0" lang="cs-CZ" sz="1300" u="none" cap="none" strike="noStrike">
                <a:solidFill>
                  <a:srgbClr val="000000"/>
                </a:solidFill>
                <a:latin typeface="Arial"/>
                <a:ea typeface="Arial"/>
                <a:cs typeface="Arial"/>
                <a:sym typeface="Arial"/>
              </a:rPr>
              <a:t>        </a:t>
            </a:r>
            <a:r>
              <a:rPr b="1" i="0" lang="cs-CZ" sz="1300" u="none" cap="none" strike="noStrike">
                <a:solidFill>
                  <a:srgbClr val="002A7E"/>
                </a:solidFill>
                <a:latin typeface="Arial"/>
                <a:ea typeface="Arial"/>
                <a:cs typeface="Arial"/>
                <a:sym typeface="Arial"/>
              </a:rPr>
              <a:t>🢥</a:t>
            </a:r>
            <a:r>
              <a:rPr b="0" i="0" lang="cs-CZ" sz="1300" u="none" cap="none" strike="noStrike">
                <a:solidFill>
                  <a:srgbClr val="000000"/>
                </a:solidFill>
                <a:latin typeface="Arial"/>
                <a:ea typeface="Arial"/>
                <a:cs typeface="Arial"/>
                <a:sym typeface="Arial"/>
              </a:rPr>
              <a:t>  </a:t>
            </a:r>
            <a:r>
              <a:rPr b="0" i="0" lang="cs-CZ" sz="1300" u="none" cap="none" strike="noStrike">
                <a:solidFill>
                  <a:srgbClr val="000000"/>
                </a:solidFill>
                <a:latin typeface="Montserrat Medium"/>
                <a:ea typeface="Montserrat Medium"/>
                <a:cs typeface="Montserrat Medium"/>
                <a:sym typeface="Montserrat Medium"/>
              </a:rPr>
              <a:t>ovlivňují velikost kontaktního odporu, resp. schopnost vést elektrický proud</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Kontaktní plochy se dotýkají zlomkem své celkové plochy a elektrický proud tedy prochází jen určitými body (</a:t>
            </a:r>
            <a:r>
              <a:rPr b="0" i="0" lang="cs-CZ" sz="1300" u="none" cap="none" strike="noStrike">
                <a:solidFill>
                  <a:srgbClr val="000000"/>
                </a:solidFill>
                <a:latin typeface="Arial"/>
                <a:ea typeface="Arial"/>
                <a:cs typeface="Arial"/>
                <a:sym typeface="Arial"/>
              </a:rPr>
              <a:t>α</a:t>
            </a:r>
            <a:r>
              <a:rPr b="0" i="0" lang="cs-CZ" sz="1300" u="none" cap="none" strike="noStrike">
                <a:solidFill>
                  <a:srgbClr val="000000"/>
                </a:solidFill>
                <a:latin typeface="Montserrat"/>
                <a:ea typeface="Montserrat"/>
                <a:cs typeface="Montserrat"/>
                <a:sym typeface="Montserrat"/>
              </a:rPr>
              <a:t> –oblastmi</a:t>
            </a:r>
            <a:r>
              <a:rPr b="0" i="0" lang="cs-CZ" sz="1300" u="none" cap="none" strike="noStrike">
                <a:solidFill>
                  <a:srgbClr val="000000"/>
                </a:solidFill>
                <a:latin typeface="Arial"/>
                <a:ea typeface="Arial"/>
                <a:cs typeface="Arial"/>
                <a:sym typeface="Arial"/>
              </a:rPr>
              <a:t>)</a:t>
            </a:r>
            <a:r>
              <a:rPr b="0" i="0" lang="cs-CZ" sz="1300" u="none" cap="none" strike="noStrike">
                <a:solidFill>
                  <a:srgbClr val="000000"/>
                </a:solidFill>
                <a:latin typeface="Montserrat Medium"/>
                <a:ea typeface="Montserrat Medium"/>
                <a:cs typeface="Montserrat Medium"/>
                <a:sym typeface="Montserrat Medium"/>
              </a:rPr>
              <a:t>. Tak vzniká první složka přechodového odporu kontaktů – úžinový jev.</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Na povrchu každého materiálu (mimo zlata) se tvoří vrstvička oxidů, která má jiné vlastnosti než původní kov -vzniku druhé složky přechodového odporu kontaktů – odporu přechodových vrstev.</a:t>
            </a:r>
            <a:endParaRPr b="0" i="0" sz="1300" u="none" cap="none" strike="noStrike">
              <a:solidFill>
                <a:srgbClr val="000000"/>
              </a:solidFill>
              <a:latin typeface="Montserrat Medium"/>
              <a:ea typeface="Montserrat Medium"/>
              <a:cs typeface="Montserrat Medium"/>
              <a:sym typeface="Montserrat Medium"/>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0" lvl="2" marL="914400" marR="0" rtl="0" algn="l">
              <a:lnSpc>
                <a:spcPct val="100000"/>
              </a:lnSpc>
              <a:spcBef>
                <a:spcPts val="600"/>
              </a:spcBef>
              <a:spcAft>
                <a:spcPts val="0"/>
              </a:spcAft>
              <a:buNone/>
            </a:pPr>
            <a:r>
              <a:rPr b="0" i="0" lang="cs-CZ" sz="1300" u="none" cap="none" strike="noStrike">
                <a:solidFill>
                  <a:srgbClr val="000000"/>
                </a:solidFill>
                <a:latin typeface="Montserrat Medium"/>
                <a:ea typeface="Montserrat Medium"/>
                <a:cs typeface="Montserrat Medium"/>
                <a:sym typeface="Montserrat Medium"/>
              </a:rPr>
              <a:t>	</a:t>
            </a:r>
            <a:endParaRPr/>
          </a:p>
        </p:txBody>
      </p:sp>
      <p:sp>
        <p:nvSpPr>
          <p:cNvPr id="142" name="Google Shape;142;p22"/>
          <p:cNvSpPr txBox="1"/>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cs-CZ" sz="600" u="none" cap="none" strike="noStrike">
                <a:solidFill>
                  <a:srgbClr val="999999"/>
                </a:solidFill>
                <a:latin typeface="Montserrat Medium"/>
                <a:ea typeface="Montserrat Medium"/>
                <a:cs typeface="Montserrat Medium"/>
                <a:sym typeface="Montserrat Medium"/>
              </a:rPr>
              <a:t>‹#›</a:t>
            </a:fld>
            <a:endParaRPr b="0" i="0" sz="600" u="none" cap="none" strike="noStrike">
              <a:solidFill>
                <a:srgbClr val="999999"/>
              </a:solidFill>
              <a:latin typeface="Montserrat Medium"/>
              <a:ea typeface="Montserrat Medium"/>
              <a:cs typeface="Montserrat Medium"/>
              <a:sym typeface="Montserrat Medium"/>
            </a:endParaRPr>
          </a:p>
        </p:txBody>
      </p:sp>
      <p:pic>
        <p:nvPicPr>
          <p:cNvPr id="143" name="Google Shape;143;p22"/>
          <p:cNvPicPr preferRelativeResize="0"/>
          <p:nvPr/>
        </p:nvPicPr>
        <p:blipFill rotWithShape="1">
          <a:blip r:embed="rId3">
            <a:alphaModFix/>
          </a:blip>
          <a:srcRect b="0" l="0" r="0" t="0"/>
          <a:stretch/>
        </p:blipFill>
        <p:spPr>
          <a:xfrm>
            <a:off x="5848232" y="847851"/>
            <a:ext cx="3177914" cy="2435902"/>
          </a:xfrm>
          <a:prstGeom prst="rect">
            <a:avLst/>
          </a:prstGeom>
          <a:noFill/>
          <a:ln>
            <a:noFill/>
          </a:ln>
        </p:spPr>
      </p:pic>
      <p:pic>
        <p:nvPicPr>
          <p:cNvPr id="144" name="Google Shape;144;p22"/>
          <p:cNvPicPr preferRelativeResize="0"/>
          <p:nvPr/>
        </p:nvPicPr>
        <p:blipFill rotWithShape="1">
          <a:blip r:embed="rId4">
            <a:alphaModFix/>
          </a:blip>
          <a:srcRect b="0" l="0" r="0" t="0"/>
          <a:stretch/>
        </p:blipFill>
        <p:spPr>
          <a:xfrm>
            <a:off x="5949778" y="3459643"/>
            <a:ext cx="2974822" cy="134058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50" name="Google Shape;150;p23"/>
          <p:cNvSpPr txBox="1"/>
          <p:nvPr/>
        </p:nvSpPr>
        <p:spPr>
          <a:xfrm>
            <a:off x="153809" y="18333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 Kontaktování e-textilií</a:t>
            </a:r>
            <a:endParaRPr/>
          </a:p>
        </p:txBody>
      </p:sp>
      <p:sp>
        <p:nvSpPr>
          <p:cNvPr id="151" name="Google Shape;151;p23"/>
          <p:cNvSpPr txBox="1"/>
          <p:nvPr/>
        </p:nvSpPr>
        <p:spPr>
          <a:xfrm>
            <a:off x="-711560" y="799133"/>
            <a:ext cx="8693821" cy="846386"/>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Zvýšení počtu a velikosti styčných ploch lze dosáhnout zvýšenou přítlačnou silou </a:t>
            </a:r>
            <a:endParaRPr b="0" i="0" sz="1300" u="none" cap="none" strike="noStrike">
              <a:solidFill>
                <a:srgbClr val="000000"/>
              </a:solidFill>
              <a:latin typeface="Montserrat Medium"/>
              <a:ea typeface="Montserrat Medium"/>
              <a:cs typeface="Montserrat Medium"/>
              <a:sym typeface="Montserrat Medium"/>
            </a:endParaRPr>
          </a:p>
          <a:p>
            <a:pPr indent="0" lvl="2" marL="914400" marR="0" rtl="0" algn="l">
              <a:lnSpc>
                <a:spcPct val="100000"/>
              </a:lnSpc>
              <a:spcBef>
                <a:spcPts val="60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a:p>
            <a:pPr indent="0" lvl="2" marL="914400" marR="0" rtl="0" algn="l">
              <a:lnSpc>
                <a:spcPct val="100000"/>
              </a:lnSpc>
              <a:spcBef>
                <a:spcPts val="600"/>
              </a:spcBef>
              <a:spcAft>
                <a:spcPts val="0"/>
              </a:spcAft>
              <a:buNone/>
            </a:pPr>
            <a:r>
              <a:rPr b="0" i="0" lang="cs-CZ" sz="1300" u="none" cap="none" strike="noStrike">
                <a:solidFill>
                  <a:srgbClr val="000000"/>
                </a:solidFill>
                <a:latin typeface="Montserrat Medium"/>
                <a:ea typeface="Montserrat Medium"/>
                <a:cs typeface="Montserrat Medium"/>
                <a:sym typeface="Montserrat Medium"/>
              </a:rPr>
              <a:t>	</a:t>
            </a:r>
            <a:endParaRPr/>
          </a:p>
        </p:txBody>
      </p:sp>
      <p:sp>
        <p:nvSpPr>
          <p:cNvPr id="152" name="Google Shape;152;p23"/>
          <p:cNvSpPr txBox="1"/>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cs-CZ" sz="600" u="none" cap="none" strike="noStrike">
                <a:solidFill>
                  <a:srgbClr val="999999"/>
                </a:solidFill>
                <a:latin typeface="Montserrat Medium"/>
                <a:ea typeface="Montserrat Medium"/>
                <a:cs typeface="Montserrat Medium"/>
                <a:sym typeface="Montserrat Medium"/>
              </a:rPr>
              <a:t>‹#›</a:t>
            </a:fld>
            <a:endParaRPr b="0" i="0" sz="600" u="none" cap="none" strike="noStrike">
              <a:solidFill>
                <a:srgbClr val="999999"/>
              </a:solidFill>
              <a:latin typeface="Montserrat Medium"/>
              <a:ea typeface="Montserrat Medium"/>
              <a:cs typeface="Montserrat Medium"/>
              <a:sym typeface="Montserrat Medium"/>
            </a:endParaRPr>
          </a:p>
        </p:txBody>
      </p:sp>
      <p:pic>
        <p:nvPicPr>
          <p:cNvPr id="153" name="Google Shape;153;p23"/>
          <p:cNvPicPr preferRelativeResize="0"/>
          <p:nvPr/>
        </p:nvPicPr>
        <p:blipFill rotWithShape="1">
          <a:blip r:embed="rId3">
            <a:alphaModFix/>
          </a:blip>
          <a:srcRect b="0" l="0" r="0" t="0"/>
          <a:stretch/>
        </p:blipFill>
        <p:spPr>
          <a:xfrm>
            <a:off x="681062" y="1322442"/>
            <a:ext cx="4977726" cy="2333857"/>
          </a:xfrm>
          <a:prstGeom prst="rect">
            <a:avLst/>
          </a:prstGeom>
          <a:noFill/>
          <a:ln>
            <a:noFill/>
          </a:ln>
        </p:spPr>
      </p:pic>
      <p:pic>
        <p:nvPicPr>
          <p:cNvPr id="154" name="Google Shape;154;p23"/>
          <p:cNvPicPr preferRelativeResize="0"/>
          <p:nvPr/>
        </p:nvPicPr>
        <p:blipFill rotWithShape="1">
          <a:blip r:embed="rId4">
            <a:alphaModFix/>
          </a:blip>
          <a:srcRect b="0" l="0" r="0" t="0"/>
          <a:stretch/>
        </p:blipFill>
        <p:spPr>
          <a:xfrm>
            <a:off x="590315" y="3941258"/>
            <a:ext cx="946177" cy="476700"/>
          </a:xfrm>
          <a:prstGeom prst="rect">
            <a:avLst/>
          </a:prstGeom>
          <a:noFill/>
          <a:ln>
            <a:noFill/>
          </a:ln>
        </p:spPr>
      </p:pic>
      <p:sp>
        <p:nvSpPr>
          <p:cNvPr id="155" name="Google Shape;155;p23"/>
          <p:cNvSpPr txBox="1"/>
          <p:nvPr/>
        </p:nvSpPr>
        <p:spPr>
          <a:xfrm>
            <a:off x="2495862" y="3874957"/>
            <a:ext cx="4518738" cy="954107"/>
          </a:xfrm>
          <a:prstGeom prst="rect">
            <a:avLst/>
          </a:prstGeom>
          <a:blipFill rotWithShape="1">
            <a:blip r:embed="rId5">
              <a:alphaModFix/>
            </a:blip>
            <a:stretch>
              <a:fillRect b="0" l="-402" r="0" t="-128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400" u="none" cap="none" strike="noStrike">
                <a:latin typeface="Arial"/>
                <a:ea typeface="Arial"/>
                <a:cs typeface="Arial"/>
                <a:sym typeface="Arial"/>
              </a:rPr>
              <a:t> </a:t>
            </a:r>
            <a:endParaRPr/>
          </a:p>
        </p:txBody>
      </p:sp>
      <p:sp>
        <p:nvSpPr>
          <p:cNvPr id="156" name="Google Shape;156;p23"/>
          <p:cNvSpPr/>
          <p:nvPr/>
        </p:nvSpPr>
        <p:spPr>
          <a:xfrm>
            <a:off x="534101" y="3881297"/>
            <a:ext cx="1058603" cy="572981"/>
          </a:xfrm>
          <a:prstGeom prst="rect">
            <a:avLst/>
          </a:prstGeom>
          <a:solidFill>
            <a:srgbClr val="CCCCFF">
              <a:alpha val="1568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62" name="Google Shape;162;p24"/>
          <p:cNvSpPr txBox="1"/>
          <p:nvPr/>
        </p:nvSpPr>
        <p:spPr>
          <a:xfrm>
            <a:off x="153809" y="18333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 Kontaktování e-textilií</a:t>
            </a:r>
            <a:endParaRPr b="1" i="0" sz="2200" u="none" cap="none" strike="noStrike">
              <a:solidFill>
                <a:srgbClr val="1C4587"/>
              </a:solidFill>
              <a:latin typeface="Montserrat"/>
              <a:ea typeface="Montserrat"/>
              <a:cs typeface="Montserrat"/>
              <a:sym typeface="Montserrat"/>
            </a:endParaRPr>
          </a:p>
        </p:txBody>
      </p:sp>
      <p:sp>
        <p:nvSpPr>
          <p:cNvPr id="163" name="Google Shape;163;p24"/>
          <p:cNvSpPr txBox="1"/>
          <p:nvPr/>
        </p:nvSpPr>
        <p:spPr>
          <a:xfrm>
            <a:off x="-756530" y="946857"/>
            <a:ext cx="7442143" cy="3831818"/>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Při zatížení elektrického kontaktu střídavým proudem se projevuje vliv tzv. skin efektu.</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Průchodem střídavého proudu vodičem vzniká magnetické pole. Část magnetického toku prochází tímto vodičem a indukují se v něm vířivé proudy.</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Směr vířivých proudů ve středu vodiče působí proti směru procházejícího proudu, kdežto směrem k okraji vodiče se tyto proudy sčítají.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Elektrický proud je vytlačován směrem ke krajům vodiče.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Vzniká tak nerovnoměrné rozložení proudové hustoty, které působí zvýšení elektrického odporu.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Pro klasifikaci skin efektu se používá tzv. hloubka vniku δ a udává vzdálenost od povrchu vodiče při které je pokles proudové hustoty roven e-1 (37%). </a:t>
            </a:r>
            <a:endParaRPr b="0" i="0" sz="1300" u="none" cap="none" strike="noStrike">
              <a:solidFill>
                <a:srgbClr val="000000"/>
              </a:solidFill>
              <a:latin typeface="Montserrat Medium"/>
              <a:ea typeface="Montserrat Medium"/>
              <a:cs typeface="Montserrat Medium"/>
              <a:sym typeface="Montserrat Medium"/>
            </a:endParaRPr>
          </a:p>
          <a:p>
            <a:pPr indent="0" lvl="3" marL="914400" marR="0" rtl="0" algn="l">
              <a:lnSpc>
                <a:spcPct val="100000"/>
              </a:lnSpc>
              <a:spcBef>
                <a:spcPts val="600"/>
              </a:spcBef>
              <a:spcAft>
                <a:spcPts val="0"/>
              </a:spcAft>
              <a:buNone/>
            </a:pPr>
            <a:r>
              <a:rPr b="0" i="0" lang="cs-CZ" sz="1300" u="none" cap="none" strike="noStrike">
                <a:solidFill>
                  <a:srgbClr val="000000"/>
                </a:solidFill>
                <a:latin typeface="Montserrat Medium"/>
                <a:ea typeface="Montserrat Medium"/>
                <a:cs typeface="Montserrat Medium"/>
                <a:sym typeface="Montserrat Medium"/>
              </a:rPr>
              <a:t>	</a:t>
            </a:r>
            <a:endParaRPr b="0" i="0" sz="1300" u="none" cap="none" strike="noStrike">
              <a:solidFill>
                <a:srgbClr val="000000"/>
              </a:solidFill>
              <a:latin typeface="Montserrat Medium"/>
              <a:ea typeface="Montserrat Medium"/>
              <a:cs typeface="Montserrat Medium"/>
              <a:sym typeface="Montserrat Medium"/>
            </a:endParaRPr>
          </a:p>
          <a:p>
            <a:pPr indent="0" lvl="2" marL="914400" marR="0" rtl="0" algn="l">
              <a:lnSpc>
                <a:spcPct val="100000"/>
              </a:lnSpc>
              <a:spcBef>
                <a:spcPts val="600"/>
              </a:spcBef>
              <a:spcAft>
                <a:spcPts val="0"/>
              </a:spcAft>
              <a:buNone/>
            </a:pPr>
            <a:r>
              <a:rPr b="0" i="0" lang="cs-CZ" sz="1300" u="none" cap="none" strike="noStrike">
                <a:solidFill>
                  <a:srgbClr val="000000"/>
                </a:solidFill>
                <a:latin typeface="Montserrat Medium"/>
                <a:ea typeface="Montserrat Medium"/>
                <a:cs typeface="Montserrat Medium"/>
                <a:sym typeface="Montserrat Medium"/>
              </a:rPr>
              <a:t>	</a:t>
            </a:r>
            <a:endParaRPr/>
          </a:p>
        </p:txBody>
      </p:sp>
      <p:sp>
        <p:nvSpPr>
          <p:cNvPr id="164" name="Google Shape;164;p24"/>
          <p:cNvSpPr txBox="1"/>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cs-CZ" sz="600" u="none" cap="none" strike="noStrike">
                <a:solidFill>
                  <a:srgbClr val="999999"/>
                </a:solidFill>
                <a:latin typeface="Montserrat Medium"/>
                <a:ea typeface="Montserrat Medium"/>
                <a:cs typeface="Montserrat Medium"/>
                <a:sym typeface="Montserrat Medium"/>
              </a:rPr>
              <a:t>‹#›</a:t>
            </a:fld>
            <a:endParaRPr b="0" i="0" sz="600" u="none" cap="none" strike="noStrike">
              <a:solidFill>
                <a:srgbClr val="999999"/>
              </a:solidFill>
              <a:latin typeface="Montserrat Medium"/>
              <a:ea typeface="Montserrat Medium"/>
              <a:cs typeface="Montserrat Medium"/>
              <a:sym typeface="Montserrat Medium"/>
            </a:endParaRPr>
          </a:p>
        </p:txBody>
      </p:sp>
      <p:sp>
        <p:nvSpPr>
          <p:cNvPr id="165" name="Google Shape;165;p24"/>
          <p:cNvSpPr txBox="1"/>
          <p:nvPr/>
        </p:nvSpPr>
        <p:spPr>
          <a:xfrm>
            <a:off x="-808996" y="689230"/>
            <a:ext cx="6422560" cy="307777"/>
          </a:xfrm>
          <a:prstGeom prst="rect">
            <a:avLst/>
          </a:prstGeom>
          <a:noFill/>
          <a:ln>
            <a:noFill/>
          </a:ln>
        </p:spPr>
        <p:txBody>
          <a:bodyPr anchorCtr="0" anchor="t" bIns="45700" lIns="91425" spcFirstLastPara="1" rIns="91425" wrap="square" tIns="45700">
            <a:spAutoFit/>
          </a:bodyPr>
          <a:lstStyle/>
          <a:p>
            <a:pPr indent="0" lvl="2" marL="914400" marR="0" rtl="0" algn="l">
              <a:lnSpc>
                <a:spcPct val="100000"/>
              </a:lnSpc>
              <a:spcBef>
                <a:spcPts val="0"/>
              </a:spcBef>
              <a:spcAft>
                <a:spcPts val="0"/>
              </a:spcAft>
              <a:buNone/>
            </a:pPr>
            <a:r>
              <a:rPr b="1" i="0" lang="cs-CZ" sz="1400" u="none" cap="none" strike="noStrike">
                <a:solidFill>
                  <a:srgbClr val="1C4587"/>
                </a:solidFill>
                <a:latin typeface="Montserrat"/>
                <a:ea typeface="Montserrat"/>
                <a:cs typeface="Montserrat"/>
                <a:sym typeface="Montserrat"/>
              </a:rPr>
              <a:t>Skin efekt</a:t>
            </a:r>
            <a:r>
              <a:rPr b="0" i="0" lang="cs-CZ" sz="1300" u="none" cap="none" strike="noStrike">
                <a:solidFill>
                  <a:srgbClr val="000000"/>
                </a:solidFill>
                <a:latin typeface="Montserrat Medium"/>
                <a:ea typeface="Montserrat Medium"/>
                <a:cs typeface="Montserrat Medium"/>
                <a:sym typeface="Montserrat Medium"/>
              </a:rPr>
              <a:t>	</a:t>
            </a:r>
            <a:endParaRPr/>
          </a:p>
        </p:txBody>
      </p:sp>
      <p:sp>
        <p:nvSpPr>
          <p:cNvPr id="166" name="Google Shape;166;p24"/>
          <p:cNvSpPr/>
          <p:nvPr/>
        </p:nvSpPr>
        <p:spPr>
          <a:xfrm>
            <a:off x="569625" y="4390308"/>
            <a:ext cx="449705" cy="209862"/>
          </a:xfrm>
          <a:prstGeom prst="rightArrow">
            <a:avLst>
              <a:gd fmla="val 50000" name="adj1"/>
              <a:gd fmla="val 50000" name="adj2"/>
            </a:avLst>
          </a:prstGeom>
          <a:solidFill>
            <a:srgbClr val="CCCCFF"/>
          </a:solidFill>
          <a:ln cap="flat" cmpd="sng" w="25400">
            <a:solidFill>
              <a:srgbClr val="CCCC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7" name="Google Shape;167;p24"/>
          <p:cNvSpPr txBox="1"/>
          <p:nvPr/>
        </p:nvSpPr>
        <p:spPr>
          <a:xfrm>
            <a:off x="315519" y="4230838"/>
            <a:ext cx="6422560" cy="738664"/>
          </a:xfrm>
          <a:prstGeom prst="rect">
            <a:avLst/>
          </a:prstGeom>
          <a:noFill/>
          <a:ln>
            <a:noFill/>
          </a:ln>
        </p:spPr>
        <p:txBody>
          <a:bodyPr anchorCtr="0" anchor="t" bIns="45700" lIns="91425" spcFirstLastPara="1" rIns="91425" wrap="square" tIns="45700">
            <a:spAutoFit/>
          </a:bodyPr>
          <a:lstStyle/>
          <a:p>
            <a:pPr indent="0" lvl="2" marL="914400" marR="0" rtl="0" algn="l">
              <a:lnSpc>
                <a:spcPct val="100000"/>
              </a:lnSpc>
              <a:spcBef>
                <a:spcPts val="0"/>
              </a:spcBef>
              <a:spcAft>
                <a:spcPts val="0"/>
              </a:spcAft>
              <a:buNone/>
            </a:pPr>
            <a:r>
              <a:rPr b="1" i="0" lang="cs-CZ" sz="1400" u="none" cap="none" strike="noStrike">
                <a:solidFill>
                  <a:srgbClr val="1C4587"/>
                </a:solidFill>
                <a:latin typeface="Montserrat"/>
                <a:ea typeface="Montserrat"/>
                <a:cs typeface="Montserrat"/>
                <a:sym typeface="Montserrat"/>
              </a:rPr>
              <a:t>Skin efekt tedy v rámci elektrického kontaktu vytlačuje elektrický proud ke krajům </a:t>
            </a:r>
            <a:r>
              <a:rPr b="1" i="0" lang="cs-CZ" sz="1400" u="none" cap="none" strike="noStrike">
                <a:solidFill>
                  <a:srgbClr val="1C4587"/>
                </a:solidFill>
                <a:latin typeface="Arial"/>
                <a:ea typeface="Arial"/>
                <a:cs typeface="Arial"/>
                <a:sym typeface="Arial"/>
              </a:rPr>
              <a:t>α</a:t>
            </a:r>
            <a:r>
              <a:rPr b="1" i="0" lang="cs-CZ" sz="1400" u="none" cap="none" strike="noStrike">
                <a:solidFill>
                  <a:srgbClr val="1C4587"/>
                </a:solidFill>
                <a:latin typeface="Montserrat"/>
                <a:ea typeface="Montserrat"/>
                <a:cs typeface="Montserrat"/>
                <a:sym typeface="Montserrat"/>
              </a:rPr>
              <a:t>-oblastí. Celkový odpor tedy narůstá.</a:t>
            </a:r>
            <a:endParaRPr b="0" i="0" sz="1300" u="none" cap="none" strike="noStrike">
              <a:solidFill>
                <a:srgbClr val="000000"/>
              </a:solidFill>
              <a:latin typeface="Montserrat Medium"/>
              <a:ea typeface="Montserrat Medium"/>
              <a:cs typeface="Montserrat Medium"/>
              <a:sym typeface="Montserrat Medium"/>
            </a:endParaRPr>
          </a:p>
        </p:txBody>
      </p:sp>
      <p:pic>
        <p:nvPicPr>
          <p:cNvPr id="168" name="Google Shape;168;p24"/>
          <p:cNvPicPr preferRelativeResize="0"/>
          <p:nvPr/>
        </p:nvPicPr>
        <p:blipFill rotWithShape="1">
          <a:blip r:embed="rId3">
            <a:alphaModFix/>
          </a:blip>
          <a:srcRect b="0" l="0" r="0" t="0"/>
          <a:stretch/>
        </p:blipFill>
        <p:spPr>
          <a:xfrm>
            <a:off x="6985416" y="803514"/>
            <a:ext cx="1782548" cy="2864095"/>
          </a:xfrm>
          <a:prstGeom prst="rect">
            <a:avLst/>
          </a:prstGeom>
          <a:noFill/>
          <a:ln>
            <a:noFill/>
          </a:ln>
        </p:spPr>
      </p:pic>
      <p:sp>
        <p:nvSpPr>
          <p:cNvPr id="169" name="Google Shape;169;p24"/>
          <p:cNvSpPr txBox="1"/>
          <p:nvPr/>
        </p:nvSpPr>
        <p:spPr>
          <a:xfrm>
            <a:off x="6814882" y="3715093"/>
            <a:ext cx="2329118"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Ilustrace skin efektu.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75" name="Google Shape;175;p25"/>
          <p:cNvSpPr txBox="1"/>
          <p:nvPr/>
        </p:nvSpPr>
        <p:spPr>
          <a:xfrm>
            <a:off x="153809" y="18333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 Kontaktování e-textilií</a:t>
            </a:r>
            <a:endParaRPr b="1" i="0" sz="2200" u="none" cap="none" strike="noStrike">
              <a:solidFill>
                <a:srgbClr val="1C4587"/>
              </a:solidFill>
              <a:latin typeface="Montserrat"/>
              <a:ea typeface="Montserrat"/>
              <a:cs typeface="Montserrat"/>
              <a:sym typeface="Montserrat"/>
            </a:endParaRPr>
          </a:p>
        </p:txBody>
      </p:sp>
      <p:sp>
        <p:nvSpPr>
          <p:cNvPr id="176" name="Google Shape;176;p25"/>
          <p:cNvSpPr txBox="1"/>
          <p:nvPr/>
        </p:nvSpPr>
        <p:spPr>
          <a:xfrm>
            <a:off x="-756530" y="1104625"/>
            <a:ext cx="9305188" cy="1246495"/>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Dochází-li však průchodem proudu k oteplení kontaktu, je třeba brát v úvahu i změnu úbytku napětí takto vzniklou.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 místě zúžení </a:t>
            </a:r>
            <a:r>
              <a:rPr b="0" i="0" lang="cs-CZ" sz="1300" u="none" cap="none" strike="noStrike">
                <a:solidFill>
                  <a:srgbClr val="000000"/>
                </a:solidFill>
                <a:latin typeface="Arial"/>
                <a:ea typeface="Arial"/>
                <a:cs typeface="Arial"/>
                <a:sym typeface="Arial"/>
              </a:rPr>
              <a:t>α</a:t>
            </a:r>
            <a:r>
              <a:rPr b="0" i="0" lang="cs-CZ" sz="1300" u="none" cap="none" strike="noStrike">
                <a:solidFill>
                  <a:srgbClr val="000000"/>
                </a:solidFill>
                <a:latin typeface="Montserrat Medium"/>
                <a:ea typeface="Montserrat Medium"/>
                <a:cs typeface="Montserrat Medium"/>
                <a:sym typeface="Montserrat Medium"/>
              </a:rPr>
              <a:t>-oblastí kontaktu vzniká teplotní gradient a nezanedbatelné Jouleovo teplo.</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Napěťový úbytek na kontaktu, který je od okolního prostředí tepelně izolován, a jehož teplo je vedeno pouze masou kontaktu o různých materiálech, je dán vztahem:	</a:t>
            </a:r>
            <a:endParaRPr/>
          </a:p>
        </p:txBody>
      </p:sp>
      <p:sp>
        <p:nvSpPr>
          <p:cNvPr id="177" name="Google Shape;177;p25"/>
          <p:cNvSpPr txBox="1"/>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cs-CZ" sz="600" u="none" cap="none" strike="noStrike">
                <a:solidFill>
                  <a:srgbClr val="999999"/>
                </a:solidFill>
                <a:latin typeface="Montserrat Medium"/>
                <a:ea typeface="Montserrat Medium"/>
                <a:cs typeface="Montserrat Medium"/>
                <a:sym typeface="Montserrat Medium"/>
              </a:rPr>
              <a:t>‹#›</a:t>
            </a:fld>
            <a:endParaRPr b="0" i="0" sz="600" u="none" cap="none" strike="noStrike">
              <a:solidFill>
                <a:srgbClr val="999999"/>
              </a:solidFill>
              <a:latin typeface="Montserrat Medium"/>
              <a:ea typeface="Montserrat Medium"/>
              <a:cs typeface="Montserrat Medium"/>
              <a:sym typeface="Montserrat Medium"/>
            </a:endParaRPr>
          </a:p>
        </p:txBody>
      </p:sp>
      <p:sp>
        <p:nvSpPr>
          <p:cNvPr id="178" name="Google Shape;178;p25"/>
          <p:cNvSpPr txBox="1"/>
          <p:nvPr/>
        </p:nvSpPr>
        <p:spPr>
          <a:xfrm>
            <a:off x="-756530" y="776439"/>
            <a:ext cx="6422560" cy="307777"/>
          </a:xfrm>
          <a:prstGeom prst="rect">
            <a:avLst/>
          </a:prstGeom>
          <a:noFill/>
          <a:ln>
            <a:noFill/>
          </a:ln>
        </p:spPr>
        <p:txBody>
          <a:bodyPr anchorCtr="0" anchor="t" bIns="45700" lIns="91425" spcFirstLastPara="1" rIns="91425" wrap="square" tIns="45700">
            <a:spAutoFit/>
          </a:bodyPr>
          <a:lstStyle/>
          <a:p>
            <a:pPr indent="0" lvl="2" marL="914400" marR="0" rtl="0" algn="l">
              <a:lnSpc>
                <a:spcPct val="100000"/>
              </a:lnSpc>
              <a:spcBef>
                <a:spcPts val="0"/>
              </a:spcBef>
              <a:spcAft>
                <a:spcPts val="0"/>
              </a:spcAft>
              <a:buNone/>
            </a:pPr>
            <a:r>
              <a:rPr b="1" i="0" lang="cs-CZ" sz="1400" u="none" cap="none" strike="noStrike">
                <a:solidFill>
                  <a:srgbClr val="1C4587"/>
                </a:solidFill>
                <a:latin typeface="Montserrat"/>
                <a:ea typeface="Montserrat"/>
                <a:cs typeface="Montserrat"/>
                <a:sym typeface="Montserrat"/>
              </a:rPr>
              <a:t>Tepelné ztráty</a:t>
            </a:r>
            <a:r>
              <a:rPr b="0" i="0" lang="cs-CZ" sz="1300" u="none" cap="none" strike="noStrike">
                <a:solidFill>
                  <a:srgbClr val="000000"/>
                </a:solidFill>
                <a:latin typeface="Montserrat Medium"/>
                <a:ea typeface="Montserrat Medium"/>
                <a:cs typeface="Montserrat Medium"/>
                <a:sym typeface="Montserrat Medium"/>
              </a:rPr>
              <a:t>	</a:t>
            </a:r>
            <a:endParaRPr/>
          </a:p>
        </p:txBody>
      </p:sp>
      <p:pic>
        <p:nvPicPr>
          <p:cNvPr id="179" name="Google Shape;179;p25"/>
          <p:cNvPicPr preferRelativeResize="0"/>
          <p:nvPr/>
        </p:nvPicPr>
        <p:blipFill rotWithShape="1">
          <a:blip r:embed="rId3">
            <a:alphaModFix/>
          </a:blip>
          <a:srcRect b="0" l="0" r="0" t="0"/>
          <a:stretch/>
        </p:blipFill>
        <p:spPr>
          <a:xfrm>
            <a:off x="1825338" y="2495965"/>
            <a:ext cx="3653566" cy="579717"/>
          </a:xfrm>
          <a:prstGeom prst="rect">
            <a:avLst/>
          </a:prstGeom>
          <a:noFill/>
          <a:ln>
            <a:noFill/>
          </a:ln>
        </p:spPr>
      </p:pic>
      <p:pic>
        <p:nvPicPr>
          <p:cNvPr id="180" name="Google Shape;180;p25"/>
          <p:cNvPicPr preferRelativeResize="0"/>
          <p:nvPr/>
        </p:nvPicPr>
        <p:blipFill rotWithShape="1">
          <a:blip r:embed="rId4">
            <a:alphaModFix/>
          </a:blip>
          <a:srcRect b="0" l="0" r="0" t="0"/>
          <a:stretch/>
        </p:blipFill>
        <p:spPr>
          <a:xfrm>
            <a:off x="761611" y="3365371"/>
            <a:ext cx="2731098" cy="129887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86" name="Google Shape;186;p26"/>
          <p:cNvSpPr txBox="1"/>
          <p:nvPr/>
        </p:nvSpPr>
        <p:spPr>
          <a:xfrm>
            <a:off x="161305" y="4985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 Kontaktování e-textilií</a:t>
            </a:r>
            <a:endParaRPr b="1" i="0" sz="2200" u="none" cap="none" strike="noStrike">
              <a:solidFill>
                <a:srgbClr val="1C4587"/>
              </a:solidFill>
              <a:latin typeface="Montserrat"/>
              <a:ea typeface="Montserrat"/>
              <a:cs typeface="Montserrat"/>
              <a:sym typeface="Montserrat"/>
            </a:endParaRPr>
          </a:p>
        </p:txBody>
      </p:sp>
      <p:sp>
        <p:nvSpPr>
          <p:cNvPr id="187" name="Google Shape;187;p26"/>
          <p:cNvSpPr txBox="1"/>
          <p:nvPr/>
        </p:nvSpPr>
        <p:spPr>
          <a:xfrm>
            <a:off x="-756529" y="930327"/>
            <a:ext cx="7389678" cy="4078039"/>
          </a:xfrm>
          <a:prstGeom prst="rect">
            <a:avLst/>
          </a:prstGeom>
          <a:noFill/>
          <a:ln>
            <a:noFill/>
          </a:ln>
        </p:spPr>
        <p:txBody>
          <a:bodyPr anchorCtr="0" anchor="t" bIns="45700" lIns="91425" spcFirstLastPara="1" rIns="91425" wrap="square" tIns="45700">
            <a:spAutoFit/>
          </a:bodyPr>
          <a:lstStyle/>
          <a:p>
            <a:pPr indent="-342900" lvl="2" marL="1257300" marR="0" rtl="0" algn="just">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Náhodné kolísání nebo tvorba nežádoucího samovolného elektrického signálu, jehož znakem je, že jde o nechtěnou a rušivou složku elektrického signálu.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Mezi </a:t>
            </a:r>
            <a:r>
              <a:rPr b="1" i="0" lang="cs-CZ" sz="1300" u="none" cap="none" strike="noStrike">
                <a:solidFill>
                  <a:srgbClr val="002A7E"/>
                </a:solidFill>
                <a:latin typeface="Montserrat Medium"/>
                <a:ea typeface="Montserrat Medium"/>
                <a:cs typeface="Montserrat Medium"/>
                <a:sym typeface="Montserrat Medium"/>
              </a:rPr>
              <a:t>rozebíratelnými elektrickými kontakty </a:t>
            </a:r>
            <a:r>
              <a:rPr b="0" i="0" lang="cs-CZ" sz="1300" u="none" cap="none" strike="noStrike">
                <a:solidFill>
                  <a:srgbClr val="000000"/>
                </a:solidFill>
                <a:latin typeface="Montserrat Medium"/>
                <a:ea typeface="Montserrat Medium"/>
                <a:cs typeface="Montserrat Medium"/>
                <a:sym typeface="Montserrat Medium"/>
              </a:rPr>
              <a:t>může díky vnějším vlivům (mechanickým, tepelným, chemickým atd.) dojít k pohybu jednotlivých částí kontaktů, byť třeba jen mikroskopickému.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Tím může docházet k narušení a změně rozměrů stávajících, ale i k tvorbě nových elektricky vodivých </a:t>
            </a:r>
            <a:r>
              <a:rPr b="0" i="0" lang="cs-CZ" sz="1300" u="none" cap="none" strike="noStrike">
                <a:solidFill>
                  <a:srgbClr val="000000"/>
                </a:solidFill>
                <a:latin typeface="Arial"/>
                <a:ea typeface="Arial"/>
                <a:cs typeface="Arial"/>
                <a:sym typeface="Arial"/>
              </a:rPr>
              <a:t>α</a:t>
            </a:r>
            <a:r>
              <a:rPr b="0" i="0" lang="cs-CZ" sz="1300" u="none" cap="none" strike="noStrike">
                <a:solidFill>
                  <a:srgbClr val="000000"/>
                </a:solidFill>
                <a:latin typeface="Montserrat Medium"/>
                <a:ea typeface="Montserrat Medium"/>
                <a:cs typeface="Montserrat Medium"/>
                <a:sym typeface="Montserrat Medium"/>
              </a:rPr>
              <a:t>-oblastí. Dále dochází k chemisorpci na kontaktních plochách, k otěru materiálů a vzniku oxidujících residuí apod.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Tato nestabilita se projevuje jako šum kontaktu. Spolehlivost kontaktů pak spočívá hlavně ve velkém množství </a:t>
            </a:r>
            <a:r>
              <a:rPr b="0" i="0" lang="cs-CZ" sz="1300" u="none" cap="none" strike="noStrike">
                <a:solidFill>
                  <a:srgbClr val="000000"/>
                </a:solidFill>
                <a:latin typeface="Arial"/>
                <a:ea typeface="Arial"/>
                <a:cs typeface="Arial"/>
                <a:sym typeface="Arial"/>
              </a:rPr>
              <a:t>α </a:t>
            </a:r>
            <a:r>
              <a:rPr b="0" i="0" lang="cs-CZ" sz="1300" u="none" cap="none" strike="noStrike">
                <a:solidFill>
                  <a:srgbClr val="000000"/>
                </a:solidFill>
                <a:latin typeface="Montserrat Medium"/>
                <a:ea typeface="Montserrat Medium"/>
                <a:cs typeface="Montserrat Medium"/>
                <a:sym typeface="Montserrat Medium"/>
              </a:rPr>
              <a:t>–oblastí.</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U </a:t>
            </a:r>
            <a:r>
              <a:rPr b="1" i="0" lang="cs-CZ" sz="1300" u="none" cap="none" strike="noStrike">
                <a:solidFill>
                  <a:srgbClr val="002A7E"/>
                </a:solidFill>
                <a:latin typeface="Montserrat Medium"/>
                <a:ea typeface="Montserrat Medium"/>
                <a:cs typeface="Montserrat Medium"/>
                <a:sym typeface="Montserrat Medium"/>
              </a:rPr>
              <a:t>nerozebíratelných elektrických kontaktů </a:t>
            </a:r>
            <a:r>
              <a:rPr b="0" i="0" lang="cs-CZ" sz="1300" u="none" cap="none" strike="noStrike">
                <a:solidFill>
                  <a:srgbClr val="000000"/>
                </a:solidFill>
                <a:latin typeface="Montserrat Medium"/>
                <a:ea typeface="Montserrat Medium"/>
                <a:cs typeface="Montserrat Medium"/>
                <a:sym typeface="Montserrat Medium"/>
              </a:rPr>
              <a:t>je šum způsoben např. tepelným pohybem elektronů uvnitř vodiče, nebo souvisí s defekty v krystalické struktuře materiálu.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Šum může degradovat přenášený signál, zejména při malém napětí a analogovém charakteru signálu. Vliv je však patrný i při přenosu číslicových signálů, které vyžadují impedančně přizpůsobené vedení. </a:t>
            </a:r>
            <a:endParaRPr b="0" i="0" sz="1300" u="none" cap="none" strike="noStrike">
              <a:solidFill>
                <a:srgbClr val="000000"/>
              </a:solidFill>
              <a:latin typeface="Montserrat Medium"/>
              <a:ea typeface="Montserrat Medium"/>
              <a:cs typeface="Montserrat Medium"/>
              <a:sym typeface="Montserrat Medium"/>
            </a:endParaRPr>
          </a:p>
        </p:txBody>
      </p:sp>
      <p:sp>
        <p:nvSpPr>
          <p:cNvPr id="188" name="Google Shape;188;p26"/>
          <p:cNvSpPr txBox="1"/>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cs-CZ" sz="600" u="none" cap="none" strike="noStrike">
                <a:solidFill>
                  <a:srgbClr val="999999"/>
                </a:solidFill>
                <a:latin typeface="Montserrat Medium"/>
                <a:ea typeface="Montserrat Medium"/>
                <a:cs typeface="Montserrat Medium"/>
                <a:sym typeface="Montserrat Medium"/>
              </a:rPr>
              <a:t>‹#›</a:t>
            </a:fld>
            <a:endParaRPr b="0" i="0" sz="600" u="none" cap="none" strike="noStrike">
              <a:solidFill>
                <a:srgbClr val="999999"/>
              </a:solidFill>
              <a:latin typeface="Montserrat Medium"/>
              <a:ea typeface="Montserrat Medium"/>
              <a:cs typeface="Montserrat Medium"/>
              <a:sym typeface="Montserrat Medium"/>
            </a:endParaRPr>
          </a:p>
        </p:txBody>
      </p:sp>
      <p:sp>
        <p:nvSpPr>
          <p:cNvPr id="189" name="Google Shape;189;p26"/>
          <p:cNvSpPr txBox="1"/>
          <p:nvPr/>
        </p:nvSpPr>
        <p:spPr>
          <a:xfrm>
            <a:off x="-756530" y="622550"/>
            <a:ext cx="6422560" cy="307777"/>
          </a:xfrm>
          <a:prstGeom prst="rect">
            <a:avLst/>
          </a:prstGeom>
          <a:noFill/>
          <a:ln>
            <a:noFill/>
          </a:ln>
        </p:spPr>
        <p:txBody>
          <a:bodyPr anchorCtr="0" anchor="t" bIns="45700" lIns="91425" spcFirstLastPara="1" rIns="91425" wrap="square" tIns="45700">
            <a:spAutoFit/>
          </a:bodyPr>
          <a:lstStyle/>
          <a:p>
            <a:pPr indent="0" lvl="2" marL="914400" marR="0" rtl="0" algn="l">
              <a:lnSpc>
                <a:spcPct val="100000"/>
              </a:lnSpc>
              <a:spcBef>
                <a:spcPts val="0"/>
              </a:spcBef>
              <a:spcAft>
                <a:spcPts val="0"/>
              </a:spcAft>
              <a:buNone/>
            </a:pPr>
            <a:r>
              <a:rPr b="1" i="0" lang="cs-CZ" sz="1400" u="none" cap="none" strike="noStrike">
                <a:solidFill>
                  <a:srgbClr val="1C4587"/>
                </a:solidFill>
                <a:latin typeface="Montserrat"/>
                <a:ea typeface="Montserrat"/>
                <a:cs typeface="Montserrat"/>
                <a:sym typeface="Montserrat"/>
              </a:rPr>
              <a:t>Elektronické šumy</a:t>
            </a:r>
            <a:r>
              <a:rPr b="0" i="0" lang="cs-CZ" sz="1300" u="none" cap="none" strike="noStrike">
                <a:solidFill>
                  <a:srgbClr val="000000"/>
                </a:solidFill>
                <a:latin typeface="Montserrat Medium"/>
                <a:ea typeface="Montserrat Medium"/>
                <a:cs typeface="Montserrat Medium"/>
                <a:sym typeface="Montserrat Medium"/>
              </a:rPr>
              <a:t>	</a:t>
            </a:r>
            <a:endParaRPr/>
          </a:p>
        </p:txBody>
      </p:sp>
      <p:sp>
        <p:nvSpPr>
          <p:cNvPr id="190" name="Google Shape;190;p26"/>
          <p:cNvSpPr/>
          <p:nvPr/>
        </p:nvSpPr>
        <p:spPr>
          <a:xfrm>
            <a:off x="6843010" y="989351"/>
            <a:ext cx="2300990" cy="3826266"/>
          </a:xfrm>
          <a:prstGeom prst="rect">
            <a:avLst/>
          </a:prstGeom>
          <a:solidFill>
            <a:srgbClr val="CCCCFF">
              <a:alpha val="3764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1" name="Google Shape;191;p26"/>
          <p:cNvSpPr txBox="1"/>
          <p:nvPr/>
        </p:nvSpPr>
        <p:spPr>
          <a:xfrm>
            <a:off x="6992911" y="1124262"/>
            <a:ext cx="2087381" cy="3724096"/>
          </a:xfrm>
          <a:prstGeom prst="rect">
            <a:avLst/>
          </a:prstGeom>
          <a:noFill/>
          <a:ln>
            <a:noFill/>
          </a:ln>
        </p:spPr>
        <p:txBody>
          <a:bodyPr anchorCtr="0" anchor="t" bIns="45700" lIns="91425" spcFirstLastPara="1" rIns="91425" wrap="square" tIns="45700">
            <a:spAutoFit/>
          </a:bodyPr>
          <a:lstStyle/>
          <a:p>
            <a:pPr indent="-228600" lvl="0" marL="228600" marR="0" rtl="0" algn="l">
              <a:lnSpc>
                <a:spcPct val="100000"/>
              </a:lnSpc>
              <a:spcBef>
                <a:spcPts val="0"/>
              </a:spcBef>
              <a:spcAft>
                <a:spcPts val="0"/>
              </a:spcAft>
              <a:buClr>
                <a:srgbClr val="000000"/>
              </a:buClr>
              <a:buSzPts val="1200"/>
              <a:buFont typeface="Arial"/>
              <a:buAutoNum type="arabicPeriod"/>
            </a:pPr>
            <a:r>
              <a:rPr b="1" i="0" lang="cs-CZ" sz="1200" u="none" cap="none" strike="noStrike">
                <a:solidFill>
                  <a:srgbClr val="002A7E"/>
                </a:solidFill>
                <a:latin typeface="Montserrat"/>
                <a:ea typeface="Montserrat"/>
                <a:cs typeface="Montserrat"/>
                <a:sym typeface="Montserrat"/>
              </a:rPr>
              <a:t>Tepelný šum </a:t>
            </a:r>
            <a:r>
              <a:rPr b="0" i="0" lang="cs-CZ" sz="1200" u="none" cap="none" strike="noStrike">
                <a:solidFill>
                  <a:srgbClr val="000000"/>
                </a:solidFill>
                <a:latin typeface="Montserrat"/>
                <a:ea typeface="Montserrat"/>
                <a:cs typeface="Montserrat"/>
                <a:sym typeface="Montserrat"/>
              </a:rPr>
              <a:t>(bílý šum -spektrální hustota nezávislá na kmitočtu) </a:t>
            </a:r>
            <a:endParaRPr b="0" i="0" sz="1200" u="none" cap="none" strike="noStrike">
              <a:solidFill>
                <a:srgbClr val="000000"/>
              </a:solidFill>
              <a:latin typeface="Montserrat"/>
              <a:ea typeface="Montserrat"/>
              <a:cs typeface="Montserrat"/>
              <a:sym typeface="Montserrat"/>
            </a:endParaRPr>
          </a:p>
          <a:p>
            <a:pPr indent="-228600" lvl="0" marL="228600" marR="0" rtl="0" algn="l">
              <a:lnSpc>
                <a:spcPct val="100000"/>
              </a:lnSpc>
              <a:spcBef>
                <a:spcPts val="600"/>
              </a:spcBef>
              <a:spcAft>
                <a:spcPts val="0"/>
              </a:spcAft>
              <a:buClr>
                <a:srgbClr val="000000"/>
              </a:buClr>
              <a:buSzPts val="1200"/>
              <a:buFont typeface="Arial"/>
              <a:buAutoNum type="arabicPeriod"/>
            </a:pPr>
            <a:r>
              <a:rPr b="1" i="0" lang="cs-CZ" sz="1200" u="none" cap="none" strike="noStrike">
                <a:solidFill>
                  <a:srgbClr val="002A7E"/>
                </a:solidFill>
                <a:latin typeface="Montserrat"/>
                <a:ea typeface="Montserrat"/>
                <a:cs typeface="Montserrat"/>
                <a:sym typeface="Montserrat"/>
              </a:rPr>
              <a:t>Výstřelový šum </a:t>
            </a:r>
            <a:r>
              <a:rPr b="0" i="0" lang="cs-CZ" sz="1200" u="none" cap="none" strike="noStrike">
                <a:solidFill>
                  <a:srgbClr val="000000"/>
                </a:solidFill>
                <a:latin typeface="Montserrat"/>
                <a:ea typeface="Montserrat"/>
                <a:cs typeface="Montserrat"/>
                <a:sym typeface="Montserrat"/>
              </a:rPr>
              <a:t>(bílý šum) -  Vzniká průchodem proudu přes PN přechod </a:t>
            </a:r>
            <a:endParaRPr b="0" i="0" sz="1200" u="none" cap="none" strike="noStrike">
              <a:solidFill>
                <a:srgbClr val="000000"/>
              </a:solidFill>
              <a:latin typeface="Montserrat"/>
              <a:ea typeface="Montserrat"/>
              <a:cs typeface="Montserrat"/>
              <a:sym typeface="Montserrat"/>
            </a:endParaRPr>
          </a:p>
          <a:p>
            <a:pPr indent="-228600" lvl="0" marL="228600" marR="0" rtl="0" algn="l">
              <a:lnSpc>
                <a:spcPct val="100000"/>
              </a:lnSpc>
              <a:spcBef>
                <a:spcPts val="600"/>
              </a:spcBef>
              <a:spcAft>
                <a:spcPts val="0"/>
              </a:spcAft>
              <a:buClr>
                <a:srgbClr val="000000"/>
              </a:buClr>
              <a:buSzPts val="1200"/>
              <a:buFont typeface="Arial"/>
              <a:buAutoNum type="arabicPeriod"/>
            </a:pPr>
            <a:r>
              <a:rPr b="1" i="0" lang="cs-CZ" sz="1200" u="none" cap="none" strike="noStrike">
                <a:solidFill>
                  <a:srgbClr val="002A7E"/>
                </a:solidFill>
                <a:latin typeface="Montserrat"/>
                <a:ea typeface="Montserrat"/>
                <a:cs typeface="Montserrat"/>
                <a:sym typeface="Montserrat"/>
              </a:rPr>
              <a:t>Blikavý šum </a:t>
            </a:r>
            <a:r>
              <a:rPr b="0" i="0" lang="cs-CZ" sz="1200" u="none" cap="none" strike="noStrike">
                <a:solidFill>
                  <a:srgbClr val="000000"/>
                </a:solidFill>
                <a:latin typeface="Montserrat"/>
                <a:ea typeface="Montserrat"/>
                <a:cs typeface="Montserrat"/>
                <a:sym typeface="Montserrat"/>
              </a:rPr>
              <a:t>-  souvisí s defekty v krystalické struktuře </a:t>
            </a:r>
            <a:endParaRPr b="0" i="0" sz="1200" u="none" cap="none" strike="noStrike">
              <a:solidFill>
                <a:srgbClr val="000000"/>
              </a:solidFill>
              <a:latin typeface="Montserrat"/>
              <a:ea typeface="Montserrat"/>
              <a:cs typeface="Montserrat"/>
              <a:sym typeface="Montserrat"/>
            </a:endParaRPr>
          </a:p>
          <a:p>
            <a:pPr indent="-228600" lvl="0" marL="228600" marR="0" rtl="0" algn="l">
              <a:lnSpc>
                <a:spcPct val="100000"/>
              </a:lnSpc>
              <a:spcBef>
                <a:spcPts val="600"/>
              </a:spcBef>
              <a:spcAft>
                <a:spcPts val="0"/>
              </a:spcAft>
              <a:buClr>
                <a:srgbClr val="000000"/>
              </a:buClr>
              <a:buSzPts val="1200"/>
              <a:buFont typeface="Arial"/>
              <a:buAutoNum type="arabicPeriod"/>
            </a:pPr>
            <a:r>
              <a:rPr b="1" i="0" lang="cs-CZ" sz="1200" u="none" cap="none" strike="noStrike">
                <a:solidFill>
                  <a:srgbClr val="002A7E"/>
                </a:solidFill>
                <a:latin typeface="Montserrat"/>
                <a:ea typeface="Montserrat"/>
                <a:cs typeface="Montserrat"/>
                <a:sym typeface="Montserrat"/>
              </a:rPr>
              <a:t>Lavinový šum </a:t>
            </a:r>
            <a:r>
              <a:rPr b="0" i="0" lang="cs-CZ" sz="1200" u="none" cap="none" strike="noStrike">
                <a:solidFill>
                  <a:srgbClr val="000000"/>
                </a:solidFill>
                <a:latin typeface="Montserrat"/>
                <a:ea typeface="Montserrat"/>
                <a:cs typeface="Montserrat"/>
                <a:sym typeface="Montserrat"/>
              </a:rPr>
              <a:t>- vzniká při lavinovém průrazu PN v závěr. Směru</a:t>
            </a:r>
            <a:endParaRPr/>
          </a:p>
          <a:p>
            <a:pPr indent="-228600" lvl="0" marL="228600" marR="0" rtl="0" algn="l">
              <a:lnSpc>
                <a:spcPct val="100000"/>
              </a:lnSpc>
              <a:spcBef>
                <a:spcPts val="600"/>
              </a:spcBef>
              <a:spcAft>
                <a:spcPts val="0"/>
              </a:spcAft>
              <a:buClr>
                <a:srgbClr val="000000"/>
              </a:buClr>
              <a:buSzPts val="1200"/>
              <a:buFont typeface="Arial"/>
              <a:buAutoNum type="arabicPeriod"/>
            </a:pPr>
            <a:r>
              <a:rPr b="1" i="0" lang="cs-CZ" sz="1200" u="none" cap="none" strike="noStrike">
                <a:solidFill>
                  <a:srgbClr val="002A7E"/>
                </a:solidFill>
                <a:latin typeface="Montserrat"/>
                <a:ea typeface="Montserrat"/>
                <a:cs typeface="Montserrat"/>
                <a:sym typeface="Montserrat"/>
              </a:rPr>
              <a:t>Praskavý šum </a:t>
            </a:r>
            <a:r>
              <a:rPr b="0" i="0" lang="cs-CZ" sz="1200" u="none" cap="none" strike="noStrike">
                <a:solidFill>
                  <a:srgbClr val="000000"/>
                </a:solidFill>
                <a:latin typeface="Montserrat"/>
                <a:ea typeface="Montserrat"/>
                <a:cs typeface="Montserrat"/>
                <a:sym typeface="Montserrat"/>
              </a:rPr>
              <a:t>-  způsobují jej atomy těžkých kovů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97" name="Google Shape;197;p27"/>
          <p:cNvSpPr txBox="1"/>
          <p:nvPr/>
        </p:nvSpPr>
        <p:spPr>
          <a:xfrm>
            <a:off x="108840" y="207842"/>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 Kontaktování e-textilií</a:t>
            </a:r>
            <a:endParaRPr b="1" i="0" sz="2200" u="none" cap="none" strike="noStrike">
              <a:solidFill>
                <a:srgbClr val="1C4587"/>
              </a:solidFill>
              <a:latin typeface="Montserrat"/>
              <a:ea typeface="Montserrat"/>
              <a:cs typeface="Montserrat"/>
              <a:sym typeface="Montserrat"/>
            </a:endParaRPr>
          </a:p>
        </p:txBody>
      </p:sp>
      <p:sp>
        <p:nvSpPr>
          <p:cNvPr id="198" name="Google Shape;198;p27"/>
          <p:cNvSpPr txBox="1"/>
          <p:nvPr/>
        </p:nvSpPr>
        <p:spPr>
          <a:xfrm>
            <a:off x="-726150" y="456233"/>
            <a:ext cx="6497700" cy="4802400"/>
          </a:xfrm>
          <a:prstGeom prst="rect">
            <a:avLst/>
          </a:prstGeom>
          <a:noFill/>
          <a:ln>
            <a:noFill/>
          </a:ln>
        </p:spPr>
        <p:txBody>
          <a:bodyPr anchorCtr="0" anchor="t" bIns="45700" lIns="91425" spcFirstLastPara="1" rIns="91425" wrap="square" tIns="45700">
            <a:spAutoFit/>
          </a:bodyPr>
          <a:lstStyle/>
          <a:p>
            <a:pPr indent="-293369" lvl="2" marL="1257300" marR="0" rtl="0" algn="just">
              <a:lnSpc>
                <a:spcPct val="100000"/>
              </a:lnSpc>
              <a:spcBef>
                <a:spcPts val="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U </a:t>
            </a:r>
            <a:r>
              <a:rPr lang="cs-CZ" sz="1300">
                <a:latin typeface="Montserrat Medium"/>
                <a:ea typeface="Montserrat Medium"/>
                <a:cs typeface="Montserrat Medium"/>
                <a:sym typeface="Montserrat Medium"/>
              </a:rPr>
              <a:t>kontaktování</a:t>
            </a:r>
            <a:r>
              <a:rPr b="0" i="0" lang="cs-CZ" sz="1300" u="none" cap="none" strike="noStrike">
                <a:solidFill>
                  <a:srgbClr val="000000"/>
                </a:solidFill>
                <a:latin typeface="Montserrat Medium"/>
                <a:ea typeface="Montserrat Medium"/>
                <a:cs typeface="Montserrat Medium"/>
                <a:sym typeface="Montserrat Medium"/>
              </a:rPr>
              <a:t> e-textilií rozlišujeme 2 typy kontaktů:</a:t>
            </a:r>
            <a:endParaRPr/>
          </a:p>
          <a:p>
            <a:pPr indent="0" lvl="3" marL="914400" marR="0" rtl="0" algn="just">
              <a:lnSpc>
                <a:spcPct val="100000"/>
              </a:lnSpc>
              <a:spcBef>
                <a:spcPts val="600"/>
              </a:spcBef>
              <a:spcAft>
                <a:spcPts val="0"/>
              </a:spcAft>
              <a:buNone/>
            </a:pPr>
            <a:r>
              <a:rPr b="0" i="0" lang="cs-CZ" sz="1300" u="none" cap="none" strike="noStrike">
                <a:solidFill>
                  <a:srgbClr val="000000"/>
                </a:solidFill>
                <a:latin typeface="Montserrat Medium"/>
                <a:ea typeface="Montserrat Medium"/>
                <a:cs typeface="Montserrat Medium"/>
                <a:sym typeface="Montserrat Medium"/>
              </a:rPr>
              <a:t>	</a:t>
            </a:r>
            <a:r>
              <a:rPr b="1" i="0" lang="cs-CZ" sz="1300" u="none" cap="none" strike="noStrike">
                <a:solidFill>
                  <a:srgbClr val="002A7E"/>
                </a:solidFill>
                <a:latin typeface="Montserrat Medium"/>
                <a:ea typeface="Montserrat Medium"/>
                <a:cs typeface="Montserrat Medium"/>
                <a:sym typeface="Montserrat Medium"/>
              </a:rPr>
              <a:t>a)  </a:t>
            </a:r>
            <a:r>
              <a:rPr b="0" i="0" lang="cs-CZ" sz="1300" u="none" cap="none" strike="noStrike">
                <a:solidFill>
                  <a:srgbClr val="000000"/>
                </a:solidFill>
                <a:latin typeface="Montserrat Medium"/>
                <a:ea typeface="Montserrat Medium"/>
                <a:cs typeface="Montserrat Medium"/>
                <a:sym typeface="Montserrat Medium"/>
              </a:rPr>
              <a:t>Mezi vodivými textiliemi</a:t>
            </a:r>
            <a:endParaRPr/>
          </a:p>
          <a:p>
            <a:pPr indent="-269875" lvl="3" marL="1701800" marR="0" rtl="0" algn="just">
              <a:lnSpc>
                <a:spcPct val="100000"/>
              </a:lnSpc>
              <a:spcBef>
                <a:spcPts val="600"/>
              </a:spcBef>
              <a:spcAft>
                <a:spcPts val="0"/>
              </a:spcAft>
              <a:buNone/>
            </a:pPr>
            <a:r>
              <a:rPr b="0" i="0" lang="cs-CZ" sz="1300" u="none" cap="none" strike="noStrike">
                <a:solidFill>
                  <a:srgbClr val="000000"/>
                </a:solidFill>
                <a:latin typeface="Montserrat Medium"/>
                <a:ea typeface="Montserrat Medium"/>
                <a:cs typeface="Montserrat Medium"/>
                <a:sym typeface="Montserrat Medium"/>
              </a:rPr>
              <a:t>	</a:t>
            </a:r>
            <a:r>
              <a:rPr b="1" i="0" lang="cs-CZ" sz="1300" u="none" cap="none" strike="noStrike">
                <a:solidFill>
                  <a:srgbClr val="002A7E"/>
                </a:solidFill>
                <a:latin typeface="Montserrat Medium"/>
                <a:ea typeface="Montserrat Medium"/>
                <a:cs typeface="Montserrat Medium"/>
                <a:sym typeface="Montserrat Medium"/>
              </a:rPr>
              <a:t>b) </a:t>
            </a:r>
            <a:r>
              <a:rPr b="0" i="0" lang="cs-CZ" sz="1300" u="none" cap="none" strike="noStrike">
                <a:solidFill>
                  <a:srgbClr val="000000"/>
                </a:solidFill>
                <a:latin typeface="Montserrat Medium"/>
                <a:ea typeface="Montserrat Medium"/>
                <a:cs typeface="Montserrat Medium"/>
                <a:sym typeface="Montserrat Medium"/>
              </a:rPr>
              <a:t>Mezi vodivou textilií a konvenční elektronikou (DPS,  konektory apod.)</a:t>
            </a:r>
            <a:endParaRPr/>
          </a:p>
          <a:p>
            <a:pPr indent="-269875" lvl="3" marL="1701800" marR="0" rtl="0" algn="just">
              <a:lnSpc>
                <a:spcPct val="100000"/>
              </a:lnSpc>
              <a:spcBef>
                <a:spcPts val="600"/>
              </a:spcBef>
              <a:spcAft>
                <a:spcPts val="0"/>
              </a:spcAft>
              <a:buNone/>
            </a:pPr>
            <a:r>
              <a:t/>
            </a:r>
            <a:endParaRPr b="0" i="0" sz="6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Pak je ještě možné rozlišovat kontaktování vodivých nití, vodivých stuh a vodivých plošných textilií</a:t>
            </a:r>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Cílem je vytvoření flexibilních, stabilních a dlouhodobých spolehlivých elektrických propojení, s vysokou mechanickou  a chemickou odolností, odolnosti během  údržby (zejména automatickému praní). </a:t>
            </a:r>
            <a:endParaRPr b="0" i="0" sz="1300" u="none" cap="none" strike="noStrike">
              <a:solidFill>
                <a:srgbClr val="000000"/>
              </a:solidFill>
              <a:latin typeface="Montserrat Medium"/>
              <a:ea typeface="Montserrat Medium"/>
              <a:cs typeface="Montserrat Medium"/>
              <a:sym typeface="Montserrat Medium"/>
            </a:endParaRPr>
          </a:p>
          <a:p>
            <a:pPr indent="-320039" lvl="2" marL="1257300" marR="0" rtl="0" algn="just">
              <a:lnSpc>
                <a:spcPct val="100000"/>
              </a:lnSpc>
              <a:spcBef>
                <a:spcPts val="600"/>
              </a:spcBef>
              <a:spcAft>
                <a:spcPts val="0"/>
              </a:spcAft>
              <a:buClr>
                <a:srgbClr val="366092"/>
              </a:buClr>
              <a:buSzPts val="360"/>
              <a:buFont typeface="Noto Sans Symbols"/>
              <a:buNone/>
            </a:pPr>
            <a:r>
              <a:t/>
            </a:r>
            <a:endParaRPr b="0" i="0" sz="600" u="none" cap="none" strike="noStrike">
              <a:solidFill>
                <a:srgbClr val="000000"/>
              </a:solidFill>
              <a:latin typeface="Montserrat Medium"/>
              <a:ea typeface="Montserrat Medium"/>
              <a:cs typeface="Montserrat Medium"/>
              <a:sym typeface="Montserrat Medium"/>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Cílem je vytvořit </a:t>
            </a:r>
            <a:r>
              <a:rPr b="1" i="0" lang="cs-CZ" sz="1300" u="none" cap="none" strike="noStrike">
                <a:solidFill>
                  <a:srgbClr val="002A7E"/>
                </a:solidFill>
                <a:latin typeface="Montserrat Medium"/>
                <a:ea typeface="Montserrat Medium"/>
                <a:cs typeface="Montserrat Medium"/>
                <a:sym typeface="Montserrat Medium"/>
              </a:rPr>
              <a:t>technologii kontaktování </a:t>
            </a:r>
            <a:r>
              <a:rPr b="0" i="0" lang="cs-CZ" sz="1300" u="none" cap="none" strike="noStrike">
                <a:solidFill>
                  <a:srgbClr val="000000"/>
                </a:solidFill>
                <a:latin typeface="Montserrat Medium"/>
                <a:ea typeface="Montserrat Medium"/>
                <a:cs typeface="Montserrat Medium"/>
                <a:sym typeface="Montserrat Medium"/>
              </a:rPr>
              <a:t>e-textilií: </a:t>
            </a:r>
            <a:endParaRPr b="0" i="0" sz="1300" u="none" cap="none" strike="noStrike">
              <a:solidFill>
                <a:srgbClr val="000000"/>
              </a:solidFill>
              <a:latin typeface="Montserrat Medium"/>
              <a:ea typeface="Montserrat Medium"/>
              <a:cs typeface="Montserrat Medium"/>
              <a:sym typeface="Montserrat Medium"/>
            </a:endParaRPr>
          </a:p>
          <a:p>
            <a:pPr indent="-261937" lvl="2" marL="1520825" marR="0" rtl="0" algn="just">
              <a:lnSpc>
                <a:spcPct val="100000"/>
              </a:lnSpc>
              <a:spcBef>
                <a:spcPts val="600"/>
              </a:spcBef>
              <a:spcAft>
                <a:spcPts val="0"/>
              </a:spcAft>
              <a:buClr>
                <a:srgbClr val="366092"/>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Použitelnou v hromadné výrobě.</a:t>
            </a:r>
            <a:endParaRPr/>
          </a:p>
          <a:p>
            <a:pPr indent="-261937" lvl="2" marL="1520825" marR="0" rtl="0" algn="just">
              <a:lnSpc>
                <a:spcPct val="100000"/>
              </a:lnSpc>
              <a:spcBef>
                <a:spcPts val="600"/>
              </a:spcBef>
              <a:spcAft>
                <a:spcPts val="0"/>
              </a:spcAft>
              <a:buClr>
                <a:srgbClr val="366092"/>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S krátkým výrobním cyklem v porovnání s konvenčně komerčně dostupnými technologiemi propojování.</a:t>
            </a:r>
            <a:endParaRPr/>
          </a:p>
          <a:p>
            <a:pPr indent="-261937" lvl="2" marL="1520825" marR="0" rtl="0" algn="just">
              <a:lnSpc>
                <a:spcPct val="100000"/>
              </a:lnSpc>
              <a:spcBef>
                <a:spcPts val="600"/>
              </a:spcBef>
              <a:spcAft>
                <a:spcPts val="0"/>
              </a:spcAft>
              <a:buClr>
                <a:srgbClr val="366092"/>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Kompatibilní se standardními textilními výrobními procesy. </a:t>
            </a:r>
            <a:endParaRPr/>
          </a:p>
          <a:p>
            <a:pPr indent="-293369" lvl="2" marL="1257300" marR="0" rtl="0" algn="just">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p:txBody>
      </p:sp>
      <p:sp>
        <p:nvSpPr>
          <p:cNvPr id="199" name="Google Shape;199;p27"/>
          <p:cNvSpPr txBox="1"/>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cs-CZ" sz="600" u="none" cap="none" strike="noStrike">
                <a:solidFill>
                  <a:srgbClr val="999999"/>
                </a:solidFill>
                <a:latin typeface="Montserrat Medium"/>
                <a:ea typeface="Montserrat Medium"/>
                <a:cs typeface="Montserrat Medium"/>
                <a:sym typeface="Montserrat Medium"/>
              </a:rPr>
              <a:t>‹#›</a:t>
            </a:fld>
            <a:endParaRPr b="0" i="0" sz="600" u="none" cap="none" strike="noStrike">
              <a:solidFill>
                <a:srgbClr val="999999"/>
              </a:solidFill>
              <a:latin typeface="Montserrat Medium"/>
              <a:ea typeface="Montserrat Medium"/>
              <a:cs typeface="Montserrat Medium"/>
              <a:sym typeface="Montserrat Medium"/>
            </a:endParaRPr>
          </a:p>
        </p:txBody>
      </p:sp>
      <p:sp>
        <p:nvSpPr>
          <p:cNvPr id="200" name="Google Shape;200;p27"/>
          <p:cNvSpPr txBox="1"/>
          <p:nvPr/>
        </p:nvSpPr>
        <p:spPr>
          <a:xfrm>
            <a:off x="6567867" y="4540593"/>
            <a:ext cx="2329118"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Propojení mezi vodivou textilií a DPS včetně naznačení 4 bodového měření odporu. </a:t>
            </a:r>
            <a:endParaRPr b="0" i="0" sz="1000" u="none" cap="none" strike="noStrike">
              <a:solidFill>
                <a:srgbClr val="666666"/>
              </a:solidFill>
              <a:latin typeface="Montserrat Medium"/>
              <a:ea typeface="Montserrat Medium"/>
              <a:cs typeface="Montserrat Medium"/>
              <a:sym typeface="Montserrat Medium"/>
            </a:endParaRPr>
          </a:p>
        </p:txBody>
      </p:sp>
      <p:pic>
        <p:nvPicPr>
          <p:cNvPr id="201" name="Google Shape;201;p27"/>
          <p:cNvPicPr preferRelativeResize="0"/>
          <p:nvPr/>
        </p:nvPicPr>
        <p:blipFill rotWithShape="1">
          <a:blip r:embed="rId3">
            <a:alphaModFix/>
          </a:blip>
          <a:srcRect b="0" l="0" r="0" t="0"/>
          <a:stretch/>
        </p:blipFill>
        <p:spPr>
          <a:xfrm>
            <a:off x="6096000" y="2273643"/>
            <a:ext cx="3048000" cy="2266950"/>
          </a:xfrm>
          <a:prstGeom prst="rect">
            <a:avLst/>
          </a:prstGeom>
          <a:noFill/>
          <a:ln>
            <a:noFill/>
          </a:ln>
        </p:spPr>
      </p:pic>
      <p:pic>
        <p:nvPicPr>
          <p:cNvPr id="202" name="Google Shape;202;p27"/>
          <p:cNvPicPr preferRelativeResize="0"/>
          <p:nvPr/>
        </p:nvPicPr>
        <p:blipFill rotWithShape="1">
          <a:blip r:embed="rId4">
            <a:alphaModFix/>
          </a:blip>
          <a:srcRect b="18887" l="0" r="20548" t="0"/>
          <a:stretch/>
        </p:blipFill>
        <p:spPr>
          <a:xfrm>
            <a:off x="6297878" y="345354"/>
            <a:ext cx="2486681" cy="1281025"/>
          </a:xfrm>
          <a:prstGeom prst="rect">
            <a:avLst/>
          </a:prstGeom>
          <a:noFill/>
          <a:ln>
            <a:noFill/>
          </a:ln>
        </p:spPr>
      </p:pic>
      <p:sp>
        <p:nvSpPr>
          <p:cNvPr id="203" name="Google Shape;203;p27"/>
          <p:cNvSpPr txBox="1"/>
          <p:nvPr/>
        </p:nvSpPr>
        <p:spPr>
          <a:xfrm>
            <a:off x="6376659" y="1742531"/>
            <a:ext cx="2329118"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Propojení 2 vodivých nití pomocí UZ svařování.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09" name="Google Shape;209;p28"/>
          <p:cNvSpPr txBox="1"/>
          <p:nvPr/>
        </p:nvSpPr>
        <p:spPr>
          <a:xfrm>
            <a:off x="108840" y="207842"/>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 Kontaktování e-textilií</a:t>
            </a:r>
            <a:endParaRPr b="1" i="0" sz="2200" u="none" cap="none" strike="noStrike">
              <a:solidFill>
                <a:srgbClr val="1C4587"/>
              </a:solidFill>
              <a:latin typeface="Montserrat"/>
              <a:ea typeface="Montserrat"/>
              <a:cs typeface="Montserrat"/>
              <a:sym typeface="Montserrat"/>
            </a:endParaRPr>
          </a:p>
        </p:txBody>
      </p:sp>
      <p:sp>
        <p:nvSpPr>
          <p:cNvPr id="210" name="Google Shape;210;p28"/>
          <p:cNvSpPr txBox="1"/>
          <p:nvPr/>
        </p:nvSpPr>
        <p:spPr>
          <a:xfrm>
            <a:off x="-778616" y="573177"/>
            <a:ext cx="5328131" cy="4755148"/>
          </a:xfrm>
          <a:prstGeom prst="rect">
            <a:avLst/>
          </a:prstGeom>
          <a:noFill/>
          <a:ln>
            <a:noFill/>
          </a:ln>
        </p:spPr>
        <p:txBody>
          <a:bodyPr anchorCtr="0" anchor="t" bIns="45700" lIns="91425" spcFirstLastPara="1" rIns="91425" wrap="square" tIns="45700">
            <a:spAutoFit/>
          </a:bodyPr>
          <a:lstStyle/>
          <a:p>
            <a:pPr indent="-293369" lvl="2" marL="1257300" marR="0" rtl="0" algn="just">
              <a:lnSpc>
                <a:spcPct val="100000"/>
              </a:lnSpc>
              <a:spcBef>
                <a:spcPts val="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2A7E"/>
                </a:solidFill>
                <a:latin typeface="Montserrat Medium"/>
                <a:ea typeface="Montserrat Medium"/>
                <a:cs typeface="Montserrat Medium"/>
                <a:sym typeface="Montserrat Medium"/>
              </a:rPr>
              <a:t>Cílové parametry realizovaných vodivých propojení jsou</a:t>
            </a:r>
            <a:r>
              <a:rPr b="0" i="0" lang="cs-CZ" sz="1300" u="none" cap="none" strike="noStrike">
                <a:solidFill>
                  <a:srgbClr val="000000"/>
                </a:solidFill>
                <a:latin typeface="Montserrat Medium"/>
                <a:ea typeface="Montserrat Medium"/>
                <a:cs typeface="Montserrat Medium"/>
                <a:sym typeface="Montserrat Medium"/>
              </a:rPr>
              <a:t>:</a:t>
            </a:r>
            <a:endParaRPr/>
          </a:p>
          <a:p>
            <a:pPr indent="-261937" lvl="2" marL="1520825" marR="0" rtl="0" algn="just">
              <a:lnSpc>
                <a:spcPct val="100000"/>
              </a:lnSpc>
              <a:spcBef>
                <a:spcPts val="600"/>
              </a:spcBef>
              <a:spcAft>
                <a:spcPts val="0"/>
              </a:spcAft>
              <a:buClr>
                <a:srgbClr val="366092"/>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Dostatečná flexibilita a stabilita elektrických propojení, odolnost proti mechanickému zatížení, nízký a stabilní kontaktní odpor.</a:t>
            </a:r>
            <a:endParaRPr/>
          </a:p>
          <a:p>
            <a:pPr indent="-261937" lvl="2" marL="1520825" marR="0" rtl="0" algn="just">
              <a:lnSpc>
                <a:spcPct val="100000"/>
              </a:lnSpc>
              <a:spcBef>
                <a:spcPts val="600"/>
              </a:spcBef>
              <a:spcAft>
                <a:spcPts val="0"/>
              </a:spcAft>
              <a:buClr>
                <a:srgbClr val="366092"/>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Vysoká elektrická vodivost (&lt; 50 mΩ) a dlouhodobá stabilita elektrických parametrů. </a:t>
            </a:r>
            <a:endParaRPr/>
          </a:p>
          <a:p>
            <a:pPr indent="-261937" lvl="2" marL="1520825" marR="0" rtl="0" algn="just">
              <a:lnSpc>
                <a:spcPct val="100000"/>
              </a:lnSpc>
              <a:spcBef>
                <a:spcPts val="600"/>
              </a:spcBef>
              <a:spcAft>
                <a:spcPts val="0"/>
              </a:spcAft>
              <a:buClr>
                <a:srgbClr val="366092"/>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Vysoká mechanická a chemická odolnost.</a:t>
            </a:r>
            <a:endParaRPr/>
          </a:p>
          <a:p>
            <a:pPr indent="-261937" lvl="2" marL="1520825" marR="0" rtl="0" algn="just">
              <a:lnSpc>
                <a:spcPct val="100000"/>
              </a:lnSpc>
              <a:spcBef>
                <a:spcPts val="600"/>
              </a:spcBef>
              <a:spcAft>
                <a:spcPts val="0"/>
              </a:spcAft>
              <a:buClr>
                <a:srgbClr val="366092"/>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Odolnost v pracích cyklech  (min.  50 pracích cyklů při 40 °C) a odolnost proti oděru.</a:t>
            </a:r>
            <a:endParaRPr/>
          </a:p>
          <a:p>
            <a:pPr indent="-269875" lvl="3" marL="1701800" marR="0" rtl="0" algn="just">
              <a:lnSpc>
                <a:spcPct val="100000"/>
              </a:lnSpc>
              <a:spcBef>
                <a:spcPts val="600"/>
              </a:spcBef>
              <a:spcAft>
                <a:spcPts val="0"/>
              </a:spcAft>
              <a:buNone/>
            </a:pPr>
            <a:r>
              <a:t/>
            </a:r>
            <a:endParaRPr b="0" i="0" sz="600" u="none" cap="none" strike="noStrike">
              <a:solidFill>
                <a:srgbClr val="000000"/>
              </a:solidFill>
              <a:latin typeface="Montserrat Medium"/>
              <a:ea typeface="Montserrat Medium"/>
              <a:cs typeface="Montserrat Medium"/>
              <a:sym typeface="Montserrat Medium"/>
            </a:endParaRPr>
          </a:p>
          <a:p>
            <a:pPr indent="-261937" lvl="2" marL="1520825" marR="0" rtl="0" algn="just">
              <a:lnSpc>
                <a:spcPct val="100000"/>
              </a:lnSpc>
              <a:spcBef>
                <a:spcPts val="600"/>
              </a:spcBef>
              <a:spcAft>
                <a:spcPts val="0"/>
              </a:spcAft>
              <a:buClr>
                <a:srgbClr val="366092"/>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U kontaktů je nutné pouzdření. </a:t>
            </a:r>
            <a:endParaRPr/>
          </a:p>
          <a:p>
            <a:pPr indent="-236537" lvl="2" marL="1520825" marR="0" rtl="0" algn="just">
              <a:lnSpc>
                <a:spcPct val="100000"/>
              </a:lnSpc>
              <a:spcBef>
                <a:spcPts val="600"/>
              </a:spcBef>
              <a:spcAft>
                <a:spcPts val="0"/>
              </a:spcAft>
              <a:buClr>
                <a:srgbClr val="366092"/>
              </a:buClr>
              <a:buSzPts val="400"/>
              <a:buFont typeface="Arial"/>
              <a:buNone/>
            </a:pPr>
            <a:r>
              <a:t/>
            </a:r>
            <a:endParaRPr b="0" i="0" sz="400" u="none" cap="none" strike="noStrike">
              <a:solidFill>
                <a:srgbClr val="000000"/>
              </a:solidFill>
              <a:latin typeface="Montserrat Medium"/>
              <a:ea typeface="Montserrat Medium"/>
              <a:cs typeface="Montserrat Medium"/>
              <a:sym typeface="Montserrat Medium"/>
            </a:endParaRPr>
          </a:p>
          <a:p>
            <a:pPr indent="-261937" lvl="2" marL="1520825" marR="0" rtl="0" algn="just">
              <a:lnSpc>
                <a:spcPct val="100000"/>
              </a:lnSpc>
              <a:spcBef>
                <a:spcPts val="600"/>
              </a:spcBef>
              <a:spcAft>
                <a:spcPts val="0"/>
              </a:spcAft>
              <a:buClr>
                <a:srgbClr val="366092"/>
              </a:buClr>
              <a:buSzPts val="1300"/>
              <a:buFont typeface="Arial"/>
              <a:buChar char="•"/>
            </a:pPr>
            <a:r>
              <a:rPr b="1" i="0" lang="cs-CZ" sz="1300" u="none" cap="none" strike="noStrike">
                <a:solidFill>
                  <a:srgbClr val="002A7E"/>
                </a:solidFill>
                <a:latin typeface="Montserrat Medium"/>
                <a:ea typeface="Montserrat Medium"/>
                <a:cs typeface="Montserrat Medium"/>
                <a:sym typeface="Montserrat Medium"/>
              </a:rPr>
              <a:t>Na spolehlivosti a odolnosti el. kontaktu e-textilií závisí úspěšnost výrobku </a:t>
            </a:r>
            <a:endParaRPr b="1" i="0" sz="1300" u="none" cap="none" strike="noStrike">
              <a:solidFill>
                <a:srgbClr val="002A7E"/>
              </a:solidFill>
              <a:latin typeface="Montserrat Medium"/>
              <a:ea typeface="Montserrat Medium"/>
              <a:cs typeface="Montserrat Medium"/>
              <a:sym typeface="Montserrat Medium"/>
            </a:endParaRPr>
          </a:p>
          <a:p>
            <a:pPr indent="-293369" lvl="2" marL="1257300" marR="0" rtl="0" algn="just">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p:txBody>
      </p:sp>
      <p:sp>
        <p:nvSpPr>
          <p:cNvPr id="211" name="Google Shape;211;p28"/>
          <p:cNvSpPr txBox="1"/>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cs-CZ" sz="600" u="none" cap="none" strike="noStrike">
                <a:solidFill>
                  <a:srgbClr val="999999"/>
                </a:solidFill>
                <a:latin typeface="Montserrat Medium"/>
                <a:ea typeface="Montserrat Medium"/>
                <a:cs typeface="Montserrat Medium"/>
                <a:sym typeface="Montserrat Medium"/>
              </a:rPr>
              <a:t>‹#›</a:t>
            </a:fld>
            <a:endParaRPr b="0" i="0" sz="600" u="none" cap="none" strike="noStrike">
              <a:solidFill>
                <a:srgbClr val="999999"/>
              </a:solidFill>
              <a:latin typeface="Montserrat Medium"/>
              <a:ea typeface="Montserrat Medium"/>
              <a:cs typeface="Montserrat Medium"/>
              <a:sym typeface="Montserrat Medium"/>
            </a:endParaRPr>
          </a:p>
        </p:txBody>
      </p:sp>
      <p:sp>
        <p:nvSpPr>
          <p:cNvPr id="212" name="Google Shape;212;p28"/>
          <p:cNvSpPr txBox="1"/>
          <p:nvPr/>
        </p:nvSpPr>
        <p:spPr>
          <a:xfrm>
            <a:off x="6101272" y="4692599"/>
            <a:ext cx="2329118"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Realizovaný EMG senzor. </a:t>
            </a:r>
            <a:endParaRPr b="0" i="0" sz="1000" u="none" cap="none" strike="noStrike">
              <a:solidFill>
                <a:srgbClr val="666666"/>
              </a:solidFill>
              <a:latin typeface="Montserrat Medium"/>
              <a:ea typeface="Montserrat Medium"/>
              <a:cs typeface="Montserrat Medium"/>
              <a:sym typeface="Montserrat Medium"/>
            </a:endParaRPr>
          </a:p>
        </p:txBody>
      </p:sp>
      <p:sp>
        <p:nvSpPr>
          <p:cNvPr id="213" name="Google Shape;213;p28"/>
          <p:cNvSpPr txBox="1"/>
          <p:nvPr/>
        </p:nvSpPr>
        <p:spPr>
          <a:xfrm>
            <a:off x="5350192" y="2498007"/>
            <a:ext cx="3651401"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Kombinace laminování a vodivého lepení pro EMG senzor. </a:t>
            </a:r>
            <a:endParaRPr b="0" i="0" sz="1000" u="none" cap="none" strike="noStrike">
              <a:solidFill>
                <a:srgbClr val="666666"/>
              </a:solidFill>
              <a:latin typeface="Montserrat Medium"/>
              <a:ea typeface="Montserrat Medium"/>
              <a:cs typeface="Montserrat Medium"/>
              <a:sym typeface="Montserrat Medium"/>
            </a:endParaRPr>
          </a:p>
        </p:txBody>
      </p:sp>
      <p:pic>
        <p:nvPicPr>
          <p:cNvPr id="214" name="Google Shape;214;p28"/>
          <p:cNvPicPr preferRelativeResize="0"/>
          <p:nvPr/>
        </p:nvPicPr>
        <p:blipFill rotWithShape="1">
          <a:blip r:embed="rId3">
            <a:alphaModFix/>
          </a:blip>
          <a:srcRect b="0" l="0" r="32226" t="0"/>
          <a:stretch/>
        </p:blipFill>
        <p:spPr>
          <a:xfrm>
            <a:off x="5104151" y="388618"/>
            <a:ext cx="3897442" cy="2049077"/>
          </a:xfrm>
          <a:prstGeom prst="rect">
            <a:avLst/>
          </a:prstGeom>
          <a:noFill/>
          <a:ln>
            <a:noFill/>
          </a:ln>
        </p:spPr>
      </p:pic>
      <p:pic>
        <p:nvPicPr>
          <p:cNvPr id="215" name="Google Shape;215;p28"/>
          <p:cNvPicPr preferRelativeResize="0"/>
          <p:nvPr/>
        </p:nvPicPr>
        <p:blipFill rotWithShape="1">
          <a:blip r:embed="rId4">
            <a:alphaModFix/>
          </a:blip>
          <a:srcRect b="0" l="0" r="0" t="0"/>
          <a:stretch/>
        </p:blipFill>
        <p:spPr>
          <a:xfrm rot="5400000">
            <a:off x="6361116" y="2845926"/>
            <a:ext cx="1809428" cy="212995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9"/>
          <p:cNvSpPr txBox="1"/>
          <p:nvPr>
            <p:ph idx="12" type="sldNum"/>
          </p:nvPr>
        </p:nvSpPr>
        <p:spPr>
          <a:xfrm>
            <a:off x="8601026" y="4749900"/>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21" name="Google Shape;221;p29"/>
          <p:cNvSpPr txBox="1"/>
          <p:nvPr/>
        </p:nvSpPr>
        <p:spPr>
          <a:xfrm>
            <a:off x="161305" y="4985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 Kontaktování e-textilií</a:t>
            </a:r>
            <a:endParaRPr b="1" i="0" sz="2200" u="none" cap="none" strike="noStrike">
              <a:solidFill>
                <a:srgbClr val="1C4587"/>
              </a:solidFill>
              <a:latin typeface="Montserrat"/>
              <a:ea typeface="Montserrat"/>
              <a:cs typeface="Montserrat"/>
              <a:sym typeface="Montserrat"/>
            </a:endParaRPr>
          </a:p>
        </p:txBody>
      </p:sp>
      <p:sp>
        <p:nvSpPr>
          <p:cNvPr id="222" name="Google Shape;222;p29"/>
          <p:cNvSpPr txBox="1"/>
          <p:nvPr/>
        </p:nvSpPr>
        <p:spPr>
          <a:xfrm>
            <a:off x="-623282" y="622550"/>
            <a:ext cx="9305187" cy="2508379"/>
          </a:xfrm>
          <a:prstGeom prst="rect">
            <a:avLst/>
          </a:prstGeom>
          <a:noFill/>
          <a:ln>
            <a:noFill/>
          </a:ln>
        </p:spPr>
        <p:txBody>
          <a:bodyPr anchorCtr="0" anchor="t" bIns="45700" lIns="91425" spcFirstLastPara="1" rIns="91425" wrap="square" tIns="45700">
            <a:spAutoFit/>
          </a:bodyPr>
          <a:lstStyle/>
          <a:p>
            <a:pPr indent="-342900" lvl="2" marL="1257300" marR="0" rtl="0" algn="just">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E-textilie je možné nakontaktovat následujícími způsoby:</a:t>
            </a:r>
            <a:endParaRPr/>
          </a:p>
          <a:p>
            <a:pPr indent="0" lvl="2" marL="914400" marR="0" rtl="0" algn="just">
              <a:lnSpc>
                <a:spcPct val="100000"/>
              </a:lnSpc>
              <a:spcBef>
                <a:spcPts val="600"/>
              </a:spcBef>
              <a:spcAft>
                <a:spcPts val="0"/>
              </a:spcAft>
              <a:buNone/>
            </a:pPr>
            <a:r>
              <a:t/>
            </a:r>
            <a:endParaRPr b="0" i="0" sz="800" u="none" cap="none" strike="noStrike">
              <a:solidFill>
                <a:srgbClr val="000000"/>
              </a:solidFill>
              <a:latin typeface="Montserrat Medium"/>
              <a:ea typeface="Montserrat Medium"/>
              <a:cs typeface="Montserrat Medium"/>
              <a:sym typeface="Montserrat Medium"/>
            </a:endParaRPr>
          </a:p>
          <a:p>
            <a:pPr indent="0" lvl="2" marL="914400" marR="0" rtl="0" algn="just">
              <a:lnSpc>
                <a:spcPct val="100000"/>
              </a:lnSpc>
              <a:spcBef>
                <a:spcPts val="600"/>
              </a:spcBef>
              <a:spcAft>
                <a:spcPts val="0"/>
              </a:spcAft>
              <a:buNone/>
            </a:pPr>
            <a:r>
              <a:rPr b="1" i="0" lang="cs-CZ" sz="1300" u="none" cap="none" strike="noStrike">
                <a:solidFill>
                  <a:srgbClr val="002A7E"/>
                </a:solidFill>
                <a:latin typeface="Montserrat Medium"/>
                <a:ea typeface="Montserrat Medium"/>
                <a:cs typeface="Montserrat Medium"/>
                <a:sym typeface="Montserrat Medium"/>
              </a:rPr>
              <a:t>a) Nerozebíratelné </a:t>
            </a:r>
            <a:r>
              <a:rPr b="0" i="0" lang="cs-CZ" sz="1300" u="none" cap="none" strike="noStrike">
                <a:solidFill>
                  <a:srgbClr val="000000"/>
                </a:solidFill>
                <a:latin typeface="Montserrat Medium"/>
                <a:ea typeface="Montserrat Medium"/>
                <a:cs typeface="Montserrat Medium"/>
                <a:sym typeface="Montserrat Medium"/>
              </a:rPr>
              <a:t> </a:t>
            </a:r>
            <a:endParaRPr/>
          </a:p>
          <a:p>
            <a:pPr indent="-177800" lvl="2" marL="1257300" marR="0" rtl="0" algn="just">
              <a:lnSpc>
                <a:spcPct val="100000"/>
              </a:lnSpc>
              <a:spcBef>
                <a:spcPts val="600"/>
              </a:spcBef>
              <a:spcAft>
                <a:spcPts val="0"/>
              </a:spcAft>
              <a:buClr>
                <a:srgbClr val="366092"/>
              </a:buClr>
              <a:buSzPts val="1300"/>
              <a:buFont typeface="Arial"/>
              <a:buAutoNum type="arabicParenR"/>
            </a:pPr>
            <a:r>
              <a:rPr b="0" i="0" lang="cs-CZ" sz="1300" u="none" cap="none" strike="noStrike">
                <a:solidFill>
                  <a:srgbClr val="000000"/>
                </a:solidFill>
                <a:latin typeface="Montserrat Medium"/>
                <a:ea typeface="Montserrat Medium"/>
                <a:cs typeface="Montserrat Medium"/>
                <a:sym typeface="Montserrat Medium"/>
              </a:rPr>
              <a:t>    Pájení</a:t>
            </a:r>
            <a:endParaRPr b="0" i="0" sz="1300" u="none" cap="none" strike="noStrike">
              <a:solidFill>
                <a:srgbClr val="000000"/>
              </a:solidFill>
              <a:latin typeface="Montserrat Medium"/>
              <a:ea typeface="Montserrat Medium"/>
              <a:cs typeface="Montserrat Medium"/>
              <a:sym typeface="Montserrat Medium"/>
            </a:endParaRPr>
          </a:p>
          <a:p>
            <a:pPr indent="-177800" lvl="2" marL="1257300" marR="0" rtl="0" algn="just">
              <a:lnSpc>
                <a:spcPct val="100000"/>
              </a:lnSpc>
              <a:spcBef>
                <a:spcPts val="600"/>
              </a:spcBef>
              <a:spcAft>
                <a:spcPts val="0"/>
              </a:spcAft>
              <a:buClr>
                <a:srgbClr val="366092"/>
              </a:buClr>
              <a:buSzPts val="1300"/>
              <a:buFont typeface="Arial"/>
              <a:buAutoNum type="arabicParenR"/>
            </a:pPr>
            <a:r>
              <a:rPr b="0" i="0" lang="cs-CZ" sz="1300" u="none" cap="none" strike="noStrike">
                <a:solidFill>
                  <a:srgbClr val="000000"/>
                </a:solidFill>
                <a:latin typeface="Montserrat Medium"/>
                <a:ea typeface="Montserrat Medium"/>
                <a:cs typeface="Montserrat Medium"/>
                <a:sym typeface="Montserrat Medium"/>
              </a:rPr>
              <a:t>	Přešívání</a:t>
            </a:r>
            <a:endParaRPr b="0" i="0" sz="1300" u="none" cap="none" strike="noStrike">
              <a:solidFill>
                <a:srgbClr val="000000"/>
              </a:solidFill>
              <a:latin typeface="Montserrat Medium"/>
              <a:ea typeface="Montserrat Medium"/>
              <a:cs typeface="Montserrat Medium"/>
              <a:sym typeface="Montserrat Medium"/>
            </a:endParaRPr>
          </a:p>
          <a:p>
            <a:pPr indent="-177800" lvl="2" marL="1257300" marR="0" rtl="0" algn="just">
              <a:lnSpc>
                <a:spcPct val="100000"/>
              </a:lnSpc>
              <a:spcBef>
                <a:spcPts val="600"/>
              </a:spcBef>
              <a:spcAft>
                <a:spcPts val="0"/>
              </a:spcAft>
              <a:buClr>
                <a:srgbClr val="366092"/>
              </a:buClr>
              <a:buSzPts val="1300"/>
              <a:buFont typeface="Arial"/>
              <a:buAutoNum type="arabicParenR"/>
            </a:pPr>
            <a:r>
              <a:rPr b="0" i="0" lang="cs-CZ" sz="1300" u="none" cap="none" strike="noStrike">
                <a:solidFill>
                  <a:srgbClr val="000000"/>
                </a:solidFill>
                <a:latin typeface="Montserrat Medium"/>
                <a:ea typeface="Montserrat Medium"/>
                <a:cs typeface="Montserrat Medium"/>
                <a:sym typeface="Montserrat Medium"/>
              </a:rPr>
              <a:t>	Lepení</a:t>
            </a:r>
            <a:endParaRPr b="0" i="0" sz="1300" u="none" cap="none" strike="noStrike">
              <a:solidFill>
                <a:srgbClr val="000000"/>
              </a:solidFill>
              <a:latin typeface="Montserrat Medium"/>
              <a:ea typeface="Montserrat Medium"/>
              <a:cs typeface="Montserrat Medium"/>
              <a:sym typeface="Montserrat Medium"/>
            </a:endParaRPr>
          </a:p>
          <a:p>
            <a:pPr indent="-177800" lvl="2" marL="1257300" marR="0" rtl="0" algn="just">
              <a:lnSpc>
                <a:spcPct val="100000"/>
              </a:lnSpc>
              <a:spcBef>
                <a:spcPts val="600"/>
              </a:spcBef>
              <a:spcAft>
                <a:spcPts val="0"/>
              </a:spcAft>
              <a:buClr>
                <a:srgbClr val="366092"/>
              </a:buClr>
              <a:buSzPts val="1300"/>
              <a:buFont typeface="Arial"/>
              <a:buAutoNum type="arabicParenR"/>
            </a:pPr>
            <a:r>
              <a:rPr b="0" i="0" lang="cs-CZ" sz="1300" u="none" cap="none" strike="noStrike">
                <a:solidFill>
                  <a:srgbClr val="000000"/>
                </a:solidFill>
                <a:latin typeface="Montserrat Medium"/>
                <a:ea typeface="Montserrat Medium"/>
                <a:cs typeface="Montserrat Medium"/>
                <a:sym typeface="Montserrat Medium"/>
              </a:rPr>
              <a:t>	Laminování, termokompresní procesy</a:t>
            </a:r>
            <a:endParaRPr/>
          </a:p>
          <a:p>
            <a:pPr indent="-177800" lvl="2" marL="1257300" marR="0" rtl="0" algn="just">
              <a:lnSpc>
                <a:spcPct val="100000"/>
              </a:lnSpc>
              <a:spcBef>
                <a:spcPts val="600"/>
              </a:spcBef>
              <a:spcAft>
                <a:spcPts val="0"/>
              </a:spcAft>
              <a:buClr>
                <a:srgbClr val="366092"/>
              </a:buClr>
              <a:buSzPts val="1300"/>
              <a:buFont typeface="Arial"/>
              <a:buAutoNum type="arabicParenR"/>
            </a:pPr>
            <a:r>
              <a:rPr b="0" i="0" lang="cs-CZ" sz="1300" u="none" cap="none" strike="noStrike">
                <a:solidFill>
                  <a:srgbClr val="000000"/>
                </a:solidFill>
                <a:latin typeface="Montserrat Medium"/>
                <a:ea typeface="Montserrat Medium"/>
                <a:cs typeface="Montserrat Medium"/>
                <a:sym typeface="Montserrat Medium"/>
              </a:rPr>
              <a:t>	Odporové svařování</a:t>
            </a:r>
            <a:endParaRPr/>
          </a:p>
          <a:p>
            <a:pPr indent="-177800" lvl="2" marL="1257300" marR="0" rtl="0" algn="just">
              <a:lnSpc>
                <a:spcPct val="100000"/>
              </a:lnSpc>
              <a:spcBef>
                <a:spcPts val="600"/>
              </a:spcBef>
              <a:spcAft>
                <a:spcPts val="0"/>
              </a:spcAft>
              <a:buClr>
                <a:srgbClr val="366092"/>
              </a:buClr>
              <a:buSzPts val="1300"/>
              <a:buFont typeface="Arial"/>
              <a:buAutoNum type="arabicParenR"/>
            </a:pPr>
            <a:r>
              <a:rPr b="0" i="0" lang="cs-CZ" sz="1300" u="none" cap="none" strike="noStrike">
                <a:solidFill>
                  <a:srgbClr val="000000"/>
                </a:solidFill>
                <a:latin typeface="Montserrat Medium"/>
                <a:ea typeface="Montserrat Medium"/>
                <a:cs typeface="Montserrat Medium"/>
                <a:sym typeface="Montserrat Medium"/>
              </a:rPr>
              <a:t>	Ultra zvukové svařování</a:t>
            </a:r>
            <a:endParaRPr/>
          </a:p>
        </p:txBody>
      </p:sp>
      <p:sp>
        <p:nvSpPr>
          <p:cNvPr id="223" name="Google Shape;223;p29"/>
          <p:cNvSpPr txBox="1"/>
          <p:nvPr/>
        </p:nvSpPr>
        <p:spPr>
          <a:xfrm>
            <a:off x="8601026" y="4749900"/>
            <a:ext cx="548700" cy="393600"/>
          </a:xfrm>
          <a:prstGeom prst="rect">
            <a:avLst/>
          </a:prstGeom>
          <a:no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cs-CZ" sz="600" u="none" cap="none" strike="noStrike">
                <a:solidFill>
                  <a:srgbClr val="999999"/>
                </a:solidFill>
                <a:latin typeface="Montserrat Medium"/>
                <a:ea typeface="Montserrat Medium"/>
                <a:cs typeface="Montserrat Medium"/>
                <a:sym typeface="Montserrat Medium"/>
              </a:rPr>
              <a:t>‹#›</a:t>
            </a:fld>
            <a:endParaRPr b="0" i="0" sz="600" u="none" cap="none" strike="noStrike">
              <a:solidFill>
                <a:srgbClr val="999999"/>
              </a:solidFill>
              <a:latin typeface="Montserrat Medium"/>
              <a:ea typeface="Montserrat Medium"/>
              <a:cs typeface="Montserrat Medium"/>
              <a:sym typeface="Montserrat Medium"/>
            </a:endParaRPr>
          </a:p>
        </p:txBody>
      </p:sp>
      <p:sp>
        <p:nvSpPr>
          <p:cNvPr id="224" name="Google Shape;224;p29"/>
          <p:cNvSpPr txBox="1"/>
          <p:nvPr/>
        </p:nvSpPr>
        <p:spPr>
          <a:xfrm>
            <a:off x="-623282" y="3134582"/>
            <a:ext cx="9305187" cy="1400383"/>
          </a:xfrm>
          <a:prstGeom prst="rect">
            <a:avLst/>
          </a:prstGeom>
          <a:noFill/>
          <a:ln>
            <a:noFill/>
          </a:ln>
        </p:spPr>
        <p:txBody>
          <a:bodyPr anchorCtr="0" anchor="t" bIns="45700" lIns="91425" spcFirstLastPara="1" rIns="91425" wrap="square" tIns="45700">
            <a:spAutoFit/>
          </a:bodyPr>
          <a:lstStyle/>
          <a:p>
            <a:pPr indent="0" lvl="2" marL="914400" marR="0" rtl="0" algn="just">
              <a:lnSpc>
                <a:spcPct val="100000"/>
              </a:lnSpc>
              <a:spcBef>
                <a:spcPts val="0"/>
              </a:spcBef>
              <a:spcAft>
                <a:spcPts val="0"/>
              </a:spcAft>
              <a:buNone/>
            </a:pPr>
            <a:r>
              <a:rPr b="1" i="0" lang="cs-CZ" sz="1300" u="none" cap="none" strike="noStrike">
                <a:solidFill>
                  <a:srgbClr val="002A7E"/>
                </a:solidFill>
                <a:latin typeface="Montserrat Medium"/>
                <a:ea typeface="Montserrat Medium"/>
                <a:cs typeface="Montserrat Medium"/>
                <a:sym typeface="Montserrat Medium"/>
              </a:rPr>
              <a:t>b) Rozebíratelné </a:t>
            </a:r>
            <a:r>
              <a:rPr b="0" i="0" lang="cs-CZ" sz="1300" u="none" cap="none" strike="noStrike">
                <a:solidFill>
                  <a:srgbClr val="000000"/>
                </a:solidFill>
                <a:latin typeface="Montserrat Medium"/>
                <a:ea typeface="Montserrat Medium"/>
                <a:cs typeface="Montserrat Medium"/>
                <a:sym typeface="Montserrat Medium"/>
              </a:rPr>
              <a:t> </a:t>
            </a:r>
            <a:endParaRPr/>
          </a:p>
          <a:p>
            <a:pPr indent="-177800" lvl="2" marL="1257300" marR="0" rtl="0" algn="just">
              <a:lnSpc>
                <a:spcPct val="100000"/>
              </a:lnSpc>
              <a:spcBef>
                <a:spcPts val="600"/>
              </a:spcBef>
              <a:spcAft>
                <a:spcPts val="0"/>
              </a:spcAft>
              <a:buClr>
                <a:srgbClr val="366092"/>
              </a:buClr>
              <a:buSzPts val="1300"/>
              <a:buFont typeface="Arial"/>
              <a:buAutoNum type="arabicParenR"/>
            </a:pPr>
            <a:r>
              <a:rPr b="0" i="0" lang="cs-CZ" sz="1300" u="none" cap="none" strike="noStrike">
                <a:solidFill>
                  <a:srgbClr val="000000"/>
                </a:solidFill>
                <a:latin typeface="Montserrat Medium"/>
                <a:ea typeface="Montserrat Medium"/>
                <a:cs typeface="Montserrat Medium"/>
                <a:sym typeface="Montserrat Medium"/>
              </a:rPr>
              <a:t>    Lisovací druky</a:t>
            </a:r>
            <a:endParaRPr/>
          </a:p>
          <a:p>
            <a:pPr indent="-177800" lvl="2" marL="1257300" marR="0" rtl="0" algn="just">
              <a:lnSpc>
                <a:spcPct val="100000"/>
              </a:lnSpc>
              <a:spcBef>
                <a:spcPts val="600"/>
              </a:spcBef>
              <a:spcAft>
                <a:spcPts val="0"/>
              </a:spcAft>
              <a:buClr>
                <a:srgbClr val="366092"/>
              </a:buClr>
              <a:buSzPts val="1300"/>
              <a:buFont typeface="Arial"/>
              <a:buAutoNum type="arabicParenR"/>
            </a:pPr>
            <a:r>
              <a:rPr b="0" i="0" lang="cs-CZ" sz="1300" u="none" cap="none" strike="noStrike">
                <a:solidFill>
                  <a:srgbClr val="000000"/>
                </a:solidFill>
                <a:latin typeface="Montserrat Medium"/>
                <a:ea typeface="Montserrat Medium"/>
                <a:cs typeface="Montserrat Medium"/>
                <a:sym typeface="Montserrat Medium"/>
              </a:rPr>
              <a:t>	Vodivé suché zipy</a:t>
            </a:r>
            <a:endParaRPr/>
          </a:p>
          <a:p>
            <a:pPr indent="-177800" lvl="2" marL="1257300" marR="0" rtl="0" algn="just">
              <a:lnSpc>
                <a:spcPct val="100000"/>
              </a:lnSpc>
              <a:spcBef>
                <a:spcPts val="600"/>
              </a:spcBef>
              <a:spcAft>
                <a:spcPts val="0"/>
              </a:spcAft>
              <a:buClr>
                <a:srgbClr val="366092"/>
              </a:buClr>
              <a:buSzPts val="1300"/>
              <a:buFont typeface="Arial"/>
              <a:buAutoNum type="arabicParenR"/>
            </a:pPr>
            <a:r>
              <a:rPr b="0" i="0" lang="cs-CZ" sz="1300" u="none" cap="none" strike="noStrike">
                <a:solidFill>
                  <a:srgbClr val="000000"/>
                </a:solidFill>
                <a:latin typeface="Montserrat Medium"/>
                <a:ea typeface="Montserrat Medium"/>
                <a:cs typeface="Montserrat Medium"/>
                <a:sym typeface="Montserrat Medium"/>
              </a:rPr>
              <a:t>	Krimpování</a:t>
            </a:r>
            <a:endParaRPr b="0" i="0" sz="1300" u="none" cap="none" strike="noStrike">
              <a:solidFill>
                <a:srgbClr val="000000"/>
              </a:solidFill>
              <a:latin typeface="Montserrat Medium"/>
              <a:ea typeface="Montserrat Medium"/>
              <a:cs typeface="Montserrat Medium"/>
              <a:sym typeface="Montserrat Medium"/>
            </a:endParaRPr>
          </a:p>
          <a:p>
            <a:pPr indent="-177800" lvl="2" marL="1257300" marR="0" rtl="0" algn="just">
              <a:lnSpc>
                <a:spcPct val="100000"/>
              </a:lnSpc>
              <a:spcBef>
                <a:spcPts val="600"/>
              </a:spcBef>
              <a:spcAft>
                <a:spcPts val="0"/>
              </a:spcAft>
              <a:buClr>
                <a:srgbClr val="366092"/>
              </a:buClr>
              <a:buSzPts val="1300"/>
              <a:buFont typeface="Arial"/>
              <a:buAutoNum type="arabicParenR"/>
            </a:pPr>
            <a:r>
              <a:rPr b="0" i="0" lang="cs-CZ" sz="1300" u="none" cap="none" strike="noStrike">
                <a:solidFill>
                  <a:srgbClr val="000000"/>
                </a:solidFill>
                <a:latin typeface="Montserrat Medium"/>
                <a:ea typeface="Montserrat Medium"/>
                <a:cs typeface="Montserrat Medium"/>
                <a:sym typeface="Montserrat Medium"/>
              </a:rPr>
              <a:t>	Konektory, magnety</a:t>
            </a:r>
            <a:endParaRPr b="0" i="0" sz="1300" u="none" cap="none" strike="noStrike">
              <a:solidFill>
                <a:srgbClr val="000000"/>
              </a:solidFill>
              <a:latin typeface="Montserrat Medium"/>
              <a:ea typeface="Montserrat Medium"/>
              <a:cs typeface="Montserrat Medium"/>
              <a:sym typeface="Montserrat Medium"/>
            </a:endParaRPr>
          </a:p>
        </p:txBody>
      </p:sp>
      <p:pic>
        <p:nvPicPr>
          <p:cNvPr id="225" name="Google Shape;225;p29"/>
          <p:cNvPicPr preferRelativeResize="0"/>
          <p:nvPr/>
        </p:nvPicPr>
        <p:blipFill rotWithShape="1">
          <a:blip r:embed="rId3">
            <a:alphaModFix/>
          </a:blip>
          <a:srcRect b="0" l="0" r="0" t="0"/>
          <a:stretch/>
        </p:blipFill>
        <p:spPr>
          <a:xfrm>
            <a:off x="5121302" y="1318460"/>
            <a:ext cx="1608201" cy="1192062"/>
          </a:xfrm>
          <a:prstGeom prst="rect">
            <a:avLst/>
          </a:prstGeom>
          <a:noFill/>
          <a:ln>
            <a:noFill/>
          </a:ln>
        </p:spPr>
      </p:pic>
      <p:sp>
        <p:nvSpPr>
          <p:cNvPr id="226" name="Google Shape;226;p29"/>
          <p:cNvSpPr txBox="1"/>
          <p:nvPr/>
        </p:nvSpPr>
        <p:spPr>
          <a:xfrm>
            <a:off x="4760843" y="2431278"/>
            <a:ext cx="2329118"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Pájení. </a:t>
            </a:r>
            <a:endParaRPr b="0" i="0" sz="1000" u="none" cap="none" strike="noStrike">
              <a:solidFill>
                <a:srgbClr val="666666"/>
              </a:solidFill>
              <a:latin typeface="Montserrat Medium"/>
              <a:ea typeface="Montserrat Medium"/>
              <a:cs typeface="Montserrat Medium"/>
              <a:sym typeface="Montserrat Medium"/>
            </a:endParaRPr>
          </a:p>
        </p:txBody>
      </p:sp>
      <p:pic>
        <p:nvPicPr>
          <p:cNvPr id="227" name="Google Shape;227;p29"/>
          <p:cNvPicPr preferRelativeResize="0"/>
          <p:nvPr/>
        </p:nvPicPr>
        <p:blipFill rotWithShape="1">
          <a:blip r:embed="rId4">
            <a:alphaModFix/>
          </a:blip>
          <a:srcRect b="0" l="0" r="0" t="19137"/>
          <a:stretch/>
        </p:blipFill>
        <p:spPr>
          <a:xfrm>
            <a:off x="7196705" y="1305883"/>
            <a:ext cx="1485200" cy="1200986"/>
          </a:xfrm>
          <a:prstGeom prst="rect">
            <a:avLst/>
          </a:prstGeom>
          <a:noFill/>
          <a:ln>
            <a:noFill/>
          </a:ln>
        </p:spPr>
      </p:pic>
      <p:sp>
        <p:nvSpPr>
          <p:cNvPr id="228" name="Google Shape;228;p29"/>
          <p:cNvSpPr txBox="1"/>
          <p:nvPr/>
        </p:nvSpPr>
        <p:spPr>
          <a:xfrm>
            <a:off x="7146547" y="2431278"/>
            <a:ext cx="1795614"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Vodivým lepením. </a:t>
            </a:r>
            <a:endParaRPr b="0" i="0" sz="1000" u="none" cap="none" strike="noStrike">
              <a:solidFill>
                <a:srgbClr val="666666"/>
              </a:solidFill>
              <a:latin typeface="Montserrat Medium"/>
              <a:ea typeface="Montserrat Medium"/>
              <a:cs typeface="Montserrat Medium"/>
              <a:sym typeface="Montserrat Medium"/>
            </a:endParaRPr>
          </a:p>
        </p:txBody>
      </p:sp>
      <p:pic>
        <p:nvPicPr>
          <p:cNvPr id="229" name="Google Shape;229;p29"/>
          <p:cNvPicPr preferRelativeResize="0"/>
          <p:nvPr/>
        </p:nvPicPr>
        <p:blipFill rotWithShape="1">
          <a:blip r:embed="rId5">
            <a:alphaModFix/>
          </a:blip>
          <a:srcRect b="0" l="0" r="0" t="0"/>
          <a:stretch/>
        </p:blipFill>
        <p:spPr>
          <a:xfrm>
            <a:off x="5174769" y="3215996"/>
            <a:ext cx="1501269" cy="1353184"/>
          </a:xfrm>
          <a:prstGeom prst="rect">
            <a:avLst/>
          </a:prstGeom>
          <a:noFill/>
          <a:ln>
            <a:noFill/>
          </a:ln>
        </p:spPr>
      </p:pic>
      <p:sp>
        <p:nvSpPr>
          <p:cNvPr id="230" name="Google Shape;230;p29"/>
          <p:cNvSpPr txBox="1"/>
          <p:nvPr/>
        </p:nvSpPr>
        <p:spPr>
          <a:xfrm>
            <a:off x="4904745" y="4523626"/>
            <a:ext cx="2329118"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Vyšíváním. </a:t>
            </a:r>
            <a:endParaRPr b="0" i="0" sz="1000" u="none" cap="none" strike="noStrike">
              <a:solidFill>
                <a:srgbClr val="666666"/>
              </a:solidFill>
              <a:latin typeface="Montserrat Medium"/>
              <a:ea typeface="Montserrat Medium"/>
              <a:cs typeface="Montserrat Medium"/>
              <a:sym typeface="Montserrat Medium"/>
            </a:endParaRPr>
          </a:p>
        </p:txBody>
      </p:sp>
      <p:pic>
        <p:nvPicPr>
          <p:cNvPr id="231" name="Google Shape;231;p29"/>
          <p:cNvPicPr preferRelativeResize="0"/>
          <p:nvPr/>
        </p:nvPicPr>
        <p:blipFill rotWithShape="1">
          <a:blip r:embed="rId6">
            <a:alphaModFix/>
          </a:blip>
          <a:srcRect b="2087" l="0" r="4371" t="1"/>
          <a:stretch/>
        </p:blipFill>
        <p:spPr>
          <a:xfrm>
            <a:off x="7229405" y="3206333"/>
            <a:ext cx="1419800" cy="1362847"/>
          </a:xfrm>
          <a:prstGeom prst="rect">
            <a:avLst/>
          </a:prstGeom>
          <a:noFill/>
          <a:ln>
            <a:noFill/>
          </a:ln>
        </p:spPr>
      </p:pic>
      <p:sp>
        <p:nvSpPr>
          <p:cNvPr id="232" name="Google Shape;232;p29"/>
          <p:cNvSpPr txBox="1"/>
          <p:nvPr/>
        </p:nvSpPr>
        <p:spPr>
          <a:xfrm>
            <a:off x="6761106" y="4522199"/>
            <a:ext cx="2329118"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Krimpováním.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0"/>
          <p:cNvSpPr txBox="1"/>
          <p:nvPr>
            <p:ph type="title"/>
          </p:nvPr>
        </p:nvSpPr>
        <p:spPr>
          <a:xfrm>
            <a:off x="502170" y="2150850"/>
            <a:ext cx="833013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lang="cs-CZ"/>
              <a:t>2</a:t>
            </a:r>
            <a:r>
              <a:rPr b="1" lang="cs-CZ">
                <a:solidFill>
                  <a:srgbClr val="1C4587"/>
                </a:solidFill>
                <a:latin typeface="Montserrat"/>
                <a:ea typeface="Montserrat"/>
                <a:cs typeface="Montserrat"/>
                <a:sym typeface="Montserrat"/>
              </a:rPr>
              <a:t>. </a:t>
            </a:r>
            <a:r>
              <a:rPr lang="cs-CZ"/>
              <a:t>Nerozebíratelné kontaktování</a:t>
            </a:r>
            <a:br>
              <a:rPr lang="cs-CZ"/>
            </a:br>
            <a:r>
              <a:rPr lang="cs-CZ"/>
              <a:t> E-textilií</a:t>
            </a:r>
            <a:br>
              <a:rPr lang="cs-CZ"/>
            </a:br>
            <a:endParaRPr b="1">
              <a:solidFill>
                <a:srgbClr val="1C4587"/>
              </a:solidFill>
              <a:latin typeface="Montserrat"/>
              <a:ea typeface="Montserrat"/>
              <a:cs typeface="Montserrat"/>
              <a:sym typeface="Montserrat"/>
            </a:endParaRPr>
          </a:p>
        </p:txBody>
      </p:sp>
      <p:sp>
        <p:nvSpPr>
          <p:cNvPr id="238" name="Google Shape;238;p3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44" name="Google Shape;244;p31"/>
          <p:cNvSpPr txBox="1"/>
          <p:nvPr/>
        </p:nvSpPr>
        <p:spPr>
          <a:xfrm>
            <a:off x="153809" y="26607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2.1 Pájení</a:t>
            </a:r>
            <a:endParaRPr b="1" i="0" sz="2400" u="none" cap="none" strike="noStrike">
              <a:solidFill>
                <a:srgbClr val="1C4587"/>
              </a:solidFill>
              <a:latin typeface="Montserrat"/>
              <a:ea typeface="Montserrat"/>
              <a:cs typeface="Montserrat"/>
              <a:sym typeface="Montserrat"/>
            </a:endParaRPr>
          </a:p>
        </p:txBody>
      </p:sp>
      <p:sp>
        <p:nvSpPr>
          <p:cNvPr id="245" name="Google Shape;245;p31"/>
          <p:cNvSpPr txBox="1"/>
          <p:nvPr/>
        </p:nvSpPr>
        <p:spPr>
          <a:xfrm>
            <a:off x="6029956" y="2451355"/>
            <a:ext cx="2367023"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Pájení vyšitých plošek pomocí hybridních šicích nití.</a:t>
            </a:r>
            <a:endParaRPr b="0" i="0" sz="1000" u="none" cap="none" strike="noStrike">
              <a:solidFill>
                <a:srgbClr val="666666"/>
              </a:solidFill>
              <a:latin typeface="Montserrat Medium"/>
              <a:ea typeface="Montserrat Medium"/>
              <a:cs typeface="Montserrat Medium"/>
              <a:sym typeface="Montserrat Medium"/>
            </a:endParaRPr>
          </a:p>
        </p:txBody>
      </p:sp>
      <p:sp>
        <p:nvSpPr>
          <p:cNvPr id="246" name="Google Shape;246;p31"/>
          <p:cNvSpPr txBox="1"/>
          <p:nvPr/>
        </p:nvSpPr>
        <p:spPr>
          <a:xfrm>
            <a:off x="-736331" y="838775"/>
            <a:ext cx="6222731" cy="3708708"/>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Velice rozšířený způsob kontaktování v konvenční elektronice, u textilií přináší řadu komplikací.</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Hlavní nevýhodou u dnes používanému bezolovnatého pájení, je vysoká teplota tohoto procesu (u SAC pájky je maximální teplotou během pájení 230 až 255 °C)</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Další nevýhodou, že </a:t>
            </a:r>
            <a:r>
              <a:rPr b="1" i="0" lang="cs-CZ" sz="1300" u="none" cap="none" strike="noStrike">
                <a:solidFill>
                  <a:srgbClr val="002A7E"/>
                </a:solidFill>
                <a:latin typeface="Montserrat Medium"/>
                <a:ea typeface="Montserrat Medium"/>
                <a:cs typeface="Montserrat Medium"/>
                <a:sym typeface="Montserrat Medium"/>
              </a:rPr>
              <a:t>ne všechny vodivé materiály lze pájet </a:t>
            </a:r>
            <a:r>
              <a:rPr b="0" i="0" lang="cs-CZ" sz="1300" u="none" cap="none" strike="noStrike">
                <a:solidFill>
                  <a:srgbClr val="000000"/>
                </a:solidFill>
                <a:latin typeface="Montserrat Medium"/>
                <a:ea typeface="Montserrat Medium"/>
                <a:cs typeface="Montserrat Medium"/>
                <a:sym typeface="Montserrat Medium"/>
              </a:rPr>
              <a:t>(nelze pájet např. metalizované PA vodivé nitě a většinu metalizovaných netkaných textilií.</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Pro textilní materiály lze použít pouze pájky se slitinami na bázi Bizmutu, které mají teplotu tavení 138 °C (</a:t>
            </a:r>
            <a:r>
              <a:rPr b="1" i="0" lang="cs-CZ" sz="1300" u="none" cap="none" strike="noStrike">
                <a:solidFill>
                  <a:srgbClr val="002A7E"/>
                </a:solidFill>
                <a:latin typeface="Montserrat Medium"/>
                <a:ea typeface="Montserrat Medium"/>
                <a:cs typeface="Montserrat Medium"/>
                <a:sym typeface="Montserrat Medium"/>
              </a:rPr>
              <a:t>Sn-58Bi</a:t>
            </a:r>
            <a:r>
              <a:rPr b="0" i="0" lang="cs-CZ" sz="1300" u="none" cap="none" strike="noStrike">
                <a:solidFill>
                  <a:srgbClr val="000000"/>
                </a:solidFill>
                <a:latin typeface="Montserrat Medium"/>
                <a:ea typeface="Montserrat Medium"/>
                <a:cs typeface="Montserrat Medium"/>
                <a:sym typeface="Montserrat Medium"/>
              </a:rPr>
              <a:t>) a maximální teplota během přetavení se pohybuje od 165 do 180 °C</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Další nevýhodou pájení na textilu je nutnost </a:t>
            </a:r>
            <a:r>
              <a:rPr b="1" i="0" lang="cs-CZ" sz="1300" u="none" cap="none" strike="noStrike">
                <a:solidFill>
                  <a:srgbClr val="002A7E"/>
                </a:solidFill>
                <a:latin typeface="Montserrat Medium"/>
                <a:ea typeface="Montserrat Medium"/>
                <a:cs typeface="Montserrat Medium"/>
                <a:sym typeface="Montserrat Medium"/>
              </a:rPr>
              <a:t>následného zapouzdření spoje</a:t>
            </a:r>
            <a:r>
              <a:rPr b="0" i="0" lang="cs-CZ" sz="1300" u="none" cap="none" strike="noStrike">
                <a:solidFill>
                  <a:srgbClr val="000000"/>
                </a:solidFill>
                <a:latin typeface="Montserrat Medium"/>
                <a:ea typeface="Montserrat Medium"/>
                <a:cs typeface="Montserrat Medium"/>
                <a:sym typeface="Montserrat Medium"/>
              </a:rPr>
              <a:t> pro zajištění mechanické a chemické odolnosti.</a:t>
            </a:r>
            <a:endParaRPr/>
          </a:p>
        </p:txBody>
      </p:sp>
      <p:sp>
        <p:nvSpPr>
          <p:cNvPr id="247" name="Google Shape;247;p31"/>
          <p:cNvSpPr txBox="1"/>
          <p:nvPr/>
        </p:nvSpPr>
        <p:spPr>
          <a:xfrm>
            <a:off x="6084911" y="4547483"/>
            <a:ext cx="2329118"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Pájení SMD součástky na tkané textilii s vodivými pruhy. </a:t>
            </a:r>
            <a:endParaRPr b="0" i="0" sz="1000" u="none" cap="none" strike="noStrike">
              <a:solidFill>
                <a:srgbClr val="666666"/>
              </a:solidFill>
              <a:latin typeface="Montserrat Medium"/>
              <a:ea typeface="Montserrat Medium"/>
              <a:cs typeface="Montserrat Medium"/>
              <a:sym typeface="Montserrat Medium"/>
            </a:endParaRPr>
          </a:p>
        </p:txBody>
      </p:sp>
      <p:pic>
        <p:nvPicPr>
          <p:cNvPr descr="IMG_20180611_082628 (1) (1)" id="248" name="Google Shape;248;p31"/>
          <p:cNvPicPr preferRelativeResize="0"/>
          <p:nvPr/>
        </p:nvPicPr>
        <p:blipFill rotWithShape="1">
          <a:blip r:embed="rId3">
            <a:alphaModFix/>
          </a:blip>
          <a:srcRect b="26490" l="0" r="58775" t="29138"/>
          <a:stretch/>
        </p:blipFill>
        <p:spPr>
          <a:xfrm>
            <a:off x="6215337" y="838775"/>
            <a:ext cx="1996262" cy="1612580"/>
          </a:xfrm>
          <a:prstGeom prst="rect">
            <a:avLst/>
          </a:prstGeom>
          <a:noFill/>
          <a:ln>
            <a:noFill/>
          </a:ln>
        </p:spPr>
      </p:pic>
      <p:pic>
        <p:nvPicPr>
          <p:cNvPr id="249" name="Google Shape;249;p31"/>
          <p:cNvPicPr preferRelativeResize="0"/>
          <p:nvPr/>
        </p:nvPicPr>
        <p:blipFill rotWithShape="1">
          <a:blip r:embed="rId4">
            <a:alphaModFix/>
          </a:blip>
          <a:srcRect b="0" l="0" r="0" t="0"/>
          <a:stretch/>
        </p:blipFill>
        <p:spPr>
          <a:xfrm>
            <a:off x="6215337" y="3024055"/>
            <a:ext cx="1974140" cy="153369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55" name="Google Shape;255;p32"/>
          <p:cNvSpPr txBox="1"/>
          <p:nvPr/>
        </p:nvSpPr>
        <p:spPr>
          <a:xfrm>
            <a:off x="153808" y="123668"/>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2.1 Pájení</a:t>
            </a:r>
            <a:endParaRPr b="1" i="0" sz="2400" u="none" cap="none" strike="noStrike">
              <a:solidFill>
                <a:srgbClr val="1C4587"/>
              </a:solidFill>
              <a:latin typeface="Montserrat"/>
              <a:ea typeface="Montserrat"/>
              <a:cs typeface="Montserrat"/>
              <a:sym typeface="Montserrat"/>
            </a:endParaRPr>
          </a:p>
        </p:txBody>
      </p:sp>
      <p:sp>
        <p:nvSpPr>
          <p:cNvPr id="256" name="Google Shape;256;p32"/>
          <p:cNvSpPr txBox="1"/>
          <p:nvPr/>
        </p:nvSpPr>
        <p:spPr>
          <a:xfrm>
            <a:off x="7382280" y="3262318"/>
            <a:ext cx="1595156" cy="1129799"/>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Box plot diagram kontaktního odporu během pracích cyklů SMD nulových odporů připájených na pružné stuhy. SN – nenatažené vzorky, SS – vzorky natahované na 150 %  .</a:t>
            </a:r>
            <a:endParaRPr b="0" i="0" sz="1000" u="none" cap="none" strike="noStrike">
              <a:solidFill>
                <a:srgbClr val="666666"/>
              </a:solidFill>
              <a:latin typeface="Montserrat Medium"/>
              <a:ea typeface="Montserrat Medium"/>
              <a:cs typeface="Montserrat Medium"/>
              <a:sym typeface="Montserrat Medium"/>
            </a:endParaRPr>
          </a:p>
        </p:txBody>
      </p:sp>
      <p:sp>
        <p:nvSpPr>
          <p:cNvPr id="257" name="Google Shape;257;p32"/>
          <p:cNvSpPr txBox="1"/>
          <p:nvPr/>
        </p:nvSpPr>
        <p:spPr>
          <a:xfrm>
            <a:off x="-856253" y="621417"/>
            <a:ext cx="9833689" cy="2354491"/>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Proces pájení na textilu  zatím není plně automatizován, a proto do výsledné spolehlivosti stále ve velké míře zasahuje i lidský faktor. Nespornou výhodou pájení však stále zůstává vznik pevného metalického spojení s velmi nízkým kontaktním odporem. </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Během procesu pájení se musí zamezit potřísněním textilie pájkou nebo tavidlem, které je může znehodnotit.</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Nespornou výhodou pájení však stále zůstává vznik pevného </a:t>
            </a:r>
            <a:r>
              <a:rPr b="1" i="0" lang="cs-CZ" sz="1300" u="none" cap="none" strike="noStrike">
                <a:solidFill>
                  <a:srgbClr val="002A7E"/>
                </a:solidFill>
                <a:latin typeface="Montserrat Medium"/>
                <a:ea typeface="Montserrat Medium"/>
                <a:cs typeface="Montserrat Medium"/>
                <a:sym typeface="Montserrat Medium"/>
              </a:rPr>
              <a:t>metalurgického spojení </a:t>
            </a:r>
            <a:r>
              <a:rPr b="0" i="0" lang="cs-CZ" sz="1300" u="none" cap="none" strike="noStrike">
                <a:solidFill>
                  <a:srgbClr val="000000"/>
                </a:solidFill>
                <a:latin typeface="Montserrat Medium"/>
                <a:ea typeface="Montserrat Medium"/>
                <a:cs typeface="Montserrat Medium"/>
                <a:sym typeface="Montserrat Medium"/>
              </a:rPr>
              <a:t>s velmi nízkým kontaktním odporem.  Pokud se nízko teplotní pájka nanese pod SMD součástku zapájí se přetavením během procesu enkapsulace – může být vytvořený velice kvalitní kontakt.</a:t>
            </a:r>
            <a:endParaRPr/>
          </a:p>
          <a:p>
            <a:pPr indent="-293369" lvl="2" marL="1257300" marR="0" rtl="0" algn="l">
              <a:lnSpc>
                <a:spcPct val="100000"/>
              </a:lnSpc>
              <a:spcBef>
                <a:spcPts val="12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p:txBody>
      </p:sp>
      <p:pic>
        <p:nvPicPr>
          <p:cNvPr id="258" name="Google Shape;258;p32"/>
          <p:cNvPicPr preferRelativeResize="0"/>
          <p:nvPr/>
        </p:nvPicPr>
        <p:blipFill rotWithShape="1">
          <a:blip r:embed="rId3">
            <a:alphaModFix/>
          </a:blip>
          <a:srcRect b="0" l="0" r="0" t="0"/>
          <a:stretch/>
        </p:blipFill>
        <p:spPr>
          <a:xfrm>
            <a:off x="2035898" y="2868692"/>
            <a:ext cx="5415510" cy="2069133"/>
          </a:xfrm>
          <a:prstGeom prst="rect">
            <a:avLst/>
          </a:prstGeom>
          <a:noFill/>
          <a:ln>
            <a:noFill/>
          </a:ln>
        </p:spPr>
      </p:pic>
      <p:pic>
        <p:nvPicPr>
          <p:cNvPr id="259" name="Google Shape;259;p32"/>
          <p:cNvPicPr preferRelativeResize="0"/>
          <p:nvPr/>
        </p:nvPicPr>
        <p:blipFill rotWithShape="1">
          <a:blip r:embed="rId4">
            <a:alphaModFix/>
          </a:blip>
          <a:srcRect b="0" l="0" r="0" t="0"/>
          <a:stretch/>
        </p:blipFill>
        <p:spPr>
          <a:xfrm>
            <a:off x="253618" y="2975908"/>
            <a:ext cx="1630006" cy="1277572"/>
          </a:xfrm>
          <a:prstGeom prst="rect">
            <a:avLst/>
          </a:prstGeom>
          <a:noFill/>
          <a:ln>
            <a:noFill/>
          </a:ln>
        </p:spPr>
      </p:pic>
      <p:sp>
        <p:nvSpPr>
          <p:cNvPr id="260" name="Google Shape;260;p32"/>
          <p:cNvSpPr txBox="1"/>
          <p:nvPr/>
        </p:nvSpPr>
        <p:spPr>
          <a:xfrm>
            <a:off x="101343" y="4099810"/>
            <a:ext cx="1934556" cy="1109407"/>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SMD nulový odpor připájený Sn-58Bi pájkou a enkapsulovaný pomocí tzv. Glob top z nevodivého lepidla.</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66" name="Google Shape;266;p33"/>
          <p:cNvSpPr txBox="1"/>
          <p:nvPr/>
        </p:nvSpPr>
        <p:spPr>
          <a:xfrm>
            <a:off x="153808" y="123668"/>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2.1 Pájení – stuhy</a:t>
            </a:r>
            <a:endParaRPr b="1" i="0" sz="2400" u="none" cap="none" strike="noStrike">
              <a:solidFill>
                <a:srgbClr val="1C4587"/>
              </a:solidFill>
              <a:latin typeface="Montserrat"/>
              <a:ea typeface="Montserrat"/>
              <a:cs typeface="Montserrat"/>
              <a:sym typeface="Montserrat"/>
            </a:endParaRPr>
          </a:p>
        </p:txBody>
      </p:sp>
      <p:sp>
        <p:nvSpPr>
          <p:cNvPr id="267" name="Google Shape;267;p33"/>
          <p:cNvSpPr txBox="1"/>
          <p:nvPr/>
        </p:nvSpPr>
        <p:spPr>
          <a:xfrm>
            <a:off x="1090694" y="1813808"/>
            <a:ext cx="3016612" cy="1109407"/>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Nanášení pomocí dispenzeru.  </a:t>
            </a:r>
            <a:endParaRPr b="0" i="0" sz="1000" u="none" cap="none" strike="noStrike">
              <a:solidFill>
                <a:srgbClr val="666666"/>
              </a:solidFill>
              <a:latin typeface="Montserrat Medium"/>
              <a:ea typeface="Montserrat Medium"/>
              <a:cs typeface="Montserrat Medium"/>
              <a:sym typeface="Montserrat Medium"/>
            </a:endParaRPr>
          </a:p>
        </p:txBody>
      </p:sp>
      <p:pic>
        <p:nvPicPr>
          <p:cNvPr id="268" name="Google Shape;268;p33"/>
          <p:cNvPicPr preferRelativeResize="0"/>
          <p:nvPr/>
        </p:nvPicPr>
        <p:blipFill rotWithShape="1">
          <a:blip r:embed="rId3">
            <a:alphaModFix/>
          </a:blip>
          <a:srcRect b="0" l="0" r="0" t="0"/>
          <a:stretch/>
        </p:blipFill>
        <p:spPr>
          <a:xfrm>
            <a:off x="669467" y="710231"/>
            <a:ext cx="3023694" cy="1506669"/>
          </a:xfrm>
          <a:prstGeom prst="rect">
            <a:avLst/>
          </a:prstGeom>
          <a:noFill/>
          <a:ln>
            <a:noFill/>
          </a:ln>
        </p:spPr>
      </p:pic>
      <p:pic>
        <p:nvPicPr>
          <p:cNvPr id="269" name="Google Shape;269;p33"/>
          <p:cNvPicPr preferRelativeResize="0"/>
          <p:nvPr/>
        </p:nvPicPr>
        <p:blipFill rotWithShape="1">
          <a:blip r:embed="rId4">
            <a:alphaModFix/>
          </a:blip>
          <a:srcRect b="0" l="0" r="0" t="0"/>
          <a:stretch/>
        </p:blipFill>
        <p:spPr>
          <a:xfrm>
            <a:off x="4773277" y="696368"/>
            <a:ext cx="3289517" cy="1520532"/>
          </a:xfrm>
          <a:prstGeom prst="rect">
            <a:avLst/>
          </a:prstGeom>
          <a:noFill/>
          <a:ln>
            <a:noFill/>
          </a:ln>
        </p:spPr>
      </p:pic>
      <p:sp>
        <p:nvSpPr>
          <p:cNvPr id="270" name="Google Shape;270;p33"/>
          <p:cNvSpPr txBox="1"/>
          <p:nvPr/>
        </p:nvSpPr>
        <p:spPr>
          <a:xfrm>
            <a:off x="4773277" y="1813809"/>
            <a:ext cx="3016612" cy="1109407"/>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Připájení pomocí horkého vzduchu.  </a:t>
            </a:r>
            <a:endParaRPr b="0" i="0" sz="1000" u="none" cap="none" strike="noStrike">
              <a:solidFill>
                <a:srgbClr val="666666"/>
              </a:solidFill>
              <a:latin typeface="Montserrat Medium"/>
              <a:ea typeface="Montserrat Medium"/>
              <a:cs typeface="Montserrat Medium"/>
              <a:sym typeface="Montserrat Medium"/>
            </a:endParaRPr>
          </a:p>
        </p:txBody>
      </p:sp>
      <p:pic>
        <p:nvPicPr>
          <p:cNvPr id="271" name="Google Shape;271;p33"/>
          <p:cNvPicPr preferRelativeResize="0"/>
          <p:nvPr/>
        </p:nvPicPr>
        <p:blipFill rotWithShape="1">
          <a:blip r:embed="rId5">
            <a:alphaModFix/>
          </a:blip>
          <a:srcRect b="0" l="18644" r="0" t="0"/>
          <a:stretch/>
        </p:blipFill>
        <p:spPr>
          <a:xfrm>
            <a:off x="153808" y="3171848"/>
            <a:ext cx="5731781" cy="1535063"/>
          </a:xfrm>
          <a:prstGeom prst="rect">
            <a:avLst/>
          </a:prstGeom>
          <a:noFill/>
          <a:ln>
            <a:noFill/>
          </a:ln>
        </p:spPr>
      </p:pic>
      <p:pic>
        <p:nvPicPr>
          <p:cNvPr id="272" name="Google Shape;272;p33"/>
          <p:cNvPicPr preferRelativeResize="0"/>
          <p:nvPr/>
        </p:nvPicPr>
        <p:blipFill rotWithShape="1">
          <a:blip r:embed="rId6">
            <a:alphaModFix/>
          </a:blip>
          <a:srcRect b="0" l="0" r="30348" t="0"/>
          <a:stretch/>
        </p:blipFill>
        <p:spPr>
          <a:xfrm>
            <a:off x="6187056" y="3074547"/>
            <a:ext cx="2487352" cy="1498361"/>
          </a:xfrm>
          <a:prstGeom prst="rect">
            <a:avLst/>
          </a:prstGeom>
          <a:noFill/>
          <a:ln>
            <a:noFill/>
          </a:ln>
        </p:spPr>
      </p:pic>
      <p:sp>
        <p:nvSpPr>
          <p:cNvPr id="273" name="Google Shape;273;p33"/>
          <p:cNvSpPr txBox="1"/>
          <p:nvPr/>
        </p:nvSpPr>
        <p:spPr>
          <a:xfrm>
            <a:off x="1452957" y="4191988"/>
            <a:ext cx="3965988" cy="1109407"/>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Proces kontaktovaní nepružných vodivých stuh.  </a:t>
            </a:r>
            <a:endParaRPr b="0" i="0" sz="1000" u="none" cap="none" strike="noStrike">
              <a:solidFill>
                <a:srgbClr val="666666"/>
              </a:solidFill>
              <a:latin typeface="Montserrat Medium"/>
              <a:ea typeface="Montserrat Medium"/>
              <a:cs typeface="Montserrat Medium"/>
              <a:sym typeface="Montserrat Medium"/>
            </a:endParaRPr>
          </a:p>
        </p:txBody>
      </p:sp>
      <p:sp>
        <p:nvSpPr>
          <p:cNvPr id="274" name="Google Shape;274;p33"/>
          <p:cNvSpPr txBox="1"/>
          <p:nvPr/>
        </p:nvSpPr>
        <p:spPr>
          <a:xfrm>
            <a:off x="6012465" y="4191988"/>
            <a:ext cx="3965988" cy="1109407"/>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Příklad kontaktování vodivých stuh na DPS.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80" name="Google Shape;280;p34"/>
          <p:cNvSpPr txBox="1"/>
          <p:nvPr/>
        </p:nvSpPr>
        <p:spPr>
          <a:xfrm>
            <a:off x="153808" y="208473"/>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2.2 Přešívání</a:t>
            </a:r>
            <a:endParaRPr/>
          </a:p>
          <a:p>
            <a:pPr indent="0" lvl="0" marL="0" marR="0" rtl="0" algn="l">
              <a:lnSpc>
                <a:spcPct val="100000"/>
              </a:lnSpc>
              <a:spcBef>
                <a:spcPts val="0"/>
              </a:spcBef>
              <a:spcAft>
                <a:spcPts val="0"/>
              </a:spcAft>
              <a:buClr>
                <a:srgbClr val="1C4587"/>
              </a:buClr>
              <a:buSzPts val="2400"/>
              <a:buFont typeface="Montserrat"/>
              <a:buNone/>
            </a:pPr>
            <a:r>
              <a:t/>
            </a:r>
            <a:endParaRPr b="1" i="0" sz="2400" u="none" cap="none" strike="noStrike">
              <a:solidFill>
                <a:srgbClr val="1C4587"/>
              </a:solidFill>
              <a:latin typeface="Montserrat"/>
              <a:ea typeface="Montserrat"/>
              <a:cs typeface="Montserrat"/>
              <a:sym typeface="Montserrat"/>
            </a:endParaRPr>
          </a:p>
        </p:txBody>
      </p:sp>
      <p:sp>
        <p:nvSpPr>
          <p:cNvPr id="281" name="Google Shape;281;p34"/>
          <p:cNvSpPr txBox="1"/>
          <p:nvPr/>
        </p:nvSpPr>
        <p:spPr>
          <a:xfrm>
            <a:off x="6385044" y="3980559"/>
            <a:ext cx="2437964" cy="1109407"/>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Kontaktování flexibilního DPS chráněného </a:t>
            </a:r>
            <a:r>
              <a:rPr lang="cs-CZ" sz="1000">
                <a:solidFill>
                  <a:srgbClr val="666666"/>
                </a:solidFill>
                <a:latin typeface="Montserrat Medium"/>
                <a:ea typeface="Montserrat Medium"/>
                <a:cs typeface="Montserrat Medium"/>
                <a:sym typeface="Montserrat Medium"/>
              </a:rPr>
              <a:t>polyuretanovou</a:t>
            </a:r>
            <a:r>
              <a:rPr b="0" i="0" lang="cs-CZ" sz="1000" u="none" cap="none" strike="noStrike">
                <a:solidFill>
                  <a:srgbClr val="666666"/>
                </a:solidFill>
                <a:latin typeface="Montserrat Medium"/>
                <a:ea typeface="Montserrat Medium"/>
                <a:cs typeface="Montserrat Medium"/>
                <a:sym typeface="Montserrat Medium"/>
              </a:rPr>
              <a:t> fólií pomocí přešití vodivou nití (Frauhofer IZM).  </a:t>
            </a:r>
            <a:endParaRPr b="0" i="0" sz="1000" u="none" cap="none" strike="noStrike">
              <a:solidFill>
                <a:srgbClr val="666666"/>
              </a:solidFill>
              <a:latin typeface="Montserrat Medium"/>
              <a:ea typeface="Montserrat Medium"/>
              <a:cs typeface="Montserrat Medium"/>
              <a:sym typeface="Montserrat Medium"/>
            </a:endParaRPr>
          </a:p>
        </p:txBody>
      </p:sp>
      <p:sp>
        <p:nvSpPr>
          <p:cNvPr id="282" name="Google Shape;282;p34"/>
          <p:cNvSpPr txBox="1"/>
          <p:nvPr/>
        </p:nvSpPr>
        <p:spPr>
          <a:xfrm>
            <a:off x="-629988" y="781173"/>
            <a:ext cx="6641689" cy="4016484"/>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Tento kontakt je zajištěn kontaktní vodivostí povrchů spojovaných materiálů a vodivé nitě a také jejím napnutím.</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Přešívaní vodivých nití materiálů navzájem a nebo vodivými nitěmi kontaktování DPS je často používané.</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Možné je kontaktování 2 vodivých plošných materiálu přišitím nevodivou nití.</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Snadno realizovatelné pomocí vyšívacích strojů, výhodami jsou jeho vysoká mechanická pevnost, nízké náklady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Nevýhoda: špatná stabilita takového el. propojení, problém s postupným rozvolňováním nití – proto často nutná další fixace.</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Pokud se použijí ji metalizované PA nitě klesá jejich vodivost se stoupacím počtem pracích cyklů.</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Na druhou stranu metalizované nitě mají výhodu, že jsou vodivé po celém svém obvodu (ale mají relativně vysoký lineární odpor &gt; 100 Ω/m)</a:t>
            </a:r>
            <a:endParaRPr/>
          </a:p>
        </p:txBody>
      </p:sp>
      <p:pic>
        <p:nvPicPr>
          <p:cNvPr id="283" name="Google Shape;283;p34"/>
          <p:cNvPicPr preferRelativeResize="0"/>
          <p:nvPr/>
        </p:nvPicPr>
        <p:blipFill rotWithShape="1">
          <a:blip r:embed="rId3">
            <a:alphaModFix/>
          </a:blip>
          <a:srcRect b="0" l="0" r="0" t="0"/>
          <a:stretch/>
        </p:blipFill>
        <p:spPr>
          <a:xfrm rot="-5400000">
            <a:off x="6039884" y="1292798"/>
            <a:ext cx="3157223" cy="24090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89" name="Google Shape;289;p35"/>
          <p:cNvSpPr txBox="1"/>
          <p:nvPr/>
        </p:nvSpPr>
        <p:spPr>
          <a:xfrm>
            <a:off x="153808" y="208473"/>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2.2 Přešívání</a:t>
            </a:r>
            <a:endParaRPr/>
          </a:p>
          <a:p>
            <a:pPr indent="0" lvl="0" marL="0" marR="0" rtl="0" algn="l">
              <a:lnSpc>
                <a:spcPct val="100000"/>
              </a:lnSpc>
              <a:spcBef>
                <a:spcPts val="0"/>
              </a:spcBef>
              <a:spcAft>
                <a:spcPts val="0"/>
              </a:spcAft>
              <a:buClr>
                <a:srgbClr val="1C4587"/>
              </a:buClr>
              <a:buSzPts val="2400"/>
              <a:buFont typeface="Montserrat"/>
              <a:buNone/>
            </a:pPr>
            <a:r>
              <a:t/>
            </a:r>
            <a:endParaRPr b="1" i="0" sz="2400" u="none" cap="none" strike="noStrike">
              <a:solidFill>
                <a:srgbClr val="1C4587"/>
              </a:solidFill>
              <a:latin typeface="Montserrat"/>
              <a:ea typeface="Montserrat"/>
              <a:cs typeface="Montserrat"/>
              <a:sym typeface="Montserrat"/>
            </a:endParaRPr>
          </a:p>
        </p:txBody>
      </p:sp>
      <p:sp>
        <p:nvSpPr>
          <p:cNvPr id="290" name="Google Shape;290;p35"/>
          <p:cNvSpPr txBox="1"/>
          <p:nvPr/>
        </p:nvSpPr>
        <p:spPr>
          <a:xfrm>
            <a:off x="3240706" y="4173956"/>
            <a:ext cx="3965988" cy="1109407"/>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Detail elektronické propojení s DPS přišitím vodivou nití.  </a:t>
            </a:r>
            <a:endParaRPr b="0" i="0" sz="1000" u="none" cap="none" strike="noStrike">
              <a:solidFill>
                <a:srgbClr val="666666"/>
              </a:solidFill>
              <a:latin typeface="Montserrat Medium"/>
              <a:ea typeface="Montserrat Medium"/>
              <a:cs typeface="Montserrat Medium"/>
              <a:sym typeface="Montserrat Medium"/>
            </a:endParaRPr>
          </a:p>
        </p:txBody>
      </p:sp>
      <p:pic>
        <p:nvPicPr>
          <p:cNvPr id="291" name="Google Shape;291;p35"/>
          <p:cNvPicPr preferRelativeResize="0"/>
          <p:nvPr/>
        </p:nvPicPr>
        <p:blipFill rotWithShape="1">
          <a:blip r:embed="rId3">
            <a:alphaModFix/>
          </a:blip>
          <a:srcRect b="0" l="0" r="0" t="0"/>
          <a:stretch/>
        </p:blipFill>
        <p:spPr>
          <a:xfrm>
            <a:off x="5826679" y="1708879"/>
            <a:ext cx="3191583" cy="2465077"/>
          </a:xfrm>
          <a:prstGeom prst="rect">
            <a:avLst/>
          </a:prstGeom>
          <a:noFill/>
          <a:ln>
            <a:noFill/>
          </a:ln>
        </p:spPr>
      </p:pic>
      <p:pic>
        <p:nvPicPr>
          <p:cNvPr id="292" name="Google Shape;292;p35"/>
          <p:cNvPicPr preferRelativeResize="0"/>
          <p:nvPr/>
        </p:nvPicPr>
        <p:blipFill rotWithShape="1">
          <a:blip r:embed="rId4">
            <a:alphaModFix/>
          </a:blip>
          <a:srcRect b="0" l="0" r="0" t="0"/>
          <a:stretch/>
        </p:blipFill>
        <p:spPr>
          <a:xfrm>
            <a:off x="500686" y="1391824"/>
            <a:ext cx="4777632" cy="282790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98" name="Google Shape;298;p36"/>
          <p:cNvSpPr txBox="1"/>
          <p:nvPr/>
        </p:nvSpPr>
        <p:spPr>
          <a:xfrm>
            <a:off x="153809" y="26607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2.2 Přešívání</a:t>
            </a:r>
            <a:endParaRPr/>
          </a:p>
          <a:p>
            <a:pPr indent="0" lvl="0" marL="0" marR="0" rtl="0" algn="l">
              <a:lnSpc>
                <a:spcPct val="100000"/>
              </a:lnSpc>
              <a:spcBef>
                <a:spcPts val="0"/>
              </a:spcBef>
              <a:spcAft>
                <a:spcPts val="0"/>
              </a:spcAft>
              <a:buClr>
                <a:srgbClr val="1C4587"/>
              </a:buClr>
              <a:buSzPts val="2400"/>
              <a:buFont typeface="Montserrat"/>
              <a:buNone/>
            </a:pPr>
            <a:r>
              <a:t/>
            </a:r>
            <a:endParaRPr b="1" i="0" sz="2400" u="none" cap="none" strike="noStrike">
              <a:solidFill>
                <a:srgbClr val="1C4587"/>
              </a:solidFill>
              <a:latin typeface="Montserrat"/>
              <a:ea typeface="Montserrat"/>
              <a:cs typeface="Montserrat"/>
              <a:sym typeface="Montserrat"/>
            </a:endParaRPr>
          </a:p>
        </p:txBody>
      </p:sp>
      <p:pic>
        <p:nvPicPr>
          <p:cNvPr id="299" name="Google Shape;299;p36"/>
          <p:cNvPicPr preferRelativeResize="0"/>
          <p:nvPr/>
        </p:nvPicPr>
        <p:blipFill rotWithShape="1">
          <a:blip r:embed="rId3">
            <a:alphaModFix/>
          </a:blip>
          <a:srcRect b="0" l="0" r="0" t="0"/>
          <a:stretch/>
        </p:blipFill>
        <p:spPr>
          <a:xfrm>
            <a:off x="484942" y="2585949"/>
            <a:ext cx="2453131" cy="1798149"/>
          </a:xfrm>
          <a:prstGeom prst="rect">
            <a:avLst/>
          </a:prstGeom>
          <a:noFill/>
          <a:ln>
            <a:noFill/>
          </a:ln>
        </p:spPr>
      </p:pic>
      <p:pic>
        <p:nvPicPr>
          <p:cNvPr id="300" name="Google Shape;300;p36"/>
          <p:cNvPicPr preferRelativeResize="0"/>
          <p:nvPr/>
        </p:nvPicPr>
        <p:blipFill rotWithShape="1">
          <a:blip r:embed="rId4">
            <a:alphaModFix/>
          </a:blip>
          <a:srcRect b="14581" l="27592" r="27374" t="4014"/>
          <a:stretch/>
        </p:blipFill>
        <p:spPr>
          <a:xfrm rot="-5400000">
            <a:off x="3242752" y="1384069"/>
            <a:ext cx="2312817" cy="1709784"/>
          </a:xfrm>
          <a:prstGeom prst="rect">
            <a:avLst/>
          </a:prstGeom>
          <a:noFill/>
          <a:ln>
            <a:noFill/>
          </a:ln>
        </p:spPr>
      </p:pic>
      <p:sp>
        <p:nvSpPr>
          <p:cNvPr id="301" name="Google Shape;301;p36"/>
          <p:cNvSpPr/>
          <p:nvPr/>
        </p:nvSpPr>
        <p:spPr>
          <a:xfrm>
            <a:off x="365767" y="4427047"/>
            <a:ext cx="2846137" cy="553998"/>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Enkapsulace DPS a propojení vodivou nití pomocí injekcí termoplastu (polyamidu) do formy.  </a:t>
            </a:r>
            <a:endParaRPr b="0" i="0" sz="1000" u="none" cap="none" strike="noStrike">
              <a:solidFill>
                <a:srgbClr val="666666"/>
              </a:solidFill>
              <a:latin typeface="Montserrat Medium"/>
              <a:ea typeface="Montserrat Medium"/>
              <a:cs typeface="Montserrat Medium"/>
              <a:sym typeface="Montserrat Medium"/>
            </a:endParaRPr>
          </a:p>
        </p:txBody>
      </p:sp>
      <p:sp>
        <p:nvSpPr>
          <p:cNvPr id="302" name="Google Shape;302;p36"/>
          <p:cNvSpPr/>
          <p:nvPr/>
        </p:nvSpPr>
        <p:spPr>
          <a:xfrm>
            <a:off x="3544268" y="3399402"/>
            <a:ext cx="1768457" cy="1477328"/>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Enkapsulace vyšitého el. kontaktu pomocí izotropického vodivého lepidla, které bylo vytvrzeno při 85 °C po 180 minut (pro hromadnou výrobu je tento čas relativně dlouhý).  </a:t>
            </a:r>
            <a:endParaRPr b="0" i="0" sz="1000" u="none" cap="none" strike="noStrike">
              <a:solidFill>
                <a:srgbClr val="666666"/>
              </a:solidFill>
              <a:latin typeface="Montserrat Medium"/>
              <a:ea typeface="Montserrat Medium"/>
              <a:cs typeface="Montserrat Medium"/>
              <a:sym typeface="Montserrat Medium"/>
            </a:endParaRPr>
          </a:p>
        </p:txBody>
      </p:sp>
      <p:pic>
        <p:nvPicPr>
          <p:cNvPr id="303" name="Google Shape;303;p36"/>
          <p:cNvPicPr preferRelativeResize="0"/>
          <p:nvPr/>
        </p:nvPicPr>
        <p:blipFill rotWithShape="1">
          <a:blip r:embed="rId5">
            <a:alphaModFix/>
          </a:blip>
          <a:srcRect b="0" l="0" r="0" t="0"/>
          <a:stretch/>
        </p:blipFill>
        <p:spPr>
          <a:xfrm>
            <a:off x="5586417" y="1044511"/>
            <a:ext cx="3087992" cy="2305791"/>
          </a:xfrm>
          <a:prstGeom prst="rect">
            <a:avLst/>
          </a:prstGeom>
          <a:noFill/>
          <a:ln>
            <a:noFill/>
          </a:ln>
        </p:spPr>
      </p:pic>
      <p:sp>
        <p:nvSpPr>
          <p:cNvPr id="304" name="Google Shape;304;p36"/>
          <p:cNvSpPr/>
          <p:nvPr/>
        </p:nvSpPr>
        <p:spPr>
          <a:xfrm>
            <a:off x="5586417" y="3384327"/>
            <a:ext cx="3087992" cy="553998"/>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Přerušení vyšitého a zapouzdřeného kontaktu na přechodu tzv. hard/ soft po 20 pracích cyklech. </a:t>
            </a:r>
            <a:endParaRPr b="0" i="0" sz="1000" u="none" cap="none" strike="noStrike">
              <a:solidFill>
                <a:srgbClr val="666666"/>
              </a:solidFill>
              <a:latin typeface="Montserrat Medium"/>
              <a:ea typeface="Montserrat Medium"/>
              <a:cs typeface="Montserrat Medium"/>
              <a:sym typeface="Montserrat Medium"/>
            </a:endParaRPr>
          </a:p>
        </p:txBody>
      </p:sp>
      <p:pic>
        <p:nvPicPr>
          <p:cNvPr id="305" name="Google Shape;305;p36"/>
          <p:cNvPicPr preferRelativeResize="0"/>
          <p:nvPr/>
        </p:nvPicPr>
        <p:blipFill rotWithShape="1">
          <a:blip r:embed="rId6">
            <a:alphaModFix/>
          </a:blip>
          <a:srcRect b="0" l="0" r="0" t="0"/>
          <a:stretch/>
        </p:blipFill>
        <p:spPr>
          <a:xfrm>
            <a:off x="153809" y="689892"/>
            <a:ext cx="3341354" cy="166828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11" name="Google Shape;311;p37"/>
          <p:cNvSpPr txBox="1"/>
          <p:nvPr/>
        </p:nvSpPr>
        <p:spPr>
          <a:xfrm>
            <a:off x="153809" y="26607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2.2 Přešívání</a:t>
            </a:r>
            <a:endParaRPr/>
          </a:p>
          <a:p>
            <a:pPr indent="0" lvl="0" marL="0" marR="0" rtl="0" algn="l">
              <a:lnSpc>
                <a:spcPct val="100000"/>
              </a:lnSpc>
              <a:spcBef>
                <a:spcPts val="0"/>
              </a:spcBef>
              <a:spcAft>
                <a:spcPts val="0"/>
              </a:spcAft>
              <a:buClr>
                <a:srgbClr val="1C4587"/>
              </a:buClr>
              <a:buSzPts val="2400"/>
              <a:buFont typeface="Montserrat"/>
              <a:buNone/>
            </a:pPr>
            <a:r>
              <a:t/>
            </a:r>
            <a:endParaRPr b="1" i="0" sz="2400" u="none" cap="none" strike="noStrike">
              <a:solidFill>
                <a:srgbClr val="1C4587"/>
              </a:solidFill>
              <a:latin typeface="Montserrat"/>
              <a:ea typeface="Montserrat"/>
              <a:cs typeface="Montserrat"/>
              <a:sym typeface="Montserrat"/>
            </a:endParaRPr>
          </a:p>
        </p:txBody>
      </p:sp>
      <p:sp>
        <p:nvSpPr>
          <p:cNvPr id="312" name="Google Shape;312;p37"/>
          <p:cNvSpPr/>
          <p:nvPr/>
        </p:nvSpPr>
        <p:spPr>
          <a:xfrm>
            <a:off x="549140" y="2698234"/>
            <a:ext cx="2846137" cy="553998"/>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Kontaktování mezi pružnou vodivou nití a vodivou pleteninou pomocí vodivého přešití.  </a:t>
            </a:r>
            <a:endParaRPr b="0" i="0" sz="1000" u="none" cap="none" strike="noStrike">
              <a:solidFill>
                <a:srgbClr val="666666"/>
              </a:solidFill>
              <a:latin typeface="Montserrat Medium"/>
              <a:ea typeface="Montserrat Medium"/>
              <a:cs typeface="Montserrat Medium"/>
              <a:sym typeface="Montserrat Medium"/>
            </a:endParaRPr>
          </a:p>
        </p:txBody>
      </p:sp>
      <p:sp>
        <p:nvSpPr>
          <p:cNvPr id="313" name="Google Shape;313;p37"/>
          <p:cNvSpPr/>
          <p:nvPr/>
        </p:nvSpPr>
        <p:spPr>
          <a:xfrm>
            <a:off x="4434627" y="2688271"/>
            <a:ext cx="3253771" cy="40011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Kontaktování konstatované hybridní nitě a Cu/Ag hybridní nitě při realizaci termočlánků.  </a:t>
            </a:r>
            <a:endParaRPr b="0" i="0" sz="1000" u="none" cap="none" strike="noStrike">
              <a:solidFill>
                <a:srgbClr val="666666"/>
              </a:solidFill>
              <a:latin typeface="Montserrat Medium"/>
              <a:ea typeface="Montserrat Medium"/>
              <a:cs typeface="Montserrat Medium"/>
              <a:sym typeface="Montserrat Medium"/>
            </a:endParaRPr>
          </a:p>
        </p:txBody>
      </p:sp>
      <p:pic>
        <p:nvPicPr>
          <p:cNvPr id="314" name="Google Shape;314;p37"/>
          <p:cNvPicPr preferRelativeResize="0"/>
          <p:nvPr/>
        </p:nvPicPr>
        <p:blipFill rotWithShape="1">
          <a:blip r:embed="rId3">
            <a:alphaModFix/>
          </a:blip>
          <a:srcRect b="0" l="0" r="22395" t="10854"/>
          <a:stretch/>
        </p:blipFill>
        <p:spPr>
          <a:xfrm rot="-5400000">
            <a:off x="1061328" y="444386"/>
            <a:ext cx="1759456" cy="2638273"/>
          </a:xfrm>
          <a:prstGeom prst="rect">
            <a:avLst/>
          </a:prstGeom>
          <a:noFill/>
          <a:ln>
            <a:noFill/>
          </a:ln>
        </p:spPr>
      </p:pic>
      <p:pic>
        <p:nvPicPr>
          <p:cNvPr descr="1611599062939b" id="315" name="Google Shape;315;p37"/>
          <p:cNvPicPr preferRelativeResize="0"/>
          <p:nvPr/>
        </p:nvPicPr>
        <p:blipFill rotWithShape="1">
          <a:blip r:embed="rId4">
            <a:alphaModFix/>
          </a:blip>
          <a:srcRect b="25125" l="-1373" r="1373" t="636"/>
          <a:stretch/>
        </p:blipFill>
        <p:spPr>
          <a:xfrm>
            <a:off x="4414109" y="871516"/>
            <a:ext cx="3274289" cy="1749492"/>
          </a:xfrm>
          <a:prstGeom prst="rect">
            <a:avLst/>
          </a:prstGeom>
          <a:noFill/>
          <a:ln>
            <a:noFill/>
          </a:ln>
        </p:spPr>
      </p:pic>
      <p:pic>
        <p:nvPicPr>
          <p:cNvPr id="316" name="Google Shape;316;p37"/>
          <p:cNvPicPr preferRelativeResize="0"/>
          <p:nvPr/>
        </p:nvPicPr>
        <p:blipFill rotWithShape="1">
          <a:blip r:embed="rId5">
            <a:alphaModFix/>
          </a:blip>
          <a:srcRect b="0" l="0" r="0" t="0"/>
          <a:stretch/>
        </p:blipFill>
        <p:spPr>
          <a:xfrm>
            <a:off x="5124871" y="3121122"/>
            <a:ext cx="1873282" cy="1891295"/>
          </a:xfrm>
          <a:prstGeom prst="rect">
            <a:avLst/>
          </a:prstGeom>
          <a:noFill/>
          <a:ln>
            <a:noFill/>
          </a:ln>
        </p:spPr>
      </p:pic>
      <p:pic>
        <p:nvPicPr>
          <p:cNvPr id="317" name="Google Shape;317;p37"/>
          <p:cNvPicPr preferRelativeResize="0"/>
          <p:nvPr/>
        </p:nvPicPr>
        <p:blipFill rotWithShape="1">
          <a:blip r:embed="rId6">
            <a:alphaModFix/>
          </a:blip>
          <a:srcRect b="0" l="0" r="0" t="0"/>
          <a:stretch/>
        </p:blipFill>
        <p:spPr>
          <a:xfrm>
            <a:off x="1101437" y="3307215"/>
            <a:ext cx="1679237" cy="16570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23" name="Google Shape;323;p38"/>
          <p:cNvSpPr txBox="1"/>
          <p:nvPr/>
        </p:nvSpPr>
        <p:spPr>
          <a:xfrm>
            <a:off x="153809" y="26607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2.3 Lepení</a:t>
            </a:r>
            <a:endParaRPr/>
          </a:p>
        </p:txBody>
      </p:sp>
      <p:sp>
        <p:nvSpPr>
          <p:cNvPr id="324" name="Google Shape;324;p38"/>
          <p:cNvSpPr txBox="1"/>
          <p:nvPr/>
        </p:nvSpPr>
        <p:spPr>
          <a:xfrm>
            <a:off x="-629987" y="781173"/>
            <a:ext cx="9304396" cy="2508379"/>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Pro lepení e-textilií se používají lepidla izotropní vodivá, anizotropní vodivá a nevodivá.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Izotropní lepidla jsou vodivá ve všech směrech oproti anizotropním, která jsou vodivá pouze v jednom směru vůči substrátu.</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Nevodivými lepidly vodivá propojení realizovat nelze, ale je možné jimi zafixovat vodivá propojení realizována jiným způsobem (např. kompresí – viz technologie vyvinutá na KET pomocí UV tvrditelného lepidla)</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Lepidla je možné nanášet dispenzerem, šablonovým tiskem nebo sítotiskem. </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Nevýhodou izotropních lepidel je, že nejsou schopna narušit oxidové vrstvy na spojovaných materiálech, tak jako je to možné při procesu pájení.</a:t>
            </a:r>
            <a:endParaRPr/>
          </a:p>
        </p:txBody>
      </p:sp>
      <p:pic>
        <p:nvPicPr>
          <p:cNvPr id="325" name="Google Shape;325;p38"/>
          <p:cNvPicPr preferRelativeResize="0"/>
          <p:nvPr/>
        </p:nvPicPr>
        <p:blipFill rotWithShape="1">
          <a:blip r:embed="rId3">
            <a:alphaModFix/>
          </a:blip>
          <a:srcRect b="0" l="0" r="0" t="0"/>
          <a:stretch/>
        </p:blipFill>
        <p:spPr>
          <a:xfrm>
            <a:off x="5000093" y="3420531"/>
            <a:ext cx="3392728" cy="1265874"/>
          </a:xfrm>
          <a:prstGeom prst="rect">
            <a:avLst/>
          </a:prstGeom>
          <a:noFill/>
          <a:ln>
            <a:noFill/>
          </a:ln>
        </p:spPr>
      </p:pic>
      <p:pic>
        <p:nvPicPr>
          <p:cNvPr id="326" name="Google Shape;326;p38"/>
          <p:cNvPicPr preferRelativeResize="0"/>
          <p:nvPr/>
        </p:nvPicPr>
        <p:blipFill rotWithShape="1">
          <a:blip r:embed="rId4">
            <a:alphaModFix/>
          </a:blip>
          <a:srcRect b="0" l="0" r="0" t="0"/>
          <a:stretch/>
        </p:blipFill>
        <p:spPr>
          <a:xfrm>
            <a:off x="457201" y="3496873"/>
            <a:ext cx="3490002" cy="111319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32" name="Google Shape;332;p39"/>
          <p:cNvSpPr txBox="1"/>
          <p:nvPr/>
        </p:nvSpPr>
        <p:spPr>
          <a:xfrm>
            <a:off x="153809" y="26607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2.3 Lepení</a:t>
            </a:r>
            <a:endParaRPr/>
          </a:p>
        </p:txBody>
      </p:sp>
      <p:sp>
        <p:nvSpPr>
          <p:cNvPr id="333" name="Google Shape;333;p39"/>
          <p:cNvSpPr txBox="1"/>
          <p:nvPr/>
        </p:nvSpPr>
        <p:spPr>
          <a:xfrm>
            <a:off x="-629987" y="781173"/>
            <a:ext cx="9304396" cy="1200329"/>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Pro textilie se nejčastěji používají polymerní lepidla obsahující vodu.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Pro textilní substráty zvláště citlivé na teplo (PA, PP), je použití epoxidových lepidel výhodnější než použití pájky.</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Stále častěji se pro lepení využívají elektricky nevodivá lepidla NCA (non-conductive adhesive)</a:t>
            </a:r>
            <a:endParaRPr/>
          </a:p>
        </p:txBody>
      </p:sp>
      <p:pic>
        <p:nvPicPr>
          <p:cNvPr id="334" name="Google Shape;334;p39"/>
          <p:cNvPicPr preferRelativeResize="0"/>
          <p:nvPr/>
        </p:nvPicPr>
        <p:blipFill rotWithShape="1">
          <a:blip r:embed="rId3">
            <a:alphaModFix/>
          </a:blip>
          <a:srcRect b="0" l="0" r="0" t="0"/>
          <a:stretch/>
        </p:blipFill>
        <p:spPr>
          <a:xfrm>
            <a:off x="470551" y="2071443"/>
            <a:ext cx="7774040" cy="1864931"/>
          </a:xfrm>
          <a:prstGeom prst="rect">
            <a:avLst/>
          </a:prstGeom>
          <a:noFill/>
          <a:ln>
            <a:noFill/>
          </a:ln>
        </p:spPr>
      </p:pic>
      <p:sp>
        <p:nvSpPr>
          <p:cNvPr id="335" name="Google Shape;335;p39"/>
          <p:cNvSpPr/>
          <p:nvPr/>
        </p:nvSpPr>
        <p:spPr>
          <a:xfrm>
            <a:off x="693080" y="4140494"/>
            <a:ext cx="8129928" cy="40011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Příklad </a:t>
            </a:r>
            <a:r>
              <a:rPr lang="cs-CZ" sz="1000">
                <a:solidFill>
                  <a:srgbClr val="666666"/>
                </a:solidFill>
                <a:latin typeface="Montserrat Medium"/>
                <a:ea typeface="Montserrat Medium"/>
                <a:cs typeface="Montserrat Medium"/>
                <a:sym typeface="Montserrat Medium"/>
              </a:rPr>
              <a:t>kontaktování</a:t>
            </a:r>
            <a:r>
              <a:rPr b="0" i="0" lang="cs-CZ" sz="1000" u="none" cap="none" strike="noStrike">
                <a:solidFill>
                  <a:srgbClr val="666666"/>
                </a:solidFill>
                <a:latin typeface="Montserrat Medium"/>
                <a:ea typeface="Montserrat Medium"/>
                <a:cs typeface="Montserrat Medium"/>
                <a:sym typeface="Montserrat Medium"/>
              </a:rPr>
              <a:t> čipu pomocí technologie tzv. Flip chip bonding pomocí termokompresního procesu vyvinuté ve Fraunhofer IZM. Nevýhoda tohoto procesu je relativně dlouhé vytvrzení cca. 30 minut.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41" name="Google Shape;341;p40"/>
          <p:cNvSpPr txBox="1"/>
          <p:nvPr/>
        </p:nvSpPr>
        <p:spPr>
          <a:xfrm>
            <a:off x="153809" y="26607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2.3 Lepení</a:t>
            </a:r>
            <a:endParaRPr/>
          </a:p>
        </p:txBody>
      </p:sp>
      <p:sp>
        <p:nvSpPr>
          <p:cNvPr id="342" name="Google Shape;342;p40"/>
          <p:cNvSpPr/>
          <p:nvPr/>
        </p:nvSpPr>
        <p:spPr>
          <a:xfrm>
            <a:off x="418730" y="3684988"/>
            <a:ext cx="8129928" cy="40011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Příklad využití technologie tzv. Flip chip bonding na elektronický model, který je k vyšitému obvodu vodivou nití pomocí nevodivého adhesivního filmu.  </a:t>
            </a:r>
            <a:endParaRPr b="0" i="0" sz="1000" u="none" cap="none" strike="noStrike">
              <a:solidFill>
                <a:srgbClr val="666666"/>
              </a:solidFill>
              <a:latin typeface="Montserrat Medium"/>
              <a:ea typeface="Montserrat Medium"/>
              <a:cs typeface="Montserrat Medium"/>
              <a:sym typeface="Montserrat Medium"/>
            </a:endParaRPr>
          </a:p>
        </p:txBody>
      </p:sp>
      <p:pic>
        <p:nvPicPr>
          <p:cNvPr id="343" name="Google Shape;343;p40"/>
          <p:cNvPicPr preferRelativeResize="0"/>
          <p:nvPr/>
        </p:nvPicPr>
        <p:blipFill rotWithShape="1">
          <a:blip r:embed="rId3">
            <a:alphaModFix/>
          </a:blip>
          <a:srcRect b="0" l="0" r="0" t="0"/>
          <a:stretch/>
        </p:blipFill>
        <p:spPr>
          <a:xfrm>
            <a:off x="321586" y="958697"/>
            <a:ext cx="8185045" cy="260636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49" name="Google Shape;349;p41"/>
          <p:cNvSpPr txBox="1"/>
          <p:nvPr/>
        </p:nvSpPr>
        <p:spPr>
          <a:xfrm>
            <a:off x="153809" y="26607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2.3 Lepení</a:t>
            </a:r>
            <a:endParaRPr/>
          </a:p>
        </p:txBody>
      </p:sp>
      <p:sp>
        <p:nvSpPr>
          <p:cNvPr id="350" name="Google Shape;350;p41"/>
          <p:cNvSpPr/>
          <p:nvPr/>
        </p:nvSpPr>
        <p:spPr>
          <a:xfrm>
            <a:off x="579348" y="4483183"/>
            <a:ext cx="4832702" cy="553998"/>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Příklad využití technologie tzv. Flip chip bonding na elektronický model, který je k vyšitému obvodu vodivou nití pomocí nevodivého adhesivního filmu.  </a:t>
            </a:r>
            <a:endParaRPr b="0" i="0" sz="1000" u="none" cap="none" strike="noStrike">
              <a:solidFill>
                <a:srgbClr val="666666"/>
              </a:solidFill>
              <a:latin typeface="Montserrat Medium"/>
              <a:ea typeface="Montserrat Medium"/>
              <a:cs typeface="Montserrat Medium"/>
              <a:sym typeface="Montserrat Medium"/>
            </a:endParaRPr>
          </a:p>
        </p:txBody>
      </p:sp>
      <p:pic>
        <p:nvPicPr>
          <p:cNvPr id="351" name="Google Shape;351;p41"/>
          <p:cNvPicPr preferRelativeResize="0"/>
          <p:nvPr/>
        </p:nvPicPr>
        <p:blipFill rotWithShape="1">
          <a:blip r:embed="rId3">
            <a:alphaModFix/>
          </a:blip>
          <a:srcRect b="3620" l="1503" r="0" t="1819"/>
          <a:stretch/>
        </p:blipFill>
        <p:spPr>
          <a:xfrm>
            <a:off x="644577" y="2690417"/>
            <a:ext cx="4767473" cy="1768002"/>
          </a:xfrm>
          <a:prstGeom prst="rect">
            <a:avLst/>
          </a:prstGeom>
          <a:noFill/>
          <a:ln>
            <a:noFill/>
          </a:ln>
        </p:spPr>
      </p:pic>
      <p:pic>
        <p:nvPicPr>
          <p:cNvPr id="352" name="Google Shape;352;p41"/>
          <p:cNvPicPr preferRelativeResize="0"/>
          <p:nvPr/>
        </p:nvPicPr>
        <p:blipFill rotWithShape="1">
          <a:blip r:embed="rId4">
            <a:alphaModFix/>
          </a:blip>
          <a:srcRect b="0" l="0" r="0" t="0"/>
          <a:stretch/>
        </p:blipFill>
        <p:spPr>
          <a:xfrm>
            <a:off x="579348" y="863539"/>
            <a:ext cx="3565927" cy="1731563"/>
          </a:xfrm>
          <a:prstGeom prst="rect">
            <a:avLst/>
          </a:prstGeom>
          <a:noFill/>
          <a:ln>
            <a:noFill/>
          </a:ln>
        </p:spPr>
      </p:pic>
      <p:pic>
        <p:nvPicPr>
          <p:cNvPr id="353" name="Google Shape;353;p41"/>
          <p:cNvPicPr preferRelativeResize="0"/>
          <p:nvPr/>
        </p:nvPicPr>
        <p:blipFill rotWithShape="1">
          <a:blip r:embed="rId5">
            <a:alphaModFix/>
          </a:blip>
          <a:srcRect b="0" l="0" r="0" t="0"/>
          <a:stretch/>
        </p:blipFill>
        <p:spPr>
          <a:xfrm rot="5400000">
            <a:off x="5706834" y="1386529"/>
            <a:ext cx="3676109" cy="2517200"/>
          </a:xfrm>
          <a:prstGeom prst="rect">
            <a:avLst/>
          </a:prstGeom>
          <a:noFill/>
          <a:ln>
            <a:noFill/>
          </a:ln>
        </p:spPr>
      </p:pic>
      <p:sp>
        <p:nvSpPr>
          <p:cNvPr id="354" name="Google Shape;354;p41"/>
          <p:cNvSpPr/>
          <p:nvPr/>
        </p:nvSpPr>
        <p:spPr>
          <a:xfrm>
            <a:off x="5992421" y="4458419"/>
            <a:ext cx="3104937" cy="553998"/>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Rozebíratelný magnetický spoj na textilním substrátu tvořený magnetem přilepeným pomocí vodivého a nevodivého lepidla.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60" name="Google Shape;360;p42"/>
          <p:cNvSpPr txBox="1"/>
          <p:nvPr/>
        </p:nvSpPr>
        <p:spPr>
          <a:xfrm>
            <a:off x="213770" y="10838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2.3 Lepení</a:t>
            </a:r>
            <a:endParaRPr/>
          </a:p>
        </p:txBody>
      </p:sp>
      <p:sp>
        <p:nvSpPr>
          <p:cNvPr id="361" name="Google Shape;361;p42"/>
          <p:cNvSpPr/>
          <p:nvPr/>
        </p:nvSpPr>
        <p:spPr>
          <a:xfrm>
            <a:off x="336234" y="4525082"/>
            <a:ext cx="8451221" cy="4001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Příklad využití technologie kompresního kontaktování SMD součástek na bázi nevodivého UV tvrditelného lepidla na pružnou vodivou stuhu. Technologie byla vyvinuta na ZČU. </a:t>
            </a:r>
            <a:endParaRPr b="0" i="0" sz="1000" u="none" cap="none" strike="noStrike">
              <a:solidFill>
                <a:srgbClr val="666666"/>
              </a:solidFill>
              <a:latin typeface="Montserrat Medium"/>
              <a:ea typeface="Montserrat Medium"/>
              <a:cs typeface="Montserrat Medium"/>
              <a:sym typeface="Montserrat Medium"/>
            </a:endParaRPr>
          </a:p>
        </p:txBody>
      </p:sp>
      <p:sp>
        <p:nvSpPr>
          <p:cNvPr id="362" name="Google Shape;362;p42"/>
          <p:cNvSpPr/>
          <p:nvPr/>
        </p:nvSpPr>
        <p:spPr>
          <a:xfrm>
            <a:off x="989351" y="1129309"/>
            <a:ext cx="9144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363" name="Google Shape;363;p42"/>
          <p:cNvPicPr preferRelativeResize="0"/>
          <p:nvPr/>
        </p:nvPicPr>
        <p:blipFill rotWithShape="1">
          <a:blip r:embed="rId3">
            <a:alphaModFix/>
          </a:blip>
          <a:srcRect b="0" l="0" r="0" t="0"/>
          <a:stretch/>
        </p:blipFill>
        <p:spPr>
          <a:xfrm>
            <a:off x="675125" y="3211081"/>
            <a:ext cx="4340698" cy="1237416"/>
          </a:xfrm>
          <a:prstGeom prst="rect">
            <a:avLst/>
          </a:prstGeom>
          <a:noFill/>
          <a:ln>
            <a:noFill/>
          </a:ln>
        </p:spPr>
      </p:pic>
      <p:sp>
        <p:nvSpPr>
          <p:cNvPr id="364" name="Google Shape;364;p42"/>
          <p:cNvSpPr txBox="1"/>
          <p:nvPr/>
        </p:nvSpPr>
        <p:spPr>
          <a:xfrm>
            <a:off x="213770" y="544933"/>
            <a:ext cx="670087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cs-CZ" sz="1400" u="none" cap="none" strike="noStrike">
                <a:solidFill>
                  <a:srgbClr val="002A7E"/>
                </a:solidFill>
                <a:latin typeface="Arial"/>
                <a:ea typeface="Arial"/>
                <a:cs typeface="Arial"/>
                <a:sym typeface="Arial"/>
              </a:rPr>
              <a:t>Technologie kompresního kontaktování na bázi nevodivého UV tvrditelného lepidla</a:t>
            </a:r>
            <a:endParaRPr b="0" i="0" sz="1400" u="none" cap="none" strike="noStrike">
              <a:solidFill>
                <a:srgbClr val="002A7E"/>
              </a:solidFill>
              <a:latin typeface="Arial"/>
              <a:ea typeface="Arial"/>
              <a:cs typeface="Arial"/>
              <a:sym typeface="Arial"/>
            </a:endParaRPr>
          </a:p>
        </p:txBody>
      </p:sp>
      <p:pic>
        <p:nvPicPr>
          <p:cNvPr id="365" name="Google Shape;365;p42"/>
          <p:cNvPicPr preferRelativeResize="0"/>
          <p:nvPr/>
        </p:nvPicPr>
        <p:blipFill rotWithShape="1">
          <a:blip r:embed="rId4">
            <a:alphaModFix/>
          </a:blip>
          <a:srcRect b="0" l="0" r="0" t="0"/>
          <a:stretch/>
        </p:blipFill>
        <p:spPr>
          <a:xfrm>
            <a:off x="5808935" y="3196792"/>
            <a:ext cx="3014073" cy="1246942"/>
          </a:xfrm>
          <a:prstGeom prst="rect">
            <a:avLst/>
          </a:prstGeom>
          <a:noFill/>
          <a:ln>
            <a:noFill/>
          </a:ln>
        </p:spPr>
      </p:pic>
      <p:sp>
        <p:nvSpPr>
          <p:cNvPr id="366" name="Google Shape;366;p42"/>
          <p:cNvSpPr txBox="1"/>
          <p:nvPr/>
        </p:nvSpPr>
        <p:spPr>
          <a:xfrm>
            <a:off x="-707537" y="872815"/>
            <a:ext cx="7250744" cy="2154436"/>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Technologie probíhá 2 krocích, nejdříve se pomocí nevodivého UV tvrditelného lepidla zafixuje kompresně vytvořené el. propojení. </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Ve 2. kroku se el. spoj enkapsuluje nevodivým UV tvrditelným lepidlem (Glob top).</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Celý proces probíhá v řádu vteřin, je škálovatelný, vysoce odolný vůči praní (&gt; 100 cyklů)</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Na technologii se stále pracuje (kontaktování modulů, vyšší odolnější vůči vysokým teplotám atd.). </a:t>
            </a:r>
            <a:endParaRPr/>
          </a:p>
        </p:txBody>
      </p:sp>
      <p:pic>
        <p:nvPicPr>
          <p:cNvPr id="367" name="Google Shape;367;p42"/>
          <p:cNvPicPr preferRelativeResize="0"/>
          <p:nvPr/>
        </p:nvPicPr>
        <p:blipFill rotWithShape="1">
          <a:blip r:embed="rId5">
            <a:alphaModFix/>
          </a:blip>
          <a:srcRect b="0" l="0" r="0" t="0"/>
          <a:stretch/>
        </p:blipFill>
        <p:spPr>
          <a:xfrm>
            <a:off x="6914643" y="971615"/>
            <a:ext cx="1985316" cy="1134466"/>
          </a:xfrm>
          <a:prstGeom prst="rect">
            <a:avLst/>
          </a:prstGeom>
          <a:noFill/>
          <a:ln>
            <a:noFill/>
          </a:ln>
        </p:spPr>
      </p:pic>
      <p:sp>
        <p:nvSpPr>
          <p:cNvPr id="368" name="Google Shape;368;p42"/>
          <p:cNvSpPr/>
          <p:nvPr/>
        </p:nvSpPr>
        <p:spPr>
          <a:xfrm>
            <a:off x="6924489" y="2108161"/>
            <a:ext cx="1975470" cy="246221"/>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Enkapsulace tzv. Glob Top.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74" name="Google Shape;374;p43"/>
          <p:cNvSpPr txBox="1"/>
          <p:nvPr/>
        </p:nvSpPr>
        <p:spPr>
          <a:xfrm>
            <a:off x="153809" y="26607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2.3 Lepení</a:t>
            </a:r>
            <a:endParaRPr/>
          </a:p>
        </p:txBody>
      </p:sp>
      <p:sp>
        <p:nvSpPr>
          <p:cNvPr id="375" name="Google Shape;375;p43"/>
          <p:cNvSpPr/>
          <p:nvPr/>
        </p:nvSpPr>
        <p:spPr>
          <a:xfrm>
            <a:off x="3372787" y="3953260"/>
            <a:ext cx="5301622" cy="553998"/>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Mikroskopická inspekce metalografických průřezů SMD rezistoru připojeného UV tvrditelným NCA  na vodivou stuhu (levý obrázek - připojení v jedné rovině řezu, pravý obrázek - detail připojení).</a:t>
            </a:r>
            <a:endParaRPr b="0" i="0" sz="1000" u="none" cap="none" strike="noStrike">
              <a:solidFill>
                <a:srgbClr val="666666"/>
              </a:solidFill>
              <a:latin typeface="Montserrat Medium"/>
              <a:ea typeface="Montserrat Medium"/>
              <a:cs typeface="Montserrat Medium"/>
              <a:sym typeface="Montserrat Medium"/>
            </a:endParaRPr>
          </a:p>
        </p:txBody>
      </p:sp>
      <p:sp>
        <p:nvSpPr>
          <p:cNvPr id="376" name="Google Shape;376;p43"/>
          <p:cNvSpPr/>
          <p:nvPr/>
        </p:nvSpPr>
        <p:spPr>
          <a:xfrm>
            <a:off x="989351" y="1129309"/>
            <a:ext cx="9144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377" name="Google Shape;377;p43"/>
          <p:cNvPicPr preferRelativeResize="0"/>
          <p:nvPr/>
        </p:nvPicPr>
        <p:blipFill rotWithShape="1">
          <a:blip r:embed="rId3">
            <a:alphaModFix/>
          </a:blip>
          <a:srcRect b="0" l="0" r="0" t="0"/>
          <a:stretch/>
        </p:blipFill>
        <p:spPr>
          <a:xfrm>
            <a:off x="322289" y="1334125"/>
            <a:ext cx="2637577" cy="2534241"/>
          </a:xfrm>
          <a:prstGeom prst="rect">
            <a:avLst/>
          </a:prstGeom>
          <a:noFill/>
          <a:ln>
            <a:noFill/>
          </a:ln>
        </p:spPr>
      </p:pic>
      <p:pic>
        <p:nvPicPr>
          <p:cNvPr id="378" name="Google Shape;378;p43"/>
          <p:cNvPicPr preferRelativeResize="0"/>
          <p:nvPr/>
        </p:nvPicPr>
        <p:blipFill rotWithShape="1">
          <a:blip r:embed="rId4">
            <a:alphaModFix/>
          </a:blip>
          <a:srcRect b="0" l="0" r="0" t="0"/>
          <a:stretch/>
        </p:blipFill>
        <p:spPr>
          <a:xfrm>
            <a:off x="3276541" y="1334125"/>
            <a:ext cx="5096393" cy="2534241"/>
          </a:xfrm>
          <a:prstGeom prst="rect">
            <a:avLst/>
          </a:prstGeom>
          <a:noFill/>
          <a:ln>
            <a:noFill/>
          </a:ln>
        </p:spPr>
      </p:pic>
      <p:sp>
        <p:nvSpPr>
          <p:cNvPr id="379" name="Google Shape;379;p43"/>
          <p:cNvSpPr/>
          <p:nvPr/>
        </p:nvSpPr>
        <p:spPr>
          <a:xfrm>
            <a:off x="322289" y="3953260"/>
            <a:ext cx="2578308" cy="707886"/>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CT snímek čipu SMD kontaktovaného pomocí technologie kompresního kontaktování na bázi nevodivého UV tvrditelného lepidla.</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85" name="Google Shape;385;p44"/>
          <p:cNvSpPr/>
          <p:nvPr/>
        </p:nvSpPr>
        <p:spPr>
          <a:xfrm>
            <a:off x="4676931" y="4084820"/>
            <a:ext cx="1334125" cy="73079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86" name="Google Shape;386;p44"/>
          <p:cNvSpPr/>
          <p:nvPr/>
        </p:nvSpPr>
        <p:spPr>
          <a:xfrm>
            <a:off x="4949253" y="3868112"/>
            <a:ext cx="1334125" cy="73079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87" name="Google Shape;387;p44"/>
          <p:cNvSpPr/>
          <p:nvPr/>
        </p:nvSpPr>
        <p:spPr>
          <a:xfrm>
            <a:off x="786984" y="1446551"/>
            <a:ext cx="2211049" cy="734518"/>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88" name="Google Shape;388;p44"/>
          <p:cNvSpPr/>
          <p:nvPr/>
        </p:nvSpPr>
        <p:spPr>
          <a:xfrm>
            <a:off x="153809" y="1875658"/>
            <a:ext cx="1597161" cy="734518"/>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389" name="Google Shape;389;p44"/>
          <p:cNvPicPr preferRelativeResize="0"/>
          <p:nvPr/>
        </p:nvPicPr>
        <p:blipFill rotWithShape="1">
          <a:blip r:embed="rId3">
            <a:alphaModFix/>
          </a:blip>
          <a:srcRect b="0" l="0" r="0" t="0"/>
          <a:stretch/>
        </p:blipFill>
        <p:spPr>
          <a:xfrm>
            <a:off x="44412" y="1119435"/>
            <a:ext cx="6776783" cy="2981481"/>
          </a:xfrm>
          <a:prstGeom prst="rect">
            <a:avLst/>
          </a:prstGeom>
          <a:noFill/>
          <a:ln>
            <a:noFill/>
          </a:ln>
        </p:spPr>
      </p:pic>
      <p:sp>
        <p:nvSpPr>
          <p:cNvPr id="390" name="Google Shape;390;p44"/>
          <p:cNvSpPr/>
          <p:nvPr/>
        </p:nvSpPr>
        <p:spPr>
          <a:xfrm>
            <a:off x="6915892" y="1627287"/>
            <a:ext cx="1816884"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Technologie technologie kompresního kontaktování SMD nulového odporu na bázi nevodivého UV tvrditelného lepidla na pružnou vodivou stuhu - box plot diagram elektrického odporu realizovaných el. propojení během testování praní a sušení.</a:t>
            </a:r>
            <a:endParaRPr b="0" i="0" sz="1000" u="none" cap="none" strike="noStrike">
              <a:solidFill>
                <a:srgbClr val="666666"/>
              </a:solidFill>
              <a:latin typeface="Montserrat Medium"/>
              <a:ea typeface="Montserrat Medium"/>
              <a:cs typeface="Montserrat Medium"/>
              <a:sym typeface="Montserrat Medium"/>
            </a:endParaRPr>
          </a:p>
        </p:txBody>
      </p:sp>
      <p:sp>
        <p:nvSpPr>
          <p:cNvPr id="391" name="Google Shape;391;p44"/>
          <p:cNvSpPr txBox="1"/>
          <p:nvPr/>
        </p:nvSpPr>
        <p:spPr>
          <a:xfrm>
            <a:off x="153809" y="26607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2.3 Lepení</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97" name="Google Shape;397;p45"/>
          <p:cNvSpPr txBox="1"/>
          <p:nvPr/>
        </p:nvSpPr>
        <p:spPr>
          <a:xfrm>
            <a:off x="153808" y="218696"/>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2.4 Laminování, termokompresní procesy</a:t>
            </a:r>
            <a:endParaRPr/>
          </a:p>
        </p:txBody>
      </p:sp>
      <p:sp>
        <p:nvSpPr>
          <p:cNvPr id="398" name="Google Shape;398;p45"/>
          <p:cNvSpPr txBox="1"/>
          <p:nvPr/>
        </p:nvSpPr>
        <p:spPr>
          <a:xfrm>
            <a:off x="6875894" y="2454089"/>
            <a:ext cx="2115348"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Laminát membrány s textilií – Gore-Tex.</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399" name="Google Shape;399;p45"/>
          <p:cNvSpPr txBox="1"/>
          <p:nvPr/>
        </p:nvSpPr>
        <p:spPr>
          <a:xfrm>
            <a:off x="-629987" y="855708"/>
            <a:ext cx="7188184" cy="2154436"/>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Laminování pomocí tavením termoplastických pojiv, příp. lisováním je velice častá technologie používaná v textilním průmyslu (nejčastěji pomocí termolisů). </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U E-textilií se nejčastěji používá laminování pomocí termoplastických pojiv.</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Jako pojivo se používají např. organosoly PVC, polyuretany nebo polyamidové pasty, které se nanášejí na celou plochu nebo bodově.</a:t>
            </a:r>
            <a:endParaRPr/>
          </a:p>
          <a:p>
            <a:pPr indent="-293369" lvl="2" marL="1257300" marR="0" rtl="0" algn="l">
              <a:lnSpc>
                <a:spcPct val="100000"/>
              </a:lnSpc>
              <a:spcBef>
                <a:spcPts val="12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p:txBody>
      </p:sp>
      <p:pic>
        <p:nvPicPr>
          <p:cNvPr id="400" name="Google Shape;400;p45"/>
          <p:cNvPicPr preferRelativeResize="0"/>
          <p:nvPr/>
        </p:nvPicPr>
        <p:blipFill rotWithShape="1">
          <a:blip r:embed="rId3">
            <a:alphaModFix/>
          </a:blip>
          <a:srcRect b="0" l="0" r="0" t="0"/>
          <a:stretch/>
        </p:blipFill>
        <p:spPr>
          <a:xfrm>
            <a:off x="6875894" y="855708"/>
            <a:ext cx="1947114" cy="1469757"/>
          </a:xfrm>
          <a:prstGeom prst="rect">
            <a:avLst/>
          </a:prstGeom>
          <a:noFill/>
          <a:ln>
            <a:noFill/>
          </a:ln>
        </p:spPr>
      </p:pic>
      <p:pic>
        <p:nvPicPr>
          <p:cNvPr id="401" name="Google Shape;401;p45"/>
          <p:cNvPicPr preferRelativeResize="0"/>
          <p:nvPr/>
        </p:nvPicPr>
        <p:blipFill rotWithShape="1">
          <a:blip r:embed="rId4">
            <a:alphaModFix/>
          </a:blip>
          <a:srcRect b="0" l="0" r="0" t="0"/>
          <a:stretch/>
        </p:blipFill>
        <p:spPr>
          <a:xfrm>
            <a:off x="930640" y="2693969"/>
            <a:ext cx="2801911" cy="2047086"/>
          </a:xfrm>
          <a:prstGeom prst="rect">
            <a:avLst/>
          </a:prstGeom>
          <a:noFill/>
          <a:ln>
            <a:noFill/>
          </a:ln>
        </p:spPr>
      </p:pic>
      <p:pic>
        <p:nvPicPr>
          <p:cNvPr id="402" name="Google Shape;402;p45"/>
          <p:cNvPicPr preferRelativeResize="0"/>
          <p:nvPr/>
        </p:nvPicPr>
        <p:blipFill rotWithShape="1">
          <a:blip r:embed="rId5">
            <a:alphaModFix/>
          </a:blip>
          <a:srcRect b="0" l="0" r="0" t="0"/>
          <a:stretch/>
        </p:blipFill>
        <p:spPr>
          <a:xfrm>
            <a:off x="5349452" y="2771982"/>
            <a:ext cx="1367593" cy="1891060"/>
          </a:xfrm>
          <a:prstGeom prst="rect">
            <a:avLst/>
          </a:prstGeom>
          <a:noFill/>
          <a:ln>
            <a:noFill/>
          </a:ln>
        </p:spPr>
      </p:pic>
      <p:sp>
        <p:nvSpPr>
          <p:cNvPr id="403" name="Google Shape;403;p45"/>
          <p:cNvSpPr txBox="1"/>
          <p:nvPr/>
        </p:nvSpPr>
        <p:spPr>
          <a:xfrm>
            <a:off x="4414108" y="4741055"/>
            <a:ext cx="3080973"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Poloprůmyslový laminovací stroj.</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404" name="Google Shape;404;p45"/>
          <p:cNvSpPr txBox="1"/>
          <p:nvPr/>
        </p:nvSpPr>
        <p:spPr>
          <a:xfrm>
            <a:off x="869430" y="4741055"/>
            <a:ext cx="3080973"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Průmyslová laminovací linka.</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4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10" name="Google Shape;410;p46"/>
          <p:cNvSpPr txBox="1"/>
          <p:nvPr/>
        </p:nvSpPr>
        <p:spPr>
          <a:xfrm>
            <a:off x="153809" y="283008"/>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2.4 Laminování, termokompresní procesy</a:t>
            </a:r>
            <a:endParaRPr/>
          </a:p>
        </p:txBody>
      </p:sp>
      <p:sp>
        <p:nvSpPr>
          <p:cNvPr id="411" name="Google Shape;411;p46"/>
          <p:cNvSpPr txBox="1"/>
          <p:nvPr/>
        </p:nvSpPr>
        <p:spPr>
          <a:xfrm>
            <a:off x="4414109" y="4749900"/>
            <a:ext cx="3080973"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412" name="Google Shape;412;p46"/>
          <p:cNvSpPr txBox="1"/>
          <p:nvPr/>
        </p:nvSpPr>
        <p:spPr>
          <a:xfrm>
            <a:off x="899248" y="4618817"/>
            <a:ext cx="7247744"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Technologie termokompresního kontaktování s přesnými 3D vytištěnými  kavitami z termoplastických materiálů pro SMD součástky nebo moduly. Technologie vyvinuta na ZČU.</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pic>
        <p:nvPicPr>
          <p:cNvPr id="413" name="Google Shape;413;p46"/>
          <p:cNvPicPr preferRelativeResize="0"/>
          <p:nvPr/>
        </p:nvPicPr>
        <p:blipFill rotWithShape="1">
          <a:blip r:embed="rId3">
            <a:alphaModFix/>
          </a:blip>
          <a:srcRect b="0" l="0" r="0" t="0"/>
          <a:stretch/>
        </p:blipFill>
        <p:spPr>
          <a:xfrm>
            <a:off x="497582" y="1073151"/>
            <a:ext cx="8051076" cy="345046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4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19" name="Google Shape;419;p47"/>
          <p:cNvSpPr txBox="1"/>
          <p:nvPr/>
        </p:nvSpPr>
        <p:spPr>
          <a:xfrm>
            <a:off x="153809" y="283008"/>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2.4 Laminování, termokompresní procesy</a:t>
            </a:r>
            <a:endParaRPr/>
          </a:p>
        </p:txBody>
      </p:sp>
      <p:sp>
        <p:nvSpPr>
          <p:cNvPr id="420" name="Google Shape;420;p47"/>
          <p:cNvSpPr txBox="1"/>
          <p:nvPr/>
        </p:nvSpPr>
        <p:spPr>
          <a:xfrm>
            <a:off x="4414109" y="4749900"/>
            <a:ext cx="3080973"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421" name="Google Shape;421;p47"/>
          <p:cNvSpPr txBox="1"/>
          <p:nvPr/>
        </p:nvSpPr>
        <p:spPr>
          <a:xfrm>
            <a:off x="5159353" y="4325150"/>
            <a:ext cx="3597640" cy="587333"/>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Vyšitý vodivý motiv pro 4-vodičové měření odporu a elektrický kontakt rezistoru realizovaný termokompresí: 4-vodičové měření kontaktního odporu.</a:t>
            </a:r>
            <a:endParaRPr b="0" i="0" sz="1000" u="none" cap="none" strike="noStrike">
              <a:solidFill>
                <a:srgbClr val="666666"/>
              </a:solidFill>
              <a:latin typeface="Montserrat Medium"/>
              <a:ea typeface="Montserrat Medium"/>
              <a:cs typeface="Montserrat Medium"/>
              <a:sym typeface="Montserrat Medium"/>
            </a:endParaRPr>
          </a:p>
        </p:txBody>
      </p:sp>
      <p:pic>
        <p:nvPicPr>
          <p:cNvPr descr="C:\Users\kalas\AppData\Local\Microsoft\Windows\INetCache\Content.Word\20200310_093340.jpg" id="422" name="Google Shape;422;p47"/>
          <p:cNvPicPr preferRelativeResize="0"/>
          <p:nvPr/>
        </p:nvPicPr>
        <p:blipFill rotWithShape="1">
          <a:blip r:embed="rId3">
            <a:alphaModFix/>
          </a:blip>
          <a:srcRect b="0" l="11887" r="3473" t="0"/>
          <a:stretch/>
        </p:blipFill>
        <p:spPr>
          <a:xfrm>
            <a:off x="5179324" y="1224067"/>
            <a:ext cx="3964675" cy="2970000"/>
          </a:xfrm>
          <a:prstGeom prst="rect">
            <a:avLst/>
          </a:prstGeom>
          <a:noFill/>
          <a:ln>
            <a:noFill/>
          </a:ln>
        </p:spPr>
      </p:pic>
      <p:pic>
        <p:nvPicPr>
          <p:cNvPr descr="C:\Users\kalas\Downloads\ISSE 2020 flow chart _vertical (8).png" id="423" name="Google Shape;423;p47"/>
          <p:cNvPicPr preferRelativeResize="0"/>
          <p:nvPr/>
        </p:nvPicPr>
        <p:blipFill rotWithShape="1">
          <a:blip r:embed="rId4">
            <a:alphaModFix/>
          </a:blip>
          <a:srcRect b="67237" l="0" r="0" t="0"/>
          <a:stretch/>
        </p:blipFill>
        <p:spPr>
          <a:xfrm>
            <a:off x="291813" y="1204533"/>
            <a:ext cx="4122295" cy="1679475"/>
          </a:xfrm>
          <a:prstGeom prst="rect">
            <a:avLst/>
          </a:prstGeom>
          <a:noFill/>
          <a:ln>
            <a:noFill/>
          </a:ln>
        </p:spPr>
      </p:pic>
      <p:pic>
        <p:nvPicPr>
          <p:cNvPr id="424" name="Google Shape;424;p47"/>
          <p:cNvPicPr preferRelativeResize="0"/>
          <p:nvPr/>
        </p:nvPicPr>
        <p:blipFill rotWithShape="1">
          <a:blip r:embed="rId5">
            <a:alphaModFix/>
          </a:blip>
          <a:srcRect b="0" l="0" r="0" t="0"/>
          <a:stretch/>
        </p:blipFill>
        <p:spPr>
          <a:xfrm rot="-5400000">
            <a:off x="1615184" y="2890617"/>
            <a:ext cx="1475554" cy="1872208"/>
          </a:xfrm>
          <a:prstGeom prst="rect">
            <a:avLst/>
          </a:prstGeom>
          <a:noFill/>
          <a:ln>
            <a:noFill/>
          </a:ln>
        </p:spPr>
      </p:pic>
      <p:sp>
        <p:nvSpPr>
          <p:cNvPr id="425" name="Google Shape;425;p47"/>
          <p:cNvSpPr txBox="1"/>
          <p:nvPr/>
        </p:nvSpPr>
        <p:spPr>
          <a:xfrm>
            <a:off x="1561713" y="4618817"/>
            <a:ext cx="3597640" cy="3936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Enkapsulovaný modul.</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4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31" name="Google Shape;431;p48"/>
          <p:cNvSpPr txBox="1"/>
          <p:nvPr/>
        </p:nvSpPr>
        <p:spPr>
          <a:xfrm>
            <a:off x="153809" y="283008"/>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2.5 Odporové svařování</a:t>
            </a:r>
            <a:endParaRPr/>
          </a:p>
        </p:txBody>
      </p:sp>
      <p:sp>
        <p:nvSpPr>
          <p:cNvPr id="432" name="Google Shape;432;p48"/>
          <p:cNvSpPr txBox="1"/>
          <p:nvPr/>
        </p:nvSpPr>
        <p:spPr>
          <a:xfrm>
            <a:off x="4414109" y="4749900"/>
            <a:ext cx="3080973"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433" name="Google Shape;433;p48"/>
          <p:cNvSpPr txBox="1"/>
          <p:nvPr/>
        </p:nvSpPr>
        <p:spPr>
          <a:xfrm>
            <a:off x="6281435" y="3633232"/>
            <a:ext cx="2900597" cy="3936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Odporové svařování mezi vyšitými vodivými motivy a vodivou stuhou pomocí tzv. hot baru.</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434" name="Google Shape;434;p48"/>
          <p:cNvSpPr txBox="1"/>
          <p:nvPr/>
        </p:nvSpPr>
        <p:spPr>
          <a:xfrm>
            <a:off x="-704937" y="849482"/>
            <a:ext cx="5909398" cy="4001095"/>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Na základě uspořádání svařovacích elektrod rozlišujeme dva základní principy odporového svařování:</a:t>
            </a:r>
            <a:endParaRPr/>
          </a:p>
          <a:p>
            <a:pPr indent="-261937" lvl="2" marL="1520825" marR="0" rtl="0" algn="just">
              <a:lnSpc>
                <a:spcPct val="100000"/>
              </a:lnSpc>
              <a:spcBef>
                <a:spcPts val="1200"/>
              </a:spcBef>
              <a:spcAft>
                <a:spcPts val="0"/>
              </a:spcAft>
              <a:buNone/>
            </a:pPr>
            <a:r>
              <a:rPr b="1" i="0" lang="cs-CZ" sz="1300" u="none" cap="none" strike="noStrike">
                <a:solidFill>
                  <a:srgbClr val="002A7E"/>
                </a:solidFill>
                <a:latin typeface="Montserrat Medium"/>
                <a:ea typeface="Montserrat Medium"/>
                <a:cs typeface="Montserrat Medium"/>
                <a:sym typeface="Montserrat Medium"/>
              </a:rPr>
              <a:t>A)</a:t>
            </a:r>
            <a:r>
              <a:rPr b="0" i="0" lang="cs-CZ" sz="1300" u="none" cap="none" strike="noStrike">
                <a:solidFill>
                  <a:srgbClr val="000000"/>
                </a:solidFill>
                <a:latin typeface="Montserrat Medium"/>
                <a:ea typeface="Montserrat Medium"/>
                <a:cs typeface="Montserrat Medium"/>
                <a:sym typeface="Montserrat Medium"/>
              </a:rPr>
              <a:t> S elektrodami proti sobě – materiálně mezi ně vložen  a následně stlačen (např. pro připojování vývodu k baterii, pro kontaktování dvou vodivých textilních materiálů), Elektrodou začne procházet proud a vlivem elektrického odporu svařovaných částí se v tomto místě zvyšuje teplota. </a:t>
            </a:r>
            <a:endParaRPr b="0" i="0" sz="1300" u="none" cap="none" strike="noStrike">
              <a:solidFill>
                <a:srgbClr val="000000"/>
              </a:solidFill>
              <a:latin typeface="Montserrat Medium"/>
              <a:ea typeface="Montserrat Medium"/>
              <a:cs typeface="Montserrat Medium"/>
              <a:sym typeface="Montserrat Medium"/>
            </a:endParaRPr>
          </a:p>
          <a:p>
            <a:pPr indent="-261937" lvl="2" marL="1520825" marR="0" rtl="0" algn="just">
              <a:lnSpc>
                <a:spcPct val="100000"/>
              </a:lnSpc>
              <a:spcBef>
                <a:spcPts val="1200"/>
              </a:spcBef>
              <a:spcAft>
                <a:spcPts val="0"/>
              </a:spcAft>
              <a:buNone/>
            </a:pPr>
            <a:r>
              <a:rPr b="1" i="0" lang="cs-CZ" sz="1300" u="none" cap="none" strike="noStrike">
                <a:solidFill>
                  <a:srgbClr val="002A7E"/>
                </a:solidFill>
                <a:latin typeface="Montserrat Medium"/>
                <a:ea typeface="Montserrat Medium"/>
                <a:cs typeface="Montserrat Medium"/>
                <a:sym typeface="Montserrat Medium"/>
              </a:rPr>
              <a:t>B)</a:t>
            </a:r>
            <a:r>
              <a:rPr b="0" i="0" lang="cs-CZ" sz="1300" u="none" cap="none" strike="noStrike">
                <a:solidFill>
                  <a:srgbClr val="000000"/>
                </a:solidFill>
                <a:latin typeface="Montserrat Medium"/>
                <a:ea typeface="Montserrat Medium"/>
                <a:cs typeface="Montserrat Medium"/>
                <a:sym typeface="Montserrat Medium"/>
              </a:rPr>
              <a:t> Druhá varianta pracuje elektrodami, které jsou na konci fyzicky spojeny dohromady. Elektrický proud tedy neprochází svařovanými částmi, ale pouze hrotem, který je tak ohříván. Výhodou této metody svařování je možnost kontaktování dílů, které jsou potaženy izolační vrstvou. Po jejím roztavení dochází ke svaření kontaktních částí. Nevýhodou je pak klesající teplota v místě kontaktu se vzdáleností od svařovací elektrody. </a:t>
            </a:r>
            <a:endParaRPr b="0" i="0" sz="1300" u="none" cap="none" strike="noStrike">
              <a:solidFill>
                <a:srgbClr val="000000"/>
              </a:solidFill>
              <a:latin typeface="Montserrat Medium"/>
              <a:ea typeface="Montserrat Medium"/>
              <a:cs typeface="Montserrat Medium"/>
              <a:sym typeface="Montserrat Medium"/>
            </a:endParaRPr>
          </a:p>
        </p:txBody>
      </p:sp>
      <p:pic>
        <p:nvPicPr>
          <p:cNvPr id="435" name="Google Shape;435;p48"/>
          <p:cNvPicPr preferRelativeResize="0"/>
          <p:nvPr/>
        </p:nvPicPr>
        <p:blipFill rotWithShape="1">
          <a:blip r:embed="rId3">
            <a:alphaModFix/>
          </a:blip>
          <a:srcRect b="0" l="0" r="0" t="0"/>
          <a:stretch/>
        </p:blipFill>
        <p:spPr>
          <a:xfrm>
            <a:off x="6319469" y="569358"/>
            <a:ext cx="2824530" cy="2914158"/>
          </a:xfrm>
          <a:prstGeom prst="rect">
            <a:avLst/>
          </a:prstGeom>
          <a:noFill/>
          <a:ln>
            <a:noFill/>
          </a:ln>
        </p:spPr>
      </p:pic>
      <p:pic>
        <p:nvPicPr>
          <p:cNvPr id="436" name="Google Shape;436;p48"/>
          <p:cNvPicPr preferRelativeResize="0"/>
          <p:nvPr/>
        </p:nvPicPr>
        <p:blipFill rotWithShape="1">
          <a:blip r:embed="rId4">
            <a:alphaModFix/>
          </a:blip>
          <a:srcRect b="0" l="0" r="0" t="0"/>
          <a:stretch/>
        </p:blipFill>
        <p:spPr>
          <a:xfrm>
            <a:off x="6617308" y="4134300"/>
            <a:ext cx="2228850" cy="714375"/>
          </a:xfrm>
          <a:prstGeom prst="rect">
            <a:avLst/>
          </a:prstGeom>
          <a:noFill/>
          <a:ln>
            <a:noFill/>
          </a:ln>
        </p:spPr>
      </p:pic>
      <p:sp>
        <p:nvSpPr>
          <p:cNvPr id="437" name="Google Shape;437;p48"/>
          <p:cNvSpPr txBox="1"/>
          <p:nvPr/>
        </p:nvSpPr>
        <p:spPr>
          <a:xfrm>
            <a:off x="6702664" y="4741207"/>
            <a:ext cx="2900597" cy="3936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M- termální konstanta</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pic>
        <p:nvPicPr>
          <p:cNvPr id="438" name="Google Shape;438;p48"/>
          <p:cNvPicPr preferRelativeResize="0"/>
          <p:nvPr/>
        </p:nvPicPr>
        <p:blipFill rotWithShape="1">
          <a:blip r:embed="rId5">
            <a:alphaModFix/>
          </a:blip>
          <a:srcRect b="0" l="0" r="0" t="0"/>
          <a:stretch/>
        </p:blipFill>
        <p:spPr>
          <a:xfrm>
            <a:off x="5184824" y="3437508"/>
            <a:ext cx="749256" cy="993750"/>
          </a:xfrm>
          <a:prstGeom prst="rect">
            <a:avLst/>
          </a:prstGeom>
          <a:noFill/>
          <a:ln>
            <a:noFill/>
          </a:ln>
        </p:spPr>
      </p:pic>
      <p:pic>
        <p:nvPicPr>
          <p:cNvPr id="439" name="Google Shape;439;p48"/>
          <p:cNvPicPr preferRelativeResize="0"/>
          <p:nvPr/>
        </p:nvPicPr>
        <p:blipFill rotWithShape="1">
          <a:blip r:embed="rId6">
            <a:alphaModFix/>
          </a:blip>
          <a:srcRect b="0" l="0" r="0" t="0"/>
          <a:stretch/>
        </p:blipFill>
        <p:spPr>
          <a:xfrm>
            <a:off x="5182517" y="1578776"/>
            <a:ext cx="915050" cy="101622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4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45" name="Google Shape;445;p49"/>
          <p:cNvSpPr txBox="1"/>
          <p:nvPr/>
        </p:nvSpPr>
        <p:spPr>
          <a:xfrm>
            <a:off x="153809" y="130769"/>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2.5 Odporové svařování</a:t>
            </a:r>
            <a:endParaRPr/>
          </a:p>
        </p:txBody>
      </p:sp>
      <p:sp>
        <p:nvSpPr>
          <p:cNvPr id="446" name="Google Shape;446;p49"/>
          <p:cNvSpPr txBox="1"/>
          <p:nvPr/>
        </p:nvSpPr>
        <p:spPr>
          <a:xfrm>
            <a:off x="4414109" y="4749900"/>
            <a:ext cx="3080973"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447" name="Google Shape;447;p49"/>
          <p:cNvSpPr txBox="1"/>
          <p:nvPr/>
        </p:nvSpPr>
        <p:spPr>
          <a:xfrm>
            <a:off x="1743720" y="4718853"/>
            <a:ext cx="8345773" cy="3936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Svařovací zařízení  od americké společnosti Sunstone.</a:t>
            </a:r>
            <a:endParaRPr/>
          </a:p>
          <a:p>
            <a:pPr indent="0" lvl="0" marL="0" marR="0" rtl="0" algn="just">
              <a:lnSpc>
                <a:spcPct val="100000"/>
              </a:lnSpc>
              <a:spcBef>
                <a:spcPts val="0"/>
              </a:spcBef>
              <a:spcAft>
                <a:spcPts val="0"/>
              </a:spcAft>
              <a:buNone/>
            </a:pPr>
            <a:r>
              <a:t/>
            </a:r>
            <a:endParaRPr b="0" i="0" sz="1000" u="none" cap="none" strike="noStrike">
              <a:solidFill>
                <a:srgbClr val="666666"/>
              </a:solidFill>
              <a:latin typeface="Montserrat Medium"/>
              <a:ea typeface="Montserrat Medium"/>
              <a:cs typeface="Montserrat Medium"/>
              <a:sym typeface="Montserrat Medium"/>
            </a:endParaRPr>
          </a:p>
        </p:txBody>
      </p:sp>
      <p:sp>
        <p:nvSpPr>
          <p:cNvPr id="448" name="Google Shape;448;p49"/>
          <p:cNvSpPr txBox="1"/>
          <p:nvPr/>
        </p:nvSpPr>
        <p:spPr>
          <a:xfrm>
            <a:off x="-688651" y="613105"/>
            <a:ext cx="9511659" cy="1554272"/>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Proces svařování lze řídit pomocí výkonu, elektrického proudu a napětí a celkové doby sváření. Některé přístroje dokáží po dokončení měřit i kontaktní odpor.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Během každého svařovacího procesu dochází ke kompresi (stlačení lze nastavit)</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Výhoda: vytvoří se metalurgický svár, nevýhoda: spoj je nutné ještě zapouzdřit</a:t>
            </a:r>
            <a:endParaRPr b="0" i="0" sz="1300" u="none" cap="none" strike="noStrike">
              <a:solidFill>
                <a:srgbClr val="000000"/>
              </a:solidFill>
              <a:latin typeface="Montserrat Medium"/>
              <a:ea typeface="Montserrat Medium"/>
              <a:cs typeface="Montserrat Medium"/>
              <a:sym typeface="Montserrat Medium"/>
            </a:endParaRPr>
          </a:p>
          <a:p>
            <a:pPr indent="-261937" lvl="2" marL="1520825" marR="0" rtl="0" algn="l">
              <a:lnSpc>
                <a:spcPct val="100000"/>
              </a:lnSpc>
              <a:spcBef>
                <a:spcPts val="120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p:txBody>
      </p:sp>
      <p:pic>
        <p:nvPicPr>
          <p:cNvPr id="449" name="Google Shape;449;p49"/>
          <p:cNvPicPr preferRelativeResize="0"/>
          <p:nvPr/>
        </p:nvPicPr>
        <p:blipFill rotWithShape="1">
          <a:blip r:embed="rId3">
            <a:alphaModFix/>
          </a:blip>
          <a:srcRect b="0" l="0" r="0" t="0"/>
          <a:stretch/>
        </p:blipFill>
        <p:spPr>
          <a:xfrm>
            <a:off x="6087098" y="2019688"/>
            <a:ext cx="2887768" cy="2130387"/>
          </a:xfrm>
          <a:prstGeom prst="rect">
            <a:avLst/>
          </a:prstGeom>
          <a:noFill/>
          <a:ln>
            <a:noFill/>
          </a:ln>
        </p:spPr>
      </p:pic>
      <p:pic>
        <p:nvPicPr>
          <p:cNvPr id="450" name="Google Shape;450;p49"/>
          <p:cNvPicPr preferRelativeResize="0"/>
          <p:nvPr/>
        </p:nvPicPr>
        <p:blipFill rotWithShape="1">
          <a:blip r:embed="rId4">
            <a:alphaModFix/>
          </a:blip>
          <a:srcRect b="0" l="0" r="0" t="0"/>
          <a:stretch/>
        </p:blipFill>
        <p:spPr>
          <a:xfrm>
            <a:off x="2214745" y="2019688"/>
            <a:ext cx="2157312" cy="2157312"/>
          </a:xfrm>
          <a:prstGeom prst="rect">
            <a:avLst/>
          </a:prstGeom>
          <a:noFill/>
          <a:ln>
            <a:noFill/>
          </a:ln>
        </p:spPr>
      </p:pic>
      <p:pic>
        <p:nvPicPr>
          <p:cNvPr id="451" name="Google Shape;451;p49"/>
          <p:cNvPicPr preferRelativeResize="0"/>
          <p:nvPr/>
        </p:nvPicPr>
        <p:blipFill rotWithShape="1">
          <a:blip r:embed="rId5">
            <a:alphaModFix/>
          </a:blip>
          <a:srcRect b="14600" l="0" r="0" t="12002"/>
          <a:stretch/>
        </p:blipFill>
        <p:spPr>
          <a:xfrm>
            <a:off x="86684" y="2602713"/>
            <a:ext cx="1957570" cy="1436795"/>
          </a:xfrm>
          <a:prstGeom prst="rect">
            <a:avLst/>
          </a:prstGeom>
          <a:noFill/>
          <a:ln>
            <a:noFill/>
          </a:ln>
        </p:spPr>
      </p:pic>
      <p:pic>
        <p:nvPicPr>
          <p:cNvPr id="452" name="Google Shape;452;p49"/>
          <p:cNvPicPr preferRelativeResize="0"/>
          <p:nvPr/>
        </p:nvPicPr>
        <p:blipFill rotWithShape="1">
          <a:blip r:embed="rId6">
            <a:alphaModFix/>
          </a:blip>
          <a:srcRect b="0" l="0" r="0" t="0"/>
          <a:stretch/>
        </p:blipFill>
        <p:spPr>
          <a:xfrm>
            <a:off x="4601857" y="2372188"/>
            <a:ext cx="1314750" cy="1698367"/>
          </a:xfrm>
          <a:prstGeom prst="rect">
            <a:avLst/>
          </a:prstGeom>
          <a:noFill/>
          <a:ln>
            <a:noFill/>
          </a:ln>
        </p:spPr>
      </p:pic>
      <p:sp>
        <p:nvSpPr>
          <p:cNvPr id="453" name="Google Shape;453;p49"/>
          <p:cNvSpPr/>
          <p:nvPr/>
        </p:nvSpPr>
        <p:spPr>
          <a:xfrm>
            <a:off x="4635213" y="4087831"/>
            <a:ext cx="1547411" cy="553998"/>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Svařovací hlava s protilehlými elektrodami</a:t>
            </a:r>
            <a:endParaRPr b="0" i="0" sz="1000" u="none" cap="none" strike="noStrike">
              <a:solidFill>
                <a:srgbClr val="666666"/>
              </a:solidFill>
              <a:latin typeface="Montserrat Medium"/>
              <a:ea typeface="Montserrat Medium"/>
              <a:cs typeface="Montserrat Medium"/>
              <a:sym typeface="Montserrat Medium"/>
            </a:endParaRPr>
          </a:p>
        </p:txBody>
      </p:sp>
      <p:sp>
        <p:nvSpPr>
          <p:cNvPr id="454" name="Google Shape;454;p49"/>
          <p:cNvSpPr/>
          <p:nvPr/>
        </p:nvSpPr>
        <p:spPr>
          <a:xfrm>
            <a:off x="2779461" y="4157332"/>
            <a:ext cx="1292341"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Lineární DC zdroj</a:t>
            </a:r>
            <a:endParaRPr b="0" i="0" sz="1000" u="none" cap="none" strike="noStrike">
              <a:solidFill>
                <a:srgbClr val="666666"/>
              </a:solidFill>
              <a:latin typeface="Montserrat Medium"/>
              <a:ea typeface="Montserrat Medium"/>
              <a:cs typeface="Montserrat Medium"/>
              <a:sym typeface="Montserrat Medium"/>
            </a:endParaRPr>
          </a:p>
        </p:txBody>
      </p:sp>
      <p:sp>
        <p:nvSpPr>
          <p:cNvPr id="455" name="Google Shape;455;p49"/>
          <p:cNvSpPr/>
          <p:nvPr/>
        </p:nvSpPr>
        <p:spPr>
          <a:xfrm>
            <a:off x="480969" y="4070555"/>
            <a:ext cx="1563285" cy="4001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Paralelní svařovací hlava</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5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61" name="Google Shape;461;p50"/>
          <p:cNvSpPr txBox="1"/>
          <p:nvPr/>
        </p:nvSpPr>
        <p:spPr>
          <a:xfrm>
            <a:off x="153809" y="130769"/>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2.5 Odporové svařování</a:t>
            </a:r>
            <a:endParaRPr/>
          </a:p>
        </p:txBody>
      </p:sp>
      <p:sp>
        <p:nvSpPr>
          <p:cNvPr id="462" name="Google Shape;462;p50"/>
          <p:cNvSpPr/>
          <p:nvPr/>
        </p:nvSpPr>
        <p:spPr>
          <a:xfrm>
            <a:off x="2623625" y="4304531"/>
            <a:ext cx="2025747" cy="7078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Svařené vodivé stuhy a vyšitého motivu pomocí paralelní hlavy – pomocí nástroje hot bar.</a:t>
            </a:r>
            <a:endParaRPr b="0" i="0" sz="1000" u="none" cap="none" strike="noStrike">
              <a:solidFill>
                <a:srgbClr val="666666"/>
              </a:solidFill>
              <a:latin typeface="Montserrat Medium"/>
              <a:ea typeface="Montserrat Medium"/>
              <a:cs typeface="Montserrat Medium"/>
              <a:sym typeface="Montserrat Medium"/>
            </a:endParaRPr>
          </a:p>
        </p:txBody>
      </p:sp>
      <p:sp>
        <p:nvSpPr>
          <p:cNvPr id="463" name="Google Shape;463;p50"/>
          <p:cNvSpPr/>
          <p:nvPr/>
        </p:nvSpPr>
        <p:spPr>
          <a:xfrm>
            <a:off x="743672" y="4415507"/>
            <a:ext cx="1563285" cy="4001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Odporově svařené vodivé nitě.</a:t>
            </a:r>
            <a:endParaRPr b="0" i="0" sz="1000" u="none" cap="none" strike="noStrike">
              <a:solidFill>
                <a:srgbClr val="666666"/>
              </a:solidFill>
              <a:latin typeface="Montserrat Medium"/>
              <a:ea typeface="Montserrat Medium"/>
              <a:cs typeface="Montserrat Medium"/>
              <a:sym typeface="Montserrat Medium"/>
            </a:endParaRPr>
          </a:p>
        </p:txBody>
      </p:sp>
      <p:pic>
        <p:nvPicPr>
          <p:cNvPr id="464" name="Google Shape;464;p50"/>
          <p:cNvPicPr preferRelativeResize="0"/>
          <p:nvPr/>
        </p:nvPicPr>
        <p:blipFill rotWithShape="1">
          <a:blip r:embed="rId3">
            <a:alphaModFix/>
          </a:blip>
          <a:srcRect b="0" l="0" r="0" t="0"/>
          <a:stretch/>
        </p:blipFill>
        <p:spPr>
          <a:xfrm>
            <a:off x="363342" y="1518726"/>
            <a:ext cx="1965573" cy="2846104"/>
          </a:xfrm>
          <a:prstGeom prst="rect">
            <a:avLst/>
          </a:prstGeom>
          <a:noFill/>
          <a:ln>
            <a:noFill/>
          </a:ln>
        </p:spPr>
      </p:pic>
      <p:sp>
        <p:nvSpPr>
          <p:cNvPr id="465" name="Google Shape;465;p50"/>
          <p:cNvSpPr txBox="1"/>
          <p:nvPr/>
        </p:nvSpPr>
        <p:spPr>
          <a:xfrm>
            <a:off x="-688651" y="613105"/>
            <a:ext cx="9511659" cy="1000274"/>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Při odporovém svařování vznikají spoje s kontaktním odporem v řádu jednotek mOhm.</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Velice rychlý proces, vhodný pro hromadou výrobu. </a:t>
            </a:r>
            <a:endParaRPr/>
          </a:p>
          <a:p>
            <a:pPr indent="-261937" lvl="2" marL="1520825" marR="0" rtl="0" algn="l">
              <a:lnSpc>
                <a:spcPct val="100000"/>
              </a:lnSpc>
              <a:spcBef>
                <a:spcPts val="120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p:txBody>
      </p:sp>
      <p:pic>
        <p:nvPicPr>
          <p:cNvPr id="466" name="Google Shape;466;p50"/>
          <p:cNvPicPr preferRelativeResize="0"/>
          <p:nvPr/>
        </p:nvPicPr>
        <p:blipFill rotWithShape="1">
          <a:blip r:embed="rId4">
            <a:alphaModFix/>
          </a:blip>
          <a:srcRect b="0" l="0" r="0" t="0"/>
          <a:stretch/>
        </p:blipFill>
        <p:spPr>
          <a:xfrm rot="-5400000">
            <a:off x="4387512" y="2092334"/>
            <a:ext cx="2676837" cy="1529621"/>
          </a:xfrm>
          <a:prstGeom prst="rect">
            <a:avLst/>
          </a:prstGeom>
          <a:noFill/>
          <a:ln>
            <a:noFill/>
          </a:ln>
        </p:spPr>
      </p:pic>
      <p:pic>
        <p:nvPicPr>
          <p:cNvPr id="467" name="Google Shape;467;p50"/>
          <p:cNvPicPr preferRelativeResize="0"/>
          <p:nvPr/>
        </p:nvPicPr>
        <p:blipFill rotWithShape="1">
          <a:blip r:embed="rId5">
            <a:alphaModFix/>
          </a:blip>
          <a:srcRect b="0" l="12247" r="16628" t="25314"/>
          <a:stretch/>
        </p:blipFill>
        <p:spPr>
          <a:xfrm>
            <a:off x="2703803" y="1540897"/>
            <a:ext cx="1871195" cy="2742947"/>
          </a:xfrm>
          <a:prstGeom prst="rect">
            <a:avLst/>
          </a:prstGeom>
          <a:noFill/>
          <a:ln>
            <a:noFill/>
          </a:ln>
        </p:spPr>
      </p:pic>
      <p:sp>
        <p:nvSpPr>
          <p:cNvPr id="468" name="Google Shape;468;p50"/>
          <p:cNvSpPr/>
          <p:nvPr/>
        </p:nvSpPr>
        <p:spPr>
          <a:xfrm>
            <a:off x="4976854" y="4232282"/>
            <a:ext cx="1547411" cy="7078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Přivaření vodivé stuhy na DPS– pomocí nástroje hot bar.</a:t>
            </a:r>
            <a:endParaRPr b="0" i="0" sz="1000" u="none" cap="none" strike="noStrike">
              <a:solidFill>
                <a:srgbClr val="666666"/>
              </a:solidFill>
              <a:latin typeface="Montserrat Medium"/>
              <a:ea typeface="Montserrat Medium"/>
              <a:cs typeface="Montserrat Medium"/>
              <a:sym typeface="Montserrat Medium"/>
            </a:endParaRPr>
          </a:p>
        </p:txBody>
      </p:sp>
      <p:sp>
        <p:nvSpPr>
          <p:cNvPr id="469" name="Google Shape;469;p50"/>
          <p:cNvSpPr/>
          <p:nvPr/>
        </p:nvSpPr>
        <p:spPr>
          <a:xfrm>
            <a:off x="6926121" y="4232282"/>
            <a:ext cx="1547411" cy="553998"/>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Příklad nástroje hot bar z molybdenu s termočlánkem.</a:t>
            </a:r>
            <a:endParaRPr b="0" i="0" sz="1000" u="none" cap="none" strike="noStrike">
              <a:solidFill>
                <a:srgbClr val="666666"/>
              </a:solidFill>
              <a:latin typeface="Montserrat Medium"/>
              <a:ea typeface="Montserrat Medium"/>
              <a:cs typeface="Montserrat Medium"/>
              <a:sym typeface="Montserrat Medium"/>
            </a:endParaRPr>
          </a:p>
        </p:txBody>
      </p:sp>
      <p:pic>
        <p:nvPicPr>
          <p:cNvPr id="470" name="Google Shape;470;p50"/>
          <p:cNvPicPr preferRelativeResize="0"/>
          <p:nvPr/>
        </p:nvPicPr>
        <p:blipFill rotWithShape="1">
          <a:blip r:embed="rId6">
            <a:alphaModFix/>
          </a:blip>
          <a:srcRect b="0" l="0" r="0" t="0"/>
          <a:stretch/>
        </p:blipFill>
        <p:spPr>
          <a:xfrm rot="-5400000">
            <a:off x="6397681" y="2069339"/>
            <a:ext cx="2642207" cy="158532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5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76" name="Google Shape;476;p51"/>
          <p:cNvSpPr txBox="1"/>
          <p:nvPr/>
        </p:nvSpPr>
        <p:spPr>
          <a:xfrm>
            <a:off x="153809" y="130769"/>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2.5 Odporové svařování</a:t>
            </a:r>
            <a:endParaRPr/>
          </a:p>
        </p:txBody>
      </p:sp>
      <p:sp>
        <p:nvSpPr>
          <p:cNvPr id="477" name="Google Shape;477;p51"/>
          <p:cNvSpPr/>
          <p:nvPr/>
        </p:nvSpPr>
        <p:spPr>
          <a:xfrm>
            <a:off x="743672" y="4415507"/>
            <a:ext cx="7028728" cy="2462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CT inspekce  dvou odporově svařených vodivých nití (virtuální řez).</a:t>
            </a:r>
            <a:endParaRPr b="0" i="0" sz="1000" u="none" cap="none" strike="noStrike">
              <a:solidFill>
                <a:srgbClr val="666666"/>
              </a:solidFill>
              <a:latin typeface="Montserrat Medium"/>
              <a:ea typeface="Montserrat Medium"/>
              <a:cs typeface="Montserrat Medium"/>
              <a:sym typeface="Montserrat Medium"/>
            </a:endParaRPr>
          </a:p>
        </p:txBody>
      </p:sp>
      <p:pic>
        <p:nvPicPr>
          <p:cNvPr id="478" name="Google Shape;478;p51"/>
          <p:cNvPicPr preferRelativeResize="0"/>
          <p:nvPr/>
        </p:nvPicPr>
        <p:blipFill rotWithShape="1">
          <a:blip r:embed="rId3">
            <a:alphaModFix/>
          </a:blip>
          <a:srcRect b="0" l="0" r="0" t="0"/>
          <a:stretch/>
        </p:blipFill>
        <p:spPr>
          <a:xfrm>
            <a:off x="619177" y="748626"/>
            <a:ext cx="7277717" cy="366688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5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84" name="Google Shape;484;p52"/>
          <p:cNvSpPr txBox="1"/>
          <p:nvPr/>
        </p:nvSpPr>
        <p:spPr>
          <a:xfrm>
            <a:off x="153809" y="130769"/>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2.6 Ultra zvukové svařování</a:t>
            </a:r>
            <a:endParaRPr/>
          </a:p>
        </p:txBody>
      </p:sp>
      <p:sp>
        <p:nvSpPr>
          <p:cNvPr id="485" name="Google Shape;485;p52"/>
          <p:cNvSpPr/>
          <p:nvPr/>
        </p:nvSpPr>
        <p:spPr>
          <a:xfrm>
            <a:off x="870301" y="4766196"/>
            <a:ext cx="7087616" cy="2462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Rozdíl mezi A) termoplastickým ultrazvukového svařováním plastů a B) ultrazvukovým svařováním plastů.</a:t>
            </a:r>
            <a:endParaRPr b="0" i="0" sz="1000" u="none" cap="none" strike="noStrike">
              <a:solidFill>
                <a:srgbClr val="666666"/>
              </a:solidFill>
              <a:latin typeface="Montserrat Medium"/>
              <a:ea typeface="Montserrat Medium"/>
              <a:cs typeface="Montserrat Medium"/>
              <a:sym typeface="Montserrat Medium"/>
            </a:endParaRPr>
          </a:p>
        </p:txBody>
      </p:sp>
      <p:sp>
        <p:nvSpPr>
          <p:cNvPr id="486" name="Google Shape;486;p52"/>
          <p:cNvSpPr txBox="1"/>
          <p:nvPr/>
        </p:nvSpPr>
        <p:spPr>
          <a:xfrm>
            <a:off x="-697443" y="703469"/>
            <a:ext cx="9699036" cy="2154436"/>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Základní princip spočívá v rozkmitání ultrazvukové hlavy frekvencí mezi 20 a 70 kHz a jejím přitlačením na místo kontaktu.</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Tím dochází k tavení spojovaných materiálů a jejich prolnutí. Zároveň jsou v tomto kroku vytlačeny nečistoty z okrajů kontaktních povrchů mimo spoj.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Ultrazvukovým svařování lze docílit velmi kvalitních spojů a to ve velice krátkém čase (od desítek milisekund do jednotek sekund.</a:t>
            </a:r>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U smart textilií se využívá termoplastické UZ svařování (nedochází k tvorbě metalurgického spoje). ultrazvuková energie působí kolmo na spojované povrchy. </a:t>
            </a:r>
            <a:endParaRPr b="0" i="0" sz="1300" u="none" cap="none" strike="noStrike">
              <a:solidFill>
                <a:srgbClr val="000000"/>
              </a:solidFill>
              <a:latin typeface="Montserrat Medium"/>
              <a:ea typeface="Montserrat Medium"/>
              <a:cs typeface="Montserrat Medium"/>
              <a:sym typeface="Montserrat Medium"/>
            </a:endParaRPr>
          </a:p>
        </p:txBody>
      </p:sp>
      <p:pic>
        <p:nvPicPr>
          <p:cNvPr id="487" name="Google Shape;487;p52"/>
          <p:cNvPicPr preferRelativeResize="0"/>
          <p:nvPr/>
        </p:nvPicPr>
        <p:blipFill rotWithShape="1">
          <a:blip r:embed="rId3">
            <a:alphaModFix/>
          </a:blip>
          <a:srcRect b="0" l="0" r="0" t="0"/>
          <a:stretch/>
        </p:blipFill>
        <p:spPr>
          <a:xfrm>
            <a:off x="1975826" y="2881635"/>
            <a:ext cx="4876566" cy="18517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5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93" name="Google Shape;493;p53"/>
          <p:cNvSpPr txBox="1"/>
          <p:nvPr/>
        </p:nvSpPr>
        <p:spPr>
          <a:xfrm>
            <a:off x="153809" y="130769"/>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2.6 Ultra zvukové svařování</a:t>
            </a:r>
            <a:endParaRPr/>
          </a:p>
        </p:txBody>
      </p:sp>
      <p:sp>
        <p:nvSpPr>
          <p:cNvPr id="494" name="Google Shape;494;p53"/>
          <p:cNvSpPr/>
          <p:nvPr/>
        </p:nvSpPr>
        <p:spPr>
          <a:xfrm>
            <a:off x="1119499" y="4138773"/>
            <a:ext cx="7087616" cy="2462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Různé druhy reliéfů sonotrod pro UZ svařování.</a:t>
            </a:r>
            <a:endParaRPr b="0" i="0" sz="1000" u="none" cap="none" strike="noStrike">
              <a:solidFill>
                <a:srgbClr val="666666"/>
              </a:solidFill>
              <a:latin typeface="Montserrat Medium"/>
              <a:ea typeface="Montserrat Medium"/>
              <a:cs typeface="Montserrat Medium"/>
              <a:sym typeface="Montserrat Medium"/>
            </a:endParaRPr>
          </a:p>
        </p:txBody>
      </p:sp>
      <p:sp>
        <p:nvSpPr>
          <p:cNvPr id="495" name="Google Shape;495;p53"/>
          <p:cNvSpPr txBox="1"/>
          <p:nvPr/>
        </p:nvSpPr>
        <p:spPr>
          <a:xfrm>
            <a:off x="-697443" y="703469"/>
            <a:ext cx="8904558" cy="1800493"/>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Při tomto procesu dochází k roztavení izolačního nebo přídavného termoplastického materiálu, který po opětovném ztuhnutí zajistí mechanický i elektrický kontakt mezi spojovanými vodivými povrchy.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Nezbytnou součástí procesu je přítlačná síla působící během procesu ultrazvukového svařování, ale i během tuhnutí termoplastického spojovacího materiálu.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12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Tato metoda nachází uplatnění v oblasti svařování vodivých nití nebo elektronických modulů.</a:t>
            </a:r>
            <a:endParaRPr/>
          </a:p>
        </p:txBody>
      </p:sp>
      <p:pic>
        <p:nvPicPr>
          <p:cNvPr id="496" name="Google Shape;496;p53"/>
          <p:cNvPicPr preferRelativeResize="0"/>
          <p:nvPr/>
        </p:nvPicPr>
        <p:blipFill rotWithShape="1">
          <a:blip r:embed="rId3">
            <a:alphaModFix/>
          </a:blip>
          <a:srcRect b="0" l="0" r="0" t="0"/>
          <a:stretch/>
        </p:blipFill>
        <p:spPr>
          <a:xfrm>
            <a:off x="373662" y="2721262"/>
            <a:ext cx="4928933" cy="1303598"/>
          </a:xfrm>
          <a:prstGeom prst="rect">
            <a:avLst/>
          </a:prstGeom>
          <a:noFill/>
          <a:ln>
            <a:noFill/>
          </a:ln>
        </p:spPr>
      </p:pic>
      <p:pic>
        <p:nvPicPr>
          <p:cNvPr id="497" name="Google Shape;497;p53"/>
          <p:cNvPicPr preferRelativeResize="0"/>
          <p:nvPr/>
        </p:nvPicPr>
        <p:blipFill rotWithShape="1">
          <a:blip r:embed="rId4">
            <a:alphaModFix/>
          </a:blip>
          <a:srcRect b="0" l="0" r="0" t="0"/>
          <a:stretch/>
        </p:blipFill>
        <p:spPr>
          <a:xfrm>
            <a:off x="5302595" y="3199464"/>
            <a:ext cx="3654633" cy="89588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5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03" name="Google Shape;503;p54"/>
          <p:cNvSpPr txBox="1"/>
          <p:nvPr/>
        </p:nvSpPr>
        <p:spPr>
          <a:xfrm>
            <a:off x="153809" y="130769"/>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2.6 Ultra zvukové svařování</a:t>
            </a:r>
            <a:endParaRPr/>
          </a:p>
        </p:txBody>
      </p:sp>
      <p:sp>
        <p:nvSpPr>
          <p:cNvPr id="504" name="Google Shape;504;p54"/>
          <p:cNvSpPr/>
          <p:nvPr/>
        </p:nvSpPr>
        <p:spPr>
          <a:xfrm>
            <a:off x="-1692432" y="4720030"/>
            <a:ext cx="7087616" cy="2462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Sonotroda působí na křížení nití.</a:t>
            </a:r>
            <a:endParaRPr b="0" i="0" sz="1000" u="none" cap="none" strike="noStrike">
              <a:solidFill>
                <a:srgbClr val="666666"/>
              </a:solidFill>
              <a:latin typeface="Montserrat Medium"/>
              <a:ea typeface="Montserrat Medium"/>
              <a:cs typeface="Montserrat Medium"/>
              <a:sym typeface="Montserrat Medium"/>
            </a:endParaRPr>
          </a:p>
        </p:txBody>
      </p:sp>
      <p:sp>
        <p:nvSpPr>
          <p:cNvPr id="505" name="Google Shape;505;p54"/>
          <p:cNvSpPr txBox="1"/>
          <p:nvPr/>
        </p:nvSpPr>
        <p:spPr>
          <a:xfrm>
            <a:off x="-700682" y="613006"/>
            <a:ext cx="9571620" cy="2123658"/>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Spolehlivost a elektrický odpor vytvořeného kontaktu jsou závislé na několika parametrech. Kritický je především tvar a velikost sonotrody, přítlačná síla, energie a oscilační amplituda svařování.</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Vodivé nitě i textilní substrát mohou být příliš vysokou přítlačnou silou zdeformovány. Spolehlivost kontaktu je také zvýšena vyšitím plošky v místě spoje a termoplastickou vložkou (insert), díky které je spoj mechanicky odolnější a chráněný proti vnějším vlivům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Nevýhodou je také skutečnost, že pro každý tvaru svařovaného kontaktu by měla být uzpůsobena i sonotroda.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Výhoda je možné vytvořit kontakt a enkapsulovat ho v rámci jednoho kroku.</a:t>
            </a:r>
            <a:endParaRPr/>
          </a:p>
        </p:txBody>
      </p:sp>
      <p:pic>
        <p:nvPicPr>
          <p:cNvPr id="506" name="Google Shape;506;p54"/>
          <p:cNvPicPr preferRelativeResize="0"/>
          <p:nvPr/>
        </p:nvPicPr>
        <p:blipFill rotWithShape="1">
          <a:blip r:embed="rId3">
            <a:alphaModFix/>
          </a:blip>
          <a:srcRect b="0" l="0" r="0" t="0"/>
          <a:stretch/>
        </p:blipFill>
        <p:spPr>
          <a:xfrm>
            <a:off x="753647" y="2881186"/>
            <a:ext cx="1940626" cy="1816545"/>
          </a:xfrm>
          <a:prstGeom prst="rect">
            <a:avLst/>
          </a:prstGeom>
          <a:noFill/>
          <a:ln>
            <a:noFill/>
          </a:ln>
        </p:spPr>
      </p:pic>
      <p:pic>
        <p:nvPicPr>
          <p:cNvPr id="507" name="Google Shape;507;p54"/>
          <p:cNvPicPr preferRelativeResize="0"/>
          <p:nvPr/>
        </p:nvPicPr>
        <p:blipFill rotWithShape="1">
          <a:blip r:embed="rId4">
            <a:alphaModFix/>
          </a:blip>
          <a:srcRect b="0" l="0" r="0" t="0"/>
          <a:stretch/>
        </p:blipFill>
        <p:spPr>
          <a:xfrm>
            <a:off x="2973283" y="2863165"/>
            <a:ext cx="2294485" cy="1834566"/>
          </a:xfrm>
          <a:prstGeom prst="rect">
            <a:avLst/>
          </a:prstGeom>
          <a:noFill/>
          <a:ln>
            <a:noFill/>
          </a:ln>
        </p:spPr>
      </p:pic>
      <p:sp>
        <p:nvSpPr>
          <p:cNvPr id="508" name="Google Shape;508;p54"/>
          <p:cNvSpPr/>
          <p:nvPr/>
        </p:nvSpPr>
        <p:spPr>
          <a:xfrm>
            <a:off x="2903764" y="4710663"/>
            <a:ext cx="2362729" cy="4001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TPU (termoplastický polyuretanový) insert.</a:t>
            </a:r>
            <a:endParaRPr b="0" i="0" sz="1000" u="none" cap="none" strike="noStrike">
              <a:solidFill>
                <a:srgbClr val="666666"/>
              </a:solidFill>
              <a:latin typeface="Montserrat Medium"/>
              <a:ea typeface="Montserrat Medium"/>
              <a:cs typeface="Montserrat Medium"/>
              <a:sym typeface="Montserrat Medium"/>
            </a:endParaRPr>
          </a:p>
        </p:txBody>
      </p:sp>
      <p:pic>
        <p:nvPicPr>
          <p:cNvPr id="509" name="Google Shape;509;p54"/>
          <p:cNvPicPr preferRelativeResize="0"/>
          <p:nvPr/>
        </p:nvPicPr>
        <p:blipFill rotWithShape="1">
          <a:blip r:embed="rId5">
            <a:alphaModFix/>
          </a:blip>
          <a:srcRect b="0" l="0" r="0" t="0"/>
          <a:stretch/>
        </p:blipFill>
        <p:spPr>
          <a:xfrm>
            <a:off x="5546778" y="2863165"/>
            <a:ext cx="3226051" cy="1349750"/>
          </a:xfrm>
          <a:prstGeom prst="rect">
            <a:avLst/>
          </a:prstGeom>
          <a:noFill/>
          <a:ln>
            <a:noFill/>
          </a:ln>
        </p:spPr>
      </p:pic>
      <p:sp>
        <p:nvSpPr>
          <p:cNvPr id="510" name="Google Shape;510;p54"/>
          <p:cNvSpPr/>
          <p:nvPr/>
        </p:nvSpPr>
        <p:spPr>
          <a:xfrm>
            <a:off x="5266493" y="4335607"/>
            <a:ext cx="3649448" cy="4001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Rentgenový snímek a) realizovaného kontaktu b) přetrhání mikrodrátků z důvodu vysoké přítlačné síly.</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5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16" name="Google Shape;516;p55"/>
          <p:cNvSpPr txBox="1"/>
          <p:nvPr/>
        </p:nvSpPr>
        <p:spPr>
          <a:xfrm>
            <a:off x="153809" y="130769"/>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2.6 Ultra zvukové svařování</a:t>
            </a:r>
            <a:endParaRPr/>
          </a:p>
        </p:txBody>
      </p:sp>
      <p:sp>
        <p:nvSpPr>
          <p:cNvPr id="517" name="Google Shape;517;p55"/>
          <p:cNvSpPr/>
          <p:nvPr/>
        </p:nvSpPr>
        <p:spPr>
          <a:xfrm>
            <a:off x="-897932" y="4335607"/>
            <a:ext cx="7087616" cy="2462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Faktory, které ovlivňují UZ termoplastické svařování.</a:t>
            </a:r>
            <a:endParaRPr b="0" i="0" sz="1000" u="none" cap="none" strike="noStrike">
              <a:solidFill>
                <a:srgbClr val="666666"/>
              </a:solidFill>
              <a:latin typeface="Montserrat Medium"/>
              <a:ea typeface="Montserrat Medium"/>
              <a:cs typeface="Montserrat Medium"/>
              <a:sym typeface="Montserrat Medium"/>
            </a:endParaRPr>
          </a:p>
        </p:txBody>
      </p:sp>
      <p:sp>
        <p:nvSpPr>
          <p:cNvPr id="518" name="Google Shape;518;p55"/>
          <p:cNvSpPr/>
          <p:nvPr/>
        </p:nvSpPr>
        <p:spPr>
          <a:xfrm>
            <a:off x="5403665" y="4335607"/>
            <a:ext cx="3512276" cy="4001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Interposer S LED nakontaktovaný na vodivou šicí nit pomocí UZ svařování</a:t>
            </a:r>
            <a:endParaRPr b="0" i="0" sz="1000" u="none" cap="none" strike="noStrike">
              <a:solidFill>
                <a:srgbClr val="666666"/>
              </a:solidFill>
              <a:latin typeface="Montserrat Medium"/>
              <a:ea typeface="Montserrat Medium"/>
              <a:cs typeface="Montserrat Medium"/>
              <a:sym typeface="Montserrat Medium"/>
            </a:endParaRPr>
          </a:p>
        </p:txBody>
      </p:sp>
      <p:pic>
        <p:nvPicPr>
          <p:cNvPr id="519" name="Google Shape;519;p55"/>
          <p:cNvPicPr preferRelativeResize="0"/>
          <p:nvPr/>
        </p:nvPicPr>
        <p:blipFill rotWithShape="1">
          <a:blip r:embed="rId3">
            <a:alphaModFix/>
          </a:blip>
          <a:srcRect b="0" l="0" r="0" t="0"/>
          <a:stretch/>
        </p:blipFill>
        <p:spPr>
          <a:xfrm>
            <a:off x="597833" y="955736"/>
            <a:ext cx="4096087" cy="3139866"/>
          </a:xfrm>
          <a:prstGeom prst="rect">
            <a:avLst/>
          </a:prstGeom>
          <a:noFill/>
          <a:ln>
            <a:noFill/>
          </a:ln>
        </p:spPr>
      </p:pic>
      <p:pic>
        <p:nvPicPr>
          <p:cNvPr id="520" name="Google Shape;520;p55"/>
          <p:cNvPicPr preferRelativeResize="0"/>
          <p:nvPr/>
        </p:nvPicPr>
        <p:blipFill rotWithShape="1">
          <a:blip r:embed="rId4">
            <a:alphaModFix/>
          </a:blip>
          <a:srcRect b="0" l="0" r="0" t="0"/>
          <a:stretch/>
        </p:blipFill>
        <p:spPr>
          <a:xfrm>
            <a:off x="5532999" y="1840804"/>
            <a:ext cx="3253607" cy="225479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5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26" name="Google Shape;526;p56"/>
          <p:cNvSpPr txBox="1"/>
          <p:nvPr/>
        </p:nvSpPr>
        <p:spPr>
          <a:xfrm>
            <a:off x="153809" y="130769"/>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2.6 Ultra zvukové svařování</a:t>
            </a:r>
            <a:endParaRPr/>
          </a:p>
        </p:txBody>
      </p:sp>
      <p:sp>
        <p:nvSpPr>
          <p:cNvPr id="527" name="Google Shape;527;p56"/>
          <p:cNvSpPr/>
          <p:nvPr/>
        </p:nvSpPr>
        <p:spPr>
          <a:xfrm>
            <a:off x="1128988" y="4766196"/>
            <a:ext cx="7087616" cy="2462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Ultrazvukové zařízení na ZČU: HermannUltraschall HiQ G1 DIALOG 35kHz .</a:t>
            </a:r>
            <a:endParaRPr b="0" i="0" sz="1000" u="none" cap="none" strike="noStrike">
              <a:solidFill>
                <a:srgbClr val="666666"/>
              </a:solidFill>
              <a:latin typeface="Montserrat Medium"/>
              <a:ea typeface="Montserrat Medium"/>
              <a:cs typeface="Montserrat Medium"/>
              <a:sym typeface="Montserrat Medium"/>
            </a:endParaRPr>
          </a:p>
        </p:txBody>
      </p:sp>
      <p:pic>
        <p:nvPicPr>
          <p:cNvPr id="528" name="Google Shape;528;p56"/>
          <p:cNvPicPr preferRelativeResize="0"/>
          <p:nvPr/>
        </p:nvPicPr>
        <p:blipFill rotWithShape="1">
          <a:blip r:embed="rId3">
            <a:alphaModFix/>
          </a:blip>
          <a:srcRect b="0" l="0" r="0" t="0"/>
          <a:stretch/>
        </p:blipFill>
        <p:spPr>
          <a:xfrm>
            <a:off x="878025" y="887432"/>
            <a:ext cx="2037601" cy="3773749"/>
          </a:xfrm>
          <a:prstGeom prst="rect">
            <a:avLst/>
          </a:prstGeom>
          <a:noFill/>
          <a:ln>
            <a:noFill/>
          </a:ln>
        </p:spPr>
      </p:pic>
      <p:pic>
        <p:nvPicPr>
          <p:cNvPr id="529" name="Google Shape;529;p56"/>
          <p:cNvPicPr preferRelativeResize="0"/>
          <p:nvPr/>
        </p:nvPicPr>
        <p:blipFill rotWithShape="1">
          <a:blip r:embed="rId4">
            <a:alphaModFix/>
          </a:blip>
          <a:srcRect b="0" l="0" r="-12820" t="-4274"/>
          <a:stretch/>
        </p:blipFill>
        <p:spPr>
          <a:xfrm>
            <a:off x="6525686" y="1533450"/>
            <a:ext cx="2521553" cy="1979217"/>
          </a:xfrm>
          <a:prstGeom prst="rect">
            <a:avLst/>
          </a:prstGeom>
          <a:noFill/>
          <a:ln>
            <a:noFill/>
          </a:ln>
        </p:spPr>
      </p:pic>
      <p:pic>
        <p:nvPicPr>
          <p:cNvPr id="530" name="Google Shape;530;p56"/>
          <p:cNvPicPr preferRelativeResize="0"/>
          <p:nvPr/>
        </p:nvPicPr>
        <p:blipFill rotWithShape="1">
          <a:blip r:embed="rId5">
            <a:alphaModFix/>
          </a:blip>
          <a:srcRect b="0" l="0" r="0" t="0"/>
          <a:stretch/>
        </p:blipFill>
        <p:spPr>
          <a:xfrm>
            <a:off x="3537925" y="887432"/>
            <a:ext cx="2534113" cy="375940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5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lang="cs-CZ"/>
              <a:t>3. Rozebíratelné kontaktování</a:t>
            </a:r>
            <a:br>
              <a:rPr lang="cs-CZ"/>
            </a:br>
            <a:r>
              <a:rPr lang="cs-CZ"/>
              <a:t>E-textilií</a:t>
            </a:r>
            <a:endParaRPr/>
          </a:p>
        </p:txBody>
      </p:sp>
      <p:sp>
        <p:nvSpPr>
          <p:cNvPr id="536" name="Google Shape;536;p5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5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42" name="Google Shape;542;p58"/>
          <p:cNvSpPr txBox="1"/>
          <p:nvPr/>
        </p:nvSpPr>
        <p:spPr>
          <a:xfrm>
            <a:off x="153809" y="74511"/>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3.1 Nýtovací druky</a:t>
            </a:r>
            <a:endParaRPr/>
          </a:p>
        </p:txBody>
      </p:sp>
      <p:sp>
        <p:nvSpPr>
          <p:cNvPr id="543" name="Google Shape;543;p58"/>
          <p:cNvSpPr txBox="1"/>
          <p:nvPr/>
        </p:nvSpPr>
        <p:spPr>
          <a:xfrm>
            <a:off x="1016409" y="4815617"/>
            <a:ext cx="9008532" cy="393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Kontaktování elektronického modulu druky.</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544" name="Google Shape;544;p58"/>
          <p:cNvSpPr txBox="1"/>
          <p:nvPr/>
        </p:nvSpPr>
        <p:spPr>
          <a:xfrm>
            <a:off x="-780661" y="647211"/>
            <a:ext cx="9699036" cy="2477601"/>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Jeden z rozebíratelných způsobů kontaktování v textiliích používá běžné nýtovací knoflíky-druky, které jsou nejčastěji vyrobeny mosazi pokovené niklem.</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Standardně se vyrábějí o průměru od 6 mm do 15 mm.  V typech WUK, Roland a  Automoto.</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Druky je možné pájet, nebo nýtovat do předem připravených vyšitých kontaktních plošek na textilním substrátu. </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Hlavní využití nacházejí v propojení s elektronikou, kterou nelze prát společně s textilem. Zajišťují poměrně stabilní kontakt s elektrickým odporem přibližně 50 mΩ po dobu až 2000 cyklů rozpojení.</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Velkou výhodou je nízká cena druku, snadná aplikace pomocí lisovacího zařízení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Nevýhoda: nižší stabilita kontaktu po absolvování více jek 20 pracích cyklů,  nižší přesnost sesazení druků na textilii vůči plošnému spoji, což nabírá na váze především u více vývodových modulů. </a:t>
            </a:r>
            <a:endParaRPr b="0" i="0" sz="1300" u="none" cap="none" strike="noStrike">
              <a:solidFill>
                <a:srgbClr val="000000"/>
              </a:solidFill>
              <a:latin typeface="Montserrat Medium"/>
              <a:ea typeface="Montserrat Medium"/>
              <a:cs typeface="Montserrat Medium"/>
              <a:sym typeface="Montserrat Medium"/>
            </a:endParaRPr>
          </a:p>
        </p:txBody>
      </p:sp>
      <p:pic>
        <p:nvPicPr>
          <p:cNvPr descr="druky" id="545" name="Google Shape;545;p58"/>
          <p:cNvPicPr preferRelativeResize="0"/>
          <p:nvPr/>
        </p:nvPicPr>
        <p:blipFill rotWithShape="1">
          <a:blip r:embed="rId3">
            <a:alphaModFix/>
          </a:blip>
          <a:srcRect b="0" l="0" r="0" t="0"/>
          <a:stretch/>
        </p:blipFill>
        <p:spPr>
          <a:xfrm>
            <a:off x="1373188" y="3328446"/>
            <a:ext cx="1964372" cy="1487171"/>
          </a:xfrm>
          <a:prstGeom prst="rect">
            <a:avLst/>
          </a:prstGeom>
          <a:noFill/>
          <a:ln>
            <a:noFill/>
          </a:ln>
        </p:spPr>
      </p:pic>
      <p:pic>
        <p:nvPicPr>
          <p:cNvPr id="546" name="Google Shape;546;p58"/>
          <p:cNvPicPr preferRelativeResize="0"/>
          <p:nvPr/>
        </p:nvPicPr>
        <p:blipFill rotWithShape="1">
          <a:blip r:embed="rId4">
            <a:alphaModFix/>
          </a:blip>
          <a:srcRect b="0" l="0" r="0" t="0"/>
          <a:stretch/>
        </p:blipFill>
        <p:spPr>
          <a:xfrm>
            <a:off x="5052788" y="3250386"/>
            <a:ext cx="2713067" cy="1565231"/>
          </a:xfrm>
          <a:prstGeom prst="rect">
            <a:avLst/>
          </a:prstGeom>
          <a:noFill/>
          <a:ln>
            <a:noFill/>
          </a:ln>
        </p:spPr>
      </p:pic>
      <p:sp>
        <p:nvSpPr>
          <p:cNvPr id="547" name="Google Shape;547;p58"/>
          <p:cNvSpPr txBox="1"/>
          <p:nvPr/>
        </p:nvSpPr>
        <p:spPr>
          <a:xfrm>
            <a:off x="4414109" y="4839374"/>
            <a:ext cx="9008532" cy="393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Kontaktování vyhřívaného prostěradla pomocí druků typu roland.</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5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53" name="Google Shape;553;p59"/>
          <p:cNvSpPr txBox="1"/>
          <p:nvPr/>
        </p:nvSpPr>
        <p:spPr>
          <a:xfrm>
            <a:off x="153809" y="283008"/>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3.2 Vodivé suché zipy</a:t>
            </a:r>
            <a:endParaRPr/>
          </a:p>
        </p:txBody>
      </p:sp>
      <p:sp>
        <p:nvSpPr>
          <p:cNvPr id="554" name="Google Shape;554;p59"/>
          <p:cNvSpPr txBox="1"/>
          <p:nvPr/>
        </p:nvSpPr>
        <p:spPr>
          <a:xfrm>
            <a:off x="3531009" y="4749900"/>
            <a:ext cx="9008532" cy="393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Příklad vodivého suchého zipu.</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555" name="Google Shape;555;p59"/>
          <p:cNvSpPr txBox="1"/>
          <p:nvPr/>
        </p:nvSpPr>
        <p:spPr>
          <a:xfrm>
            <a:off x="-803521" y="776751"/>
            <a:ext cx="9699036" cy="2323713"/>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Mezi standardně používané spojovací materiály v textiliích patří také suché zipy. Vodivost suchého zipu je zajištěna pokovením obou částí vrstvou stříbra.</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Tyto suché zip jsou známé pod značkou Velcro ®. Díky pokoveným očkům na jedné a háčkům na druhé straně zipu dochází k vícenásobnému paralelnímu elektrickému kontaktu.</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Vzhledem k tomu je možné dosáhnout elektrického odporu v desetinách ohmů, avšak za cenu poměrně velké plochy kontaktu. S každým odlepením zipu se mění jeho elektrický odpor, neboť počet spojení háček-očko je pokaždé jiný. Navíc během několika cyklů dochází k odloupávání stříbra, a tím elektrický odpor roste. Navíc tyto suché zipy trpí zachytáváním nevodivých nití během praní.</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S ohledem na tato fakta se vodivé suché zipy používají především pro stínící aplikace. </a:t>
            </a:r>
            <a:endParaRPr/>
          </a:p>
        </p:txBody>
      </p:sp>
      <p:pic>
        <p:nvPicPr>
          <p:cNvPr id="556" name="Google Shape;556;p59"/>
          <p:cNvPicPr preferRelativeResize="0"/>
          <p:nvPr/>
        </p:nvPicPr>
        <p:blipFill rotWithShape="1">
          <a:blip r:embed="rId3">
            <a:alphaModFix/>
          </a:blip>
          <a:srcRect b="0" l="0" r="0" t="0"/>
          <a:stretch/>
        </p:blipFill>
        <p:spPr>
          <a:xfrm>
            <a:off x="3470910" y="3097310"/>
            <a:ext cx="2183130" cy="165574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6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62" name="Google Shape;562;p60"/>
          <p:cNvSpPr txBox="1"/>
          <p:nvPr/>
        </p:nvSpPr>
        <p:spPr>
          <a:xfrm>
            <a:off x="28058" y="105651"/>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3.2 Vodivé suché zipy</a:t>
            </a:r>
            <a:endParaRPr/>
          </a:p>
        </p:txBody>
      </p:sp>
      <p:sp>
        <p:nvSpPr>
          <p:cNvPr id="563" name="Google Shape;563;p60"/>
          <p:cNvSpPr txBox="1"/>
          <p:nvPr/>
        </p:nvSpPr>
        <p:spPr>
          <a:xfrm>
            <a:off x="135468" y="4618817"/>
            <a:ext cx="9008532"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Příklad vodivého suchého zipu pro vysokofrekvenční aplikace – laboratorně dokázáno, že kontakty vytvořené pomocí pokoveného suchého zipu je možné využít pro spoje o délce až 4 mm při frekvenci od desetin až jednotek GHz. .</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564" name="Google Shape;564;p60"/>
          <p:cNvSpPr txBox="1"/>
          <p:nvPr/>
        </p:nvSpPr>
        <p:spPr>
          <a:xfrm>
            <a:off x="-727321" y="586251"/>
            <a:ext cx="9699036" cy="1969770"/>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Velká část kontaktů na textilním substrátu je vhodná pouze pro nízkofrekvenční aplikace. Realizace vysokofrekvenčních kontaktů přenášejících signál o frekvenci od 500 MHz může být především u planárních textilních antén značný problém. Výroba koaxiálního nebo impedančně přizpůsobeného vedení a kontaktů na textilii je velice obtížná, a proto se pro kontaktování textilních antén a podpůrné elektroniky stále používají koaxiální konektory známé u standardních plošných spojů.</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 rámci jedné studie byl však vytvořen kontakt pomocí vodivého suchého zipu pokoveného vrstvou stříbra a zkoumán jeho vliv na přenášení vysokofrekvenčních signálů. Směrodatným ukazatelem kvality pro vysokofrekvenční kontakty jsou „s“ parametry dvojbranu, které berou v potaz i impedanční přizpůsobení daného kontaktu a útlum na jeho vedení. </a:t>
            </a:r>
            <a:endParaRPr b="0" i="0" sz="1300" u="none" cap="none" strike="noStrike">
              <a:solidFill>
                <a:srgbClr val="000000"/>
              </a:solidFill>
              <a:latin typeface="Montserrat Medium"/>
              <a:ea typeface="Montserrat Medium"/>
              <a:cs typeface="Montserrat Medium"/>
              <a:sym typeface="Montserrat Medium"/>
            </a:endParaRPr>
          </a:p>
        </p:txBody>
      </p:sp>
      <p:pic>
        <p:nvPicPr>
          <p:cNvPr descr="http://www.theiet.org/resources/journals/eletters/4922/images/640_connector.jpg" id="565" name="Google Shape;565;p60"/>
          <p:cNvPicPr preferRelativeResize="0"/>
          <p:nvPr/>
        </p:nvPicPr>
        <p:blipFill rotWithShape="1">
          <a:blip r:embed="rId3">
            <a:alphaModFix/>
          </a:blip>
          <a:srcRect b="24239" l="6086" r="6714" t="25447"/>
          <a:stretch/>
        </p:blipFill>
        <p:spPr>
          <a:xfrm>
            <a:off x="2179638" y="2803194"/>
            <a:ext cx="4920191" cy="170022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6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71" name="Google Shape;571;p61"/>
          <p:cNvSpPr txBox="1"/>
          <p:nvPr/>
        </p:nvSpPr>
        <p:spPr>
          <a:xfrm>
            <a:off x="92849" y="115368"/>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3.3 Krimpování</a:t>
            </a:r>
            <a:endParaRPr b="1" i="0" sz="2400" u="none" cap="none" strike="noStrike">
              <a:solidFill>
                <a:srgbClr val="1C4587"/>
              </a:solidFill>
              <a:latin typeface="Montserrat"/>
              <a:ea typeface="Montserrat"/>
              <a:cs typeface="Montserrat"/>
              <a:sym typeface="Montserrat"/>
            </a:endParaRPr>
          </a:p>
        </p:txBody>
      </p:sp>
      <p:sp>
        <p:nvSpPr>
          <p:cNvPr id="572" name="Google Shape;572;p61"/>
          <p:cNvSpPr txBox="1"/>
          <p:nvPr/>
        </p:nvSpPr>
        <p:spPr>
          <a:xfrm>
            <a:off x="1641249" y="4686239"/>
            <a:ext cx="9008532" cy="393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Kripm Nicomatic Crimpflex.</a:t>
            </a:r>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573" name="Google Shape;573;p61"/>
          <p:cNvSpPr txBox="1"/>
          <p:nvPr/>
        </p:nvSpPr>
        <p:spPr>
          <a:xfrm>
            <a:off x="-742561" y="601491"/>
            <a:ext cx="9699036" cy="2754600"/>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Krimpování se běžně v elektrotechnice používá ke spojení vodičů s konektorem.</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Vodič je vložen do svorky konektoru, která je následně deformována za vysokého tlaku vyvíjeného krimpovacími kleštěmi tak, že dochází k pevnému mechanickému spojení mezi svorkou a vodičem.</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Během procesu dochází i k deformaci samotného vodiče, což vede k plynotěsnému kontaktu mezi svorkou a vodičem, tudíž zde nedochází k oxidaci.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Na vodivé nitě je nutné aplikovat vyšší sílu pro dosažení stejně dobrého kontaktu jako je tomu u konvenčních vodičů.</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Krimpovací kontakty se využívají zejména pro flexibilní plošné spoje, ale velice dobře využít i u smart textilií a to v rozteči 2,54 mm (menší rozteče problém z hlediska vyšívání)</a:t>
            </a:r>
            <a:endParaRPr/>
          </a:p>
          <a:p>
            <a:pPr indent="0" lvl="2" marL="914400" marR="0" rtl="0" algn="l">
              <a:lnSpc>
                <a:spcPct val="100000"/>
              </a:lnSpc>
              <a:spcBef>
                <a:spcPts val="60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p:txBody>
      </p:sp>
      <p:pic>
        <p:nvPicPr>
          <p:cNvPr id="574" name="Google Shape;574;p61"/>
          <p:cNvPicPr preferRelativeResize="0"/>
          <p:nvPr/>
        </p:nvPicPr>
        <p:blipFill rotWithShape="1">
          <a:blip r:embed="rId3">
            <a:alphaModFix/>
          </a:blip>
          <a:srcRect b="0" l="0" r="0" t="0"/>
          <a:stretch/>
        </p:blipFill>
        <p:spPr>
          <a:xfrm>
            <a:off x="1219200" y="2888108"/>
            <a:ext cx="2270761" cy="1722093"/>
          </a:xfrm>
          <a:prstGeom prst="rect">
            <a:avLst/>
          </a:prstGeom>
          <a:noFill/>
          <a:ln>
            <a:noFill/>
          </a:ln>
        </p:spPr>
      </p:pic>
      <p:pic>
        <p:nvPicPr>
          <p:cNvPr id="575" name="Google Shape;575;p61"/>
          <p:cNvPicPr preferRelativeResize="0"/>
          <p:nvPr/>
        </p:nvPicPr>
        <p:blipFill rotWithShape="1">
          <a:blip r:embed="rId4">
            <a:alphaModFix/>
          </a:blip>
          <a:srcRect b="0" l="0" r="0" t="0"/>
          <a:stretch/>
        </p:blipFill>
        <p:spPr>
          <a:xfrm>
            <a:off x="5057335" y="2831175"/>
            <a:ext cx="2113085" cy="1725686"/>
          </a:xfrm>
          <a:prstGeom prst="rect">
            <a:avLst/>
          </a:prstGeom>
          <a:noFill/>
          <a:ln>
            <a:noFill/>
          </a:ln>
        </p:spPr>
      </p:pic>
      <p:sp>
        <p:nvSpPr>
          <p:cNvPr id="576" name="Google Shape;576;p61"/>
          <p:cNvSpPr txBox="1"/>
          <p:nvPr/>
        </p:nvSpPr>
        <p:spPr>
          <a:xfrm>
            <a:off x="5291229" y="4686239"/>
            <a:ext cx="9008532" cy="393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Amphenol FCI konektor.</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6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82" name="Google Shape;582;p62"/>
          <p:cNvSpPr txBox="1"/>
          <p:nvPr/>
        </p:nvSpPr>
        <p:spPr>
          <a:xfrm>
            <a:off x="92849" y="115368"/>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3.3 Krimpování</a:t>
            </a:r>
            <a:endParaRPr b="1" i="0" sz="2400" u="none" cap="none" strike="noStrike">
              <a:solidFill>
                <a:srgbClr val="1C4587"/>
              </a:solidFill>
              <a:latin typeface="Montserrat"/>
              <a:ea typeface="Montserrat"/>
              <a:cs typeface="Montserrat"/>
              <a:sym typeface="Montserrat"/>
            </a:endParaRPr>
          </a:p>
        </p:txBody>
      </p:sp>
      <p:sp>
        <p:nvSpPr>
          <p:cNvPr id="583" name="Google Shape;583;p62"/>
          <p:cNvSpPr txBox="1"/>
          <p:nvPr/>
        </p:nvSpPr>
        <p:spPr>
          <a:xfrm>
            <a:off x="259080" y="4732625"/>
            <a:ext cx="8697395"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cs-CZ" sz="1000">
                <a:solidFill>
                  <a:srgbClr val="666666"/>
                </a:solidFill>
                <a:latin typeface="Montserrat Medium"/>
                <a:ea typeface="Montserrat Medium"/>
                <a:cs typeface="Montserrat Medium"/>
                <a:sym typeface="Montserrat Medium"/>
              </a:rPr>
              <a:t>Kontaktování</a:t>
            </a:r>
            <a:r>
              <a:rPr b="0" i="0" lang="cs-CZ" sz="1000" u="none" cap="none" strike="noStrike">
                <a:solidFill>
                  <a:srgbClr val="666666"/>
                </a:solidFill>
                <a:latin typeface="Montserrat Medium"/>
                <a:ea typeface="Montserrat Medium"/>
                <a:cs typeface="Montserrat Medium"/>
                <a:sym typeface="Montserrat Medium"/>
              </a:rPr>
              <a:t> pružné vodivé stuhy se 4 vetkanými vodivými </a:t>
            </a:r>
            <a:r>
              <a:rPr lang="cs-CZ" sz="1000">
                <a:solidFill>
                  <a:srgbClr val="666666"/>
                </a:solidFill>
                <a:latin typeface="Montserrat Medium"/>
                <a:ea typeface="Montserrat Medium"/>
                <a:cs typeface="Montserrat Medium"/>
                <a:sym typeface="Montserrat Medium"/>
              </a:rPr>
              <a:t>drahami</a:t>
            </a:r>
            <a:r>
              <a:rPr b="0" i="0" lang="cs-CZ" sz="1000" u="none" cap="none" strike="noStrike">
                <a:solidFill>
                  <a:srgbClr val="666666"/>
                </a:solidFill>
                <a:latin typeface="Montserrat Medium"/>
                <a:ea typeface="Montserrat Medium"/>
                <a:cs typeface="Montserrat Medium"/>
                <a:sym typeface="Montserrat Medium"/>
              </a:rPr>
              <a:t> a vetkaných vodivých drah pomocí krimpů CrimpfFlex™ s enkapsulací pomocí UV tvrditelného UV lepidla.</a:t>
            </a:r>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584" name="Google Shape;584;p62"/>
          <p:cNvSpPr txBox="1"/>
          <p:nvPr/>
        </p:nvSpPr>
        <p:spPr>
          <a:xfrm>
            <a:off x="-742561" y="601491"/>
            <a:ext cx="9699036" cy="1723549"/>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Krimpování přináší výhodu pro spojování izolovaných nití, protože během procesu je působením mechanické síly zničena izolační vrstva nitě, kterou tedy není potřeba odstraňovat před samotným krimpováním.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Dalšími výhodami jsou používání standardních výrobních technologií a zejména nízká teplota během spojování. </a:t>
            </a:r>
            <a:endParaRPr/>
          </a:p>
          <a:p>
            <a:pPr indent="0" lvl="2" marL="914400" marR="0" rtl="0" algn="l">
              <a:lnSpc>
                <a:spcPct val="100000"/>
              </a:lnSpc>
              <a:spcBef>
                <a:spcPts val="60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p:txBody>
      </p:sp>
      <p:pic>
        <p:nvPicPr>
          <p:cNvPr id="585" name="Google Shape;585;p62"/>
          <p:cNvPicPr preferRelativeResize="0"/>
          <p:nvPr/>
        </p:nvPicPr>
        <p:blipFill rotWithShape="1">
          <a:blip r:embed="rId3">
            <a:alphaModFix/>
          </a:blip>
          <a:srcRect b="0" l="0" r="0" t="0"/>
          <a:stretch/>
        </p:blipFill>
        <p:spPr>
          <a:xfrm>
            <a:off x="1252537" y="1849856"/>
            <a:ext cx="6809423" cy="1354063"/>
          </a:xfrm>
          <a:prstGeom prst="rect">
            <a:avLst/>
          </a:prstGeom>
          <a:noFill/>
          <a:ln>
            <a:noFill/>
          </a:ln>
        </p:spPr>
      </p:pic>
      <p:pic>
        <p:nvPicPr>
          <p:cNvPr id="586" name="Google Shape;586;p62"/>
          <p:cNvPicPr preferRelativeResize="0"/>
          <p:nvPr/>
        </p:nvPicPr>
        <p:blipFill rotWithShape="1">
          <a:blip r:embed="rId4">
            <a:alphaModFix/>
          </a:blip>
          <a:srcRect b="0" l="0" r="0" t="0"/>
          <a:stretch/>
        </p:blipFill>
        <p:spPr>
          <a:xfrm>
            <a:off x="1709829" y="3286479"/>
            <a:ext cx="5593080" cy="136358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6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92" name="Google Shape;592;p63"/>
          <p:cNvSpPr txBox="1"/>
          <p:nvPr/>
        </p:nvSpPr>
        <p:spPr>
          <a:xfrm>
            <a:off x="92849" y="115368"/>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3.4 </a:t>
            </a:r>
            <a:r>
              <a:rPr b="1" lang="cs-CZ" sz="2400">
                <a:solidFill>
                  <a:srgbClr val="1C4587"/>
                </a:solidFill>
                <a:latin typeface="Montserrat"/>
                <a:ea typeface="Montserrat"/>
                <a:cs typeface="Montserrat"/>
                <a:sym typeface="Montserrat"/>
              </a:rPr>
              <a:t>Konektory</a:t>
            </a:r>
            <a:endParaRPr b="1" i="0" sz="2400" u="none" cap="none" strike="noStrike">
              <a:solidFill>
                <a:srgbClr val="1C4587"/>
              </a:solidFill>
              <a:latin typeface="Montserrat"/>
              <a:ea typeface="Montserrat"/>
              <a:cs typeface="Montserrat"/>
              <a:sym typeface="Montserrat"/>
            </a:endParaRPr>
          </a:p>
        </p:txBody>
      </p:sp>
      <p:sp>
        <p:nvSpPr>
          <p:cNvPr id="593" name="Google Shape;593;p63"/>
          <p:cNvSpPr txBox="1"/>
          <p:nvPr/>
        </p:nvSpPr>
        <p:spPr>
          <a:xfrm>
            <a:off x="-2125980" y="4471752"/>
            <a:ext cx="8697395"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Konektor od společnosti Ohmatex.</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594" name="Google Shape;594;p63"/>
          <p:cNvSpPr txBox="1"/>
          <p:nvPr/>
        </p:nvSpPr>
        <p:spPr>
          <a:xfrm>
            <a:off x="-742561" y="601491"/>
            <a:ext cx="9699036" cy="969496"/>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Zejména na vodivých stuhách jsou pomocí pomocných DPS spojů pomocí injekcí termoplastu do formy vytvářeny standardní konektory USB a nebo speciální konektory pro připojení </a:t>
            </a:r>
            <a:r>
              <a:rPr lang="cs-CZ" sz="1300">
                <a:latin typeface="Montserrat Medium"/>
                <a:ea typeface="Montserrat Medium"/>
                <a:cs typeface="Montserrat Medium"/>
                <a:sym typeface="Montserrat Medium"/>
              </a:rPr>
              <a:t>periferií</a:t>
            </a:r>
            <a:r>
              <a:rPr b="0" i="0" lang="cs-CZ" sz="1300" u="none" cap="none" strike="noStrike">
                <a:solidFill>
                  <a:srgbClr val="000000"/>
                </a:solidFill>
                <a:latin typeface="Montserrat Medium"/>
                <a:ea typeface="Montserrat Medium"/>
                <a:cs typeface="Montserrat Medium"/>
                <a:sym typeface="Montserrat Medium"/>
              </a:rPr>
              <a:t> a baterií. </a:t>
            </a:r>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p:txBody>
      </p:sp>
      <p:pic>
        <p:nvPicPr>
          <p:cNvPr id="595" name="Google Shape;595;p63"/>
          <p:cNvPicPr preferRelativeResize="0"/>
          <p:nvPr/>
        </p:nvPicPr>
        <p:blipFill rotWithShape="1">
          <a:blip r:embed="rId3">
            <a:alphaModFix/>
          </a:blip>
          <a:srcRect b="0" l="0" r="0" t="0"/>
          <a:stretch/>
        </p:blipFill>
        <p:spPr>
          <a:xfrm>
            <a:off x="643890" y="1677432"/>
            <a:ext cx="2945130" cy="2687875"/>
          </a:xfrm>
          <a:prstGeom prst="rect">
            <a:avLst/>
          </a:prstGeom>
          <a:noFill/>
          <a:ln>
            <a:noFill/>
          </a:ln>
        </p:spPr>
      </p:pic>
      <p:pic>
        <p:nvPicPr>
          <p:cNvPr id="596" name="Google Shape;596;p63"/>
          <p:cNvPicPr preferRelativeResize="0"/>
          <p:nvPr/>
        </p:nvPicPr>
        <p:blipFill rotWithShape="1">
          <a:blip r:embed="rId4">
            <a:alphaModFix/>
          </a:blip>
          <a:srcRect b="0" l="0" r="0" t="0"/>
          <a:stretch/>
        </p:blipFill>
        <p:spPr>
          <a:xfrm>
            <a:off x="4106957" y="1677432"/>
            <a:ext cx="4203202" cy="2806836"/>
          </a:xfrm>
          <a:prstGeom prst="rect">
            <a:avLst/>
          </a:prstGeom>
          <a:noFill/>
          <a:ln>
            <a:noFill/>
          </a:ln>
        </p:spPr>
      </p:pic>
      <p:sp>
        <p:nvSpPr>
          <p:cNvPr id="597" name="Google Shape;597;p63"/>
          <p:cNvSpPr txBox="1"/>
          <p:nvPr/>
        </p:nvSpPr>
        <p:spPr>
          <a:xfrm>
            <a:off x="2116455" y="4368795"/>
            <a:ext cx="8697300"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Konektory od společnosti Applycon.</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6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603" name="Google Shape;603;p64"/>
          <p:cNvSpPr txBox="1"/>
          <p:nvPr/>
        </p:nvSpPr>
        <p:spPr>
          <a:xfrm>
            <a:off x="100469" y="105688"/>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Porovnání jednotlivých technologií kontaktování </a:t>
            </a:r>
            <a:endParaRPr b="1" i="0" sz="2400" u="none" cap="none" strike="noStrike">
              <a:solidFill>
                <a:srgbClr val="1C4587"/>
              </a:solidFill>
              <a:latin typeface="Montserrat"/>
              <a:ea typeface="Montserrat"/>
              <a:cs typeface="Montserrat"/>
              <a:sym typeface="Montserrat"/>
            </a:endParaRPr>
          </a:p>
        </p:txBody>
      </p:sp>
      <p:sp>
        <p:nvSpPr>
          <p:cNvPr id="604" name="Google Shape;604;p64"/>
          <p:cNvSpPr txBox="1"/>
          <p:nvPr/>
        </p:nvSpPr>
        <p:spPr>
          <a:xfrm>
            <a:off x="4414109" y="4749900"/>
            <a:ext cx="3080973"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sp>
        <p:nvSpPr>
          <p:cNvPr id="605" name="Google Shape;605;p64"/>
          <p:cNvSpPr txBox="1"/>
          <p:nvPr/>
        </p:nvSpPr>
        <p:spPr>
          <a:xfrm>
            <a:off x="899248" y="4767800"/>
            <a:ext cx="7247744"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Porovnání metod kontaktování.</a:t>
            </a:r>
            <a:endParaRPr b="0" i="0" sz="1000" u="none" cap="none" strike="noStrike">
              <a:solidFill>
                <a:srgbClr val="666666"/>
              </a:solidFill>
              <a:latin typeface="Montserrat Medium"/>
              <a:ea typeface="Montserrat Medium"/>
              <a:cs typeface="Montserrat Medium"/>
              <a:sym typeface="Montserrat Medium"/>
            </a:endParaRPr>
          </a:p>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 </a:t>
            </a:r>
            <a:endParaRPr b="0" i="0" sz="1000" u="none" cap="none" strike="noStrike">
              <a:solidFill>
                <a:srgbClr val="666666"/>
              </a:solidFill>
              <a:latin typeface="Montserrat Medium"/>
              <a:ea typeface="Montserrat Medium"/>
              <a:cs typeface="Montserrat Medium"/>
              <a:sym typeface="Montserrat Medium"/>
            </a:endParaRPr>
          </a:p>
        </p:txBody>
      </p:sp>
      <p:pic>
        <p:nvPicPr>
          <p:cNvPr id="606" name="Google Shape;606;p64"/>
          <p:cNvPicPr preferRelativeResize="0"/>
          <p:nvPr/>
        </p:nvPicPr>
        <p:blipFill rotWithShape="1">
          <a:blip r:embed="rId3">
            <a:alphaModFix/>
          </a:blip>
          <a:srcRect b="0" l="0" r="1138" t="0"/>
          <a:stretch/>
        </p:blipFill>
        <p:spPr>
          <a:xfrm>
            <a:off x="628155" y="678388"/>
            <a:ext cx="7789929" cy="413722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6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612" name="Google Shape;612;p65"/>
          <p:cNvSpPr txBox="1"/>
          <p:nvPr>
            <p:ph type="title"/>
          </p:nvPr>
        </p:nvSpPr>
        <p:spPr>
          <a:xfrm>
            <a:off x="371600" y="278820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lang="cs-CZ"/>
              <a:t>Děkuji za pozornost</a:t>
            </a:r>
            <a:endParaRPr/>
          </a:p>
        </p:txBody>
      </p:sp>
      <p:pic>
        <p:nvPicPr>
          <p:cNvPr id="613" name="Google Shape;613;p65"/>
          <p:cNvPicPr preferRelativeResize="0"/>
          <p:nvPr/>
        </p:nvPicPr>
        <p:blipFill rotWithShape="1">
          <a:blip r:embed="rId3">
            <a:alphaModFix/>
          </a:blip>
          <a:srcRect b="0" l="0" r="0" t="0"/>
          <a:stretch/>
        </p:blipFill>
        <p:spPr>
          <a:xfrm>
            <a:off x="0" y="0"/>
            <a:ext cx="9143999" cy="2716575"/>
          </a:xfrm>
          <a:prstGeom prst="rect">
            <a:avLst/>
          </a:prstGeom>
          <a:noFill/>
          <a:ln>
            <a:noFill/>
          </a:ln>
        </p:spPr>
      </p:pic>
      <p:sp>
        <p:nvSpPr>
          <p:cNvPr id="614" name="Google Shape;614;p65"/>
          <p:cNvSpPr txBox="1"/>
          <p:nvPr>
            <p:ph idx="1" type="subTitle"/>
          </p:nvPr>
        </p:nvSpPr>
        <p:spPr>
          <a:xfrm>
            <a:off x="6139435" y="4081817"/>
            <a:ext cx="3430200" cy="930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600"/>
              <a:buNone/>
            </a:pPr>
            <a:r>
              <a:rPr b="1" lang="cs-CZ">
                <a:latin typeface="Montserrat"/>
                <a:ea typeface="Montserrat"/>
                <a:cs typeface="Montserrat"/>
                <a:sym typeface="Montserrat"/>
              </a:rPr>
              <a:t>Radek Soukup</a:t>
            </a:r>
            <a:endParaRPr b="1">
              <a:latin typeface="Montserrat"/>
              <a:ea typeface="Montserrat"/>
              <a:cs typeface="Montserrat"/>
              <a:sym typeface="Montserrat"/>
            </a:endParaRPr>
          </a:p>
          <a:p>
            <a:pPr indent="0" lvl="0" marL="0" rtl="0" algn="l">
              <a:lnSpc>
                <a:spcPct val="115000"/>
              </a:lnSpc>
              <a:spcBef>
                <a:spcPts val="0"/>
              </a:spcBef>
              <a:spcAft>
                <a:spcPts val="0"/>
              </a:spcAft>
              <a:buSzPts val="1600"/>
              <a:buNone/>
            </a:pPr>
            <a:r>
              <a:rPr lang="cs-CZ" u="sng">
                <a:solidFill>
                  <a:schemeClr val="hlink"/>
                </a:solidFill>
              </a:rPr>
              <a:t>rsoukup</a:t>
            </a:r>
            <a:r>
              <a:rPr lang="cs-CZ" u="sng">
                <a:solidFill>
                  <a:schemeClr val="hlink"/>
                </a:solidFill>
                <a:hlinkClick r:id="rId4"/>
              </a:rPr>
              <a:t>@fel.zcu.cz</a:t>
            </a:r>
            <a:endParaRPr/>
          </a:p>
          <a:p>
            <a:pPr indent="0" lvl="0" marL="0" rtl="0" algn="ctr">
              <a:lnSpc>
                <a:spcPct val="115000"/>
              </a:lnSpc>
              <a:spcBef>
                <a:spcPts val="1600"/>
              </a:spcBef>
              <a:spcAft>
                <a:spcPts val="0"/>
              </a:spcAft>
              <a:buSzPts val="1600"/>
              <a:buNone/>
            </a:pPr>
            <a:r>
              <a:t/>
            </a:r>
            <a:endParaRPr/>
          </a:p>
          <a:p>
            <a:pPr indent="0" lvl="0" marL="0" rtl="0" algn="ctr">
              <a:lnSpc>
                <a:spcPct val="115000"/>
              </a:lnSpc>
              <a:spcBef>
                <a:spcPts val="1600"/>
              </a:spcBef>
              <a:spcAft>
                <a:spcPts val="1600"/>
              </a:spcAft>
              <a:buSzPts val="1600"/>
              <a:buNone/>
            </a:pPr>
            <a:r>
              <a:t/>
            </a:r>
            <a:endParaRPr/>
          </a:p>
        </p:txBody>
      </p:sp>
      <p:pic>
        <p:nvPicPr>
          <p:cNvPr id="615" name="Google Shape;615;p65"/>
          <p:cNvPicPr preferRelativeResize="0"/>
          <p:nvPr/>
        </p:nvPicPr>
        <p:blipFill rotWithShape="1">
          <a:blip r:embed="rId5">
            <a:alphaModFix/>
          </a:blip>
          <a:srcRect b="0" l="0" r="0" t="0"/>
          <a:stretch/>
        </p:blipFill>
        <p:spPr>
          <a:xfrm>
            <a:off x="495080" y="4081817"/>
            <a:ext cx="1555450" cy="604500"/>
          </a:xfrm>
          <a:prstGeom prst="rect">
            <a:avLst/>
          </a:prstGeom>
          <a:noFill/>
          <a:ln>
            <a:noFill/>
          </a:ln>
        </p:spPr>
      </p:pic>
      <p:pic>
        <p:nvPicPr>
          <p:cNvPr id="616" name="Google Shape;616;p65"/>
          <p:cNvPicPr preferRelativeResize="0"/>
          <p:nvPr/>
        </p:nvPicPr>
        <p:blipFill rotWithShape="1">
          <a:blip r:embed="rId6">
            <a:alphaModFix/>
          </a:blip>
          <a:srcRect b="0" l="0" r="0" t="0"/>
          <a:stretch/>
        </p:blipFill>
        <p:spPr>
          <a:xfrm>
            <a:off x="2308265" y="4407106"/>
            <a:ext cx="1148575" cy="279211"/>
          </a:xfrm>
          <a:prstGeom prst="rect">
            <a:avLst/>
          </a:prstGeom>
          <a:noFill/>
          <a:ln>
            <a:noFill/>
          </a:ln>
        </p:spPr>
      </p:pic>
      <p:pic>
        <p:nvPicPr>
          <p:cNvPr id="617" name="Google Shape;617;p65"/>
          <p:cNvPicPr preferRelativeResize="0"/>
          <p:nvPr/>
        </p:nvPicPr>
        <p:blipFill rotWithShape="1">
          <a:blip r:embed="rId7">
            <a:alphaModFix/>
          </a:blip>
          <a:srcRect b="0" l="0" r="0" t="0"/>
          <a:stretch/>
        </p:blipFill>
        <p:spPr>
          <a:xfrm>
            <a:off x="0" y="2669250"/>
            <a:ext cx="9144000" cy="76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ET TFE šablona">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