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</p:sldMasterIdLst>
  <p:sldIdLst>
    <p:sldId id="401" r:id="rId4"/>
    <p:sldId id="256" r:id="rId5"/>
    <p:sldId id="386" r:id="rId6"/>
    <p:sldId id="387" r:id="rId7"/>
    <p:sldId id="381" r:id="rId8"/>
    <p:sldId id="382" r:id="rId9"/>
    <p:sldId id="383" r:id="rId10"/>
    <p:sldId id="384" r:id="rId11"/>
    <p:sldId id="385" r:id="rId12"/>
    <p:sldId id="293" r:id="rId13"/>
    <p:sldId id="298" r:id="rId14"/>
    <p:sldId id="300" r:id="rId15"/>
    <p:sldId id="299" r:id="rId16"/>
    <p:sldId id="334" r:id="rId17"/>
    <p:sldId id="335" r:id="rId18"/>
    <p:sldId id="336" r:id="rId19"/>
    <p:sldId id="337" r:id="rId20"/>
    <p:sldId id="330" r:id="rId21"/>
    <p:sldId id="331" r:id="rId22"/>
    <p:sldId id="332" r:id="rId23"/>
    <p:sldId id="333" r:id="rId24"/>
    <p:sldId id="317" r:id="rId25"/>
    <p:sldId id="318" r:id="rId26"/>
    <p:sldId id="319" r:id="rId27"/>
    <p:sldId id="328" r:id="rId28"/>
    <p:sldId id="329" r:id="rId29"/>
    <p:sldId id="338" r:id="rId30"/>
    <p:sldId id="339" r:id="rId31"/>
    <p:sldId id="340" r:id="rId32"/>
    <p:sldId id="341" r:id="rId33"/>
    <p:sldId id="404" r:id="rId3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BC2AA2-52EB-4514-B8A2-D482A395A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955207D-5045-40CF-8039-02C95E368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E6A42F-F39F-4CA4-B6B9-26E0C655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E1CB6A7-7897-44E2-9B61-C9CD9B40D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5BF1E7-7F3E-4F2C-B62C-3C0706F9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886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0D306-B5FD-437B-8A90-45B19E2F4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D667BF-9359-4F58-8C6A-5C200D0D0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2DF4A4-313B-409B-9F25-FD7DCB13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E9185A-4069-464B-84DD-CA47916A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63D592-400F-4BAC-9323-983C19F2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977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0A8315-984E-48D4-B22E-BAD260498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1E5E82A-06E3-4C19-9F86-725FBB650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DEB7F4-970E-43A2-A0BD-BECB59757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79A403-450D-47A8-AC78-1B5245FE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7A1CB02-78EE-4C84-9797-B851A672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906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CE20C3-D8C2-47DC-B6C6-F6021742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3E37B7-3993-4640-B938-C0B1130626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AAD100-3EC4-4743-A09C-DEB3362C8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3AC2CE2-4879-410A-97C3-F0074275F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06B2D2-2A06-48D0-AB0A-BDEB0B1A5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D75CBB8-B974-4B59-A305-7E7C0473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971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EF5F66-7CC9-412C-9CBB-7544E750B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2A62CB-EA1D-4346-8DEE-53ACBBA5A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D7742A0-05EA-4B90-B170-CC88BA84B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6F28F3C-3630-4892-A07C-AC67D2FCE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79100D1-DC1E-4B2C-BB6E-DADCF6F33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4B28B22-30A2-4960-A125-331F8EC86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73DAB6F-57A5-4026-8976-9BB1018F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0B03EAA-74F0-4C5D-92E4-188324C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32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795A89-F267-47E5-BDB6-4BE88873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570EEEC-1B0E-4641-BE03-35B68CF53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3D4F06C-A779-40F9-A05A-61A4B3A2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6EEB3D0-CFC4-440B-AA9F-576C3A880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597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8767435-E1FC-44C1-B20A-D69DFF643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59E7D5E-5CC5-4DD3-A35B-137E02753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7FEFBC-DC91-459E-998E-3C7DDEB60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382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8DAF41-0BD5-479E-8474-A08A5229A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444602-1014-4B79-B56B-D4912646A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F9DB74-1B38-4F73-B1E2-5B287AB6A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FB8A570-4448-48F5-AD70-AB86A395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04EE36B-1556-4CCD-B8E6-87A6029DC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42A64FA-0BE1-4BB8-9EB4-3115F2E26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060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C038F8-3F2F-4418-9904-887A7E4C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C003320-3B6D-4B9F-A604-A71DA214E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4099D5D-2FFD-4E59-B083-FEB8257FA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7D6C985-0863-4EFA-A9EA-093B16DF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CC4A8F0-1B1B-467E-951E-A9F64F1D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E8FC93A-E70C-4304-B0FF-5470BE95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08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E2DBAF-EDC4-4405-91A3-C891841DD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FB5A7F2-78EB-4D56-9AA0-3BD146173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F57C1F5-A5DE-4031-8D5F-B8C571A08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FCEC4D-D66F-4245-BD48-9AEFA6974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55E33B-A1F2-4526-9DA2-4B32B71E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9039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30DFFD6-BB48-483C-9A7B-AD40A032C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53671FE-AB1C-4335-B681-59E5B0BB1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0CD0C8-E3FF-455B-9E32-BE7A50D9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036C2D-4E13-42FF-9D71-0BEC9427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683BC8-46AA-4280-8F89-4466137FF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9078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B42E7BB-2964-4801-9C45-9210D91192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88061BA-E7C2-436E-912B-8951EAB58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9A6515-24E1-4560-832F-658D0B9AF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13123C-B52B-47A0-BC0B-97CA001CFDA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46995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A2CCD5-349D-4C66-B677-709D2E6BC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819DDCE-84DE-4E51-B2ED-014178E3C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EEB495-4F5A-4E29-867A-AA6653F81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D78A9C-CD84-4EA2-B7ED-7C47A03C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F0FAA48-C3BD-4171-AC54-9622B178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345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D66997-4DCA-4FE8-8C73-07E63A77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B6AACD-1907-4D93-9F48-962E3606A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3A63FD-A318-4300-A7A4-04A0665F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BD0213-752F-45F9-8C1C-D415D8C83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332FA3A-2007-4A5D-9EDF-DC2550F7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98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76A444-8A4E-49D7-880E-39E910EC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FC50354-2181-48F5-B96B-A9189460E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50CB69F-38A1-476A-8946-B968EEB6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573F37-F601-4BEE-9E61-38F063407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49B0D6-40AC-4948-9F84-216B94FB9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8171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737932-68E1-4B91-9AD2-32380298C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AC92DF-086B-4E8F-AE25-0A6A6C49F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13B93D7-F8A9-4825-8FAC-F2C1ECAC9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DEC0BFE-0EA2-4820-A860-867C92D96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886D32B-4812-4350-BA98-68AAF5E45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3D2C31-981B-4D5D-BDF9-28F50BBD4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3774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722F23-669D-459F-90CD-9FBCD9A2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81B5E4-AFA9-430D-99DA-0B376EEA0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A79DECC-4B94-4FCB-9E46-871533701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E6188E2-8FE6-4546-97D3-BEFC7FE65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68412CF-F9A1-4557-A24A-EEE5E5E2A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ECB4C-23CF-4BCB-9D9C-B23EF548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4A67D89-5C33-4CA2-B9E8-B1E30F32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38E702A-3C9B-4DAC-90C3-DE3B8357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9047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94982-DC1E-4E6A-9D02-03783D99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2BCB280-1C6B-4E09-A3E5-480C2EE72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240B061-29CE-40D3-A2D9-A9A909DDE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6E4228A-D13D-4310-8803-7C06BDCB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4910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57B4A8A-3B63-4863-B69F-257856F6E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701D990-24DE-4363-AD74-3264B0145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37B2C0A-4762-465D-8693-B537AD4A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5022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F905EB-58B1-4393-80D3-90D5439FD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0EBA00-6668-4ADF-A8F8-7937582DF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C319A4-CDE2-45F5-9481-0A5A51179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76706B-3089-4869-898F-2835D9E62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0F6DB36-BBE5-4CD4-A8F4-C34588DD5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C58509-435E-417F-9E15-D4CB0B637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2855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FCF15D-46BC-4DC7-945E-00BEED0D8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3D36BF7-BEF3-4981-9E66-0FF5B7C37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DD5D50-55E2-459B-B359-CC21A2B0D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29C63E4-5400-4872-B886-63DFA5A99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36320C9-EA2F-4937-8E53-5B513E73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B316835-B01F-42E6-AD44-CB88B83DE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39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A056A4-3FC4-4632-8444-D2719FAC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3B51C51-ECC8-4374-BA79-62E0C4073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8E7463E-68F8-449B-995A-224A8103E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9DCF64-1431-4FDA-BB0E-83B7E978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8EFD98-0421-47B1-B88C-B0849957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9782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194CC8B-78F7-4B0D-97C6-4258AAA3A8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62AEBAD-1E22-4E46-85B0-60DCB5F58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28C270A-F6F3-4084-93B5-8EDAFB2E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F88802-1088-41F6-B939-D3C0449B7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E88202-EFAC-4CBE-B0D4-801627FD4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27120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5986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2"/>
            <a:ext cx="853440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91BD686-95B0-412C-ABC6-AB179166AA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BD83D44C-267C-4CE7-A857-89355270008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25621-59E3-42F2-B49D-DAE41288507E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AFD619D5-F6C8-46EC-8EA8-B0C51A7A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28811-67D0-4CB5-A893-A57940A81D1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4633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460579"/>
          </a:xfrm>
        </p:spPr>
        <p:txBody>
          <a:bodyPr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BD8DE42C-063F-47B6-8B11-9570A2D01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1DC99667-174A-4D91-B33D-9D9D6C7FE34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E3FD4-CB9E-4590-BE0A-CC77E016D0A8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A4F7847A-DFDB-4E6C-AC34-866DEDB3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5F4D3-6901-48B5-A6FC-C4D14C50282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525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460579"/>
          </a:xfrm>
        </p:spPr>
        <p:txBody>
          <a:bodyPr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49A3E586-10E3-40C6-8C10-99913412F0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C9347EA5-23EF-4CF0-B46D-908142989B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C4D97-C18E-4EC4-BFD1-4B37B240636D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68D9510-1D76-4FDE-9F3A-05FD46DA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D143E-F7E3-4874-863B-6F836F5DFFF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27706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460579"/>
          </a:xfrm>
        </p:spPr>
        <p:txBody>
          <a:bodyPr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A0E1943D-B915-47C6-BAE5-239A56966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55D117C6-8D32-4928-AA11-4A6A05721B0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F4CBF-787C-46C0-91F6-8ACD3CE789F7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C9BAEDC5-000F-4A18-8D5B-514911DC2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2AE60-8F36-4211-9F04-2E0941E9189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61034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106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22BBAA-EAD2-4807-AE90-2052E0EBD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01B0568-14FA-4A41-805D-7A68B2368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EEF5A8-F276-4274-9962-3FBED5A8A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BE73B4-78EF-40F4-B4E0-E0AD1FCBB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C7E8320-F436-4A8A-BB44-655C7959A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148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5FB1040-6E62-47DD-8C46-5CCFB0073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750CE2-AEE4-477E-96A0-8ACA6992A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95664E5-C249-4EDE-B28C-16C31B5F3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26B67E4-771C-41BB-921A-36169FB6A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BE37037-E513-47F7-850B-6389D6384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103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bk object 16">
            <a:extLst>
              <a:ext uri="{FF2B5EF4-FFF2-40B4-BE49-F238E27FC236}">
                <a16:creationId xmlns:a16="http://schemas.microsoft.com/office/drawing/2014/main" id="{6E5A664B-2D9F-499F-ABCD-15F537611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12189884" cy="58753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 sz="1800"/>
          </a:p>
        </p:txBody>
      </p:sp>
      <p:sp>
        <p:nvSpPr>
          <p:cNvPr id="3075" name="bk object 17">
            <a:extLst>
              <a:ext uri="{FF2B5EF4-FFF2-40B4-BE49-F238E27FC236}">
                <a16:creationId xmlns:a16="http://schemas.microsoft.com/office/drawing/2014/main" id="{EDD7EF9C-E0A5-4839-8BF4-429FF351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1" y="6121400"/>
            <a:ext cx="1274233" cy="48895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 sz="1800"/>
          </a:p>
        </p:txBody>
      </p:sp>
      <p:sp>
        <p:nvSpPr>
          <p:cNvPr id="3076" name="bk object 18">
            <a:extLst>
              <a:ext uri="{FF2B5EF4-FFF2-40B4-BE49-F238E27FC236}">
                <a16:creationId xmlns:a16="http://schemas.microsoft.com/office/drawing/2014/main" id="{10655819-18B3-49E5-8E92-5DAF2F852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884" y="6192838"/>
            <a:ext cx="2370667" cy="34925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 sz="1800"/>
          </a:p>
        </p:txBody>
      </p:sp>
      <p:sp>
        <p:nvSpPr>
          <p:cNvPr id="3077" name="bk object 19">
            <a:extLst>
              <a:ext uri="{FF2B5EF4-FFF2-40B4-BE49-F238E27FC236}">
                <a16:creationId xmlns:a16="http://schemas.microsoft.com/office/drawing/2014/main" id="{AACE1220-B4E4-480B-94E8-BD42F52152E1}"/>
              </a:ext>
            </a:extLst>
          </p:cNvPr>
          <p:cNvSpPr>
            <a:spLocks/>
          </p:cNvSpPr>
          <p:nvPr/>
        </p:nvSpPr>
        <p:spPr bwMode="auto">
          <a:xfrm>
            <a:off x="3295651" y="6121400"/>
            <a:ext cx="922867" cy="488950"/>
          </a:xfrm>
          <a:custGeom>
            <a:avLst/>
            <a:gdLst>
              <a:gd name="T0" fmla="*/ 0 w 810260"/>
              <a:gd name="T1" fmla="*/ 0 h 540384"/>
              <a:gd name="T2" fmla="*/ 810006 w 810260"/>
              <a:gd name="T3" fmla="*/ 0 h 540384"/>
              <a:gd name="T4" fmla="*/ 810006 w 810260"/>
              <a:gd name="T5" fmla="*/ 540004 h 540384"/>
              <a:gd name="T6" fmla="*/ 0 w 810260"/>
              <a:gd name="T7" fmla="*/ 540004 h 540384"/>
              <a:gd name="T8" fmla="*/ 0 w 810260"/>
              <a:gd name="T9" fmla="*/ 0 h 540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78" name="bk object 20">
            <a:extLst>
              <a:ext uri="{FF2B5EF4-FFF2-40B4-BE49-F238E27FC236}">
                <a16:creationId xmlns:a16="http://schemas.microsoft.com/office/drawing/2014/main" id="{E3443D89-70D2-449E-8887-460D3A2E8079}"/>
              </a:ext>
            </a:extLst>
          </p:cNvPr>
          <p:cNvSpPr>
            <a:spLocks/>
          </p:cNvSpPr>
          <p:nvPr/>
        </p:nvSpPr>
        <p:spPr bwMode="auto">
          <a:xfrm>
            <a:off x="3725334" y="6175376"/>
            <a:ext cx="65617" cy="49213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40 h 54609"/>
              <a:gd name="T6" fmla="*/ 10909 w 57150"/>
              <a:gd name="T7" fmla="*/ 54267 h 54609"/>
              <a:gd name="T8" fmla="*/ 28536 w 57150"/>
              <a:gd name="T9" fmla="*/ 41452 h 54609"/>
              <a:gd name="T10" fmla="*/ 42002 w 57150"/>
              <a:gd name="T11" fmla="*/ 41452 h 54609"/>
              <a:gd name="T12" fmla="*/ 39433 w 57150"/>
              <a:gd name="T13" fmla="*/ 33540 h 54609"/>
              <a:gd name="T14" fmla="*/ 57073 w 57150"/>
              <a:gd name="T15" fmla="*/ 20726 h 54609"/>
              <a:gd name="T16" fmla="*/ 42002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2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79" name="bk object 21">
            <a:extLst>
              <a:ext uri="{FF2B5EF4-FFF2-40B4-BE49-F238E27FC236}">
                <a16:creationId xmlns:a16="http://schemas.microsoft.com/office/drawing/2014/main" id="{8C6EA4A9-94E0-4E19-B3DE-524BBFB66D42}"/>
              </a:ext>
            </a:extLst>
          </p:cNvPr>
          <p:cNvSpPr>
            <a:spLocks/>
          </p:cNvSpPr>
          <p:nvPr/>
        </p:nvSpPr>
        <p:spPr bwMode="auto">
          <a:xfrm>
            <a:off x="3621617" y="6197601"/>
            <a:ext cx="65616" cy="49213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909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0" name="bk object 22">
            <a:extLst>
              <a:ext uri="{FF2B5EF4-FFF2-40B4-BE49-F238E27FC236}">
                <a16:creationId xmlns:a16="http://schemas.microsoft.com/office/drawing/2014/main" id="{8D25FB8F-DB79-4368-8B1F-C0370DFBC883}"/>
              </a:ext>
            </a:extLst>
          </p:cNvPr>
          <p:cNvSpPr>
            <a:spLocks/>
          </p:cNvSpPr>
          <p:nvPr/>
        </p:nvSpPr>
        <p:spPr bwMode="auto">
          <a:xfrm>
            <a:off x="3547534" y="6256338"/>
            <a:ext cx="65617" cy="50800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1" name="bk object 23">
            <a:extLst>
              <a:ext uri="{FF2B5EF4-FFF2-40B4-BE49-F238E27FC236}">
                <a16:creationId xmlns:a16="http://schemas.microsoft.com/office/drawing/2014/main" id="{92E7D6B5-B445-4E97-A5C8-22D6FCF900CD}"/>
              </a:ext>
            </a:extLst>
          </p:cNvPr>
          <p:cNvSpPr>
            <a:spLocks/>
          </p:cNvSpPr>
          <p:nvPr/>
        </p:nvSpPr>
        <p:spPr bwMode="auto">
          <a:xfrm>
            <a:off x="3520017" y="6338888"/>
            <a:ext cx="65616" cy="49212"/>
          </a:xfrm>
          <a:custGeom>
            <a:avLst/>
            <a:gdLst>
              <a:gd name="T0" fmla="*/ 57061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61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2" name="bk object 24">
            <a:extLst>
              <a:ext uri="{FF2B5EF4-FFF2-40B4-BE49-F238E27FC236}">
                <a16:creationId xmlns:a16="http://schemas.microsoft.com/office/drawing/2014/main" id="{5DC44FE0-E5D9-4784-9280-7319D01A0174}"/>
              </a:ext>
            </a:extLst>
          </p:cNvPr>
          <p:cNvSpPr>
            <a:spLocks/>
          </p:cNvSpPr>
          <p:nvPr/>
        </p:nvSpPr>
        <p:spPr bwMode="auto">
          <a:xfrm>
            <a:off x="3930651" y="6338888"/>
            <a:ext cx="63500" cy="49212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3" name="bk object 25">
            <a:extLst>
              <a:ext uri="{FF2B5EF4-FFF2-40B4-BE49-F238E27FC236}">
                <a16:creationId xmlns:a16="http://schemas.microsoft.com/office/drawing/2014/main" id="{3274DAA5-FFB3-4D21-AF1C-E21F63181FE5}"/>
              </a:ext>
            </a:extLst>
          </p:cNvPr>
          <p:cNvSpPr>
            <a:spLocks/>
          </p:cNvSpPr>
          <p:nvPr/>
        </p:nvSpPr>
        <p:spPr bwMode="auto">
          <a:xfrm>
            <a:off x="3903134" y="6256338"/>
            <a:ext cx="65617" cy="50800"/>
          </a:xfrm>
          <a:custGeom>
            <a:avLst/>
            <a:gdLst>
              <a:gd name="T0" fmla="*/ 57061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61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4" name="bk object 26">
            <a:extLst>
              <a:ext uri="{FF2B5EF4-FFF2-40B4-BE49-F238E27FC236}">
                <a16:creationId xmlns:a16="http://schemas.microsoft.com/office/drawing/2014/main" id="{40E3230A-06FC-4D8A-ADE4-608A2561255D}"/>
              </a:ext>
            </a:extLst>
          </p:cNvPr>
          <p:cNvSpPr>
            <a:spLocks/>
          </p:cNvSpPr>
          <p:nvPr/>
        </p:nvSpPr>
        <p:spPr bwMode="auto">
          <a:xfrm>
            <a:off x="3826934" y="6197601"/>
            <a:ext cx="65617" cy="49213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5" name="bk object 27">
            <a:extLst>
              <a:ext uri="{FF2B5EF4-FFF2-40B4-BE49-F238E27FC236}">
                <a16:creationId xmlns:a16="http://schemas.microsoft.com/office/drawing/2014/main" id="{CA4EC818-4D4E-4A04-A1CC-63BDA1CBDA9D}"/>
              </a:ext>
            </a:extLst>
          </p:cNvPr>
          <p:cNvSpPr>
            <a:spLocks/>
          </p:cNvSpPr>
          <p:nvPr/>
        </p:nvSpPr>
        <p:spPr bwMode="auto">
          <a:xfrm>
            <a:off x="3903134" y="6419851"/>
            <a:ext cx="65617" cy="49213"/>
          </a:xfrm>
          <a:custGeom>
            <a:avLst/>
            <a:gdLst>
              <a:gd name="T0" fmla="*/ 57061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61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6" name="bk object 28">
            <a:extLst>
              <a:ext uri="{FF2B5EF4-FFF2-40B4-BE49-F238E27FC236}">
                <a16:creationId xmlns:a16="http://schemas.microsoft.com/office/drawing/2014/main" id="{BCADF7B0-DD50-4CEE-B375-5F3532368180}"/>
              </a:ext>
            </a:extLst>
          </p:cNvPr>
          <p:cNvSpPr>
            <a:spLocks/>
          </p:cNvSpPr>
          <p:nvPr/>
        </p:nvSpPr>
        <p:spPr bwMode="auto">
          <a:xfrm>
            <a:off x="3826934" y="6480176"/>
            <a:ext cx="65617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7" name="bk object 29">
            <a:extLst>
              <a:ext uri="{FF2B5EF4-FFF2-40B4-BE49-F238E27FC236}">
                <a16:creationId xmlns:a16="http://schemas.microsoft.com/office/drawing/2014/main" id="{871496FD-814E-4CC6-81A2-42CA73874923}"/>
              </a:ext>
            </a:extLst>
          </p:cNvPr>
          <p:cNvSpPr>
            <a:spLocks/>
          </p:cNvSpPr>
          <p:nvPr/>
        </p:nvSpPr>
        <p:spPr bwMode="auto">
          <a:xfrm>
            <a:off x="3725334" y="6502401"/>
            <a:ext cx="65617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909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73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8" name="bk object 30">
            <a:extLst>
              <a:ext uri="{FF2B5EF4-FFF2-40B4-BE49-F238E27FC236}">
                <a16:creationId xmlns:a16="http://schemas.microsoft.com/office/drawing/2014/main" id="{F3B8E7C5-C7BD-4503-A5A1-4DE3A1551C40}"/>
              </a:ext>
            </a:extLst>
          </p:cNvPr>
          <p:cNvSpPr>
            <a:spLocks/>
          </p:cNvSpPr>
          <p:nvPr/>
        </p:nvSpPr>
        <p:spPr bwMode="auto">
          <a:xfrm>
            <a:off x="3621617" y="6480176"/>
            <a:ext cx="65616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909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9" name="bk object 31">
            <a:extLst>
              <a:ext uri="{FF2B5EF4-FFF2-40B4-BE49-F238E27FC236}">
                <a16:creationId xmlns:a16="http://schemas.microsoft.com/office/drawing/2014/main" id="{3673278A-FA56-428A-9AAA-A475B35B6775}"/>
              </a:ext>
            </a:extLst>
          </p:cNvPr>
          <p:cNvSpPr>
            <a:spLocks/>
          </p:cNvSpPr>
          <p:nvPr/>
        </p:nvSpPr>
        <p:spPr bwMode="auto">
          <a:xfrm>
            <a:off x="3547534" y="6419851"/>
            <a:ext cx="65617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73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90" name="Holder 2">
            <a:extLst>
              <a:ext uri="{FF2B5EF4-FFF2-40B4-BE49-F238E27FC236}">
                <a16:creationId xmlns:a16="http://schemas.microsoft.com/office/drawing/2014/main" id="{347219F8-31C9-4521-9448-56C155890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6451" y="1204913"/>
            <a:ext cx="10579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cs-CZ" altLang="cs-CZ"/>
          </a:p>
        </p:txBody>
      </p:sp>
      <p:sp>
        <p:nvSpPr>
          <p:cNvPr id="3091" name="Holder 3">
            <a:extLst>
              <a:ext uri="{FF2B5EF4-FFF2-40B4-BE49-F238E27FC236}">
                <a16:creationId xmlns:a16="http://schemas.microsoft.com/office/drawing/2014/main" id="{0FAE0DF7-4179-431E-9B1E-537673A6B1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1" y="1876426"/>
            <a:ext cx="10579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cs-CZ" altLang="cs-CZ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B93A9BD-B434-4C63-BBC2-03E9F1DAFC3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144434" y="6378576"/>
            <a:ext cx="3903133" cy="276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725DF5D-C4D1-4E8B-9A2C-046E9DD93EB9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609600" y="6378576"/>
            <a:ext cx="2804584" cy="276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98D635-C22E-4640-8D06-43EDE8FB6F92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18FEE799-DD84-4716-BF6A-F1103AF1FC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7818" y="6378576"/>
            <a:ext cx="2804583" cy="276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7C24D81-2246-40FF-AB3E-3413FBE5171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502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90525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78105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171575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6368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954811">
        <a:defRPr>
          <a:latin typeface="+mn-lt"/>
          <a:ea typeface="+mn-ea"/>
          <a:cs typeface="+mn-cs"/>
        </a:defRPr>
      </a:lvl6pPr>
      <a:lvl7pPr marL="2345774">
        <a:defRPr>
          <a:latin typeface="+mn-lt"/>
          <a:ea typeface="+mn-ea"/>
          <a:cs typeface="+mn-cs"/>
        </a:defRPr>
      </a:lvl7pPr>
      <a:lvl8pPr marL="2736736">
        <a:defRPr>
          <a:latin typeface="+mn-lt"/>
          <a:ea typeface="+mn-ea"/>
          <a:cs typeface="+mn-cs"/>
        </a:defRPr>
      </a:lvl8pPr>
      <a:lvl9pPr marL="31276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62">
        <a:defRPr>
          <a:latin typeface="+mn-lt"/>
          <a:ea typeface="+mn-ea"/>
          <a:cs typeface="+mn-cs"/>
        </a:defRPr>
      </a:lvl2pPr>
      <a:lvl3pPr marL="781925">
        <a:defRPr>
          <a:latin typeface="+mn-lt"/>
          <a:ea typeface="+mn-ea"/>
          <a:cs typeface="+mn-cs"/>
        </a:defRPr>
      </a:lvl3pPr>
      <a:lvl4pPr marL="1172887">
        <a:defRPr>
          <a:latin typeface="+mn-lt"/>
          <a:ea typeface="+mn-ea"/>
          <a:cs typeface="+mn-cs"/>
        </a:defRPr>
      </a:lvl4pPr>
      <a:lvl5pPr marL="1563849">
        <a:defRPr>
          <a:latin typeface="+mn-lt"/>
          <a:ea typeface="+mn-ea"/>
          <a:cs typeface="+mn-cs"/>
        </a:defRPr>
      </a:lvl5pPr>
      <a:lvl6pPr marL="1954811">
        <a:defRPr>
          <a:latin typeface="+mn-lt"/>
          <a:ea typeface="+mn-ea"/>
          <a:cs typeface="+mn-cs"/>
        </a:defRPr>
      </a:lvl6pPr>
      <a:lvl7pPr marL="2345774">
        <a:defRPr>
          <a:latin typeface="+mn-lt"/>
          <a:ea typeface="+mn-ea"/>
          <a:cs typeface="+mn-cs"/>
        </a:defRPr>
      </a:lvl7pPr>
      <a:lvl8pPr marL="2736736">
        <a:defRPr>
          <a:latin typeface="+mn-lt"/>
          <a:ea typeface="+mn-ea"/>
          <a:cs typeface="+mn-cs"/>
        </a:defRPr>
      </a:lvl8pPr>
      <a:lvl9pPr marL="312769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tramet.ch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mitomotool.com/start.htm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boehlerit.com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www.baratcarbide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ramet.com/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1" y="195478"/>
            <a:ext cx="9142804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9613" y="5967459"/>
            <a:ext cx="955492" cy="461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61483" y="6034640"/>
            <a:ext cx="1777486" cy="330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95705" y="5967461"/>
            <a:ext cx="692859" cy="462087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17617" y="601876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40658" y="6039387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84319" y="6095713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63699" y="617268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71537" y="617268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50917" y="6095713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94577" y="6039387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50917" y="624963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94577" y="6305972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17617" y="6326593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40658" y="6305972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84319" y="624963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89787" y="2178688"/>
            <a:ext cx="7612217" cy="953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407526" rtl="0" eaLnBrk="1" fontAlgn="auto" latinLnBrk="0" hangingPunct="1">
              <a:lnSpc>
                <a:spcPts val="4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737" b="1" i="0" u="none" strike="noStrike" kern="1200" cap="none" spc="-17" normalizeH="0" baseline="0" noProof="0" dirty="0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Arial Unicode MS" panose="020B0604020202020204" pitchFamily="34" charset="-128"/>
                <a:cs typeface="Calibri"/>
              </a:rPr>
              <a:t>ESF II projekt Západočeské univerzity v Plzni</a:t>
            </a:r>
          </a:p>
          <a:p>
            <a:pPr marL="0" marR="0" lvl="0" indent="0" algn="ctr" defTabSz="407526" rtl="0" eaLnBrk="1" fontAlgn="auto" latinLnBrk="0" hangingPunct="1">
              <a:lnSpc>
                <a:spcPts val="4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10" b="1" i="0" u="none" strike="noStrike" kern="1200" cap="none" spc="-17" normalizeH="0" baseline="0" noProof="0" dirty="0" err="1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Arial Unicode MS" panose="020B0604020202020204" pitchFamily="34" charset="-128"/>
                <a:cs typeface="Calibri"/>
              </a:rPr>
              <a:t>reg</a:t>
            </a:r>
            <a:r>
              <a:rPr kumimoji="0" lang="cs-CZ" sz="1710" b="1" i="0" u="none" strike="noStrike" kern="1200" cap="none" spc="-17" normalizeH="0" baseline="0" noProof="0" dirty="0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Arial Unicode MS" panose="020B0604020202020204" pitchFamily="34" charset="-128"/>
                <a:cs typeface="Calibri"/>
              </a:rPr>
              <a:t>. č. CZ.02.2.69/0.0/0.0/18_056/0013239</a:t>
            </a:r>
            <a:endParaRPr kumimoji="0" sz="3421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Arial Unicode MS" panose="020B0604020202020204" pitchFamily="34" charset="-128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4672ABEA-C49B-4823-B7CD-5C4270971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350" y="1841470"/>
            <a:ext cx="7621587" cy="1225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cs-CZ" altLang="cs-CZ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PRÁŠKOVÁ  METALURGIE</a:t>
            </a:r>
          </a:p>
          <a:p>
            <a:pPr algn="ctr">
              <a:buFontTx/>
              <a:buNone/>
            </a:pPr>
            <a:r>
              <a:rPr lang="cs-CZ" altLang="cs-CZ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Dr. Ing. Antonín Kříž, IWE</a:t>
            </a: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EED33E14-6B07-4795-84AB-FA6824133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6640" y="133088"/>
            <a:ext cx="6207125" cy="619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GB" altLang="cs-CZ" sz="4000" dirty="0" err="1">
                <a:solidFill>
                  <a:srgbClr val="FF0000"/>
                </a:solidFill>
                <a:ea typeface="Arial Unicode MS"/>
                <a:cs typeface="Arial Unicode MS"/>
              </a:rPr>
              <a:t>Strojírenské</a:t>
            </a:r>
            <a:r>
              <a:rPr lang="en-GB" altLang="cs-CZ" sz="4000" dirty="0">
                <a:solidFill>
                  <a:srgbClr val="FF0000"/>
                </a:solidFill>
                <a:ea typeface="Arial Unicode MS"/>
                <a:cs typeface="Arial Unicode MS"/>
              </a:rPr>
              <a:t> </a:t>
            </a:r>
            <a:r>
              <a:rPr lang="en-GB" altLang="cs-CZ" sz="4000" dirty="0" err="1">
                <a:solidFill>
                  <a:srgbClr val="FF0000"/>
                </a:solidFill>
                <a:ea typeface="Arial Unicode MS"/>
                <a:cs typeface="Arial Unicode MS"/>
              </a:rPr>
              <a:t>materiály</a:t>
            </a:r>
            <a:endParaRPr lang="en-GB" altLang="cs-CZ" sz="4000" dirty="0">
              <a:solidFill>
                <a:srgbClr val="FF0000"/>
              </a:solidFill>
              <a:ea typeface="Arial Unicode MS"/>
              <a:cs typeface="Arial Unicode M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4289785-E5AB-499B-B33A-5B1BAC8C3789}"/>
              </a:ext>
            </a:extLst>
          </p:cNvPr>
          <p:cNvSpPr txBox="1"/>
          <p:nvPr/>
        </p:nvSpPr>
        <p:spPr>
          <a:xfrm>
            <a:off x="2839061" y="5016530"/>
            <a:ext cx="7688263" cy="46827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eaLnBrk="1">
              <a:lnSpc>
                <a:spcPct val="8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rgbClr val="0000FF"/>
                </a:solidFill>
                <a:latin typeface="+mj-lt"/>
              </a:rPr>
              <a:t>Řešené příklady</a:t>
            </a:r>
            <a:endParaRPr lang="en-GB" altLang="cs-CZ" sz="28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C11DC8A-E287-46EF-894A-1CA844085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699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7EAAEE-65CE-4430-8E9D-191BC021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92" y="398681"/>
            <a:ext cx="10515600" cy="431829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Dohledejte výrobce slinutých karbidů.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EEA082-FF7D-4B39-9E05-E04DBAC02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692" y="911226"/>
            <a:ext cx="10515600" cy="355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Dohledejte výrobce slinutých karbidů, uveďte jejich přední výrobky a jejich vlastnosti.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75A85CD6-CA7A-4FB1-87A3-5676828496FB}"/>
              </a:ext>
            </a:extLst>
          </p:cNvPr>
          <p:cNvSpPr txBox="1">
            <a:spLocks/>
          </p:cNvSpPr>
          <p:nvPr/>
        </p:nvSpPr>
        <p:spPr>
          <a:xfrm>
            <a:off x="158692" y="1616483"/>
            <a:ext cx="10515600" cy="992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Porovnejte slinuté karbidy s cermetem.</a:t>
            </a:r>
          </a:p>
          <a:p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Dohledejte jednotlivé druhy cermetů a jejich výrobce.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819899C-EA1B-479A-B9AC-C171CC8C4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282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E99362-D956-49F6-BF5C-DF3764D9000C}"/>
              </a:ext>
            </a:extLst>
          </p:cNvPr>
          <p:cNvSpPr txBox="1">
            <a:spLocks/>
          </p:cNvSpPr>
          <p:nvPr/>
        </p:nvSpPr>
        <p:spPr>
          <a:xfrm>
            <a:off x="158692" y="398681"/>
            <a:ext cx="10515600" cy="43182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Řešení</a:t>
            </a:r>
            <a:endParaRPr lang="cs-CZ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96C2D53-D6C4-462B-9F3D-0DC6ECC3B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7081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>
            <a:extLst>
              <a:ext uri="{FF2B5EF4-FFF2-40B4-BE49-F238E27FC236}">
                <a16:creationId xmlns:a16="http://schemas.microsoft.com/office/drawing/2014/main" id="{8FC3644A-A6D6-42DA-AE99-1D659B31D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836614"/>
            <a:ext cx="2195512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5">
            <a:extLst>
              <a:ext uri="{FF2B5EF4-FFF2-40B4-BE49-F238E27FC236}">
                <a16:creationId xmlns:a16="http://schemas.microsoft.com/office/drawing/2014/main" id="{19540C39-D30C-4428-8567-D71B05287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313" y="115889"/>
            <a:ext cx="46760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u="sng">
                <a:solidFill>
                  <a:srgbClr val="FF0000"/>
                </a:solidFill>
              </a:rPr>
              <a:t>Vybraní výrobci slinutých karbidů</a:t>
            </a:r>
          </a:p>
        </p:txBody>
      </p:sp>
      <p:sp>
        <p:nvSpPr>
          <p:cNvPr id="55300" name="Rectangle 6">
            <a:extLst>
              <a:ext uri="{FF2B5EF4-FFF2-40B4-BE49-F238E27FC236}">
                <a16:creationId xmlns:a16="http://schemas.microsoft.com/office/drawing/2014/main" id="{74221846-D5F8-4692-ADFB-EDC545D60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894" y="2337504"/>
            <a:ext cx="1155163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Jednou z nejznámějších evropských firem zabývající se výrobou slinutých karbidů je švýcarská firma </a:t>
            </a:r>
            <a:r>
              <a:rPr lang="cs-CZ" altLang="cs-CZ" sz="1800" dirty="0" err="1"/>
              <a:t>Extramet</a:t>
            </a:r>
            <a:r>
              <a:rPr lang="cs-CZ" altLang="cs-CZ" sz="1800" dirty="0"/>
              <a:t>. </a:t>
            </a:r>
            <a:r>
              <a:rPr lang="cs-CZ" altLang="cs-CZ" sz="1800" dirty="0">
                <a:hlinkClick r:id="rId3"/>
              </a:rPr>
              <a:t>http://www.extramet.ch</a:t>
            </a:r>
            <a:r>
              <a:rPr lang="cs-CZ" altLang="cs-CZ" sz="1800" dirty="0"/>
              <a:t> Tato firma byla založena v roce 1980. Společnost se zabývá vývojem a základních výrobou slinutých karbidů. Na trh dodává SK ve formě roubíků, tyčí a jiných polotovarů.   Na českém trhu je tato firma zastoupena firmou SK  Technik</a:t>
            </a:r>
          </a:p>
        </p:txBody>
      </p:sp>
      <p:pic>
        <p:nvPicPr>
          <p:cNvPr id="55301" name="Picture 7">
            <a:extLst>
              <a:ext uri="{FF2B5EF4-FFF2-40B4-BE49-F238E27FC236}">
                <a16:creationId xmlns:a16="http://schemas.microsoft.com/office/drawing/2014/main" id="{DEDFF611-60E0-45CF-A07B-2A0B7C585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3789363"/>
            <a:ext cx="6234112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Rectangle 8">
            <a:extLst>
              <a:ext uri="{FF2B5EF4-FFF2-40B4-BE49-F238E27FC236}">
                <a16:creationId xmlns:a16="http://schemas.microsoft.com/office/drawing/2014/main" id="{849314FB-E85A-4272-A228-0439A7A01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838" y="1196976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Extramet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AA5B23D-D76B-4480-80FB-4E79D19F5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>
            <a:extLst>
              <a:ext uri="{FF2B5EF4-FFF2-40B4-BE49-F238E27FC236}">
                <a16:creationId xmlns:a16="http://schemas.microsoft.com/office/drawing/2014/main" id="{8E04CA0A-FEF7-4073-B446-FDD474062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1" y="331144"/>
            <a:ext cx="54729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Sumitomo Electric Hartmetall – Willich </a:t>
            </a:r>
          </a:p>
        </p:txBody>
      </p:sp>
      <p:pic>
        <p:nvPicPr>
          <p:cNvPr id="56323" name="Picture 5">
            <a:extLst>
              <a:ext uri="{FF2B5EF4-FFF2-40B4-BE49-F238E27FC236}">
                <a16:creationId xmlns:a16="http://schemas.microsoft.com/office/drawing/2014/main" id="{BC07CB27-7926-4F02-860E-C9D6D4152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765176"/>
            <a:ext cx="3784600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6">
            <a:extLst>
              <a:ext uri="{FF2B5EF4-FFF2-40B4-BE49-F238E27FC236}">
                <a16:creationId xmlns:a16="http://schemas.microsoft.com/office/drawing/2014/main" id="{89099AED-F6B0-44B0-85D8-746EC0583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26" y="1546523"/>
            <a:ext cx="116523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Společnost </a:t>
            </a:r>
            <a:r>
              <a:rPr lang="cs-CZ" altLang="cs-CZ" sz="1800" dirty="0" err="1"/>
              <a:t>Sumitomo</a:t>
            </a:r>
            <a:r>
              <a:rPr lang="cs-CZ" altLang="cs-CZ" sz="1800" dirty="0"/>
              <a:t> Electric </a:t>
            </a:r>
            <a:r>
              <a:rPr lang="cs-CZ" altLang="cs-CZ" sz="1800" dirty="0" err="1"/>
              <a:t>Hartmetall</a:t>
            </a:r>
            <a:r>
              <a:rPr lang="cs-CZ" altLang="cs-CZ" sz="1800" dirty="0"/>
              <a:t> – Willich</a:t>
            </a:r>
            <a:r>
              <a:rPr lang="cs-CZ" altLang="cs-CZ" sz="1800" dirty="0">
                <a:hlinkClick r:id="rId3"/>
              </a:rPr>
              <a:t>http://www.sumitomotool.com/start.htm</a:t>
            </a:r>
            <a:r>
              <a:rPr lang="cs-CZ" altLang="cs-CZ" sz="180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Zabývá se výrobou nástrojů a polotovarů ze slinutých karbidů, KBN a cermetů. Firma disponuje vlastním výzkumem. </a:t>
            </a:r>
          </a:p>
        </p:txBody>
      </p:sp>
      <p:sp>
        <p:nvSpPr>
          <p:cNvPr id="56325" name="Rectangle 7">
            <a:extLst>
              <a:ext uri="{FF2B5EF4-FFF2-40B4-BE49-F238E27FC236}">
                <a16:creationId xmlns:a16="http://schemas.microsoft.com/office/drawing/2014/main" id="{33AE19D6-B9D7-4D4C-9205-7941DE3B5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239" y="3066407"/>
            <a:ext cx="24495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Tribo Hartmetall </a:t>
            </a:r>
          </a:p>
        </p:txBody>
      </p:sp>
      <p:pic>
        <p:nvPicPr>
          <p:cNvPr id="56326" name="Picture 8">
            <a:extLst>
              <a:ext uri="{FF2B5EF4-FFF2-40B4-BE49-F238E27FC236}">
                <a16:creationId xmlns:a16="http://schemas.microsoft.com/office/drawing/2014/main" id="{F8C68AC8-1A15-4289-96F7-1B450D3B9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2781300"/>
            <a:ext cx="9366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Rectangle 9">
            <a:extLst>
              <a:ext uri="{FF2B5EF4-FFF2-40B4-BE49-F238E27FC236}">
                <a16:creationId xmlns:a16="http://schemas.microsoft.com/office/drawing/2014/main" id="{2A2C4E8B-BCBA-4D82-8633-5526C0A44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25" y="4017079"/>
            <a:ext cx="116523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Je výrobcem komplexního výrobního programu ze slinutých karbidů. Výrobní program zahrnuje celé spektrum od prášků pro další výrobu a pro žárové </a:t>
            </a:r>
            <a:r>
              <a:rPr lang="cs-CZ" altLang="cs-CZ" sz="1800" dirty="0" err="1"/>
              <a:t>naprašování</a:t>
            </a:r>
            <a:r>
              <a:rPr lang="cs-CZ" altLang="cs-CZ" sz="1800" dirty="0"/>
              <a:t> po polotovary zejména pro tvářecí operace a řezné destičky.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Další oblastí je výroba komplexních nástrojů pro speciální operace, jako jsou odvalovací frézy, protahovací trny apod.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D76C5AD-B083-4C4C-8D47-0EAC62C34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1708F013-39F3-44F0-A7D5-FBCE067AE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57346" name="Picture 4">
            <a:extLst>
              <a:ext uri="{FF2B5EF4-FFF2-40B4-BE49-F238E27FC236}">
                <a16:creationId xmlns:a16="http://schemas.microsoft.com/office/drawing/2014/main" id="{7AD8714C-0172-438B-9377-8FCC5DECC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260351"/>
            <a:ext cx="17764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5">
            <a:extLst>
              <a:ext uri="{FF2B5EF4-FFF2-40B4-BE49-F238E27FC236}">
                <a16:creationId xmlns:a16="http://schemas.microsoft.com/office/drawing/2014/main" id="{0070BCC9-DE4A-4EF8-AA5C-BCE51D638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0" y="402582"/>
            <a:ext cx="1366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Gühring </a:t>
            </a:r>
          </a:p>
        </p:txBody>
      </p:sp>
      <p:sp>
        <p:nvSpPr>
          <p:cNvPr id="57348" name="Rectangle 6">
            <a:extLst>
              <a:ext uri="{FF2B5EF4-FFF2-40B4-BE49-F238E27FC236}">
                <a16:creationId xmlns:a16="http://schemas.microsoft.com/office/drawing/2014/main" id="{0284F8D2-F6C1-41EE-9850-0F46AEF63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71" y="1185773"/>
            <a:ext cx="11677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Jedná se o německou firmu sídlící ve </a:t>
            </a:r>
            <a:r>
              <a:rPr lang="cs-CZ" altLang="cs-CZ" sz="1800" dirty="0" err="1"/>
              <a:t>Albstadt</a:t>
            </a:r>
            <a:r>
              <a:rPr lang="cs-CZ" altLang="cs-CZ" sz="1800" dirty="0"/>
              <a:t>. Její historie sahá až do roku 1898. Ve vývoji slinutých karbidů se tato firma začala více angažovat v roce 1988, kdy započal vývoj vlastních produktových řad SK. Tato firma působí nyní celosvětově. Je zastoupena i v ČR, kde byl otevřen výrobní závod u Plzně (</a:t>
            </a:r>
            <a:r>
              <a:rPr lang="cs-CZ" altLang="cs-CZ" sz="1800" dirty="0" err="1"/>
              <a:t>Sulkov</a:t>
            </a:r>
            <a:r>
              <a:rPr lang="cs-CZ" altLang="cs-CZ" sz="1800" dirty="0"/>
              <a:t>). Firma mimo jiné dodává polotovary z SK, břitové destičky i komplexní nástrojové systémy. </a:t>
            </a:r>
          </a:p>
        </p:txBody>
      </p:sp>
      <p:pic>
        <p:nvPicPr>
          <p:cNvPr id="57349" name="Picture 7">
            <a:extLst>
              <a:ext uri="{FF2B5EF4-FFF2-40B4-BE49-F238E27FC236}">
                <a16:creationId xmlns:a16="http://schemas.microsoft.com/office/drawing/2014/main" id="{B0233B87-5CB6-4899-AA26-DBABFD09B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781301"/>
            <a:ext cx="2233612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Rectangle 8">
            <a:extLst>
              <a:ext uri="{FF2B5EF4-FFF2-40B4-BE49-F238E27FC236}">
                <a16:creationId xmlns:a16="http://schemas.microsoft.com/office/drawing/2014/main" id="{05233684-15CF-4C84-81C4-4BE130D8A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2850507"/>
            <a:ext cx="1147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Walter </a:t>
            </a:r>
          </a:p>
        </p:txBody>
      </p:sp>
      <p:sp>
        <p:nvSpPr>
          <p:cNvPr id="57351" name="Rectangle 9">
            <a:extLst>
              <a:ext uri="{FF2B5EF4-FFF2-40B4-BE49-F238E27FC236}">
                <a16:creationId xmlns:a16="http://schemas.microsoft.com/office/drawing/2014/main" id="{DB4F3E46-9574-425D-BA48-F3DF01DB7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71" y="3630544"/>
            <a:ext cx="1158519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Firma Walter má centrálu v </a:t>
            </a:r>
            <a:r>
              <a:rPr lang="cs-CZ" altLang="cs-CZ" sz="1800" dirty="0" err="1"/>
              <a:t>Tübingenu</a:t>
            </a:r>
            <a:r>
              <a:rPr lang="cs-CZ" altLang="cs-CZ" sz="1800" dirty="0"/>
              <a:t> (Německo). Firma se zabývá vývojem </a:t>
            </a:r>
            <a:br>
              <a:rPr lang="cs-CZ" altLang="cs-CZ" sz="1800" dirty="0"/>
            </a:br>
            <a:r>
              <a:rPr lang="cs-CZ" altLang="cs-CZ" sz="1800" dirty="0"/>
              <a:t>a výrobou řezných destiček ze slinutých karbidů. Firma působí celosvětově a má zastoupení i v ČR. Řezné destičky této firmy jsou poznatelné díky barevnému řešení, kdy mají stěny na hřbetu nástroje zlatou barvu (</a:t>
            </a:r>
            <a:r>
              <a:rPr lang="cs-CZ" altLang="cs-CZ" sz="1800" dirty="0" err="1"/>
              <a:t>TiN</a:t>
            </a:r>
            <a:r>
              <a:rPr lang="cs-CZ" altLang="cs-CZ" sz="1800" dirty="0"/>
              <a:t>) a plochy na čele černou barvu (</a:t>
            </a:r>
            <a:r>
              <a:rPr lang="cs-CZ" altLang="cs-CZ" sz="1800" dirty="0" err="1"/>
              <a:t>TiAlSiN</a:t>
            </a:r>
            <a:r>
              <a:rPr lang="cs-CZ" altLang="cs-CZ" sz="1800" dirty="0"/>
              <a:t>). Firma nabízí i destičky ze SK s příměsí korundu pro obrábění </a:t>
            </a:r>
            <a:r>
              <a:rPr lang="cs-CZ" altLang="cs-CZ" sz="1800" dirty="0" err="1"/>
              <a:t>vysocelegovaných</a:t>
            </a:r>
            <a:r>
              <a:rPr lang="cs-CZ" altLang="cs-CZ" sz="1800" dirty="0"/>
              <a:t> a speciálních slitin na bázi Ni. Firma nabízí též rozsáhlý program nástrojů pro většinu způsobů obrábění</a:t>
            </a:r>
          </a:p>
        </p:txBody>
      </p:sp>
      <p:sp>
        <p:nvSpPr>
          <p:cNvPr id="57352" name="Rectangle 10">
            <a:extLst>
              <a:ext uri="{FF2B5EF4-FFF2-40B4-BE49-F238E27FC236}">
                <a16:creationId xmlns:a16="http://schemas.microsoft.com/office/drawing/2014/main" id="{20DD0764-9AD3-44F5-BB50-BE284178E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5305514"/>
            <a:ext cx="297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chemeClr val="accent2"/>
                </a:solidFill>
              </a:rPr>
              <a:t>http://www.walter-tools.com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324C96B8-A7DA-4F12-8DDA-DC6FD63AF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58370" name="Picture 4">
            <a:extLst>
              <a:ext uri="{FF2B5EF4-FFF2-40B4-BE49-F238E27FC236}">
                <a16:creationId xmlns:a16="http://schemas.microsoft.com/office/drawing/2014/main" id="{1A21405E-31AA-40ED-977F-59E2FE29F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333376"/>
            <a:ext cx="2449513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5">
            <a:extLst>
              <a:ext uri="{FF2B5EF4-FFF2-40B4-BE49-F238E27FC236}">
                <a16:creationId xmlns:a16="http://schemas.microsoft.com/office/drawing/2014/main" id="{5B53A9AB-4580-463B-9693-FA298300F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780" y="1402061"/>
            <a:ext cx="118200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/>
              <a:t>Barat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Carbide</a:t>
            </a:r>
            <a:r>
              <a:rPr lang="cs-CZ" altLang="cs-CZ" sz="1800" dirty="0"/>
              <a:t> existuje již přes 60 let a má zastoupení v </a:t>
            </a:r>
            <a:r>
              <a:rPr lang="cs-CZ" altLang="cs-CZ" sz="1800" dirty="0" err="1"/>
              <a:t>Burghaun</a:t>
            </a:r>
            <a:r>
              <a:rPr lang="cs-CZ" altLang="cs-CZ" sz="1800" dirty="0"/>
              <a:t> v Německu, Číně, Polsku a Jihoafrické republice. Dodává jak prášky z karbidů pro následné zpracování, roubíky a další polotovary. Dodává též kovová pojiva na bázi Co, Ni a další speciální slitiny.  Firma se zabývá zejména nástroji pro geologické aplikace.</a:t>
            </a:r>
          </a:p>
        </p:txBody>
      </p:sp>
      <p:sp>
        <p:nvSpPr>
          <p:cNvPr id="58372" name="Rectangle 6">
            <a:extLst>
              <a:ext uri="{FF2B5EF4-FFF2-40B4-BE49-F238E27FC236}">
                <a16:creationId xmlns:a16="http://schemas.microsoft.com/office/drawing/2014/main" id="{B5252226-50A9-4580-AEE4-C700A3290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8" y="504825"/>
            <a:ext cx="2811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BARAT CARBIDE </a:t>
            </a:r>
          </a:p>
        </p:txBody>
      </p:sp>
      <p:sp>
        <p:nvSpPr>
          <p:cNvPr id="58373" name="Rectangle 7">
            <a:extLst>
              <a:ext uri="{FF2B5EF4-FFF2-40B4-BE49-F238E27FC236}">
                <a16:creationId xmlns:a16="http://schemas.microsoft.com/office/drawing/2014/main" id="{29C8B61B-9A7F-4F83-A599-A85808746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9964" y="836613"/>
            <a:ext cx="32035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hlinkClick r:id="rId4"/>
              </a:rPr>
              <a:t>http://www.baratcarbide.com </a:t>
            </a:r>
            <a:endParaRPr lang="cs-CZ" altLang="cs-CZ" sz="1800"/>
          </a:p>
        </p:txBody>
      </p:sp>
      <p:pic>
        <p:nvPicPr>
          <p:cNvPr id="58374" name="Picture 8">
            <a:extLst>
              <a:ext uri="{FF2B5EF4-FFF2-40B4-BE49-F238E27FC236}">
                <a16:creationId xmlns:a16="http://schemas.microsoft.com/office/drawing/2014/main" id="{EE44043F-84E8-41A8-B763-E61A5DAFF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708275"/>
            <a:ext cx="27416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Rectangle 9">
            <a:extLst>
              <a:ext uri="{FF2B5EF4-FFF2-40B4-BE49-F238E27FC236}">
                <a16:creationId xmlns:a16="http://schemas.microsoft.com/office/drawing/2014/main" id="{3F511B61-4988-4E98-87B3-EAE583E93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3213101"/>
            <a:ext cx="758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Firma Boehlerit je to původně rakouská firma se zastoupením i ve Zlíně.  </a:t>
            </a:r>
          </a:p>
        </p:txBody>
      </p:sp>
      <p:sp>
        <p:nvSpPr>
          <p:cNvPr id="58376" name="Rectangle 10">
            <a:extLst>
              <a:ext uri="{FF2B5EF4-FFF2-40B4-BE49-F238E27FC236}">
                <a16:creationId xmlns:a16="http://schemas.microsoft.com/office/drawing/2014/main" id="{D4FB13BE-A1B8-4DD9-AD90-1325F5B15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780" y="3644901"/>
            <a:ext cx="11736198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Výrobní program: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Slinutý karbid - polotovary pro vrtací a frézovací monolitní nástroje,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Polotovary hrubého průřezu v různých provedeních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Polotovary pro výrobu střižných nástrojů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Lisovací nástroje z SK, matrice a trny z SK, konstrukční díly z SK, spotřební SK, lišty u SK pro </a:t>
            </a:r>
            <a:r>
              <a:rPr lang="cs-CZ" altLang="cs-CZ" sz="1800" dirty="0" err="1"/>
              <a:t>bezhrotové</a:t>
            </a:r>
            <a:r>
              <a:rPr lang="cs-CZ" altLang="cs-CZ" sz="1800" dirty="0"/>
              <a:t> brusky...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Upínací technika nástrojové držáky pro CNC soustruhy DIN 69880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Upínací nástroje DIN 2080, DIN 69871, MAS BT, HSK DIN 69893</a:t>
            </a:r>
          </a:p>
        </p:txBody>
      </p:sp>
      <p:sp>
        <p:nvSpPr>
          <p:cNvPr id="58377" name="Rectangle 11">
            <a:extLst>
              <a:ext uri="{FF2B5EF4-FFF2-40B4-BE49-F238E27FC236}">
                <a16:creationId xmlns:a16="http://schemas.microsoft.com/office/drawing/2014/main" id="{B021CC3F-6E5D-43C7-9B30-A2408B052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400" y="2634607"/>
            <a:ext cx="14013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Boehlerit</a:t>
            </a:r>
          </a:p>
        </p:txBody>
      </p:sp>
      <p:sp>
        <p:nvSpPr>
          <p:cNvPr id="58378" name="Rectangle 12">
            <a:extLst>
              <a:ext uri="{FF2B5EF4-FFF2-40B4-BE49-F238E27FC236}">
                <a16:creationId xmlns:a16="http://schemas.microsoft.com/office/drawing/2014/main" id="{3E17748F-2565-44B8-A9A6-0B1488130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2852738"/>
            <a:ext cx="2555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hlinkClick r:id="rId6"/>
              </a:rPr>
              <a:t>www.boehlerit.com</a:t>
            </a:r>
            <a:r>
              <a:rPr lang="cs-CZ" altLang="cs-CZ" sz="180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EB9D191C-34B2-4469-9E44-0CB1952D8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59394" name="Rectangle 6">
            <a:extLst>
              <a:ext uri="{FF2B5EF4-FFF2-40B4-BE49-F238E27FC236}">
                <a16:creationId xmlns:a16="http://schemas.microsoft.com/office/drawing/2014/main" id="{AE5E3AEC-6E1A-4956-8943-8B8023D43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331144"/>
            <a:ext cx="1378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Ceratizit</a:t>
            </a:r>
            <a:r>
              <a:rPr lang="cs-CZ" altLang="cs-CZ" sz="1800"/>
              <a:t> </a:t>
            </a:r>
          </a:p>
        </p:txBody>
      </p:sp>
      <p:sp>
        <p:nvSpPr>
          <p:cNvPr id="59395" name="Rectangle 8">
            <a:extLst>
              <a:ext uri="{FF2B5EF4-FFF2-40B4-BE49-F238E27FC236}">
                <a16:creationId xmlns:a16="http://schemas.microsoft.com/office/drawing/2014/main" id="{D09148EF-9487-44BB-AEA5-0CBCAE4EE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37" y="1471544"/>
            <a:ext cx="1178653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/>
              <a:t>Ceratizit</a:t>
            </a:r>
            <a:r>
              <a:rPr lang="cs-CZ" altLang="cs-CZ" sz="1800" dirty="0"/>
              <a:t>  byl založen 1931v </a:t>
            </a:r>
            <a:r>
              <a:rPr lang="cs-CZ" altLang="cs-CZ" sz="1800" dirty="0" err="1"/>
              <a:t>Walferdange</a:t>
            </a:r>
            <a:r>
              <a:rPr lang="cs-CZ" altLang="cs-CZ" sz="1800" dirty="0"/>
              <a:t> (Luxemburg). V roce 2003 tato firma spojila s rakouskou firmou </a:t>
            </a:r>
            <a:r>
              <a:rPr lang="cs-CZ" altLang="cs-CZ" sz="1800" dirty="0" err="1"/>
              <a:t>Plansee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Tizit</a:t>
            </a:r>
            <a:r>
              <a:rPr lang="cs-CZ" altLang="cs-CZ" sz="1800" dirty="0"/>
              <a:t>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Firma vyrábí své vlastní slinuté karbidy a jiné řezné materiály. Jejich typový název začíná obvykle na CT (např: CTM12 odpovídající K20). Firma se zabývá výrobou </a:t>
            </a:r>
            <a:r>
              <a:rPr lang="cs-CZ" altLang="cs-CZ" sz="1800" dirty="0" err="1"/>
              <a:t>tvrdokovových</a:t>
            </a:r>
            <a:r>
              <a:rPr lang="cs-CZ" altLang="cs-CZ" sz="1800" dirty="0"/>
              <a:t> polotovarů, nástrojových aplikací pro třískové obrábění, tváření, trysky pro vstřikování a speciální aplikace a speciální strojní díly. Součástí je též vlastní </a:t>
            </a:r>
            <a:r>
              <a:rPr lang="cs-CZ" altLang="cs-CZ" sz="1800" dirty="0" err="1"/>
              <a:t>povlakovací</a:t>
            </a:r>
            <a:r>
              <a:rPr lang="cs-CZ" altLang="cs-CZ" sz="1800" dirty="0"/>
              <a:t> vývojové centrum.</a:t>
            </a:r>
          </a:p>
        </p:txBody>
      </p:sp>
      <p:sp>
        <p:nvSpPr>
          <p:cNvPr id="59396" name="Rectangle 9">
            <a:extLst>
              <a:ext uri="{FF2B5EF4-FFF2-40B4-BE49-F238E27FC236}">
                <a16:creationId xmlns:a16="http://schemas.microsoft.com/office/drawing/2014/main" id="{C570162E-4D96-447D-82E1-419111C98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9963" y="620713"/>
            <a:ext cx="259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solidFill>
                  <a:schemeClr val="accent2"/>
                </a:solidFill>
              </a:rPr>
              <a:t>http://www.ceratizit.com</a:t>
            </a:r>
          </a:p>
        </p:txBody>
      </p:sp>
      <p:pic>
        <p:nvPicPr>
          <p:cNvPr id="59397" name="Picture 10">
            <a:extLst>
              <a:ext uri="{FF2B5EF4-FFF2-40B4-BE49-F238E27FC236}">
                <a16:creationId xmlns:a16="http://schemas.microsoft.com/office/drawing/2014/main" id="{42CE2A9C-810E-4647-933D-2D742B56A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260350"/>
            <a:ext cx="10239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Rectangle 11">
            <a:extLst>
              <a:ext uri="{FF2B5EF4-FFF2-40B4-BE49-F238E27FC236}">
                <a16:creationId xmlns:a16="http://schemas.microsoft.com/office/drawing/2014/main" id="{DB8FF582-395F-4020-9F86-E1CFF2F1F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38" y="4635410"/>
            <a:ext cx="1178653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Firma </a:t>
            </a:r>
            <a:r>
              <a:rPr lang="cs-CZ" altLang="cs-CZ" sz="1800" dirty="0" err="1"/>
              <a:t>Pramet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Tools</a:t>
            </a:r>
            <a:r>
              <a:rPr lang="cs-CZ" altLang="cs-CZ" sz="1800" dirty="0"/>
              <a:t> vyrábí výrobky z </a:t>
            </a:r>
            <a:r>
              <a:rPr lang="cs-CZ" altLang="cs-CZ" sz="1800" dirty="0" err="1"/>
              <a:t>tvrdokovu</a:t>
            </a:r>
            <a:r>
              <a:rPr lang="cs-CZ" altLang="cs-CZ" sz="1800" dirty="0"/>
              <a:t> od roku 1951. Od roku 1999 byla propojena s významným zahraničním partnerem. Došlo k rozšíření trhů na Slovensku, do Polska, Německa a Itálie. Firma disponuje vlastním rozsáhlým materiálovým výzkumem. Dodává polotovary ze slinutých karbidů zejména pro tvářecí operace, vyměnitelné břitové destičky i komplexní řadu hotových nástrojů pro frézování a soustružení</a:t>
            </a:r>
          </a:p>
        </p:txBody>
      </p:sp>
      <p:pic>
        <p:nvPicPr>
          <p:cNvPr id="59399" name="Picture 13">
            <a:extLst>
              <a:ext uri="{FF2B5EF4-FFF2-40B4-BE49-F238E27FC236}">
                <a16:creationId xmlns:a16="http://schemas.microsoft.com/office/drawing/2014/main" id="{9BC8F31E-26F8-414D-9010-12EA66787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3716338"/>
            <a:ext cx="23812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Rectangle 14">
            <a:extLst>
              <a:ext uri="{FF2B5EF4-FFF2-40B4-BE49-F238E27FC236}">
                <a16:creationId xmlns:a16="http://schemas.microsoft.com/office/drawing/2014/main" id="{43917ECD-C9FE-49E1-889A-0103DA5A3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6" y="3716339"/>
            <a:ext cx="19756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>
                <a:solidFill>
                  <a:srgbClr val="FF3300"/>
                </a:solidFill>
              </a:rPr>
              <a:t>Pramet Tools</a:t>
            </a:r>
          </a:p>
        </p:txBody>
      </p:sp>
      <p:sp>
        <p:nvSpPr>
          <p:cNvPr id="59401" name="Rectangle 15">
            <a:extLst>
              <a:ext uri="{FF2B5EF4-FFF2-40B4-BE49-F238E27FC236}">
                <a16:creationId xmlns:a16="http://schemas.microsoft.com/office/drawing/2014/main" id="{F50AC686-699A-45D5-9451-EE264B65E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789363"/>
            <a:ext cx="2584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hlinkClick r:id="rId5"/>
              </a:rPr>
              <a:t>http://www.pramet.com</a:t>
            </a:r>
            <a:r>
              <a:rPr lang="cs-CZ" altLang="cs-CZ" sz="180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9501249B-F9EA-48A0-80E6-6FB5D2EB4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70387B73-77C9-4C8D-BC6B-CA6574CA2278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116457" y="85692"/>
            <a:ext cx="10356281" cy="5492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Struktura cermetů – porovnání se slinutými karbidy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19B6C57F-657B-49F7-974A-20E28676855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555" y="744521"/>
            <a:ext cx="2020888" cy="2185988"/>
          </a:xfrm>
          <a:noFill/>
        </p:spPr>
      </p:pic>
      <p:pic>
        <p:nvPicPr>
          <p:cNvPr id="4100" name="Picture 5">
            <a:extLst>
              <a:ext uri="{FF2B5EF4-FFF2-40B4-BE49-F238E27FC236}">
                <a16:creationId xmlns:a16="http://schemas.microsoft.com/office/drawing/2014/main" id="{100D2FEE-8967-4E07-84CD-F9B619077B54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43364" y="620714"/>
            <a:ext cx="6624637" cy="2708275"/>
          </a:xfrm>
          <a:noFill/>
        </p:spPr>
      </p:pic>
      <p:pic>
        <p:nvPicPr>
          <p:cNvPr id="4101" name="Picture 7">
            <a:extLst>
              <a:ext uri="{FF2B5EF4-FFF2-40B4-BE49-F238E27FC236}">
                <a16:creationId xmlns:a16="http://schemas.microsoft.com/office/drawing/2014/main" id="{B580A851-E388-4C78-889E-33F40EC2A057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5350" y="3313590"/>
            <a:ext cx="3615942" cy="2452597"/>
          </a:xfrm>
          <a:noFill/>
        </p:spPr>
      </p:pic>
      <p:sp>
        <p:nvSpPr>
          <p:cNvPr id="4102" name="Rectangle 4">
            <a:extLst>
              <a:ext uri="{FF2B5EF4-FFF2-40B4-BE49-F238E27FC236}">
                <a16:creationId xmlns:a16="http://schemas.microsoft.com/office/drawing/2014/main" id="{08A9431C-74EA-4AD9-B044-2DFAC4C65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1" y="2946877"/>
            <a:ext cx="145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Mřížka </a:t>
            </a:r>
            <a:r>
              <a:rPr lang="cs-CZ" altLang="cs-CZ" sz="1800" dirty="0" err="1"/>
              <a:t>TiCN</a:t>
            </a:r>
            <a:endParaRPr lang="cs-CZ" altLang="cs-CZ" sz="1800" dirty="0"/>
          </a:p>
        </p:txBody>
      </p:sp>
      <p:pic>
        <p:nvPicPr>
          <p:cNvPr id="4103" name="Picture 11" descr="F1S2">
            <a:extLst>
              <a:ext uri="{FF2B5EF4-FFF2-40B4-BE49-F238E27FC236}">
                <a16:creationId xmlns:a16="http://schemas.microsoft.com/office/drawing/2014/main" id="{54368446-ED52-4757-A93C-10EFD8AA4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2" y="3345357"/>
            <a:ext cx="3349868" cy="250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Rectangle 13">
            <a:extLst>
              <a:ext uri="{FF2B5EF4-FFF2-40B4-BE49-F238E27FC236}">
                <a16:creationId xmlns:a16="http://schemas.microsoft.com/office/drawing/2014/main" id="{A5469BA7-68CF-432B-A13C-0E9253945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0873" y="3345357"/>
            <a:ext cx="28790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i="1" dirty="0">
                <a:solidFill>
                  <a:srgbClr val="FF0000"/>
                </a:solidFill>
              </a:rPr>
              <a:t>Zdroj: Materiály pro řezné nástroje – Anton </a:t>
            </a:r>
            <a:r>
              <a:rPr lang="cs-CZ" altLang="cs-CZ" sz="1400" b="1" i="1" dirty="0" err="1">
                <a:solidFill>
                  <a:srgbClr val="FF0000"/>
                </a:solidFill>
              </a:rPr>
              <a:t>Humár</a:t>
            </a:r>
            <a:endParaRPr lang="cs-CZ" altLang="cs-CZ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>
            <a:extLst>
              <a:ext uri="{FF2B5EF4-FFF2-40B4-BE49-F238E27FC236}">
                <a16:creationId xmlns:a16="http://schemas.microsoft.com/office/drawing/2014/main" id="{61719C68-461D-47C8-A076-6A53E82A3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69" y="753931"/>
            <a:ext cx="116774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Druhy cermetů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První generace cermetů  </a:t>
            </a:r>
            <a:r>
              <a:rPr lang="cs-CZ" altLang="cs-CZ" sz="1800" b="1" dirty="0" err="1"/>
              <a:t>TiC</a:t>
            </a:r>
            <a:r>
              <a:rPr lang="cs-CZ" altLang="cs-CZ" sz="1800" b="1" dirty="0"/>
              <a:t>-</a:t>
            </a:r>
            <a:r>
              <a:rPr lang="cs-CZ" altLang="cs-CZ" sz="1800" b="1" dirty="0" err="1"/>
              <a:t>Mo</a:t>
            </a:r>
            <a:r>
              <a:rPr lang="cs-CZ" altLang="cs-CZ" sz="1800" b="1" dirty="0"/>
              <a:t>-Ni a TiC-Mo</a:t>
            </a:r>
            <a:r>
              <a:rPr lang="cs-CZ" altLang="cs-CZ" sz="1800" b="1" baseline="-25000" dirty="0"/>
              <a:t>2</a:t>
            </a:r>
            <a:r>
              <a:rPr lang="cs-CZ" altLang="cs-CZ" sz="1800" b="1" dirty="0"/>
              <a:t>C-Ni </a:t>
            </a:r>
            <a:r>
              <a:rPr lang="cs-CZ" altLang="cs-CZ" sz="1800" dirty="0"/>
              <a:t>měla užití omezeno jen na oblast lehkého  řezání, protože jejich houževnatost a odolnost proti vydrolování byla nižší ve srovnání s běžnými slinutými karbidy. Tyto materiály jsou v současné době  pro  řezné nástroje používány jen ve velmi malém rozsahu.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U druhé generace cermetů  </a:t>
            </a:r>
            <a:r>
              <a:rPr lang="cs-CZ" altLang="cs-CZ" sz="1800" dirty="0"/>
              <a:t>se přidáním </a:t>
            </a:r>
            <a:r>
              <a:rPr lang="cs-CZ" altLang="cs-CZ" sz="1800" b="1" dirty="0" err="1"/>
              <a:t>TaC</a:t>
            </a:r>
            <a:r>
              <a:rPr lang="cs-CZ" altLang="cs-CZ" sz="1800" b="1" dirty="0"/>
              <a:t> a WC </a:t>
            </a:r>
            <a:r>
              <a:rPr lang="cs-CZ" altLang="cs-CZ" sz="1800" dirty="0"/>
              <a:t>zlepšila pevnost a odolnost proti vydrolování. Výsledkem bylo rozšíření oblasti užití na soustružení středními hodnotami posuvových rychlostí a na lehké frézování.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/>
              <a:t>Třetí generace cermetů  </a:t>
            </a:r>
            <a:r>
              <a:rPr lang="cs-CZ" altLang="cs-CZ" sz="1800" dirty="0"/>
              <a:t>je založena na kombinaci </a:t>
            </a:r>
            <a:r>
              <a:rPr lang="cs-CZ" altLang="cs-CZ" sz="1800" b="1" dirty="0" err="1"/>
              <a:t>TiC-TiN</a:t>
            </a:r>
            <a:r>
              <a:rPr lang="cs-CZ" altLang="cs-CZ" sz="1800" dirty="0"/>
              <a:t>. Ve srovnání </a:t>
            </a:r>
            <a:br>
              <a:rPr lang="cs-CZ" altLang="cs-CZ" sz="1800" dirty="0"/>
            </a:br>
            <a:r>
              <a:rPr lang="cs-CZ" altLang="cs-CZ" sz="1800" dirty="0"/>
              <a:t>s předchozími generacemi cermetů  má vyšší odolnost proti opotřebení </a:t>
            </a:r>
            <a:br>
              <a:rPr lang="cs-CZ" altLang="cs-CZ" sz="1800" dirty="0"/>
            </a:br>
            <a:r>
              <a:rPr lang="cs-CZ" altLang="cs-CZ" sz="1800" dirty="0"/>
              <a:t>a vydrolování, což umožnilo současné široké využití těchto materiál  v aplikacích pro  řezné nástroje.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D629591-DA36-4CDC-807E-F77183473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C64E7F3-60B8-6080-D43A-18090BFBEFE4}"/>
              </a:ext>
            </a:extLst>
          </p:cNvPr>
          <p:cNvSpPr txBox="1"/>
          <p:nvPr/>
        </p:nvSpPr>
        <p:spPr>
          <a:xfrm>
            <a:off x="199115" y="5050172"/>
            <a:ext cx="11793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HUMÁR, Antonín. MATERIÁLY PRO ŘEZNÉ NÁSTROJE: Interaktivní multimediální text pro všechny studijní programy FSI. 2006. Vysoké učení technické v Brněhttps://docplayer.cz/41193-Materialy-pro-rezne-nastroje.html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385159E0-D4FD-4EEA-A2E3-F7C0F6D77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graphicFrame>
        <p:nvGraphicFramePr>
          <p:cNvPr id="50337" name="Group 161">
            <a:extLst>
              <a:ext uri="{FF2B5EF4-FFF2-40B4-BE49-F238E27FC236}">
                <a16:creationId xmlns:a16="http://schemas.microsoft.com/office/drawing/2014/main" id="{6DF8B501-C6DB-4A7F-96BD-D72BF7B49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158183"/>
              </p:ext>
            </p:extLst>
          </p:nvPr>
        </p:nvGraphicFramePr>
        <p:xfrm>
          <a:off x="157096" y="0"/>
          <a:ext cx="11877807" cy="5792096"/>
        </p:xfrm>
        <a:graphic>
          <a:graphicData uri="http://schemas.openxmlformats.org/drawingml/2006/table">
            <a:tbl>
              <a:tblPr/>
              <a:tblGrid>
                <a:gridCol w="1962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4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522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Představitel Cermetu -  typ</a:t>
                      </a: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Charakteristika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Aplikace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164">
                <a:tc rowSpan="2"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Konvenční cermety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Větší velikost zrn, vyšší obsah pojiva v kombinaci Ni-Co, který v součinnosti s přítomností VC zlepší únavové pevnosti</a:t>
                      </a: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Obrábění polotovarů (hrubování)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142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Menší velikost zrn způsobený např. přítomností Mo, přítomností dalších karbidů (TaC; NbC) vyšší odolnost proti tepelné degradaci.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Obrábění konečných výrobků (načisto)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9185">
                <a:tc rowSpan="4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Nekonvenční cermety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Nanočásticové cermety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Nanočástice TiN na rozhranní zrn, jemnější struktura karbidů – vyšší houževnatost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Obrábění polotovarů (hrubování) – především při přerušovaném řezu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918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Boridové cermety 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Pojivo Co+17%Mn + zrna na bázi AlMgB</a:t>
                      </a:r>
                      <a:r>
                        <a:rPr kumimoji="0" lang="cs-CZ" sz="1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vyšší houževnatost </a:t>
                      </a: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Obrábění polotovarů (hrubování) – především při přerušovaném řezu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11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Gradientní cermety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Povrch je tvořen WC-Co, zatímco jádro je tvořeno WC-Ti(C,N)-Co, vyšší houževnatost a odolnost proti vzniku trhlin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Obrábění polotovarů (hrubování) – především při přerušovaném řezu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918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Povrch je tvořen Ti(C,N)-TiN-WC-Co (Vnitřní a vnější věnec karbidů je bohatší na dusík)</a:t>
                      </a: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Obrábění konečných výrobků  (načisto)</a:t>
                      </a: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>
            <a:extLst>
              <a:ext uri="{FF2B5EF4-FFF2-40B4-BE49-F238E27FC236}">
                <a16:creationId xmlns:a16="http://schemas.microsoft.com/office/drawing/2014/main" id="{6BC33C86-A0BA-4D37-98BD-B987111BC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37" y="188914"/>
            <a:ext cx="1170264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Cermety nabízené společností </a:t>
            </a:r>
            <a:r>
              <a:rPr lang="cs-CZ" altLang="cs-CZ" sz="1800" dirty="0" err="1"/>
              <a:t>Sandvik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Coromant</a:t>
            </a:r>
            <a:r>
              <a:rPr lang="cs-CZ" altLang="cs-CZ" sz="1800" dirty="0"/>
              <a:t>, jako největšího světového výrobce řezných nástrojů, mají ve srovnání s ostatními uváděnými cermety od jiných výrobců  ve většině  případů  univerzálnější použití, větší rozsah doporučených  řezných podmínek a dovolují i vyšší řezné rychlosti. </a:t>
            </a:r>
            <a:r>
              <a:rPr lang="cs-CZ" altLang="cs-CZ" sz="1800" dirty="0" err="1">
                <a:solidFill>
                  <a:srgbClr val="FF0000"/>
                </a:solidFill>
              </a:rPr>
              <a:t>Sandvik</a:t>
            </a:r>
            <a:r>
              <a:rPr lang="cs-CZ" altLang="cs-CZ" sz="1800" dirty="0">
                <a:solidFill>
                  <a:srgbClr val="FF0000"/>
                </a:solidFill>
              </a:rPr>
              <a:t> </a:t>
            </a:r>
            <a:r>
              <a:rPr lang="cs-CZ" altLang="cs-CZ" sz="1800" dirty="0" err="1">
                <a:solidFill>
                  <a:srgbClr val="FF0000"/>
                </a:solidFill>
              </a:rPr>
              <a:t>Coromant</a:t>
            </a:r>
            <a:r>
              <a:rPr lang="cs-CZ" altLang="cs-CZ" sz="1800" dirty="0"/>
              <a:t> nabízí kromě  cermetů  určených pro soustružení a frézování i cermet určený pro upichování a zapichování. Proto pro porovnávání jednotlivých materiálů  tvoří cermety nabízené společností </a:t>
            </a:r>
            <a:r>
              <a:rPr lang="cs-CZ" altLang="cs-CZ" sz="1800" dirty="0" err="1"/>
              <a:t>Sandvik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Coromant</a:t>
            </a:r>
            <a:r>
              <a:rPr lang="cs-CZ" altLang="cs-CZ" sz="1800" dirty="0"/>
              <a:t> určitou obdobu etalonu.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Společnost </a:t>
            </a:r>
            <a:r>
              <a:rPr lang="cs-CZ" altLang="cs-CZ" sz="1800" dirty="0" err="1">
                <a:solidFill>
                  <a:srgbClr val="FF0000"/>
                </a:solidFill>
              </a:rPr>
              <a:t>Kennametal</a:t>
            </a:r>
            <a:r>
              <a:rPr lang="cs-CZ" altLang="cs-CZ" sz="1800" dirty="0"/>
              <a:t> má ve své nabídce nejvíce cermet  pro soustružení, ale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dodává i materiály pro frézování a upichování a zapichování. Jako jediný z producentů řezných nástrojů, udává  řezné podmínky pro frézování v závislosti na úhlu nastavení hlavního ostří a na průměru frézy v záběru vyjádřeného v procentech.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Česká společnost </a:t>
            </a:r>
            <a:r>
              <a:rPr lang="cs-CZ" altLang="cs-CZ" sz="1800" dirty="0" err="1">
                <a:solidFill>
                  <a:srgbClr val="FF0000"/>
                </a:solidFill>
              </a:rPr>
              <a:t>Pramet</a:t>
            </a:r>
            <a:r>
              <a:rPr lang="cs-CZ" altLang="cs-CZ" sz="1800" dirty="0">
                <a:solidFill>
                  <a:srgbClr val="FF0000"/>
                </a:solidFill>
              </a:rPr>
              <a:t> </a:t>
            </a:r>
            <a:r>
              <a:rPr lang="cs-CZ" altLang="cs-CZ" sz="1800" dirty="0" err="1">
                <a:solidFill>
                  <a:srgbClr val="FF0000"/>
                </a:solidFill>
              </a:rPr>
              <a:t>Tools</a:t>
            </a:r>
            <a:r>
              <a:rPr lang="cs-CZ" altLang="cs-CZ" sz="1800" dirty="0"/>
              <a:t> sama již cermety nevyrábí, ale ve své nabídce je má její mateřská společnost firma </a:t>
            </a:r>
            <a:r>
              <a:rPr lang="cs-CZ" altLang="cs-CZ" sz="1800" dirty="0" err="1">
                <a:solidFill>
                  <a:srgbClr val="FF0000"/>
                </a:solidFill>
              </a:rPr>
              <a:t>Seco</a:t>
            </a:r>
            <a:r>
              <a:rPr lang="cs-CZ" altLang="cs-CZ" sz="1800" dirty="0">
                <a:solidFill>
                  <a:srgbClr val="FF0000"/>
                </a:solidFill>
              </a:rPr>
              <a:t> </a:t>
            </a:r>
            <a:r>
              <a:rPr lang="cs-CZ" altLang="cs-CZ" sz="1800" dirty="0" err="1">
                <a:solidFill>
                  <a:srgbClr val="FF0000"/>
                </a:solidFill>
              </a:rPr>
              <a:t>Tools</a:t>
            </a:r>
            <a:r>
              <a:rPr lang="cs-CZ" altLang="cs-CZ" sz="1800" dirty="0"/>
              <a:t>, která nabízí univerzální cermety pro soustružení a frézování, jejich univerzálnost použití je ale vyvážena nižšími  řeznými rychlostmi. Společnost </a:t>
            </a:r>
            <a:r>
              <a:rPr lang="cs-CZ" altLang="cs-CZ" sz="1800" dirty="0" err="1"/>
              <a:t>Seco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Tools</a:t>
            </a:r>
            <a:r>
              <a:rPr lang="cs-CZ" altLang="cs-CZ" sz="1800" dirty="0"/>
              <a:t> má v nabídce i cermety určené pro vrtání.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47D322D-EAF9-4E5B-AC7D-2DC82743E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Obrázek 1">
            <a:extLst>
              <a:ext uri="{FF2B5EF4-FFF2-40B4-BE49-F238E27FC236}">
                <a16:creationId xmlns:a16="http://schemas.microsoft.com/office/drawing/2014/main" id="{4A4C640E-D1B0-4954-A47D-7AE0301FA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44451"/>
            <a:ext cx="25892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Obrázek 2">
            <a:extLst>
              <a:ext uri="{FF2B5EF4-FFF2-40B4-BE49-F238E27FC236}">
                <a16:creationId xmlns:a16="http://schemas.microsoft.com/office/drawing/2014/main" id="{F668A213-D88D-412B-8E5F-DD990A101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567" y="962026"/>
            <a:ext cx="5868865" cy="4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Rectangle 7">
            <a:extLst>
              <a:ext uri="{FF2B5EF4-FFF2-40B4-BE49-F238E27FC236}">
                <a16:creationId xmlns:a16="http://schemas.microsoft.com/office/drawing/2014/main" id="{293E5164-AEFB-4FB9-940A-B98BF746D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491289"/>
            <a:ext cx="76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36/62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DA06A7C-8840-449C-A2DD-AD0218B76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Obrázek 1">
            <a:extLst>
              <a:ext uri="{FF2B5EF4-FFF2-40B4-BE49-F238E27FC236}">
                <a16:creationId xmlns:a16="http://schemas.microsoft.com/office/drawing/2014/main" id="{90DC6CD6-AE14-4DAB-A57E-8EBDEEFB4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115889"/>
            <a:ext cx="8645525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4B613D40-B0E8-4896-9A6A-1F993D646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F161CDBC-9581-47C2-A671-1184746EA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39938" name="Obrázek 1">
            <a:extLst>
              <a:ext uri="{FF2B5EF4-FFF2-40B4-BE49-F238E27FC236}">
                <a16:creationId xmlns:a16="http://schemas.microsoft.com/office/drawing/2014/main" id="{2EE110FC-0058-47B7-80EC-0EAC87581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623" y="87064"/>
            <a:ext cx="6798754" cy="581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Obrázek 1">
            <a:extLst>
              <a:ext uri="{FF2B5EF4-FFF2-40B4-BE49-F238E27FC236}">
                <a16:creationId xmlns:a16="http://schemas.microsoft.com/office/drawing/2014/main" id="{750F8F19-2EF3-4155-AB19-296AF43F7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38" y="0"/>
            <a:ext cx="6819900" cy="560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C1933DC3-0965-43A8-A71C-07615866E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Obrázek 1">
            <a:extLst>
              <a:ext uri="{FF2B5EF4-FFF2-40B4-BE49-F238E27FC236}">
                <a16:creationId xmlns:a16="http://schemas.microsoft.com/office/drawing/2014/main" id="{08E0E44E-BCD5-4419-982C-BA70F44DF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115888"/>
            <a:ext cx="336073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Obrázek 2">
            <a:extLst>
              <a:ext uri="{FF2B5EF4-FFF2-40B4-BE49-F238E27FC236}">
                <a16:creationId xmlns:a16="http://schemas.microsoft.com/office/drawing/2014/main" id="{005A5001-8D27-463C-9F73-B4A556ED8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58" y="1008092"/>
            <a:ext cx="7812087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E85CAD36-07B5-40AF-A37F-D4551E66D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Obrázek 1">
            <a:extLst>
              <a:ext uri="{FF2B5EF4-FFF2-40B4-BE49-F238E27FC236}">
                <a16:creationId xmlns:a16="http://schemas.microsoft.com/office/drawing/2014/main" id="{D22FD86C-80AD-4FAB-9799-6885A47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88913"/>
            <a:ext cx="8888413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5F6C94E-F7A4-4852-A6AE-46D3F8EDA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Obrázek 1">
            <a:extLst>
              <a:ext uri="{FF2B5EF4-FFF2-40B4-BE49-F238E27FC236}">
                <a16:creationId xmlns:a16="http://schemas.microsoft.com/office/drawing/2014/main" id="{7428B491-0218-4535-AB28-9849C389C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1064865"/>
            <a:ext cx="8699500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Obrázek 2">
            <a:extLst>
              <a:ext uri="{FF2B5EF4-FFF2-40B4-BE49-F238E27FC236}">
                <a16:creationId xmlns:a16="http://schemas.microsoft.com/office/drawing/2014/main" id="{91C2B517-16F5-44FF-B6D3-4451718A3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115888"/>
            <a:ext cx="336073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AE8DF9D2-3273-49AA-8650-B0596E64F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Obrázek 1">
            <a:extLst>
              <a:ext uri="{FF2B5EF4-FFF2-40B4-BE49-F238E27FC236}">
                <a16:creationId xmlns:a16="http://schemas.microsoft.com/office/drawing/2014/main" id="{0D73462E-4254-4237-9C93-9DA9769DE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744" y="858838"/>
            <a:ext cx="87884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Obrázek 2">
            <a:extLst>
              <a:ext uri="{FF2B5EF4-FFF2-40B4-BE49-F238E27FC236}">
                <a16:creationId xmlns:a16="http://schemas.microsoft.com/office/drawing/2014/main" id="{0174B1B2-F331-41EF-8EDD-18FDE32F7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115888"/>
            <a:ext cx="336073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8350EF55-A3C0-423A-BB2E-ADAD8B6E4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>
            <a:extLst>
              <a:ext uri="{FF2B5EF4-FFF2-40B4-BE49-F238E27FC236}">
                <a16:creationId xmlns:a16="http://schemas.microsoft.com/office/drawing/2014/main" id="{C0056602-3A29-4284-A0C4-F81C3D3EE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949" y="476250"/>
            <a:ext cx="1156002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dirty="0" err="1">
                <a:solidFill>
                  <a:srgbClr val="FF3300"/>
                </a:solidFill>
              </a:rPr>
              <a:t>Kyocera</a:t>
            </a:r>
            <a:endParaRPr lang="cs-CZ" altLang="cs-CZ" sz="24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Firma pochází z Japonska a vedle výroby řezných materiálů se zabývá také </a:t>
            </a:r>
            <a:br>
              <a:rPr lang="cs-CZ" altLang="cs-CZ" sz="1800" dirty="0"/>
            </a:br>
            <a:r>
              <a:rPr lang="cs-CZ" altLang="cs-CZ" sz="1800" dirty="0"/>
              <a:t>např. výrobou průmyslových keramických výrobků a polovodičových zařízení. Z řezných materiálů vyrábí slinuté karbidy, cermety, keramiku, diamant, polykrystalický nitrid bóru, </a:t>
            </a:r>
            <a:r>
              <a:rPr lang="cs-CZ" altLang="cs-CZ" sz="1800" dirty="0" err="1"/>
              <a:t>povlakované</a:t>
            </a:r>
            <a:r>
              <a:rPr lang="cs-CZ" altLang="cs-CZ" sz="1800" dirty="0"/>
              <a:t> slinuté karbidy (metoda PVD a CVD) a </a:t>
            </a:r>
            <a:r>
              <a:rPr lang="cs-CZ" altLang="cs-CZ" sz="1800" dirty="0" err="1"/>
              <a:t>povlakované</a:t>
            </a:r>
            <a:r>
              <a:rPr lang="cs-CZ" altLang="cs-CZ" sz="1800" dirty="0"/>
              <a:t> cermety (metoda PVD).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V roce 2007 </a:t>
            </a:r>
            <a:r>
              <a:rPr lang="cs-CZ" altLang="cs-CZ" sz="1800" dirty="0" err="1"/>
              <a:t>Kyocera</a:t>
            </a:r>
            <a:r>
              <a:rPr lang="cs-CZ" altLang="cs-CZ" sz="1800" dirty="0"/>
              <a:t> ohlásila, že podepsala licenční smlouvu s americkou firmou </a:t>
            </a:r>
            <a:r>
              <a:rPr lang="cs-CZ" altLang="cs-CZ" sz="1800" dirty="0" err="1"/>
              <a:t>Kannametal</a:t>
            </a:r>
            <a:r>
              <a:rPr lang="cs-CZ" altLang="cs-CZ" sz="1800" dirty="0"/>
              <a:t> Inc. Cílem smlouvy je posílení pozic v určitých zeměpisných oblastech a také vzájemné doplnění produktového sortimentu obou společností.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/>
              <a:t>Kyocera</a:t>
            </a:r>
            <a:r>
              <a:rPr lang="cs-CZ" altLang="cs-CZ" sz="1800" dirty="0"/>
              <a:t> je známá jako přední výrobce cermetů, které má zastoupeny v několika druzích. Cermety se používají především při soustružení, ale ve všech řadách cermetů – TN, TC i PV - jsou zastoupeny materiály s vysokou odolností proti rázům a tepelným šokům, které byly vyvinuty pro některé hrubovací soustružnické operace a zejména pro frézování.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279E2F2-9E53-4DE6-A53D-4201DD50E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>
            <a:extLst>
              <a:ext uri="{FF2B5EF4-FFF2-40B4-BE49-F238E27FC236}">
                <a16:creationId xmlns:a16="http://schemas.microsoft.com/office/drawing/2014/main" id="{66BDD63C-5A32-47C5-A424-3654B35F4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37" y="260350"/>
            <a:ext cx="1170264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dirty="0" err="1">
                <a:solidFill>
                  <a:srgbClr val="FF3300"/>
                </a:solidFill>
              </a:rPr>
              <a:t>CeramTec</a:t>
            </a:r>
            <a:endParaRPr lang="cs-CZ" altLang="cs-CZ" sz="24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Společnost </a:t>
            </a:r>
            <a:r>
              <a:rPr lang="cs-CZ" altLang="cs-CZ" sz="1800" dirty="0" err="1"/>
              <a:t>Ceramtec</a:t>
            </a:r>
            <a:r>
              <a:rPr lang="cs-CZ" altLang="cs-CZ" sz="1800" dirty="0"/>
              <a:t> má mnoho poboček po celém světě ve výrobních provozech </a:t>
            </a:r>
            <a:br>
              <a:rPr lang="cs-CZ" altLang="cs-CZ" sz="1800" dirty="0"/>
            </a:br>
            <a:r>
              <a:rPr lang="cs-CZ" altLang="cs-CZ" sz="1800" dirty="0"/>
              <a:t>v USA, Asii a Evropě. Jedna z poboček se nachází v České republice v Šumperku. Tato pobočka se specializuje na výrobu produktů z karbidů křemíku. Výrobny zahrnují velký sortiment produktů. Výkonné keramické materiály jsou používány jako součásti strojů, systémů a v lékařství.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Je jedním z vedoucích světových výrobců vysoce výkonných výrobků z keramických materiálů z dlouholetou tradicí. Veliké zastoupení mají součásti z keramiky. Vedle toho se specializuje také na výrobu řezných materiálů, z nichž převažují nástroje z keramiky. Zabývá se ale i výrobou řezných materiálů z cermetů.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61689BA-BCBA-4484-A729-941245A5F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>
            <a:extLst>
              <a:ext uri="{FF2B5EF4-FFF2-40B4-BE49-F238E27FC236}">
                <a16:creationId xmlns:a16="http://schemas.microsoft.com/office/drawing/2014/main" id="{48DC02B2-1E8D-4BB6-B66E-E3C4DAB00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947" y="188914"/>
            <a:ext cx="1182847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dirty="0" err="1">
                <a:solidFill>
                  <a:srgbClr val="FF3300"/>
                </a:solidFill>
              </a:rPr>
              <a:t>Ceratizit</a:t>
            </a:r>
            <a:endParaRPr lang="cs-CZ" altLang="cs-CZ" sz="2400" dirty="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dirty="0">
              <a:solidFill>
                <a:srgbClr val="FF330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Společnost je špičkovým světovým producentem řezných materiálů a nástrojů </a:t>
            </a:r>
            <a:br>
              <a:rPr lang="cs-CZ" altLang="cs-CZ" sz="1800" dirty="0"/>
            </a:br>
            <a:r>
              <a:rPr lang="cs-CZ" altLang="cs-CZ" sz="1800" dirty="0"/>
              <a:t>s pobočkami po celém světě. Její jméno vzniklo spojením dvou firem v roce 2002. Jednalo se o společnosti CERAMETAL a PLANSEE TIZIT. Obě firmy mají dlouholetou zkušenost při výrobě tvrdých řezných materiálů. Firma </a:t>
            </a:r>
            <a:r>
              <a:rPr lang="cs-CZ" altLang="cs-CZ" sz="1800" dirty="0" err="1"/>
              <a:t>Cerametal</a:t>
            </a:r>
            <a:r>
              <a:rPr lang="cs-CZ" altLang="cs-CZ" sz="1800" dirty="0"/>
              <a:t> byla založena roku 1931 v </a:t>
            </a:r>
            <a:r>
              <a:rPr lang="cs-CZ" altLang="cs-CZ" sz="1800" dirty="0" err="1"/>
              <a:t>Luxemburku</a:t>
            </a:r>
            <a:r>
              <a:rPr lang="cs-CZ" altLang="cs-CZ" sz="1800" dirty="0"/>
              <a:t> a firma </a:t>
            </a:r>
            <a:r>
              <a:rPr lang="cs-CZ" altLang="cs-CZ" sz="1800" dirty="0" err="1"/>
              <a:t>Planse</a:t>
            </a:r>
            <a:r>
              <a:rPr lang="cs-CZ" altLang="cs-CZ" sz="1800" dirty="0"/>
              <a:t> roku 1921 v Rakousku. Firmu </a:t>
            </a:r>
            <a:r>
              <a:rPr lang="cs-CZ" altLang="cs-CZ" sz="1800" dirty="0" err="1"/>
              <a:t>Planse</a:t>
            </a:r>
            <a:r>
              <a:rPr lang="cs-CZ" altLang="cs-CZ" sz="1800" dirty="0"/>
              <a:t> založil pan </a:t>
            </a:r>
            <a:r>
              <a:rPr lang="cs-CZ" altLang="cs-CZ" sz="1800" dirty="0" err="1"/>
              <a:t>Schwarzkopf</a:t>
            </a:r>
            <a:r>
              <a:rPr lang="cs-CZ" altLang="cs-CZ" sz="1800" dirty="0"/>
              <a:t> s původním názvem </a:t>
            </a:r>
            <a:r>
              <a:rPr lang="cs-CZ" altLang="cs-CZ" sz="1800" dirty="0" err="1"/>
              <a:t>Metallwerk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Plansee</a:t>
            </a:r>
            <a:r>
              <a:rPr lang="cs-CZ" altLang="cs-CZ" sz="1800" dirty="0"/>
              <a:t> v tyrolském městě </a:t>
            </a:r>
            <a:r>
              <a:rPr lang="cs-CZ" altLang="cs-CZ" sz="1800" dirty="0" err="1"/>
              <a:t>Reutte</a:t>
            </a:r>
            <a:r>
              <a:rPr lang="cs-CZ" altLang="cs-CZ" sz="1800" dirty="0"/>
              <a:t>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Společnost </a:t>
            </a:r>
            <a:r>
              <a:rPr lang="cs-CZ" altLang="cs-CZ" sz="1800" dirty="0" err="1"/>
              <a:t>Ceratizit</a:t>
            </a:r>
            <a:r>
              <a:rPr lang="cs-CZ" altLang="cs-CZ" sz="1800" dirty="0"/>
              <a:t> je zaměřená na určité obory na trhu, jako jsou automobilový průmysl, letecký průmysl, petrochemický průmysl, průmysl všeobecného strojírenství, energie a transport, polotovary pro výrobce precizních nástrojů. Společnost je špičkovým světovým producentem řezných materiálů a nástrojů </a:t>
            </a:r>
            <a:br>
              <a:rPr lang="cs-CZ" altLang="cs-CZ" sz="1800" dirty="0"/>
            </a:br>
            <a:r>
              <a:rPr lang="cs-CZ" altLang="cs-CZ" sz="1800" dirty="0"/>
              <a:t>s pobočkami po celém světě. V rakouské </a:t>
            </a:r>
            <a:r>
              <a:rPr lang="cs-CZ" altLang="cs-CZ" sz="1800" dirty="0" err="1"/>
              <a:t>Plansee</a:t>
            </a:r>
            <a:r>
              <a:rPr lang="cs-CZ" altLang="cs-CZ" sz="1800" dirty="0"/>
              <a:t> byly cermety původně vyvinuty </a:t>
            </a:r>
            <a:br>
              <a:rPr lang="cs-CZ" altLang="cs-CZ" sz="1800" dirty="0"/>
            </a:br>
            <a:r>
              <a:rPr lang="cs-CZ" altLang="cs-CZ" sz="1800" dirty="0"/>
              <a:t>a kolem roku 1931 zde byly také patentovány.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Sériové produkty značky </a:t>
            </a:r>
            <a:r>
              <a:rPr lang="cs-CZ" altLang="cs-CZ" sz="1800" dirty="0" err="1"/>
              <a:t>Ceratizit</a:t>
            </a:r>
            <a:r>
              <a:rPr lang="cs-CZ" altLang="cs-CZ" sz="1800" dirty="0"/>
              <a:t> v České republice nabízí od roku 2005 obchodní společnost WNT se sídlem v německém </a:t>
            </a:r>
            <a:r>
              <a:rPr lang="cs-CZ" altLang="cs-CZ" sz="1800" dirty="0" err="1"/>
              <a:t>Kemptenu</a:t>
            </a:r>
            <a:r>
              <a:rPr lang="cs-CZ" altLang="cs-CZ" sz="1800" dirty="0"/>
              <a:t>, která má v České republice pobočku (Velké Meziříčí – Antonín Holub).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02C13BB-AF90-45FD-862A-008A16C9F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64EFDFD-6151-4CF4-B0F2-D68D6F6B6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49154" name="Obrázek 1">
            <a:extLst>
              <a:ext uri="{FF2B5EF4-FFF2-40B4-BE49-F238E27FC236}">
                <a16:creationId xmlns:a16="http://schemas.microsoft.com/office/drawing/2014/main" id="{3EF8F2A6-4DD5-4FD5-B9A9-D163579DA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33338"/>
            <a:ext cx="7502795" cy="448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Obrázek 2">
            <a:extLst>
              <a:ext uri="{FF2B5EF4-FFF2-40B4-BE49-F238E27FC236}">
                <a16:creationId xmlns:a16="http://schemas.microsoft.com/office/drawing/2014/main" id="{88DDE478-E017-4CDD-99C2-0228F64EA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445" y="4367946"/>
            <a:ext cx="7065724" cy="136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2044A275-BD1B-4013-9EBB-C2A30CCBE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50178" name="Obrázek 1">
            <a:extLst>
              <a:ext uri="{FF2B5EF4-FFF2-40B4-BE49-F238E27FC236}">
                <a16:creationId xmlns:a16="http://schemas.microsoft.com/office/drawing/2014/main" id="{2561C43A-63B1-4400-B8A6-2B47CA6E4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555" y="0"/>
            <a:ext cx="8909050" cy="57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867D94A1-7F37-46BC-8B87-C38ECEED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51202" name="Obrázek 1">
            <a:extLst>
              <a:ext uri="{FF2B5EF4-FFF2-40B4-BE49-F238E27FC236}">
                <a16:creationId xmlns:a16="http://schemas.microsoft.com/office/drawing/2014/main" id="{59CE9922-8EBC-4481-895E-0F9BE7AEA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115889"/>
            <a:ext cx="25400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Obdélník 2">
            <a:extLst>
              <a:ext uri="{FF2B5EF4-FFF2-40B4-BE49-F238E27FC236}">
                <a16:creationId xmlns:a16="http://schemas.microsoft.com/office/drawing/2014/main" id="{A453C2C8-02CE-4F2D-9F86-09B2A0377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81" y="1125539"/>
            <a:ext cx="1177814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Výrobce řezných materiálů Mitsubishi </a:t>
            </a:r>
            <a:r>
              <a:rPr lang="cs-CZ" altLang="cs-CZ" sz="1800" dirty="0" err="1"/>
              <a:t>Materials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Corporation</a:t>
            </a:r>
            <a:r>
              <a:rPr lang="cs-CZ" altLang="cs-CZ" sz="1800" dirty="0"/>
              <a:t> je jednou z více než 100 společností sdružených v Mitsubishi </a:t>
            </a:r>
            <a:r>
              <a:rPr lang="cs-CZ" altLang="cs-CZ" sz="1800" dirty="0" err="1"/>
              <a:t>Corporation</a:t>
            </a:r>
            <a:r>
              <a:rPr lang="cs-CZ" altLang="cs-CZ" sz="1800" dirty="0"/>
              <a:t>. Mitsubishi </a:t>
            </a:r>
            <a:r>
              <a:rPr lang="cs-CZ" altLang="cs-CZ" sz="1800" dirty="0" err="1"/>
              <a:t>Materials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Corporation</a:t>
            </a:r>
            <a:r>
              <a:rPr lang="cs-CZ" altLang="cs-CZ" sz="1800" dirty="0"/>
              <a:t> byla založena v roce 1950 v Japonsku, ale její historie sahá až do roku 1871. Společnost v současné době zaměstnává více než 26 000 zaměstnanců po celém světě. Fyzikálně mechanické vlastnosti nedeponovaných cermetů, používaných i jako základní substrát pro depozici, jsou uvedeny v tabulce. </a:t>
            </a:r>
          </a:p>
        </p:txBody>
      </p:sp>
      <p:pic>
        <p:nvPicPr>
          <p:cNvPr id="51204" name="Obrázek 4">
            <a:extLst>
              <a:ext uri="{FF2B5EF4-FFF2-40B4-BE49-F238E27FC236}">
                <a16:creationId xmlns:a16="http://schemas.microsoft.com/office/drawing/2014/main" id="{AED3C4DD-1EE5-4174-BBF3-0A49255C0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621" y="2489876"/>
            <a:ext cx="838517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B66598D2-D432-4C5A-BEDE-7B71C64A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52226" name="Obrázek 1">
            <a:extLst>
              <a:ext uri="{FF2B5EF4-FFF2-40B4-BE49-F238E27FC236}">
                <a16:creationId xmlns:a16="http://schemas.microsoft.com/office/drawing/2014/main" id="{1660AC7E-5DC0-4208-B8B2-5329D55BA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470" y="1"/>
            <a:ext cx="7337068" cy="545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Obrázek 1">
            <a:extLst>
              <a:ext uri="{FF2B5EF4-FFF2-40B4-BE49-F238E27FC236}">
                <a16:creationId xmlns:a16="http://schemas.microsoft.com/office/drawing/2014/main" id="{7295DE0A-D8C0-4E82-8293-1B27BC58D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88914"/>
            <a:ext cx="8124825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51B287B5-B5EA-4A2E-922A-59ADDC16F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Obrázek 2">
            <a:extLst>
              <a:ext uri="{FF2B5EF4-FFF2-40B4-BE49-F238E27FC236}">
                <a16:creationId xmlns:a16="http://schemas.microsoft.com/office/drawing/2014/main" id="{27CABD3E-AF17-49CC-8078-776FACA60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044" y="0"/>
            <a:ext cx="8359911" cy="528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A7EACAB-7E30-46D3-8959-C5C30D6DB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866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165E9E7-C08D-5D74-7466-CD44ECEC7D72}"/>
              </a:ext>
            </a:extLst>
          </p:cNvPr>
          <p:cNvSpPr txBox="1"/>
          <p:nvPr/>
        </p:nvSpPr>
        <p:spPr>
          <a:xfrm>
            <a:off x="277988" y="5285064"/>
            <a:ext cx="11793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HUMÁR, Antonín. MATERIÁLY PRO ŘEZNÉ NÁSTROJE: Interaktivní multimediální text pro všechny studijní programy FSI. 2006. Vysoké učení technické v Brněhttps://docplayer.cz/41193-Materialy-pro-rezne-nastroje.html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1795</Words>
  <Application>Microsoft Office PowerPoint</Application>
  <PresentationFormat>Širokoúhlá obrazovka</PresentationFormat>
  <Paragraphs>102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Wingdings</vt:lpstr>
      <vt:lpstr>Motiv Office</vt:lpstr>
      <vt:lpstr>1_Motiv Office</vt:lpstr>
      <vt:lpstr>Office Theme</vt:lpstr>
      <vt:lpstr>Prezentace aplikace PowerPoint</vt:lpstr>
      <vt:lpstr>Prezentace aplikace PowerPoint</vt:lpstr>
      <vt:lpstr>Dohledejte výrobce slinutých karbidů.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Struktura cermetů – porovnání se slinutými karbidy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Antonin Kriz</dc:creator>
  <cp:lastModifiedBy>Antonin Kriz</cp:lastModifiedBy>
  <cp:revision>5</cp:revision>
  <dcterms:created xsi:type="dcterms:W3CDTF">2022-04-16T08:13:35Z</dcterms:created>
  <dcterms:modified xsi:type="dcterms:W3CDTF">2022-06-25T11:25:48Z</dcterms:modified>
</cp:coreProperties>
</file>