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0" r:id="rId3"/>
    <p:sldId id="261" r:id="rId4"/>
    <p:sldId id="262" r:id="rId5"/>
    <p:sldId id="263" r:id="rId6"/>
    <p:sldId id="264" r:id="rId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1B63C-18F5-4E52-9CBA-257CA1B465E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A1F3-A3F7-43E3-B2CB-11B5D179A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669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1B63C-18F5-4E52-9CBA-257CA1B465E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A1F3-A3F7-43E3-B2CB-11B5D179A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381256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1B63C-18F5-4E52-9CBA-257CA1B465E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A1F3-A3F7-43E3-B2CB-11B5D179A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15971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1B63C-18F5-4E52-9CBA-257CA1B465E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A1F3-A3F7-43E3-B2CB-11B5D179A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7072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1B63C-18F5-4E52-9CBA-257CA1B465E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A1F3-A3F7-43E3-B2CB-11B5D179A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01794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1B63C-18F5-4E52-9CBA-257CA1B465E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A1F3-A3F7-43E3-B2CB-11B5D179A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6425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1B63C-18F5-4E52-9CBA-257CA1B465E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A1F3-A3F7-43E3-B2CB-11B5D179A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803002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1B63C-18F5-4E52-9CBA-257CA1B465E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A1F3-A3F7-43E3-B2CB-11B5D179A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14511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1B63C-18F5-4E52-9CBA-257CA1B465E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A1F3-A3F7-43E3-B2CB-11B5D179A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32768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1B63C-18F5-4E52-9CBA-257CA1B465E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A1F3-A3F7-43E3-B2CB-11B5D179A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00496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61B63C-18F5-4E52-9CBA-257CA1B465E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7A1F3-A3F7-43E3-B2CB-11B5D179A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049460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48222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1B63C-18F5-4E52-9CBA-257CA1B465E2}" type="datetimeFigureOut">
              <a:rPr lang="cs-CZ" smtClean="0"/>
              <a:t>16.02.2023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B7A1F3-A3F7-43E3-B2CB-11B5D179A75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236992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4a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2.m4a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media" Target="../media/media4.m4a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4.m4a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8.m4a"/><Relationship Id="rId3" Type="http://schemas.microsoft.com/office/2007/relationships/media" Target="../media/media6.m4a"/><Relationship Id="rId7" Type="http://schemas.microsoft.com/office/2007/relationships/media" Target="../media/media8.m4a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audio" Target="../media/media7.m4a"/><Relationship Id="rId5" Type="http://schemas.microsoft.com/office/2007/relationships/media" Target="../media/media7.m4a"/><Relationship Id="rId10" Type="http://schemas.openxmlformats.org/officeDocument/2006/relationships/image" Target="../media/image4.png"/><Relationship Id="rId4" Type="http://schemas.openxmlformats.org/officeDocument/2006/relationships/audio" Target="../media/media6.m4a"/><Relationship Id="rId9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media12.m4a"/><Relationship Id="rId3" Type="http://schemas.microsoft.com/office/2007/relationships/media" Target="../media/media10.m4a"/><Relationship Id="rId7" Type="http://schemas.microsoft.com/office/2007/relationships/media" Target="../media/media12.m4a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audio" Target="../media/media11.m4a"/><Relationship Id="rId5" Type="http://schemas.microsoft.com/office/2007/relationships/media" Target="../media/media11.m4a"/><Relationship Id="rId10" Type="http://schemas.openxmlformats.org/officeDocument/2006/relationships/image" Target="../media/image4.png"/><Relationship Id="rId4" Type="http://schemas.openxmlformats.org/officeDocument/2006/relationships/audio" Target="../media/media10.m4a"/><Relationship Id="rId9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media16.m4a"/><Relationship Id="rId3" Type="http://schemas.microsoft.com/office/2007/relationships/media" Target="../media/media14.m4a"/><Relationship Id="rId7" Type="http://schemas.microsoft.com/office/2007/relationships/media" Target="../media/media16.m4a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audio" Target="../media/media15.m4a"/><Relationship Id="rId5" Type="http://schemas.microsoft.com/office/2007/relationships/media" Target="../media/media15.m4a"/><Relationship Id="rId10" Type="http://schemas.openxmlformats.org/officeDocument/2006/relationships/image" Target="../media/image4.png"/><Relationship Id="rId4" Type="http://schemas.openxmlformats.org/officeDocument/2006/relationships/audio" Target="../media/media14.m4a"/><Relationship Id="rId9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0264780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066800" y="876300"/>
            <a:ext cx="10096500" cy="58351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6-e SEMAINE</a:t>
            </a:r>
          </a:p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endParaRPr lang="cs-CZ" b="1" u="sng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25"/>
              </a:spcAft>
            </a:pP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1. Traduisez les locutions verbo-nominales en français par un verbe</a:t>
            </a:r>
            <a:r>
              <a:rPr lang="cs-CZ" b="1" u="sng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cs-CZ" b="1" u="sng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</a:rPr>
              <a:t>simple en tchèque :</a:t>
            </a: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marR="1338580" indent="-342900" algn="just">
              <a:lnSpc>
                <a:spcPct val="112000"/>
              </a:lnSpc>
              <a:spcAft>
                <a:spcPts val="600"/>
              </a:spcAft>
              <a:buAutoNum type="alphaLcParenR"/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substantif français avec l’article indéfini « un, une » </a:t>
            </a:r>
          </a:p>
          <a:p>
            <a:pPr marR="1338580" algn="just"/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1. Il fit une grimace.</a:t>
            </a:r>
          </a:p>
          <a:p>
            <a:pPr marR="1338580" algn="just">
              <a:lnSpc>
                <a:spcPct val="112000"/>
              </a:lnSpc>
              <a:spcAft>
                <a:spcPts val="25"/>
              </a:spcAft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Il poussa un cri d’étonnement. </a:t>
            </a:r>
          </a:p>
          <a:p>
            <a:pPr marR="274256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Elle donna un tour de clef à la porte. </a:t>
            </a:r>
          </a:p>
          <a:p>
            <a:pPr marR="274256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Il eut soudain un rire d’amitié.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Denise promena sur ses voisins un regard provocant. </a:t>
            </a:r>
          </a:p>
          <a:p>
            <a:pPr lvl="0" algn="just" fontAlgn="base">
              <a:lnSpc>
                <a:spcPct val="111000"/>
              </a:lnSpc>
              <a:spcAft>
                <a:spcPts val="615"/>
              </a:spcAft>
              <a:buClr>
                <a:srgbClr val="000000"/>
              </a:buClr>
              <a:buSzPts val="1300"/>
            </a:pPr>
            <a:r>
              <a:rPr lang="cs-CZ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Pablo eut un haussement d’épaules. </a:t>
            </a:r>
          </a:p>
          <a:p>
            <a:pPr lvl="0" algn="just" fontAlgn="base">
              <a:lnSpc>
                <a:spcPct val="111000"/>
              </a:lnSpc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350" indent="-6350" algn="just">
              <a:lnSpc>
                <a:spcPct val="112000"/>
              </a:lnSpc>
              <a:spcAft>
                <a:spcPts val="600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b) substantif français avec l’article défini « le, la »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R="2815590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Il faut faire le compte de tous les arbres fruitiers. </a:t>
            </a:r>
          </a:p>
          <a:p>
            <a:pPr marR="2815590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Ne te donne pas la peine pour rien. </a:t>
            </a:r>
          </a:p>
          <a:p>
            <a:pPr marR="2815590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Il faisait la cour à Élisabeth.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Madame Dupuis hocha la tête en signe d’approbation.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L’inspecteur a fait le tour de toute la maison. </a:t>
            </a:r>
          </a:p>
          <a:p>
            <a:pPr lvl="0" algn="just" fontAlgn="base">
              <a:lnSpc>
                <a:spcPct val="111000"/>
              </a:lnSpc>
              <a:spcAft>
                <a:spcPts val="640"/>
              </a:spcAft>
              <a:buClr>
                <a:srgbClr val="000000"/>
              </a:buClr>
              <a:buSzPts val="1300"/>
            </a:pPr>
            <a:r>
              <a:rPr lang="cs-CZ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Il avait prié Henriette de faire le voyage avec lui. </a:t>
            </a:r>
            <a:endParaRPr lang="cs-CZ" u="none" strike="noStrike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236200" y="5791200"/>
            <a:ext cx="609600" cy="609600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1300" y="711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747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93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674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47800" y="1032927"/>
            <a:ext cx="9258300" cy="5020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indent="-6350" algn="just">
              <a:lnSpc>
                <a:spcPct val="112000"/>
              </a:lnSpc>
              <a:spcAft>
                <a:spcPts val="600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c) substantif français sans article </a:t>
            </a: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Une bande de garçons fit irruption dans la classe.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Il avait honte de sa conduite.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Ne voudrait-il pas mieux de rembourser chemin ?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La frégate fit voile vers Constantinople.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La veille au soir, il avait pris congé de miss Lydia. </a:t>
            </a:r>
          </a:p>
          <a:p>
            <a:pPr marL="6350" indent="-6350" algn="just">
              <a:lnSpc>
                <a:spcPct val="111000"/>
              </a:lnSpc>
              <a:spcAft>
                <a:spcPts val="59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6. Avez-vous pris part à la manif ? </a:t>
            </a:r>
          </a:p>
          <a:p>
            <a:pPr marL="6350" indent="-6350" algn="just">
              <a:lnSpc>
                <a:spcPct val="111000"/>
              </a:lnSpc>
              <a:spcAft>
                <a:spcPts val="595"/>
              </a:spcAft>
            </a:pPr>
            <a:endParaRPr lang="cs-CZ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marR="1696720" indent="-6350" algn="just">
              <a:lnSpc>
                <a:spcPct val="112000"/>
              </a:lnSpc>
              <a:spcAft>
                <a:spcPts val="600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d) substantif français avec déterminant possessif </a:t>
            </a:r>
          </a:p>
          <a:p>
            <a:pPr marL="6350" marR="169672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1. Elle a pris sa revanche.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La Seine prend sa source en Bourgogne.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Yann revint pour lui faire ses adieux.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Jeudi prochain je passe mon bachot.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Nous prenons notre petit déjeuner à 7 heures. </a:t>
            </a:r>
          </a:p>
          <a:p>
            <a:pPr lvl="0" algn="just" fontAlgn="base">
              <a:lnSpc>
                <a:spcPct val="111000"/>
              </a:lnSpc>
              <a:spcAft>
                <a:spcPts val="640"/>
              </a:spcAft>
              <a:buClr>
                <a:srgbClr val="000000"/>
              </a:buClr>
              <a:buSzPts val="1300"/>
            </a:pPr>
            <a:r>
              <a:rPr lang="cs-CZ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Les parents leur ont donné leur bénédiction. </a:t>
            </a:r>
            <a:endParaRPr lang="cs-CZ" u="none" strike="noStrike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" y="1032927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75800" y="48006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56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63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820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35100" y="1262412"/>
            <a:ext cx="9626600" cy="425039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marL="6350" marR="890270" indent="-6350" algn="just">
              <a:lnSpc>
                <a:spcPct val="112000"/>
              </a:lnSpc>
              <a:spcAft>
                <a:spcPts val="600"/>
              </a:spcAft>
            </a:pPr>
            <a:r>
              <a:rPr lang="cs-CZ" b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e) substantif français précédé des prépositions « en, à, de » </a:t>
            </a:r>
          </a:p>
          <a:p>
            <a:pPr marL="6350" marR="89027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1. L’enfant éclata en sanglots. </a:t>
            </a:r>
          </a:p>
          <a:p>
            <a:pPr marL="6350" marR="2202815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2. Les gagnants seront tirés au lot. </a:t>
            </a:r>
          </a:p>
          <a:p>
            <a:pPr marL="6350" marR="2202815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3. La violation de l’Accord met la paix en danger. </a:t>
            </a:r>
          </a:p>
          <a:p>
            <a:pPr marL="6350" marR="1449705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4. Comment voulez-vous exprimer tout cela en chiffres ? </a:t>
            </a:r>
          </a:p>
          <a:p>
            <a:pPr marL="6350" marR="1449705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5. Elle se mit en colère. </a:t>
            </a: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6. Vous devriez mettre à profit tous ces avantages. </a:t>
            </a:r>
          </a:p>
          <a:p>
            <a:pPr marL="6350" indent="-6350">
              <a:lnSpc>
                <a:spcPct val="107000"/>
              </a:lnSpc>
              <a:spcAft>
                <a:spcPts val="100"/>
              </a:spcAft>
            </a:pPr>
            <a:r>
              <a:rPr lang="cs-CZ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11000"/>
              </a:lnSpc>
              <a:spcAft>
                <a:spcPts val="600"/>
              </a:spcAft>
              <a:buClr>
                <a:srgbClr val="000000"/>
              </a:buClr>
              <a:buSzPts val="1300"/>
            </a:pPr>
            <a:r>
              <a:rPr lang="cs-CZ" b="1" u="sng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Exprimez en français par un seul substantif :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vědecký pracovník, životní prostředí, jízda na koni, hlavní město, nosní dírky, růžový keř, schůzka na nejvyšší úrovni, povinná školní docházka, trávení volného času, trhací kalendář, vodovodní kohoutek.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endParaRPr lang="cs-CZ" strike="noStrike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8500" y="1262412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867900" y="2929081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8500" y="3962400"/>
            <a:ext cx="609600" cy="609600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867900" y="47879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90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82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0497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288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7414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308100" y="1041400"/>
            <a:ext cx="9944100" cy="506260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sz="1600" b="1" u="sng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Traduisez en tchèque en opérant une dilution : </a:t>
            </a:r>
            <a:endParaRPr lang="cs-CZ" sz="1600" u="sng" strike="noStrike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R="298386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Elle ne le haïssait pas. </a:t>
            </a:r>
          </a:p>
          <a:p>
            <a:pPr marR="298386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J’ai chômé pendant trois mois. </a:t>
            </a:r>
          </a:p>
          <a:p>
            <a:pPr marR="2983865"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Les deux événements ont coïncidé.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Elle voulait se suicider.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Vous ne descendez pas pour dîner ? </a:t>
            </a:r>
          </a:p>
          <a:p>
            <a:pPr lvl="0" algn="just" fontAlgn="base">
              <a:lnSpc>
                <a:spcPct val="112000"/>
              </a:lnSpc>
              <a:spcAft>
                <a:spcPts val="50"/>
              </a:spcAft>
              <a:buClr>
                <a:srgbClr val="000000"/>
              </a:buClr>
              <a:buSzPts val="1300"/>
            </a:pPr>
            <a:r>
              <a:rPr lang="cs-CZ" sz="16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Il agonisait. </a:t>
            </a:r>
          </a:p>
          <a:p>
            <a:pPr lvl="0" algn="just" fontAlgn="base">
              <a:lnSpc>
                <a:spcPct val="112000"/>
              </a:lnSpc>
              <a:spcAft>
                <a:spcPts val="50"/>
              </a:spcAft>
              <a:buClr>
                <a:srgbClr val="000000"/>
              </a:buClr>
              <a:buSzPts val="1300"/>
            </a:pPr>
            <a:r>
              <a:rPr lang="cs-CZ" sz="16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7. Degas crayonnait des scènes de danse. </a:t>
            </a:r>
          </a:p>
          <a:p>
            <a:pPr lvl="0" algn="just" fontAlgn="base">
              <a:lnSpc>
                <a:spcPct val="112000"/>
              </a:lnSpc>
              <a:spcAft>
                <a:spcPts val="50"/>
              </a:spcAft>
              <a:buClr>
                <a:srgbClr val="000000"/>
              </a:buClr>
              <a:buSzPts val="1300"/>
            </a:pPr>
            <a:r>
              <a:rPr lang="cs-CZ" sz="16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8. Cette chanson a été primée au dernier festival de la radio. </a:t>
            </a:r>
          </a:p>
          <a:p>
            <a:pPr marL="6350" indent="-6350">
              <a:lnSpc>
                <a:spcPct val="107000"/>
              </a:lnSpc>
              <a:spcAft>
                <a:spcPts val="75"/>
              </a:spcAft>
            </a:pPr>
            <a:r>
              <a:rPr lang="cs-CZ" sz="160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sz="1600" b="1" u="sng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Opérez la concentration vers un verbe français en « re-, ré-, r- » : </a:t>
            </a:r>
          </a:p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sz="1600" b="1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Exemple :</a:t>
            </a:r>
            <a:r>
              <a:rPr lang="cs-CZ" sz="1600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znovu se ujmout funkcí – réintégrer ses fonctions</a:t>
            </a:r>
          </a:p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sz="1600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6350" indent="-6350">
              <a:lnSpc>
                <a:spcPct val="107000"/>
              </a:lnSpc>
              <a:spcAft>
                <a:spcPts val="80"/>
              </a:spcAft>
            </a:pPr>
            <a:r>
              <a:rPr lang="cs-CZ" sz="1600" smtClean="0">
                <a:solidFill>
                  <a:srgbClr val="000000"/>
                </a:solidFill>
                <a:latin typeface="Arial" panose="020B0604020202020204" pitchFamily="34" charset="0"/>
                <a:ea typeface="Arial" panose="020B0604020202020204" pitchFamily="34" charset="0"/>
              </a:rPr>
              <a:t>1. </a:t>
            </a:r>
            <a:r>
              <a:rPr lang="cs-CZ" sz="16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znovu zahájit jednání </a:t>
            </a:r>
          </a:p>
          <a:p>
            <a:pPr marL="6350" indent="-6350">
              <a:lnSpc>
                <a:spcPct val="107000"/>
              </a:lnSpc>
              <a:spcAft>
                <a:spcPts val="80"/>
              </a:spcAft>
            </a:pPr>
            <a:r>
              <a:rPr lang="cs-CZ" sz="160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cs-CZ" sz="16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znovu oživit trh </a:t>
            </a:r>
          </a:p>
          <a:p>
            <a:pPr marL="6350" indent="-6350">
              <a:lnSpc>
                <a:spcPct val="107000"/>
              </a:lnSpc>
              <a:spcAft>
                <a:spcPts val="80"/>
              </a:spcAft>
            </a:pPr>
            <a:r>
              <a:rPr lang="cs-CZ" sz="160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sz="16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znovu zvolit poslance </a:t>
            </a:r>
          </a:p>
          <a:p>
            <a:pPr marL="6350" indent="-6350">
              <a:lnSpc>
                <a:spcPct val="107000"/>
              </a:lnSpc>
              <a:spcAft>
                <a:spcPts val="80"/>
              </a:spcAft>
            </a:pPr>
            <a:r>
              <a:rPr lang="cs-CZ" sz="160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cs-CZ" sz="16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znovu se zamyslet nad otázkou </a:t>
            </a:r>
          </a:p>
          <a:p>
            <a:pPr marL="6350" indent="-6350">
              <a:lnSpc>
                <a:spcPct val="107000"/>
              </a:lnSpc>
              <a:spcAft>
                <a:spcPts val="80"/>
              </a:spcAft>
            </a:pPr>
            <a:r>
              <a:rPr lang="cs-CZ" sz="160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cs-CZ" sz="1600" u="none" strike="noStrike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znovu se naučit chodit </a:t>
            </a:r>
            <a:endParaRPr lang="cs-CZ" sz="1600" u="none" strike="noStrike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8500" y="1041400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99700" y="2963102"/>
            <a:ext cx="609600" cy="609600"/>
          </a:xfrm>
          <a:prstGeom prst="rect">
            <a:avLst/>
          </a:prstGeom>
        </p:spPr>
      </p:pic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98500" y="3784600"/>
            <a:ext cx="609600" cy="609600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299700" y="53213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23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970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3892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6896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09699" y="698501"/>
            <a:ext cx="9972403" cy="55634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</a:bodyPr>
          <a:lstStyle/>
          <a:p>
            <a:pPr lvl="0" algn="just" fontAlgn="base">
              <a:lnSpc>
                <a:spcPct val="111000"/>
              </a:lnSpc>
              <a:spcAft>
                <a:spcPts val="25"/>
              </a:spcAft>
              <a:buClr>
                <a:srgbClr val="000000"/>
              </a:buClr>
              <a:buSzPts val="1300"/>
            </a:pPr>
            <a:r>
              <a:rPr lang="cs-CZ" sz="1600" b="1" u="sng" dirty="0" smtClean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cs-CZ" sz="1600" b="1" u="sng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Dites</a:t>
            </a:r>
            <a:r>
              <a:rPr lang="cs-CZ" sz="1600" b="1" u="sng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en </a:t>
            </a:r>
            <a:r>
              <a:rPr lang="cs-CZ" sz="1600" b="1" u="sng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cs-CZ" sz="1600" b="1" u="sng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b="1" u="sng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seul</a:t>
            </a:r>
            <a:r>
              <a:rPr lang="cs-CZ" sz="1600" b="1" u="sng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mot en </a:t>
            </a:r>
            <a:r>
              <a:rPr lang="cs-CZ" sz="1600" b="1" u="sng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utilisant</a:t>
            </a:r>
            <a:r>
              <a:rPr lang="cs-CZ" sz="1600" b="1" u="sng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cs-CZ" sz="1600" b="1" u="sng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préfixes</a:t>
            </a:r>
            <a:r>
              <a:rPr lang="cs-CZ" sz="1600" b="1" u="sng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« </a:t>
            </a:r>
            <a:r>
              <a:rPr lang="cs-CZ" sz="1600" b="1" u="sng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dé</a:t>
            </a:r>
            <a:r>
              <a:rPr lang="cs-CZ" sz="1600" b="1" u="sng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-, en-, </a:t>
            </a:r>
            <a:r>
              <a:rPr lang="cs-CZ" sz="1600" b="1" u="sng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cs-CZ" sz="1600" b="1" u="sng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-, a- » : </a:t>
            </a:r>
            <a:endParaRPr lang="cs-CZ" sz="1600" u="sng" strike="noStrike" dirty="0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635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z="16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Exemple</a:t>
            </a:r>
            <a:r>
              <a:rPr lang="cs-CZ" sz="16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: </a:t>
            </a:r>
            <a:r>
              <a:rPr lang="cs-CZ" sz="16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enlever</a:t>
            </a:r>
            <a:r>
              <a:rPr lang="cs-CZ" sz="16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les </a:t>
            </a:r>
            <a:r>
              <a:rPr lang="cs-CZ" sz="16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rides</a:t>
            </a:r>
            <a:r>
              <a:rPr lang="cs-CZ" sz="16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- </a:t>
            </a:r>
            <a:r>
              <a:rPr lang="cs-CZ" sz="1600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dérider</a:t>
            </a:r>
            <a:r>
              <a:rPr lang="cs-CZ" sz="16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endParaRPr lang="cs-CZ" sz="160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6350" indent="-6350">
              <a:lnSpc>
                <a:spcPct val="107000"/>
              </a:lnSpc>
              <a:spcAft>
                <a:spcPts val="70"/>
              </a:spcAft>
            </a:pPr>
            <a:r>
              <a:rPr lang="cs-CZ" sz="16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a) </a:t>
            </a:r>
            <a:r>
              <a:rPr lang="cs-CZ" sz="16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préfixe</a:t>
            </a:r>
            <a:r>
              <a:rPr lang="cs-CZ" sz="16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« </a:t>
            </a:r>
            <a:r>
              <a:rPr lang="cs-CZ" sz="16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dé</a:t>
            </a:r>
            <a:r>
              <a:rPr lang="cs-CZ" sz="16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» </a:t>
            </a:r>
            <a:endParaRPr lang="cs-CZ" sz="160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Elle a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ôté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gant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main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droite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Sa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mère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avait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l’habitude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changer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meubles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 place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tous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trois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mois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Après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l’entraînement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n’oubliez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pas de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faire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cesser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la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contraction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 vos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muscles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À la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clinique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il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y a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centre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spécial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pour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guérir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les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alcooliques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l’intoxication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L’incendie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dégarni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des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bois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toute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la partie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nord-ouest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 la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colline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6. Ces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souliers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ne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passent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jamais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de mode. (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verbe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pronominal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6350" indent="-6350" algn="just">
              <a:lnSpc>
                <a:spcPct val="112000"/>
              </a:lnSpc>
              <a:spcAft>
                <a:spcPts val="25"/>
              </a:spcAft>
            </a:pPr>
            <a:r>
              <a:rPr lang="cs-CZ" sz="16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b) </a:t>
            </a:r>
            <a:r>
              <a:rPr lang="cs-CZ" sz="16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préfixe</a:t>
            </a:r>
            <a:r>
              <a:rPr lang="cs-CZ" sz="16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« en-, </a:t>
            </a:r>
            <a:r>
              <a:rPr lang="cs-CZ" sz="16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em</a:t>
            </a:r>
            <a:r>
              <a:rPr lang="cs-CZ" sz="16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- » </a:t>
            </a:r>
            <a:endParaRPr lang="cs-CZ" sz="1600" dirty="0" smtClean="0">
              <a:solidFill>
                <a:srgbClr val="000000"/>
              </a:solidFill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1. zapustit kořeny (les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racines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verbe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pronominal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dát do kapsy (la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poche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svézt do stodoly (la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grange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4. strhnout do propasti (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gouffre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5. uváznout v blátě (la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bourbe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verbe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u="none" strike="noStrike" dirty="0" err="1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pronominal</a:t>
            </a: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6350" marR="437642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z="16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c) </a:t>
            </a:r>
            <a:r>
              <a:rPr lang="cs-CZ" sz="1600" b="1" dirty="0" err="1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préfixe</a:t>
            </a:r>
            <a:r>
              <a:rPr lang="cs-CZ" sz="1600" b="1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 « a- » </a:t>
            </a:r>
          </a:p>
          <a:p>
            <a:pPr marL="6350" marR="4376420" indent="-6350" algn="just">
              <a:lnSpc>
                <a:spcPct val="111000"/>
              </a:lnSpc>
              <a:spcAft>
                <a:spcPts val="45"/>
              </a:spcAft>
            </a:pPr>
            <a:r>
              <a:rPr lang="cs-CZ" sz="1600" dirty="0" smtClean="0">
                <a:solidFill>
                  <a:srgbClr val="000000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1. přistát na zemi 			4. </a:t>
            </a:r>
            <a:r>
              <a:rPr lang="cs-CZ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opřít se zády </a:t>
            </a:r>
          </a:p>
          <a:p>
            <a:pPr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2. přistát na Měsíci </a:t>
            </a:r>
            <a:r>
              <a:rPr lang="cs-CZ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		5. opřít se lokty </a:t>
            </a:r>
          </a:p>
          <a:p>
            <a:pPr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r>
              <a:rPr lang="cs-CZ" sz="1600" u="none" strike="noStrike" dirty="0" smtClean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3. sednout si ke stolu </a:t>
            </a:r>
            <a:r>
              <a:rPr lang="cs-CZ" sz="1600" dirty="0">
                <a:solidFill>
                  <a:srgbClr val="000000"/>
                </a:solidFill>
                <a:uFill>
                  <a:solidFill>
                    <a:srgbClr val="000000"/>
                  </a:solidFill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rPr>
              <a:t>		6. přistát na moři </a:t>
            </a:r>
          </a:p>
          <a:p>
            <a:pPr lvl="0" algn="just" fontAlgn="base">
              <a:lnSpc>
                <a:spcPct val="111000"/>
              </a:lnSpc>
              <a:spcAft>
                <a:spcPts val="45"/>
              </a:spcAft>
              <a:buClr>
                <a:srgbClr val="000000"/>
              </a:buClr>
              <a:buSzPts val="1300"/>
            </a:pPr>
            <a:endParaRPr lang="cs-CZ" sz="1600" u="none" strike="noStrike" dirty="0" smtClean="0">
              <a:solidFill>
                <a:srgbClr val="000000"/>
              </a:solidFill>
              <a:effectLst/>
              <a:uFill>
                <a:solidFill>
                  <a:srgbClr val="000000"/>
                </a:solidFill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60400" y="698501"/>
            <a:ext cx="609600" cy="609600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90200" y="2578100"/>
            <a:ext cx="609600" cy="609600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90200" y="4115223"/>
            <a:ext cx="609600" cy="609600"/>
          </a:xfrm>
          <a:prstGeom prst="rect">
            <a:avLst/>
          </a:prstGeom>
        </p:spPr>
      </p:pic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490200" y="54991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01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612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514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8696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8803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2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763</Words>
  <Application>Microsoft Office PowerPoint</Application>
  <PresentationFormat>Širokoúhlá obrazovka</PresentationFormat>
  <Paragraphs>82</Paragraphs>
  <Slides>6</Slides>
  <Notes>0</Notes>
  <HiddenSlides>0</HiddenSlides>
  <MMClips>16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Motiv Office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PK1F – 5. hodina</dc:title>
  <dc:creator>Koláříková</dc:creator>
  <cp:lastModifiedBy>martin.buk@tiscali.cz</cp:lastModifiedBy>
  <cp:revision>19</cp:revision>
  <dcterms:created xsi:type="dcterms:W3CDTF">2020-10-20T09:40:51Z</dcterms:created>
  <dcterms:modified xsi:type="dcterms:W3CDTF">2023-02-16T20:05:10Z</dcterms:modified>
</cp:coreProperties>
</file>