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10680700" cy="7556500"/>
  <p:notesSz cx="10680700" cy="7556500"/>
  <p:embeddedFontLst>
    <p:embeddedFont>
      <p:font typeface="BNLSBS+Tahoma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LMJBML+Wingdings" panose="020B0604020202020204" charset="2"/>
      <p:regular r:id="rId31"/>
    </p:embeddedFont>
    <p:embeddedFont>
      <p:font typeface="QKKAIE+Times New Roman" panose="020B0604020202020204" charset="0"/>
      <p:regular r:id="rId32"/>
    </p:embeddedFont>
    <p:embeddedFont>
      <p:font typeface="TECKJM+Times New Roman Bold" panose="020B0604020202020204" charset="0"/>
      <p:regular r:id="rId33"/>
      <p:bold r:id="rId34"/>
    </p:embeddedFont>
    <p:embeddedFont>
      <p:font typeface="THHMPL+Arial" panose="020B0604020202020204" charset="0"/>
      <p:regular r:id="rId35"/>
    </p:embeddedFont>
    <p:embeddedFont>
      <p:font typeface="Times New Roman" panose="02020603050405020304" pitchFamily="18" charset="0"/>
      <p:regular r:id="rId36"/>
    </p:embeddedFont>
    <p:embeddedFont>
      <p:font typeface="TUIQOO+Tahoma Bold" panose="020B0604020202020204" charset="0"/>
      <p:regular r:id="rId37"/>
      <p:bold r:id="rId38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86" d="100"/>
          <a:sy n="86" d="100"/>
        </p:scale>
        <p:origin x="972" y="7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2756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49963" y="0"/>
            <a:ext cx="4627562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5C830-E74D-48BA-ABA5-4E2A5E7862C8}" type="datetimeFigureOut">
              <a:rPr lang="cs-CZ" smtClean="0"/>
              <a:t>02.05.2023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36950" y="944563"/>
            <a:ext cx="3606800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8388" y="3636963"/>
            <a:ext cx="8543925" cy="2974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2756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49963" y="7177088"/>
            <a:ext cx="4627562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56175-5F3A-4FB1-8C4C-453C523857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7381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56175-5F3A-4FB1-8C4C-453C5238578D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0266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4616474-540B-E253-E81C-A2E1BB7BA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4303"/>
            <a:ext cx="10588933" cy="5956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8"/>
            <a:ext cx="9148573" cy="6865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91312" y="1827419"/>
            <a:ext cx="7409478" cy="684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93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CCFFFF"/>
                </a:solidFill>
                <a:latin typeface="BNLSBS+Tahoma"/>
                <a:cs typeface="BNLSBS+Tahoma"/>
              </a:rPr>
              <a:t>Propedeutika</a:t>
            </a:r>
            <a:r>
              <a:rPr sz="4800" spc="13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BNLSBS+Tahoma"/>
                <a:cs typeface="BNLSBS+Tahoma"/>
              </a:rPr>
              <a:t>výuky</a:t>
            </a:r>
            <a:r>
              <a:rPr sz="4800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BNLSBS+Tahoma"/>
                <a:cs typeface="BNLSBS+Tahoma"/>
              </a:rPr>
              <a:t>chemi</a:t>
            </a:r>
            <a:r>
              <a:rPr lang="cs-CZ" sz="4800" dirty="0">
                <a:solidFill>
                  <a:srgbClr val="CCFFFF"/>
                </a:solidFill>
                <a:latin typeface="BNLSBS+Tahoma"/>
                <a:cs typeface="BNLSBS+Tahoma"/>
              </a:rPr>
              <a:t>e</a:t>
            </a:r>
            <a:endParaRPr sz="4800" dirty="0">
              <a:solidFill>
                <a:srgbClr val="CCFFFF"/>
              </a:solidFill>
              <a:latin typeface="BNLSBS+Tahoma"/>
              <a:cs typeface="BNLSBS+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7982" y="3891094"/>
            <a:ext cx="429439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ECFF"/>
                </a:solidFill>
                <a:latin typeface="BNLSBS+Tahoma"/>
                <a:cs typeface="BNLSBS+Tahoma"/>
              </a:rPr>
              <a:t>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955006" y="4622597"/>
            <a:ext cx="5121647" cy="1359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BNLSBS+Tahoma"/>
                <a:cs typeface="BNLSBS+Tahoma"/>
              </a:rPr>
              <a:t>Metody </a:t>
            </a:r>
            <a:r>
              <a:rPr sz="4000" dirty="0" err="1">
                <a:solidFill>
                  <a:srgbClr val="FF0000"/>
                </a:solidFill>
                <a:latin typeface="BNLSBS+Tahoma"/>
                <a:cs typeface="BNLSBS+Tahoma"/>
              </a:rPr>
              <a:t>výuky</a:t>
            </a:r>
            <a:r>
              <a:rPr sz="4000" dirty="0">
                <a:solidFill>
                  <a:srgbClr val="FF0000"/>
                </a:solidFill>
                <a:latin typeface="BNLSBS+Tahoma"/>
                <a:cs typeface="BNLSBS+Tahoma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BNLSBS+Tahoma"/>
                <a:cs typeface="BNLSBS+Tahoma"/>
              </a:rPr>
              <a:t>chemi</a:t>
            </a:r>
            <a:r>
              <a:rPr lang="cs-CZ" sz="4000" dirty="0">
                <a:solidFill>
                  <a:srgbClr val="FF0000"/>
                </a:solidFill>
                <a:latin typeface="BNLSBS+Tahoma"/>
                <a:cs typeface="BNLSBS+Tahoma"/>
              </a:rPr>
              <a:t>e</a:t>
            </a:r>
            <a:r>
              <a:rPr sz="4000" dirty="0">
                <a:solidFill>
                  <a:srgbClr val="FF0000"/>
                </a:solidFill>
                <a:latin typeface="BNLSBS+Tahoma"/>
                <a:cs typeface="BNLSBS+Tahoma"/>
              </a:rPr>
              <a:t>,</a:t>
            </a:r>
          </a:p>
          <a:p>
            <a:pPr marL="562504" marR="0">
              <a:lnSpc>
                <a:spcPts val="4823"/>
              </a:lnSpc>
              <a:spcBef>
                <a:spcPts val="986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BNLSBS+Tahoma"/>
                <a:cs typeface="BNLSBS+Tahoma"/>
              </a:rPr>
              <a:t>učebnice chemie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1 / 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80482" y="772813"/>
            <a:ext cx="3285813" cy="235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Systém výchovy</a:t>
            </a:r>
            <a:r>
              <a:rPr sz="1400" spc="-45" dirty="0">
                <a:solidFill>
                  <a:srgbClr val="000000"/>
                </a:solidFill>
                <a:latin typeface="QKKAIE+Times New Roman"/>
                <a:cs typeface="QKKAIE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a vzdělání</a:t>
            </a:r>
            <a:r>
              <a:rPr sz="1400" spc="-29" dirty="0">
                <a:solidFill>
                  <a:srgbClr val="000000"/>
                </a:solidFill>
                <a:latin typeface="QKKAIE+Times New Roman"/>
                <a:cs typeface="QKKAIE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v chemii (VVŠ)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03132" y="2380635"/>
            <a:ext cx="1445820" cy="448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Projekt</a:t>
            </a:r>
            <a:r>
              <a:rPr sz="1400" spc="-27" dirty="0">
                <a:solidFill>
                  <a:srgbClr val="000000"/>
                </a:solidFill>
                <a:latin typeface="QKKAIE+Times New Roman"/>
                <a:cs typeface="QKKAIE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výchovy</a:t>
            </a:r>
            <a:r>
              <a:rPr sz="1400" spc="-45" dirty="0">
                <a:solidFill>
                  <a:srgbClr val="000000"/>
                </a:solidFill>
                <a:latin typeface="QKKAIE+Times New Roman"/>
                <a:cs typeface="QKKAIE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a</a:t>
            </a:r>
          </a:p>
          <a:p>
            <a:pPr marL="15236" marR="0">
              <a:lnSpc>
                <a:spcPts val="1554"/>
              </a:lnSpc>
              <a:spcBef>
                <a:spcPts val="7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vzdělání</a:t>
            </a:r>
            <a:r>
              <a:rPr sz="1400" spc="-43" dirty="0">
                <a:solidFill>
                  <a:srgbClr val="000000"/>
                </a:solidFill>
                <a:latin typeface="QKKAIE+Times New Roman"/>
                <a:cs typeface="QKKAIE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v chemii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97321" y="2380635"/>
            <a:ext cx="1694767" cy="448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03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Prostředky</a:t>
            </a:r>
            <a:r>
              <a:rPr sz="1400" spc="-58" dirty="0">
                <a:solidFill>
                  <a:srgbClr val="000000"/>
                </a:solidFill>
                <a:latin typeface="QKKAIE+Times New Roman"/>
                <a:cs typeface="QKKAIE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výchovně</a:t>
            </a:r>
          </a:p>
          <a:p>
            <a:pPr marL="0" marR="0">
              <a:lnSpc>
                <a:spcPts val="1554"/>
              </a:lnSpc>
              <a:spcBef>
                <a:spcPts val="7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vzdělávacího</a:t>
            </a:r>
            <a:r>
              <a:rPr sz="1400" spc="-29" dirty="0">
                <a:solidFill>
                  <a:srgbClr val="000000"/>
                </a:solidFill>
                <a:latin typeface="QKKAIE+Times New Roman"/>
                <a:cs typeface="QKKAIE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procesu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53662" y="2368446"/>
            <a:ext cx="1694767" cy="448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992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Účastníci</a:t>
            </a:r>
            <a:r>
              <a:rPr sz="1400" spc="-13" dirty="0">
                <a:solidFill>
                  <a:srgbClr val="000000"/>
                </a:solidFill>
                <a:latin typeface="QKKAIE+Times New Roman"/>
                <a:cs typeface="QKKAIE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výchovně</a:t>
            </a:r>
          </a:p>
          <a:p>
            <a:pPr marL="0" marR="0">
              <a:lnSpc>
                <a:spcPts val="1554"/>
              </a:lnSpc>
              <a:spcBef>
                <a:spcPts val="7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vzdělávacího</a:t>
            </a:r>
            <a:r>
              <a:rPr sz="1400" spc="-29" dirty="0">
                <a:solidFill>
                  <a:srgbClr val="000000"/>
                </a:solidFill>
                <a:latin typeface="QKKAIE+Times New Roman"/>
                <a:cs typeface="QKKAIE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procesu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14486" y="3285845"/>
            <a:ext cx="899124" cy="235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Materiální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782069" y="3276703"/>
            <a:ext cx="1073282" cy="235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QKKAIE+Times New Roman"/>
                <a:cs typeface="QKKAIE+Times New Roman"/>
              </a:rPr>
              <a:t>Immateriální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16429" y="6492516"/>
            <a:ext cx="685554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CCFFFF"/>
                </a:solidFill>
                <a:latin typeface="BNLSBS+Tahoma"/>
                <a:cs typeface="BNLSBS+Tahoma"/>
              </a:rPr>
              <a:t>Systém</a:t>
            </a:r>
            <a:r>
              <a:rPr sz="2800" spc="20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BNLSBS+Tahoma"/>
                <a:cs typeface="BNLSBS+Tahoma"/>
              </a:rPr>
              <a:t>výchovy</a:t>
            </a:r>
            <a:r>
              <a:rPr sz="2800" spc="23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BNLSBS+Tahoma"/>
                <a:cs typeface="BNLSBS+Tahoma"/>
              </a:rPr>
              <a:t>a vzdělávání</a:t>
            </a:r>
            <a:r>
              <a:rPr sz="2800" spc="51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BNLSBS+Tahoma"/>
                <a:cs typeface="BNLSBS+Tahoma"/>
              </a:rPr>
              <a:t>v chemii VVŠ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2 / 24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0F609D40-579E-CA50-FA8F-E782E7BA8F80}"/>
              </a:ext>
            </a:extLst>
          </p:cNvPr>
          <p:cNvSpPr txBox="1"/>
          <p:nvPr/>
        </p:nvSpPr>
        <p:spPr>
          <a:xfrm>
            <a:off x="7500590" y="717566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archiv autora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1246730"/>
            <a:ext cx="5084398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1.Vyučovací</a:t>
            </a:r>
            <a:r>
              <a:rPr sz="4400" spc="-48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metody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38" y="2371663"/>
            <a:ext cx="7329949" cy="39658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458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Metoda - (z</a:t>
            </a:r>
            <a:r>
              <a:rPr sz="2800" spc="1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řeckého</a:t>
            </a:r>
            <a:r>
              <a:rPr sz="2800" spc="1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meta hodos</a:t>
            </a:r>
            <a:r>
              <a:rPr sz="2800" spc="18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= „cesta k</a:t>
            </a:r>
            <a:r>
              <a:rPr lang="cs-CZ" sz="280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BNLSBS+Tahoma"/>
                <a:cs typeface="BNLSBS+Tahoma"/>
              </a:rPr>
              <a:t>cíli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“)</a:t>
            </a:r>
            <a:r>
              <a:rPr sz="2800" spc="-17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– prostředky</a:t>
            </a:r>
            <a:r>
              <a:rPr sz="2800" spc="5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(s</a:t>
            </a:r>
            <a:r>
              <a:rPr sz="2800" spc="1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postupy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 návody)</a:t>
            </a:r>
            <a:r>
              <a:rPr sz="2800" spc="38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</a:t>
            </a:r>
          </a:p>
          <a:p>
            <a:pPr marL="34297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jejichž pomocí</a:t>
            </a:r>
            <a:r>
              <a:rPr sz="2800" spc="-3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můžeme dosáhnout cíle</a:t>
            </a:r>
          </a:p>
          <a:p>
            <a:pPr marL="34297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(Maňák,</a:t>
            </a:r>
            <a:r>
              <a:rPr sz="2800" spc="4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1997)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17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70" baseline="1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Výuková</a:t>
            </a:r>
            <a:r>
              <a:rPr sz="2800" spc="6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metoda – uspořádaný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systém</a:t>
            </a:r>
          </a:p>
          <a:p>
            <a:pPr marL="34297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vyučovacích činností učitele a učebních</a:t>
            </a:r>
          </a:p>
          <a:p>
            <a:pPr marL="34297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činností žáka,</a:t>
            </a:r>
            <a:r>
              <a:rPr sz="2800" spc="3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který směřuje k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dosažení</a:t>
            </a:r>
          </a:p>
          <a:p>
            <a:pPr marL="34297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výchovně-vzdělávacích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cílů (Maňák,</a:t>
            </a:r>
            <a:r>
              <a:rPr sz="2800" spc="7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Švec</a:t>
            </a:r>
          </a:p>
          <a:p>
            <a:pPr marL="34297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2003)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3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5563" y="2028633"/>
            <a:ext cx="3059581" cy="1869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spc="14" dirty="0">
                <a:solidFill>
                  <a:srgbClr val="CCFFFF"/>
                </a:solidFill>
                <a:latin typeface="BNLSBS+Tahoma"/>
                <a:cs typeface="BNLSBS+Tahoma"/>
              </a:rPr>
              <a:t>2.</a:t>
            </a:r>
            <a:r>
              <a:rPr sz="4000" spc="-38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BNLSBS+Tahoma"/>
                <a:cs typeface="BNLSBS+Tahoma"/>
              </a:rPr>
              <a:t>Komplexní</a:t>
            </a:r>
          </a:p>
          <a:p>
            <a:pPr marL="0" marR="0">
              <a:lnSpc>
                <a:spcPts val="479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BNLSBS+Tahoma"/>
                <a:cs typeface="BNLSBS+Tahoma"/>
              </a:rPr>
              <a:t>klasifikace</a:t>
            </a:r>
          </a:p>
          <a:p>
            <a:pPr marL="0" marR="0">
              <a:lnSpc>
                <a:spcPts val="479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BNLSBS+Tahoma"/>
                <a:cs typeface="BNLSBS+Tahoma"/>
              </a:rPr>
              <a:t>základních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5563" y="3857393"/>
            <a:ext cx="3173371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BNLSBS+Tahoma"/>
                <a:cs typeface="BNLSBS+Tahoma"/>
              </a:rPr>
              <a:t>skupin</a:t>
            </a:r>
            <a:r>
              <a:rPr sz="4000" spc="-48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BNLSBS+Tahoma"/>
                <a:cs typeface="BNLSBS+Tahoma"/>
              </a:rPr>
              <a:t>metod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4 / 24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CA8A9F9-A38A-84D2-0B59-F1AE6FFB6A2B}"/>
              </a:ext>
            </a:extLst>
          </p:cNvPr>
          <p:cNvSpPr txBox="1"/>
          <p:nvPr/>
        </p:nvSpPr>
        <p:spPr>
          <a:xfrm>
            <a:off x="7572598" y="7174282"/>
            <a:ext cx="296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archiv autora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cs-CZ" dirty="0"/>
          </a:p>
        </p:txBody>
      </p:sp>
      <p:sp>
        <p:nvSpPr>
          <p:cNvPr id="3" name="object 3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5 / 24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B23BA6F-2FFE-B4A8-5BCC-F9F773F36A24}"/>
              </a:ext>
            </a:extLst>
          </p:cNvPr>
          <p:cNvSpPr txBox="1"/>
          <p:nvPr/>
        </p:nvSpPr>
        <p:spPr>
          <a:xfrm>
            <a:off x="7428582" y="717566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archiv autora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38251" y="4484823"/>
            <a:ext cx="6213462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c)</a:t>
            </a:r>
            <a:r>
              <a:rPr sz="1600" b="1" spc="814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 </a:t>
            </a:r>
            <a:r>
              <a:rPr sz="1600" b="1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Problémová</a:t>
            </a:r>
            <a:r>
              <a:rPr sz="1600" b="1" spc="50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 </a:t>
            </a:r>
            <a:r>
              <a:rPr sz="1600" b="1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metoda</a:t>
            </a:r>
            <a:r>
              <a:rPr sz="1600" b="1" spc="36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 </a:t>
            </a:r>
            <a:r>
              <a:rPr sz="1600" b="1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(metoda</a:t>
            </a:r>
            <a:r>
              <a:rPr sz="1600" b="1" spc="49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 </a:t>
            </a:r>
            <a:r>
              <a:rPr sz="1600" b="1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řešení</a:t>
            </a:r>
            <a:r>
              <a:rPr sz="1600" b="1" spc="18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 </a:t>
            </a:r>
            <a:r>
              <a:rPr sz="1600" b="1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problémových</a:t>
            </a:r>
            <a:r>
              <a:rPr sz="1600" b="1" spc="39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 </a:t>
            </a:r>
            <a:r>
              <a:rPr sz="1600" b="1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otázek</a:t>
            </a:r>
            <a:r>
              <a:rPr sz="1600" b="1" spc="21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 </a:t>
            </a:r>
            <a:r>
              <a:rPr sz="1600" b="1" dirty="0">
                <a:solidFill>
                  <a:srgbClr val="140029"/>
                </a:solidFill>
                <a:latin typeface="TECKJM+Times New Roman Bold"/>
                <a:cs typeface="TECKJM+Times New Roman Bold"/>
              </a:rPr>
              <a:t>a úkolů)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7 / 24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8EB7352-204A-2398-DA80-4A8D4E5AFD1F}"/>
              </a:ext>
            </a:extLst>
          </p:cNvPr>
          <p:cNvSpPr txBox="1"/>
          <p:nvPr/>
        </p:nvSpPr>
        <p:spPr>
          <a:xfrm>
            <a:off x="7356574" y="717566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archiv autora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6385" y="628156"/>
            <a:ext cx="1967577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Učebnice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6420" y="1371923"/>
            <a:ext cx="8335716" cy="5160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9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70" baseline="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Materiální</a:t>
            </a:r>
            <a:r>
              <a:rPr sz="2800" spc="24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prostředek</a:t>
            </a:r>
            <a:r>
              <a:rPr sz="2800" spc="23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výuky</a:t>
            </a:r>
            <a:r>
              <a:rPr sz="2800" spc="41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vymezující a</a:t>
            </a:r>
          </a:p>
          <a:p>
            <a:pPr marL="342908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konkretizující</a:t>
            </a:r>
            <a:r>
              <a:rPr sz="2800" spc="1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obsah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vyučovaného</a:t>
            </a:r>
            <a:r>
              <a:rPr sz="2800" spc="37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předmětu,</a:t>
            </a:r>
          </a:p>
          <a:p>
            <a:pPr marL="342908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vytvořený</a:t>
            </a:r>
            <a:r>
              <a:rPr sz="2800" spc="3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jako edukační</a:t>
            </a:r>
            <a:r>
              <a:rPr sz="2800" spc="25" dirty="0">
                <a:solidFill>
                  <a:srgbClr val="FF00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konstrukt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29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70" baseline="2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Pro</a:t>
            </a:r>
            <a:r>
              <a:rPr sz="2800" spc="13" dirty="0">
                <a:solidFill>
                  <a:srgbClr val="FF00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žáky</a:t>
            </a:r>
            <a:r>
              <a:rPr sz="2800" spc="23" dirty="0">
                <a:solidFill>
                  <a:srgbClr val="FF00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první</a:t>
            </a:r>
            <a:r>
              <a:rPr sz="2800" spc="24" dirty="0">
                <a:solidFill>
                  <a:srgbClr val="FF00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publikace</a:t>
            </a:r>
            <a:r>
              <a:rPr sz="2800" spc="31" dirty="0">
                <a:solidFill>
                  <a:srgbClr val="FF00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s odborným</a:t>
            </a:r>
            <a:r>
              <a:rPr sz="2800" spc="18" dirty="0">
                <a:solidFill>
                  <a:srgbClr val="FF00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charakterem</a:t>
            </a:r>
          </a:p>
          <a:p>
            <a:pPr marL="342908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(orientační</a:t>
            </a:r>
            <a:r>
              <a:rPr sz="2800" spc="24" dirty="0">
                <a:solidFill>
                  <a:srgbClr val="FF00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a řídící aparát</a:t>
            </a:r>
            <a:r>
              <a:rPr sz="2800" spc="35" dirty="0">
                <a:solidFill>
                  <a:srgbClr val="FF00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BNLSBS+Tahoma"/>
                <a:cs typeface="BNLSBS+Tahoma"/>
              </a:rPr>
              <a:t>apod.)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29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70" baseline="-2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 literatuře</a:t>
            </a:r>
            <a:r>
              <a:rPr sz="2800" spc="58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je uváděna</a:t>
            </a:r>
            <a:r>
              <a:rPr sz="2800" spc="3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řada definic,</a:t>
            </a:r>
            <a:r>
              <a:rPr sz="2800" spc="-18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nichž</a:t>
            </a:r>
            <a:r>
              <a:rPr sz="2800" spc="1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BNLSBS+Tahoma"/>
                <a:cs typeface="BNLSBS+Tahoma"/>
              </a:rPr>
              <a:t>je</a:t>
            </a:r>
          </a:p>
          <a:p>
            <a:pPr marL="342908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možné identifikovat</a:t>
            </a:r>
            <a:r>
              <a:rPr sz="2800" spc="3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tři</a:t>
            </a:r>
            <a:r>
              <a:rPr sz="2800" spc="-1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základní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znaky,</a:t>
            </a:r>
            <a:r>
              <a:rPr sz="2800" spc="4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které se</a:t>
            </a:r>
          </a:p>
          <a:p>
            <a:pPr marL="342908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opakují;</a:t>
            </a:r>
            <a:r>
              <a:rPr sz="2800" spc="90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Učebnice</a:t>
            </a:r>
            <a:r>
              <a:rPr sz="2800" spc="-2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je:</a:t>
            </a:r>
          </a:p>
          <a:p>
            <a:pPr marL="111265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2800" spc="-16" dirty="0">
                <a:solidFill>
                  <a:srgbClr val="FFFFFF"/>
                </a:solidFill>
                <a:latin typeface="BNLSBS+Tahoma"/>
                <a:cs typeface="BNLSBS+Tahoma"/>
              </a:rPr>
              <a:t>a)</a:t>
            </a:r>
            <a:r>
              <a:rPr sz="2800" spc="2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materiální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prostředek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výuky</a:t>
            </a:r>
          </a:p>
          <a:p>
            <a:pPr marL="111265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spc="-10" dirty="0">
                <a:solidFill>
                  <a:srgbClr val="FFFFFF"/>
                </a:solidFill>
                <a:latin typeface="BNLSBS+Tahoma"/>
                <a:cs typeface="BNLSBS+Tahoma"/>
              </a:rPr>
              <a:t>b)</a:t>
            </a:r>
            <a:r>
              <a:rPr sz="2800" spc="2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prostředek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vymezující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obsah učiva</a:t>
            </a:r>
          </a:p>
          <a:p>
            <a:pPr marL="111265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c)</a:t>
            </a:r>
            <a:r>
              <a:rPr sz="2800" spc="1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edukační</a:t>
            </a:r>
            <a:r>
              <a:rPr sz="2800" spc="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konstrukt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9 / 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3422" y="844477"/>
            <a:ext cx="1967577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Učebnice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7427" y="1736178"/>
            <a:ext cx="8275681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26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2850" spc="806" baseline="-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„Učebnice.</a:t>
            </a:r>
            <a:r>
              <a:rPr sz="2400" spc="-1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Druh knižní</a:t>
            </a:r>
            <a:r>
              <a:rPr sz="2400" spc="-57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publikace uzpůsobené</a:t>
            </a:r>
            <a:r>
              <a:rPr sz="2400" spc="-7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k</a:t>
            </a:r>
            <a:r>
              <a:rPr sz="24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didaktické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70293" y="2028773"/>
            <a:ext cx="7795040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komunikaci</a:t>
            </a:r>
            <a:r>
              <a:rPr sz="2400" spc="-2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svým</a:t>
            </a:r>
            <a:r>
              <a:rPr sz="2400" spc="-1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obsahem</a:t>
            </a:r>
            <a:r>
              <a:rPr sz="2400" spc="-3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a</a:t>
            </a:r>
            <a:r>
              <a:rPr sz="2400" spc="3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strukturou.</a:t>
            </a:r>
            <a:r>
              <a:rPr sz="2400" spc="-6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Má</a:t>
            </a:r>
            <a:r>
              <a:rPr sz="2400" spc="3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řadu typů,</a:t>
            </a:r>
            <a:r>
              <a:rPr sz="2400" spc="-1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z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70293" y="2321369"/>
            <a:ext cx="7989688" cy="991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nichž</a:t>
            </a:r>
            <a:r>
              <a:rPr sz="2400" spc="-1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nejrozšířenější je školní</a:t>
            </a:r>
            <a:r>
              <a:rPr sz="24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učebnice.</a:t>
            </a:r>
            <a:r>
              <a:rPr sz="2400" spc="1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NLSBS+Tahoma"/>
                <a:cs typeface="BNLSBS+Tahoma"/>
              </a:rPr>
              <a:t>Ta</a:t>
            </a:r>
            <a:r>
              <a:rPr sz="2400" spc="1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funguje</a:t>
            </a:r>
            <a:r>
              <a:rPr sz="2400" spc="-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BNLSBS+Tahoma"/>
                <a:cs typeface="BNLSBS+Tahoma"/>
              </a:rPr>
              <a:t>1.</a:t>
            </a:r>
            <a:r>
              <a:rPr sz="2400" spc="-2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jako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prvek kurikula,</a:t>
            </a:r>
            <a:r>
              <a:rPr sz="2400" spc="10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tj. prezentuje</a:t>
            </a:r>
            <a:r>
              <a:rPr sz="2400" spc="-21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výsek plánovaného</a:t>
            </a:r>
            <a:r>
              <a:rPr sz="2400" spc="-42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obsahu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vzdělání;</a:t>
            </a:r>
            <a:r>
              <a:rPr sz="2400" spc="-17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spc="-14" dirty="0">
                <a:solidFill>
                  <a:srgbClr val="FFFF00"/>
                </a:solidFill>
                <a:latin typeface="BNLSBS+Tahoma"/>
                <a:cs typeface="BNLSBS+Tahoma"/>
              </a:rPr>
              <a:t>2.</a:t>
            </a:r>
            <a:r>
              <a:rPr sz="2400" spc="26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jako</a:t>
            </a:r>
            <a:r>
              <a:rPr sz="2400" spc="15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didaktický prostředek,</a:t>
            </a:r>
            <a:r>
              <a:rPr sz="2400" spc="-39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tj.</a:t>
            </a:r>
            <a:r>
              <a:rPr sz="2400" spc="-17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je informačním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70293" y="3199155"/>
            <a:ext cx="7507616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zdrojem</a:t>
            </a:r>
            <a:r>
              <a:rPr sz="2400" spc="-30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pro</a:t>
            </a:r>
            <a:r>
              <a:rPr sz="2400" spc="-21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žáky a učitele,</a:t>
            </a:r>
            <a:r>
              <a:rPr sz="2400" spc="13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řídí</a:t>
            </a:r>
            <a:r>
              <a:rPr sz="2400" spc="-33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a stimuluje</a:t>
            </a:r>
            <a:r>
              <a:rPr sz="2400" spc="-23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učení</a:t>
            </a:r>
            <a:r>
              <a:rPr sz="2400" spc="23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BNLSBS+Tahoma"/>
                <a:cs typeface="BNLSBS+Tahoma"/>
              </a:rPr>
              <a:t>žáků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“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70293" y="3491899"/>
            <a:ext cx="3024465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(Průcha,</a:t>
            </a:r>
            <a:r>
              <a:rPr sz="2400" spc="1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BNLSBS+Tahoma"/>
                <a:cs typeface="BNLSBS+Tahoma"/>
              </a:rPr>
              <a:t>et</a:t>
            </a:r>
            <a:r>
              <a:rPr sz="24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al.,</a:t>
            </a:r>
            <a:r>
              <a:rPr sz="2400" spc="-1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2009)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27427" y="3857568"/>
            <a:ext cx="8343796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4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2850" spc="568" baseline="-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„Učebnice chemie</a:t>
            </a:r>
            <a:r>
              <a:rPr sz="2400" spc="2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jako didaktická</a:t>
            </a:r>
            <a:r>
              <a:rPr sz="2400" spc="-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pomůcka</a:t>
            </a:r>
            <a:r>
              <a:rPr sz="2400" spc="-2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BNLSBS+Tahoma"/>
                <a:cs typeface="BNLSBS+Tahoma"/>
              </a:rPr>
              <a:t>je</a:t>
            </a:r>
            <a:r>
              <a:rPr sz="2400" spc="-4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komplexním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670293" y="4150164"/>
            <a:ext cx="7944561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literárním podkladem,</a:t>
            </a:r>
            <a:r>
              <a:rPr sz="2400" spc="-4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který soubornou</a:t>
            </a:r>
            <a:r>
              <a:rPr sz="2400" spc="-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textovou formou</a:t>
            </a:r>
            <a:r>
              <a:rPr sz="2400" spc="-5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670293" y="4442760"/>
            <a:ext cx="7956164" cy="21617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s využitím řady dalších prostředků</a:t>
            </a:r>
            <a:r>
              <a:rPr sz="2400" spc="-2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(schémata pokusů,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obrázky</a:t>
            </a:r>
            <a:r>
              <a:rPr sz="2400" spc="-28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výrobních zařízení,</a:t>
            </a:r>
            <a:r>
              <a:rPr sz="2400" spc="-38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diagramy</a:t>
            </a:r>
            <a:r>
              <a:rPr sz="2400" spc="-3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a grafy vyjadřující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určité fyzikální,</a:t>
            </a:r>
            <a:r>
              <a:rPr sz="2400" spc="-4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chemické</a:t>
            </a:r>
            <a:r>
              <a:rPr sz="24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či výrobní</a:t>
            </a:r>
            <a:r>
              <a:rPr sz="2400" spc="-3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souvislosti aj.)</a:t>
            </a:r>
          </a:p>
          <a:p>
            <a:pPr marL="0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informuje</a:t>
            </a:r>
            <a:r>
              <a:rPr sz="2400" spc="-2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žáky o</a:t>
            </a:r>
            <a:r>
              <a:rPr sz="2400" spc="-1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celkovém</a:t>
            </a:r>
            <a:r>
              <a:rPr sz="2400" spc="1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učivu</a:t>
            </a:r>
            <a:r>
              <a:rPr sz="2400" spc="-27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a naznačuje cesty</a:t>
            </a:r>
            <a:r>
              <a:rPr sz="24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k jeho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osvojování,</a:t>
            </a:r>
            <a:r>
              <a:rPr sz="2400" spc="-1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dává podklady</a:t>
            </a:r>
            <a:r>
              <a:rPr sz="2400" spc="-5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k opakování,</a:t>
            </a:r>
            <a:r>
              <a:rPr sz="2400" spc="-18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procvičování a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utřiďování</a:t>
            </a:r>
            <a:r>
              <a:rPr sz="2400" spc="-2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učiva a tak umožňuje</a:t>
            </a:r>
            <a:r>
              <a:rPr sz="2400" spc="-48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jeho upevnění.“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(Pachmann,</a:t>
            </a:r>
            <a:r>
              <a:rPr sz="2400" spc="1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BNLSBS+Tahoma"/>
                <a:cs typeface="BNLSBS+Tahoma"/>
              </a:rPr>
              <a:t>1981)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10 / 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0353" y="795843"/>
            <a:ext cx="7629244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spc="25" dirty="0">
                <a:solidFill>
                  <a:srgbClr val="FFFF00"/>
                </a:solidFill>
                <a:latin typeface="BNLSBS+Tahoma"/>
                <a:cs typeface="BNLSBS+Tahoma"/>
              </a:rPr>
              <a:t>a)</a:t>
            </a:r>
            <a:r>
              <a:rPr sz="4400" spc="-45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BNLSBS+Tahoma"/>
                <a:cs typeface="BNLSBS+Tahoma"/>
              </a:rPr>
              <a:t>Materiální</a:t>
            </a:r>
            <a:r>
              <a:rPr sz="4400" spc="-50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BNLSBS+Tahoma"/>
                <a:cs typeface="BNLSBS+Tahoma"/>
              </a:rPr>
              <a:t>prostředek výuky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46277" y="5530690"/>
            <a:ext cx="4586567" cy="1107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611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QKKAIE+Times New Roman"/>
                <a:cs typeface="QKKAIE+Times New Roman"/>
              </a:rPr>
              <a:t>Učebnice – </a:t>
            </a:r>
            <a:r>
              <a:rPr sz="2400" dirty="0">
                <a:solidFill>
                  <a:srgbClr val="000033"/>
                </a:solidFill>
                <a:latin typeface="QKKAIE+Times New Roman"/>
                <a:cs typeface="QKKAIE+Times New Roman"/>
              </a:rPr>
              <a:t>textová forma</a:t>
            </a:r>
            <a:r>
              <a:rPr sz="2400" spc="17" dirty="0">
                <a:solidFill>
                  <a:srgbClr val="000033"/>
                </a:solidFill>
                <a:latin typeface="QKKAIE+Times New Roman"/>
                <a:cs typeface="QKKAIE+Times New Roman"/>
              </a:rPr>
              <a:t> </a:t>
            </a:r>
            <a:r>
              <a:rPr sz="2400" dirty="0">
                <a:solidFill>
                  <a:srgbClr val="000033"/>
                </a:solidFill>
                <a:latin typeface="QKKAIE+Times New Roman"/>
                <a:cs typeface="QKKAIE+Times New Roman"/>
              </a:rPr>
              <a:t>pomůcky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000033"/>
                </a:solidFill>
                <a:latin typeface="QKKAIE+Times New Roman"/>
                <a:cs typeface="QKKAIE+Times New Roman"/>
              </a:rPr>
              <a:t>s podpůrnými, konkrétně</a:t>
            </a:r>
            <a:r>
              <a:rPr sz="2400" spc="-11" dirty="0">
                <a:solidFill>
                  <a:srgbClr val="000033"/>
                </a:solidFill>
                <a:latin typeface="QKKAIE+Times New Roman"/>
                <a:cs typeface="QKKAIE+Times New Roman"/>
              </a:rPr>
              <a:t> </a:t>
            </a:r>
            <a:r>
              <a:rPr sz="2400" dirty="0">
                <a:solidFill>
                  <a:srgbClr val="000033"/>
                </a:solidFill>
                <a:latin typeface="QKKAIE+Times New Roman"/>
                <a:cs typeface="QKKAIE+Times New Roman"/>
              </a:rPr>
              <a:t>názornými</a:t>
            </a:r>
          </a:p>
          <a:p>
            <a:pPr marL="1146122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000033"/>
                </a:solidFill>
                <a:latin typeface="QKKAIE+Times New Roman"/>
                <a:cs typeface="QKKAIE+Times New Roman"/>
              </a:rPr>
              <a:t>prostředky</a:t>
            </a:r>
            <a:r>
              <a:rPr sz="2400" spc="-25" dirty="0">
                <a:solidFill>
                  <a:srgbClr val="000033"/>
                </a:solidFill>
                <a:latin typeface="QKKAIE+Times New Roman"/>
                <a:cs typeface="QKKAIE+Times New Roman"/>
              </a:rPr>
              <a:t> </a:t>
            </a:r>
            <a:r>
              <a:rPr sz="2400" dirty="0">
                <a:solidFill>
                  <a:srgbClr val="000033"/>
                </a:solidFill>
                <a:latin typeface="QKKAIE+Times New Roman"/>
                <a:cs typeface="QKKAIE+Times New Roman"/>
              </a:rPr>
              <a:t>výuky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11 / 24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D0E259A-679A-3E14-8F67-B732FFD14DCD}"/>
              </a:ext>
            </a:extLst>
          </p:cNvPr>
          <p:cNvSpPr txBox="1"/>
          <p:nvPr/>
        </p:nvSpPr>
        <p:spPr>
          <a:xfrm>
            <a:off x="1019870" y="6637967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538" y="1349003"/>
            <a:ext cx="7066531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Materiální</a:t>
            </a:r>
            <a:r>
              <a:rPr sz="3600" spc="35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prostředky výuky (MPV)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12 / 24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4302F1C-F542-64E6-4800-895CFC04C632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65" y="929891"/>
            <a:ext cx="8452398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spc="-13" dirty="0">
                <a:solidFill>
                  <a:srgbClr val="FFFF00"/>
                </a:solidFill>
                <a:latin typeface="BNLSBS+Tahoma"/>
                <a:cs typeface="BNLSBS+Tahoma"/>
              </a:rPr>
              <a:t>b)</a:t>
            </a:r>
            <a:r>
              <a:rPr sz="4000" spc="29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4000" dirty="0">
                <a:solidFill>
                  <a:srgbClr val="FFFF00"/>
                </a:solidFill>
                <a:latin typeface="BNLSBS+Tahoma"/>
                <a:cs typeface="BNLSBS+Tahoma"/>
              </a:rPr>
              <a:t>Prostředek vymezující obsah učiva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45470" y="1649339"/>
            <a:ext cx="8487684" cy="4904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10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69" baseline="-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Rámcové vzdělávací</a:t>
            </a:r>
            <a:r>
              <a:rPr sz="2800" spc="2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programy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– vymezují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závazné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rámce vzdělávaní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na státní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úrovni; jedná se o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dokumenty</a:t>
            </a:r>
            <a:r>
              <a:rPr sz="2800" spc="2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normativního</a:t>
            </a:r>
            <a:r>
              <a:rPr sz="2800" spc="3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typu;</a:t>
            </a:r>
            <a:r>
              <a:rPr sz="2800" spc="1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vymezují obsahy</a:t>
            </a:r>
            <a:r>
              <a:rPr sz="2800" spc="2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podobě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rámcových</a:t>
            </a:r>
            <a:r>
              <a:rPr sz="2800" spc="34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osnov;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27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69" baseline="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Učebnice – součást kurikulárních</a:t>
            </a:r>
            <a:r>
              <a:rPr sz="2800" spc="5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projektů,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podpůrný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materiál</a:t>
            </a:r>
            <a:r>
              <a:rPr sz="2800" spc="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pro</a:t>
            </a:r>
            <a:r>
              <a:rPr sz="2800" spc="4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žáky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i učitele;</a:t>
            </a:r>
            <a:r>
              <a:rPr sz="2800" spc="1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měly</a:t>
            </a:r>
            <a:r>
              <a:rPr sz="2800" spc="3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BNLSBS+Tahoma"/>
                <a:cs typeface="BNLSBS+Tahoma"/>
              </a:rPr>
              <a:t>by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spc="11" dirty="0">
                <a:solidFill>
                  <a:srgbClr val="FFFFFF"/>
                </a:solidFill>
                <a:latin typeface="BNLSBS+Tahoma"/>
                <a:cs typeface="BNLSBS+Tahoma"/>
              </a:rPr>
              <a:t>být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 v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souladu</a:t>
            </a:r>
            <a:r>
              <a:rPr sz="2800" spc="27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 kurikulárními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dokumenty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3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69" baseline="-1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Učitel – učebnice je inspirativní</a:t>
            </a:r>
            <a:r>
              <a:rPr sz="2800" spc="5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materiál,</a:t>
            </a:r>
            <a:r>
              <a:rPr sz="2800" spc="4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řídí</a:t>
            </a:r>
            <a:r>
              <a:rPr sz="2800" spc="2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BNLSBS+Tahoma"/>
                <a:cs typeface="BNLSBS+Tahoma"/>
              </a:rPr>
              <a:t>se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obsahem, rozsah</a:t>
            </a:r>
            <a:r>
              <a:rPr sz="2800" spc="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přizpůsobuje dle charakteru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třídy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 žáků; využívá</a:t>
            </a:r>
            <a:r>
              <a:rPr sz="2800" spc="3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BNLSBS+Tahoma"/>
                <a:cs typeface="BNLSBS+Tahoma"/>
              </a:rPr>
              <a:t>ke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ztvárnění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vyučovací</a:t>
            </a:r>
            <a:r>
              <a:rPr sz="2800" spc="2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jednotky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i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další</a:t>
            </a:r>
            <a:r>
              <a:rPr sz="2800" spc="2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literární</a:t>
            </a:r>
            <a:r>
              <a:rPr sz="2800" spc="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zdroje (učebnice)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13 / 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7128" y="641948"/>
            <a:ext cx="8452400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spc="-13" dirty="0">
                <a:solidFill>
                  <a:srgbClr val="FFFF00"/>
                </a:solidFill>
                <a:latin typeface="BNLSBS+Tahoma"/>
                <a:cs typeface="BNLSBS+Tahoma"/>
              </a:rPr>
              <a:t>b)</a:t>
            </a:r>
            <a:r>
              <a:rPr sz="4000" spc="29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4000" dirty="0">
                <a:solidFill>
                  <a:srgbClr val="FFFF00"/>
                </a:solidFill>
                <a:latin typeface="BNLSBS+Tahoma"/>
                <a:cs typeface="BNLSBS+Tahoma"/>
              </a:rPr>
              <a:t>Prostředek vymezující obsah učiva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7817" y="1803306"/>
            <a:ext cx="8477612" cy="4477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69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Žák</a:t>
            </a:r>
            <a:r>
              <a:rPr sz="2800" spc="31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–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první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typ</a:t>
            </a:r>
            <a:r>
              <a:rPr sz="2800" spc="1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publikace</a:t>
            </a:r>
            <a:r>
              <a:rPr sz="2800" spc="3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 odborným</a:t>
            </a:r>
            <a:r>
              <a:rPr sz="2800" spc="1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charakterem</a:t>
            </a:r>
          </a:p>
          <a:p>
            <a:pPr marL="34285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(orientační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 řídící aparát</a:t>
            </a:r>
            <a:r>
              <a:rPr sz="2800" spc="3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apod.)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69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Podpůrný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materiál</a:t>
            </a:r>
            <a:r>
              <a:rPr sz="2800" spc="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výuky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29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69" baseline="-2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Nezbytnost</a:t>
            </a:r>
            <a:r>
              <a:rPr sz="2800" spc="3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získání</a:t>
            </a:r>
            <a:r>
              <a:rPr sz="2800" spc="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dovednosti</a:t>
            </a:r>
            <a:r>
              <a:rPr sz="2800" spc="1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pracovat s učebnicí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,</a:t>
            </a:r>
          </a:p>
          <a:p>
            <a:pPr marL="34285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získávat</a:t>
            </a:r>
            <a:r>
              <a:rPr sz="2800" spc="66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relevantní</a:t>
            </a:r>
            <a:r>
              <a:rPr sz="2800" spc="26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informace</a:t>
            </a:r>
            <a:r>
              <a:rPr sz="2800" spc="17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z textu,</a:t>
            </a:r>
            <a:r>
              <a:rPr sz="2800" spc="1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využívat</a:t>
            </a:r>
          </a:p>
          <a:p>
            <a:pPr marL="342851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orientační aparát</a:t>
            </a:r>
            <a:r>
              <a:rPr sz="2800" spc="35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(rejstřík,</a:t>
            </a:r>
            <a:r>
              <a:rPr sz="2800" spc="40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číslování</a:t>
            </a:r>
            <a:r>
              <a:rPr sz="2800" spc="24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kapitol)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,</a:t>
            </a:r>
          </a:p>
          <a:p>
            <a:pPr marL="34285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aplikovat</a:t>
            </a:r>
            <a:r>
              <a:rPr sz="2800" spc="4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zpětnovazební</a:t>
            </a:r>
            <a:r>
              <a:rPr sz="2800" spc="23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komponenty</a:t>
            </a:r>
            <a:r>
              <a:rPr sz="2800" spc="32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apod.</a:t>
            </a:r>
          </a:p>
          <a:p>
            <a:pPr marL="34285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(příspěvek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ke čtenářské</a:t>
            </a:r>
            <a:r>
              <a:rPr sz="2800" spc="2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gramotnosti</a:t>
            </a:r>
            <a:r>
              <a:rPr sz="2800" spc="2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jako</a:t>
            </a:r>
          </a:p>
          <a:p>
            <a:pPr marL="34285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předpoklad</a:t>
            </a:r>
            <a:r>
              <a:rPr sz="2800" spc="4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 dalšímu</a:t>
            </a:r>
            <a:r>
              <a:rPr sz="2800" spc="2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vzdělávání</a:t>
            </a:r>
            <a:r>
              <a:rPr sz="2800" spc="5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– případná</a:t>
            </a:r>
          </a:p>
          <a:p>
            <a:pPr marL="34285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rekvalifikace)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14 / 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4959" y="651101"/>
            <a:ext cx="548510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c)</a:t>
            </a:r>
            <a:r>
              <a:rPr sz="4400" spc="28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Edukační</a:t>
            </a:r>
            <a:r>
              <a:rPr sz="4400" spc="-46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konstrukt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2068" y="1586747"/>
            <a:ext cx="8892292" cy="4989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69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Školní didaktický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text,</a:t>
            </a:r>
            <a:r>
              <a:rPr sz="2800" spc="1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speciálně konstruovaný</a:t>
            </a:r>
            <a:r>
              <a:rPr sz="2800" spc="8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pro</a:t>
            </a:r>
          </a:p>
          <a:p>
            <a:pPr marL="342813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účely vyučování</a:t>
            </a:r>
            <a:r>
              <a:rPr sz="2800" spc="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 učení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045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Obsahuje: </a:t>
            </a:r>
            <a:r>
              <a:rPr sz="2800" spc="-16" dirty="0">
                <a:solidFill>
                  <a:srgbClr val="FFFFFF"/>
                </a:solidFill>
                <a:latin typeface="BNLSBS+Tahoma"/>
                <a:cs typeface="BNLSBS+Tahoma"/>
              </a:rPr>
              <a:t>a)</a:t>
            </a:r>
            <a:r>
              <a:rPr sz="2800" spc="3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aparát</a:t>
            </a:r>
            <a:r>
              <a:rPr sz="2800" spc="35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prezentace učiva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(výkladový</a:t>
            </a:r>
          </a:p>
          <a:p>
            <a:pPr marL="3428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text – sdělování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poznatků,</a:t>
            </a:r>
            <a:r>
              <a:rPr sz="2800" spc="4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teorií,</a:t>
            </a:r>
            <a:r>
              <a:rPr sz="2800" spc="4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ilustrace,</a:t>
            </a:r>
            <a:r>
              <a:rPr sz="2800" spc="1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modely,</a:t>
            </a:r>
          </a:p>
          <a:p>
            <a:pPr marL="3428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historie</a:t>
            </a:r>
            <a:r>
              <a:rPr sz="2800" spc="2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atd.)</a:t>
            </a:r>
          </a:p>
          <a:p>
            <a:pPr marL="11117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spc="-10" dirty="0">
                <a:solidFill>
                  <a:srgbClr val="FFFFFF"/>
                </a:solidFill>
                <a:latin typeface="BNLSBS+Tahoma"/>
                <a:cs typeface="BNLSBS+Tahoma"/>
              </a:rPr>
              <a:t>b)</a:t>
            </a:r>
            <a:r>
              <a:rPr sz="2800" spc="3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aparát</a:t>
            </a:r>
            <a:r>
              <a:rPr sz="2800" spc="68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řízení učení –</a:t>
            </a:r>
            <a:r>
              <a:rPr sz="2800" spc="-17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pokyny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 provádění</a:t>
            </a:r>
          </a:p>
          <a:p>
            <a:pPr marL="3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žákovských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pokusů,</a:t>
            </a:r>
            <a:r>
              <a:rPr sz="2800" spc="3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grafické</a:t>
            </a:r>
            <a:r>
              <a:rPr sz="2800" spc="3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symboly</a:t>
            </a:r>
            <a:r>
              <a:rPr sz="2800" spc="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 orientaci v</a:t>
            </a:r>
          </a:p>
          <a:p>
            <a:pPr marL="3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textu,</a:t>
            </a:r>
            <a:r>
              <a:rPr sz="2800" spc="1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cvičení,</a:t>
            </a:r>
            <a:r>
              <a:rPr sz="2800" spc="-1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otázky</a:t>
            </a:r>
            <a:r>
              <a:rPr sz="2800" spc="2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 úkoly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 aplikaci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vědomostí,</a:t>
            </a:r>
          </a:p>
          <a:p>
            <a:pPr marL="3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výsledky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cvičení a výpočtů</a:t>
            </a:r>
            <a:r>
              <a:rPr sz="2800" spc="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atd.</a:t>
            </a:r>
          </a:p>
          <a:p>
            <a:pPr marL="11117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c)</a:t>
            </a:r>
            <a:r>
              <a:rPr sz="2800" spc="1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aparát</a:t>
            </a:r>
            <a:r>
              <a:rPr sz="2800" spc="68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orientační</a:t>
            </a:r>
            <a:r>
              <a:rPr sz="2800" spc="25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– nadpisy,</a:t>
            </a:r>
            <a:r>
              <a:rPr sz="2800" spc="4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číslování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kapitol,</a:t>
            </a:r>
            <a:r>
              <a:rPr sz="2800" spc="1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obsah,</a:t>
            </a:r>
          </a:p>
          <a:p>
            <a:pPr marL="3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rejstřík,</a:t>
            </a:r>
            <a:r>
              <a:rPr sz="2800" spc="1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odkazy</a:t>
            </a:r>
            <a:r>
              <a:rPr sz="2800" spc="2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apod.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15 / 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7100" y="881818"/>
            <a:ext cx="4513718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Komponenty učebnic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73083" y="2971404"/>
            <a:ext cx="1118503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Aparát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54923" y="2963775"/>
            <a:ext cx="1118503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Aparát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590989" y="2963775"/>
            <a:ext cx="1118503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Aparát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68964" y="3390476"/>
            <a:ext cx="5055942" cy="4389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prezentace</a:t>
            </a:r>
            <a:r>
              <a:rPr sz="2800" spc="-12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učiva</a:t>
            </a:r>
            <a:r>
              <a:rPr sz="2800" spc="6088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řízení učení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467712" y="3390476"/>
            <a:ext cx="1453484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orientace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113223" y="4501530"/>
            <a:ext cx="2615347" cy="1179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verbální</a:t>
            </a:r>
          </a:p>
          <a:p>
            <a:pPr marL="1158388" marR="0">
              <a:lnSpc>
                <a:spcPts val="3096"/>
              </a:lnSpc>
              <a:spcBef>
                <a:spcPts val="2794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obrazové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79541" y="4527365"/>
            <a:ext cx="1316336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verbální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534639" y="4886967"/>
            <a:ext cx="1316335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verbální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389598" y="5248302"/>
            <a:ext cx="1456959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obrazové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80555" y="6213051"/>
            <a:ext cx="8523529" cy="506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ZDROJ: PRŮCHA, J.</a:t>
            </a:r>
            <a:r>
              <a:rPr sz="1600" spc="-18" dirty="0">
                <a:solidFill>
                  <a:srgbClr val="FFFF00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(1998): Učebnice:</a:t>
            </a:r>
            <a:r>
              <a:rPr sz="1600" spc="16" dirty="0">
                <a:solidFill>
                  <a:srgbClr val="FFFF00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teorie</a:t>
            </a:r>
            <a:r>
              <a:rPr sz="1600" spc="41" dirty="0">
                <a:solidFill>
                  <a:srgbClr val="FFFF00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a analýzy</a:t>
            </a:r>
            <a:r>
              <a:rPr sz="1600" spc="12" dirty="0">
                <a:solidFill>
                  <a:srgbClr val="FFFF00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edukačního média;</a:t>
            </a:r>
            <a:r>
              <a:rPr sz="1600" spc="55" dirty="0">
                <a:solidFill>
                  <a:srgbClr val="FFFF00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Paido,</a:t>
            </a:r>
            <a:r>
              <a:rPr sz="1600" spc="-2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Brno,</a:t>
            </a:r>
            <a:r>
              <a:rPr sz="1600" spc="12" dirty="0">
                <a:solidFill>
                  <a:srgbClr val="FFFF00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1998,</a:t>
            </a:r>
            <a:r>
              <a:rPr sz="1600" spc="-2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148</a:t>
            </a:r>
            <a:r>
              <a:rPr sz="1600" spc="-25" dirty="0">
                <a:solidFill>
                  <a:srgbClr val="FFFF00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s.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00"/>
                </a:solidFill>
                <a:latin typeface="QKKAIE+Times New Roman"/>
                <a:cs typeface="QKKAIE+Times New Roman"/>
              </a:rPr>
              <a:t>ISBN 80-85931-49-4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16 / 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779" y="817242"/>
            <a:ext cx="8516610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Učebnice</a:t>
            </a:r>
            <a:r>
              <a:rPr sz="3600" spc="42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chemie</a:t>
            </a:r>
            <a:r>
              <a:rPr sz="3600" spc="43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–</a:t>
            </a:r>
            <a:r>
              <a:rPr sz="3600" spc="-30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didaktická vybavenost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68926" y="6139875"/>
            <a:ext cx="3874584" cy="5064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Ukázka z učebnice -</a:t>
            </a:r>
            <a:r>
              <a:rPr sz="1600" spc="408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GREB,</a:t>
            </a:r>
            <a:r>
              <a:rPr sz="1600" spc="-16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E.,</a:t>
            </a:r>
            <a:r>
              <a:rPr sz="1600" spc="16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kol.: Chémia</a:t>
            </a:r>
          </a:p>
          <a:p>
            <a:pPr marL="0" marR="0">
              <a:lnSpc>
                <a:spcPts val="1767"/>
              </a:lnSpc>
              <a:spcBef>
                <a:spcPts val="103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pre</a:t>
            </a:r>
            <a:r>
              <a:rPr sz="1600" spc="11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základné </a:t>
            </a:r>
            <a:r>
              <a:rPr sz="1600" spc="-2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školy,</a:t>
            </a:r>
            <a:r>
              <a:rPr sz="1600" spc="34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spc="-16" dirty="0">
                <a:solidFill>
                  <a:srgbClr val="FFFFFF"/>
                </a:solidFill>
                <a:latin typeface="QKKAIE+Times New Roman"/>
                <a:cs typeface="QKKAIE+Times New Roman"/>
              </a:rPr>
              <a:t>Slov.PN,</a:t>
            </a:r>
            <a:r>
              <a:rPr sz="1600" spc="14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1995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17 / 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86058" y="641997"/>
            <a:ext cx="8516610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Učebnice</a:t>
            </a:r>
            <a:r>
              <a:rPr sz="3600" spc="42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chemie</a:t>
            </a:r>
            <a:r>
              <a:rPr sz="3600" spc="43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–</a:t>
            </a:r>
            <a:r>
              <a:rPr sz="3600" spc="-30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didaktická vybavenost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9577" y="1536303"/>
            <a:ext cx="1441040" cy="741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Orientační</a:t>
            </a:r>
          </a:p>
          <a:p>
            <a:pPr marL="236338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aparát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0283" y="2548331"/>
            <a:ext cx="1642314" cy="74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spc="-2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Vysvětlující</a:t>
            </a:r>
          </a:p>
          <a:p>
            <a:pPr marL="272801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schéma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7317" y="3980798"/>
            <a:ext cx="1919574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Regulační</a:t>
            </a:r>
            <a:r>
              <a:rPr sz="2400" spc="-44" dirty="0">
                <a:solidFill>
                  <a:srgbClr val="161616"/>
                </a:solidFill>
                <a:latin typeface="QKKAIE+Times New Roman"/>
                <a:cs typeface="QKKAIE+Times New Roman"/>
              </a:rPr>
              <a:t> </a:t>
            </a: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text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37502" y="5366087"/>
            <a:ext cx="1049384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Obrazy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69773" y="5731905"/>
            <a:ext cx="1392272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doplňující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179475" y="5995106"/>
            <a:ext cx="2501587" cy="750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Ukázka z učebnice -</a:t>
            </a:r>
            <a:r>
              <a:rPr sz="1600" spc="408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GREB,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E., kol.: Chémia</a:t>
            </a:r>
            <a:r>
              <a:rPr sz="1600" spc="46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pre ZŠ,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spc="-16" dirty="0">
                <a:solidFill>
                  <a:srgbClr val="FFFFFF"/>
                </a:solidFill>
                <a:latin typeface="QKKAIE+Times New Roman"/>
                <a:cs typeface="QKKAIE+Times New Roman"/>
              </a:rPr>
              <a:t>Slov.PN,</a:t>
            </a:r>
            <a:r>
              <a:rPr sz="1600" spc="14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1995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09088" y="6097724"/>
            <a:ext cx="984501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výklad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18 / 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54380" y="346455"/>
            <a:ext cx="9162288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538" y="773040"/>
            <a:ext cx="8516610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Učebnice</a:t>
            </a:r>
            <a:r>
              <a:rPr sz="3600" spc="42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chemie</a:t>
            </a:r>
            <a:r>
              <a:rPr sz="3600" spc="43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–</a:t>
            </a:r>
            <a:r>
              <a:rPr sz="3600" spc="-30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BNLSBS+Tahoma"/>
                <a:cs typeface="BNLSBS+Tahoma"/>
              </a:rPr>
              <a:t>didaktická vybavenost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00010" y="1629320"/>
            <a:ext cx="1441040" cy="741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Orientační</a:t>
            </a:r>
          </a:p>
          <a:p>
            <a:pPr marL="236189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aparát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91292" y="3735530"/>
            <a:ext cx="2014722" cy="6217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Otázky</a:t>
            </a:r>
            <a:r>
              <a:rPr sz="2400" spc="-25" dirty="0">
                <a:solidFill>
                  <a:srgbClr val="161616"/>
                </a:solidFill>
                <a:latin typeface="QKKAIE+Times New Roman"/>
                <a:cs typeface="QKKAIE+Times New Roman"/>
              </a:rPr>
              <a:t> </a:t>
            </a: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a</a:t>
            </a:r>
            <a:r>
              <a:rPr sz="2400" spc="15" dirty="0">
                <a:solidFill>
                  <a:srgbClr val="161616"/>
                </a:solidFill>
                <a:latin typeface="QKKAIE+Times New Roman"/>
                <a:cs typeface="QKKAIE+Times New Roman"/>
              </a:rPr>
              <a:t> </a:t>
            </a: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úlohy</a:t>
            </a:r>
          </a:p>
          <a:p>
            <a:pPr marL="460174" marR="0">
              <a:lnSpc>
                <a:spcPts val="1767"/>
              </a:lnSpc>
              <a:spcBef>
                <a:spcPts val="120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QKKAIE+Times New Roman"/>
                <a:cs typeface="QKKAIE+Times New Roman"/>
              </a:rPr>
              <a:t>-</a:t>
            </a:r>
            <a:r>
              <a:rPr sz="1600" spc="1764" dirty="0">
                <a:solidFill>
                  <a:srgbClr val="002E2E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002E2E"/>
                </a:solidFill>
                <a:latin typeface="QKKAIE+Times New Roman"/>
                <a:cs typeface="QKKAIE+Times New Roman"/>
              </a:rPr>
              <a:t>součást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32000" y="4338545"/>
            <a:ext cx="1530696" cy="50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QKKAIE+Times New Roman"/>
                <a:cs typeface="QKKAIE+Times New Roman"/>
              </a:rPr>
              <a:t>zpětnovazebního</a:t>
            </a:r>
          </a:p>
          <a:p>
            <a:pPr marL="391673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QKKAIE+Times New Roman"/>
                <a:cs typeface="QKKAIE+Times New Roman"/>
              </a:rPr>
              <a:t>aparátu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0911" y="5357008"/>
            <a:ext cx="8532278" cy="877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Obrazy k úlohám</a:t>
            </a:r>
          </a:p>
          <a:p>
            <a:pPr marL="231611" marR="0">
              <a:lnSpc>
                <a:spcPts val="1767"/>
              </a:lnSpc>
              <a:spcBef>
                <a:spcPts val="120"/>
              </a:spcBef>
              <a:spcAft>
                <a:spcPts val="0"/>
              </a:spcAft>
            </a:pPr>
            <a:r>
              <a:rPr sz="16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- podpora</a:t>
            </a:r>
            <a:r>
              <a:rPr sz="1600" spc="-12" dirty="0">
                <a:solidFill>
                  <a:srgbClr val="161616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konkrétně</a:t>
            </a:r>
          </a:p>
          <a:p>
            <a:pPr marL="6725310" marR="0">
              <a:lnSpc>
                <a:spcPts val="1767"/>
              </a:lnSpc>
              <a:spcBef>
                <a:spcPts val="248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Ukázka z učebnice -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27764" y="6057544"/>
            <a:ext cx="1690383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názorného</a:t>
            </a:r>
            <a:r>
              <a:rPr sz="1600" spc="12" dirty="0">
                <a:solidFill>
                  <a:srgbClr val="161616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myšlení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606222" y="6216082"/>
            <a:ext cx="2117253" cy="506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GREB, </a:t>
            </a:r>
            <a:r>
              <a:rPr sz="1600" spc="-1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E.,</a:t>
            </a:r>
            <a:r>
              <a:rPr sz="1600" spc="24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kol.: Chémia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pre</a:t>
            </a:r>
            <a:r>
              <a:rPr sz="1600" spc="11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ZŠ, </a:t>
            </a:r>
            <a:r>
              <a:rPr sz="1600" spc="-16" dirty="0">
                <a:solidFill>
                  <a:srgbClr val="FFFFFF"/>
                </a:solidFill>
                <a:latin typeface="QKKAIE+Times New Roman"/>
                <a:cs typeface="QKKAIE+Times New Roman"/>
              </a:rPr>
              <a:t>Slov.PN,</a:t>
            </a:r>
            <a:r>
              <a:rPr sz="1600" spc="3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QKKAIE+Times New Roman"/>
                <a:cs typeface="QKKAIE+Times New Roman"/>
              </a:rPr>
              <a:t>1995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19 / 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0353" y="651101"/>
            <a:ext cx="336149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Učení z</a:t>
            </a:r>
            <a:r>
              <a:rPr sz="4400" spc="-27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textu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5437" y="1515084"/>
            <a:ext cx="8331395" cy="4820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6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850" spc="159" baseline="-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Smysl existence učebnice –</a:t>
            </a:r>
            <a:r>
              <a:rPr sz="3200" spc="-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naučení obsahu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-12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850" spc="-166" baseline="-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Má</a:t>
            </a:r>
            <a:r>
              <a:rPr sz="3200" spc="-2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obsahovou stránku + aparát</a:t>
            </a:r>
            <a:r>
              <a:rPr sz="3200" spc="-17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k</a:t>
            </a:r>
          </a:p>
          <a:p>
            <a:pPr marL="342922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prezentaci obsahu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-12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850" spc="-166" baseline="-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BNLSBS+Tahoma"/>
                <a:cs typeface="BNLSBS+Tahoma"/>
              </a:rPr>
              <a:t>Prioritně určena</a:t>
            </a:r>
            <a:r>
              <a:rPr sz="3200" spc="-27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BNLSBS+Tahoma"/>
                <a:cs typeface="BNLSBS+Tahoma"/>
              </a:rPr>
              <a:t>žákům!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31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850" spc="-166" baseline="-3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Důležitá je</a:t>
            </a:r>
            <a:r>
              <a:rPr sz="3200" spc="1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podpora</a:t>
            </a:r>
            <a:r>
              <a:rPr sz="3200" spc="-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procesu porozumění</a:t>
            </a:r>
          </a:p>
          <a:p>
            <a:pPr marL="342922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textu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31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850" spc="-166" baseline="-3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Učebnice</a:t>
            </a:r>
            <a:r>
              <a:rPr sz="3200" spc="-3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spc="28" dirty="0">
                <a:solidFill>
                  <a:srgbClr val="FFFFFF"/>
                </a:solidFill>
                <a:latin typeface="BNLSBS+Tahoma"/>
                <a:cs typeface="BNLSBS+Tahoma"/>
              </a:rPr>
              <a:t>je</a:t>
            </a:r>
            <a:r>
              <a:rPr sz="3200" spc="-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také informačním zdrojem pro</a:t>
            </a:r>
          </a:p>
          <a:p>
            <a:pPr marL="342922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BNLSBS+Tahoma"/>
                <a:cs typeface="BNLSBS+Tahoma"/>
              </a:rPr>
              <a:t>plánování a</a:t>
            </a:r>
            <a:r>
              <a:rPr sz="3200" spc="-20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BNLSBS+Tahoma"/>
                <a:cs typeface="BNLSBS+Tahoma"/>
              </a:rPr>
              <a:t>realizaci vyučovacího</a:t>
            </a:r>
            <a:r>
              <a:rPr sz="3200" spc="16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BNLSBS+Tahoma"/>
                <a:cs typeface="BNLSBS+Tahoma"/>
              </a:rPr>
              <a:t>procesu</a:t>
            </a:r>
          </a:p>
          <a:p>
            <a:pPr marL="342922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BNLSBS+Tahoma"/>
                <a:cs typeface="BNLSBS+Tahoma"/>
              </a:rPr>
              <a:t>učitelů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20 / 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592" y="556458"/>
            <a:ext cx="7550657" cy="1260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BNLSBS+Tahoma"/>
                <a:cs typeface="BNLSBS+Tahoma"/>
              </a:rPr>
              <a:t>Učebnice</a:t>
            </a:r>
            <a:r>
              <a:rPr sz="4000" spc="45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BNLSBS+Tahoma"/>
                <a:cs typeface="BNLSBS+Tahoma"/>
              </a:rPr>
              <a:t>– významný prostředek</a:t>
            </a:r>
          </a:p>
          <a:p>
            <a:pPr marL="0" marR="0">
              <a:lnSpc>
                <a:spcPts val="479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BNLSBS+Tahoma"/>
                <a:cs typeface="BNLSBS+Tahoma"/>
              </a:rPr>
              <a:t>komunikace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7688" y="1781979"/>
            <a:ext cx="8753932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46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70" baseline="4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FF00"/>
                </a:solidFill>
                <a:latin typeface="TUIQOO+Tahoma Bold"/>
                <a:cs typeface="TUIQOO+Tahoma Bold"/>
              </a:rPr>
              <a:t>Samostatná</a:t>
            </a:r>
            <a:r>
              <a:rPr sz="2800" b="1" spc="21" dirty="0">
                <a:solidFill>
                  <a:srgbClr val="FFFF00"/>
                </a:solidFill>
                <a:latin typeface="TUIQOO+Tahoma Bold"/>
                <a:cs typeface="TUIQOO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TUIQOO+Tahoma Bold"/>
                <a:cs typeface="TUIQOO+Tahoma Bold"/>
              </a:rPr>
              <a:t>práce</a:t>
            </a:r>
            <a:r>
              <a:rPr sz="2800" b="1" spc="-21" dirty="0">
                <a:solidFill>
                  <a:srgbClr val="FFFF00"/>
                </a:solidFill>
                <a:latin typeface="TUIQOO+Tahoma Bold"/>
                <a:cs typeface="TUIQOO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TUIQOO+Tahoma Bold"/>
                <a:cs typeface="TUIQOO+Tahoma Bold"/>
              </a:rPr>
              <a:t>s</a:t>
            </a:r>
            <a:r>
              <a:rPr sz="2800" b="1" spc="31" dirty="0">
                <a:solidFill>
                  <a:srgbClr val="FFFF00"/>
                </a:solidFill>
                <a:latin typeface="TUIQOO+Tahoma Bold"/>
                <a:cs typeface="TUIQOO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TUIQOO+Tahoma Bold"/>
                <a:cs typeface="TUIQOO+Tahoma Bold"/>
              </a:rPr>
              <a:t>učebnicí</a:t>
            </a:r>
            <a:r>
              <a:rPr sz="2800" b="1" spc="45" dirty="0">
                <a:solidFill>
                  <a:srgbClr val="FFFF00"/>
                </a:solidFill>
                <a:latin typeface="TUIQOO+Tahoma Bold"/>
                <a:cs typeface="TUIQOO+Tahoma Bold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– nácvik</a:t>
            </a:r>
            <a:r>
              <a:rPr sz="2800" spc="25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osvojování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7688" y="2123202"/>
            <a:ext cx="8387721" cy="1320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884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verbální</a:t>
            </a:r>
            <a:r>
              <a:rPr sz="2800" spc="24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a obrazové</a:t>
            </a:r>
            <a:r>
              <a:rPr sz="2800" spc="56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informace z písemného</a:t>
            </a:r>
            <a:r>
              <a:rPr sz="2800" spc="38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zdroje</a:t>
            </a:r>
          </a:p>
          <a:p>
            <a:pPr marL="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3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70" baseline="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Metodika:-</a:t>
            </a:r>
            <a:r>
              <a:rPr sz="2800" spc="4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četba textu a</a:t>
            </a:r>
            <a:r>
              <a:rPr sz="2800" spc="3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jeho</a:t>
            </a:r>
            <a:r>
              <a:rPr sz="2800" spc="-2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reprodukce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BNLSBS+Tahoma"/>
                <a:cs typeface="BNLSBS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četba textu a zodpovídání</a:t>
            </a:r>
            <a:r>
              <a:rPr sz="2800" spc="2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otázek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7688" y="3403481"/>
            <a:ext cx="8199002" cy="2173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BNLSBS+Tahoma"/>
                <a:cs typeface="BNLSBS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četba textu a vyhledávání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hl. myšlenek</a:t>
            </a:r>
          </a:p>
          <a:p>
            <a:pPr marL="0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BNLSBS+Tahoma"/>
                <a:cs typeface="BNLSBS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četba dvou</a:t>
            </a:r>
            <a:r>
              <a:rPr sz="2800" spc="3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textů</a:t>
            </a:r>
            <a:r>
              <a:rPr sz="2800" spc="2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o</a:t>
            </a:r>
            <a:r>
              <a:rPr sz="2800" spc="-1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téže věci a</a:t>
            </a:r>
            <a:r>
              <a:rPr sz="2800" spc="3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srovnání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BNLSBS+Tahoma"/>
                <a:cs typeface="BNLSBS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vysvětlení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závěrů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obsažených v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textu</a:t>
            </a:r>
          </a:p>
          <a:p>
            <a:pPr marL="0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BNLSBS+Tahoma"/>
                <a:cs typeface="BNLSBS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strukturní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analýza</a:t>
            </a:r>
            <a:r>
              <a:rPr sz="2800" spc="3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 systemizace faktů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BNLSBS+Tahoma"/>
                <a:cs typeface="BNLSBS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vlastní</a:t>
            </a:r>
            <a:r>
              <a:rPr sz="2800" spc="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stanoviska</a:t>
            </a:r>
            <a:r>
              <a:rPr sz="2800" spc="6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 danému obsahu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– srovnání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40573" y="5451683"/>
            <a:ext cx="1763997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hodnocení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7688" y="5878385"/>
            <a:ext cx="750075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BNLSBS+Tahoma"/>
                <a:cs typeface="BNLSBS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samostatné</a:t>
            </a:r>
            <a:r>
              <a:rPr sz="2800" spc="3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závěry,</a:t>
            </a:r>
            <a:r>
              <a:rPr sz="2800" spc="37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kritický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přístup,</a:t>
            </a:r>
            <a:r>
              <a:rPr sz="2800" spc="1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rozvinutí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40573" y="6219781"/>
            <a:ext cx="2800551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myšlenek z</a:t>
            </a:r>
            <a:r>
              <a:rPr sz="2800" spc="3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textu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21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34044" y="722653"/>
            <a:ext cx="7182062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Samostatná</a:t>
            </a:r>
            <a:r>
              <a:rPr sz="4400" spc="-35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práce</a:t>
            </a:r>
            <a:r>
              <a:rPr sz="4400" spc="-38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s učebnicí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18" y="1730062"/>
            <a:ext cx="7578908" cy="3357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8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850" spc="-167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BNLSBS+Tahoma"/>
                <a:cs typeface="BNLSBS+Tahoma"/>
              </a:rPr>
              <a:t>Metodika</a:t>
            </a:r>
            <a:r>
              <a:rPr sz="3200" spc="-25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BNLSBS+Tahoma"/>
                <a:cs typeface="BNLSBS+Tahoma"/>
              </a:rPr>
              <a:t>využití</a:t>
            </a:r>
            <a:r>
              <a:rPr sz="3200" spc="30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BNLSBS+Tahoma"/>
                <a:cs typeface="BNLSBS+Tahoma"/>
              </a:rPr>
              <a:t>učebnice při vyučování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10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850" spc="-167" baseline="-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Název</a:t>
            </a:r>
            <a:r>
              <a:rPr sz="3200" spc="-38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hodiny (přiřazení</a:t>
            </a:r>
            <a:r>
              <a:rPr sz="3200" spc="-3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k</a:t>
            </a:r>
            <a:r>
              <a:rPr sz="3200" spc="3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obsahu)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32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850" spc="-167" baseline="3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Osnova</a:t>
            </a:r>
            <a:r>
              <a:rPr sz="3200" spc="-2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(základní pojmy)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35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850" spc="-167" baseline="-3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Četba</a:t>
            </a:r>
            <a:r>
              <a:rPr sz="3200" spc="-27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textu</a:t>
            </a:r>
            <a:r>
              <a:rPr sz="3200" spc="3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žáky – </a:t>
            </a:r>
            <a:r>
              <a:rPr sz="3200" spc="18" dirty="0">
                <a:solidFill>
                  <a:srgbClr val="FFFFFF"/>
                </a:solidFill>
                <a:latin typeface="BNLSBS+Tahoma"/>
                <a:cs typeface="BNLSBS+Tahoma"/>
              </a:rPr>
              <a:t>a)</a:t>
            </a:r>
            <a:r>
              <a:rPr sz="3200" spc="-3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informativní</a:t>
            </a:r>
          </a:p>
          <a:p>
            <a:pPr marL="126479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b)</a:t>
            </a:r>
            <a:r>
              <a:rPr sz="32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studijní – postupné zpracování s</a:t>
            </a:r>
          </a:p>
          <a:p>
            <a:pPr marL="342847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výpisky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418" y="5143875"/>
            <a:ext cx="7184017" cy="1114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6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850" spc="-167" baseline="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Reprodukce</a:t>
            </a:r>
            <a:r>
              <a:rPr sz="3200" spc="-3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textu</a:t>
            </a:r>
            <a:r>
              <a:rPr sz="3200" spc="3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s</a:t>
            </a:r>
            <a:r>
              <a:rPr sz="3200" spc="-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podporou osnovy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12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850" spc="-167" baseline="-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Reprodukce</a:t>
            </a:r>
            <a:r>
              <a:rPr sz="3200" spc="-3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textu</a:t>
            </a:r>
            <a:r>
              <a:rPr sz="3200" spc="3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bez</a:t>
            </a:r>
            <a:r>
              <a:rPr sz="3200" spc="-2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BNLSBS+Tahoma"/>
                <a:cs typeface="BNLSBS+Tahoma"/>
              </a:rPr>
              <a:t>podpory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22 / 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9602" y="651101"/>
            <a:ext cx="7934396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Učebnice</a:t>
            </a:r>
            <a:r>
              <a:rPr sz="4400" spc="-35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chemie</a:t>
            </a:r>
            <a:r>
              <a:rPr sz="4400" spc="-43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–</a:t>
            </a:r>
            <a:r>
              <a:rPr sz="4400" spc="10" dirty="0">
                <a:solidFill>
                  <a:srgbClr val="CCFFFF"/>
                </a:solidFill>
                <a:latin typeface="BNLSBS+Tahoma"/>
                <a:cs typeface="BNLSBS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BNLSBS+Tahoma"/>
                <a:cs typeface="BNLSBS+Tahoma"/>
              </a:rPr>
              <a:t>současnost?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9482" y="1731524"/>
            <a:ext cx="8350568" cy="4563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30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70" baseline="-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Vzhledem</a:t>
            </a:r>
            <a:r>
              <a:rPr sz="2800" spc="1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 možnostem</a:t>
            </a:r>
            <a:r>
              <a:rPr sz="2800" spc="17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výběru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učebnic</a:t>
            </a:r>
          </a:p>
          <a:p>
            <a:pPr marL="342967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nabízených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školám</a:t>
            </a:r>
            <a:r>
              <a:rPr sz="2800" spc="1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dochází k</a:t>
            </a:r>
            <a:r>
              <a:rPr sz="2800" spc="2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soustavnému</a:t>
            </a:r>
          </a:p>
          <a:p>
            <a:pPr marL="34296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zdokonalování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nabídky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0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70" baseline="-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Učebnice jsou koncipovány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nejen</a:t>
            </a:r>
            <a:r>
              <a:rPr sz="2800" spc="28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žáky,</a:t>
            </a:r>
            <a:r>
              <a:rPr sz="2800" spc="4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ale</a:t>
            </a:r>
          </a:p>
          <a:p>
            <a:pPr marL="34296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berou se </a:t>
            </a:r>
            <a:r>
              <a:rPr sz="2800" spc="-10" dirty="0">
                <a:solidFill>
                  <a:srgbClr val="FFFFFF"/>
                </a:solidFill>
                <a:latin typeface="BNLSBS+Tahoma"/>
                <a:cs typeface="BNLSBS+Tahoma"/>
              </a:rPr>
              <a:t>do</a:t>
            </a:r>
            <a:r>
              <a:rPr sz="2800" spc="19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úvahy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i požadavky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učitelů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045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Učebnice jsou pro učitele zdrojem</a:t>
            </a:r>
            <a:r>
              <a:rPr sz="2800" spc="18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plánování</a:t>
            </a:r>
            <a:r>
              <a:rPr sz="2800" spc="52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i</a:t>
            </a:r>
          </a:p>
          <a:p>
            <a:pPr marL="342967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pro</a:t>
            </a:r>
            <a:r>
              <a:rPr sz="2800" spc="4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realizaci vyučovacích</a:t>
            </a:r>
            <a:r>
              <a:rPr sz="2800" spc="2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činností (Průcha,</a:t>
            </a:r>
            <a:r>
              <a:rPr sz="2800" spc="1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1998)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9" dirty="0">
                <a:solidFill>
                  <a:srgbClr val="CC99FF"/>
                </a:solidFill>
                <a:latin typeface="LMJBML+Wingdings"/>
                <a:cs typeface="LMJBML+Wingdings"/>
              </a:rPr>
              <a:t></a:t>
            </a:r>
            <a:r>
              <a:rPr sz="3400" spc="170" baseline="-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V nabídkách</a:t>
            </a:r>
            <a:r>
              <a:rPr sz="2800" spc="54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školy se objevují</a:t>
            </a:r>
            <a:r>
              <a:rPr sz="2800" spc="21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kompletní</a:t>
            </a:r>
            <a:r>
              <a:rPr sz="2800" spc="2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sety:</a:t>
            </a:r>
          </a:p>
          <a:p>
            <a:pPr marL="34296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klasická</a:t>
            </a:r>
            <a:r>
              <a:rPr sz="2800" spc="36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učebnice,</a:t>
            </a:r>
            <a:r>
              <a:rPr sz="2800" spc="10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metodická příručka</a:t>
            </a:r>
            <a:r>
              <a:rPr sz="2800" spc="33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učitele,</a:t>
            </a:r>
          </a:p>
          <a:p>
            <a:pPr marL="34296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pracovní</a:t>
            </a:r>
            <a:r>
              <a:rPr sz="2800" spc="24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BNLSBS+Tahoma"/>
                <a:cs typeface="BNLSBS+Tahoma"/>
              </a:rPr>
              <a:t>sešit,</a:t>
            </a:r>
            <a:r>
              <a:rPr sz="2800" spc="20" dirty="0">
                <a:solidFill>
                  <a:srgbClr val="FFFF00"/>
                </a:solidFill>
                <a:latin typeface="BNLSBS+Tahoma"/>
                <a:cs typeface="BNLSBS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BNLSBS+Tahoma"/>
                <a:cs typeface="BNLSBS+Tahoma"/>
              </a:rPr>
              <a:t>elektronická učebnice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23 / 24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24527" y="5514675"/>
            <a:ext cx="4416869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Děkuji</a:t>
            </a:r>
            <a:r>
              <a:rPr sz="4000" spc="-36" dirty="0">
                <a:solidFill>
                  <a:srgbClr val="161616"/>
                </a:solidFill>
                <a:latin typeface="QKKAIE+Times New Roman"/>
                <a:cs typeface="QKKAIE+Times New Roman"/>
              </a:rPr>
              <a:t> </a:t>
            </a:r>
            <a:r>
              <a:rPr sz="4000" spc="23" dirty="0">
                <a:solidFill>
                  <a:srgbClr val="161616"/>
                </a:solidFill>
                <a:latin typeface="QKKAIE+Times New Roman"/>
                <a:cs typeface="QKKAIE+Times New Roman"/>
              </a:rPr>
              <a:t>za</a:t>
            </a:r>
            <a:r>
              <a:rPr sz="4000" spc="-41" dirty="0">
                <a:solidFill>
                  <a:srgbClr val="161616"/>
                </a:solidFill>
                <a:latin typeface="QKKAIE+Times New Roman"/>
                <a:cs typeface="QKKAIE+Times New Roman"/>
              </a:rPr>
              <a:t> </a:t>
            </a:r>
            <a:r>
              <a:rPr sz="4000" dirty="0">
                <a:solidFill>
                  <a:srgbClr val="161616"/>
                </a:solidFill>
                <a:latin typeface="QKKAIE+Times New Roman"/>
                <a:cs typeface="QKKAIE+Times New Roman"/>
              </a:rPr>
              <a:t>pozornost!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THHMPL+Arial"/>
                <a:cs typeface="THHMPL+Arial"/>
              </a:rPr>
              <a:t>24 / 24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DBEC276-AE51-069D-D322-33F5FBBCF01E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1116</Words>
  <Application>Microsoft Office PowerPoint</Application>
  <PresentationFormat>Vlastní</PresentationFormat>
  <Paragraphs>213</Paragraphs>
  <Slides>23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32" baseType="lpstr">
      <vt:lpstr>THHMPL+Arial</vt:lpstr>
      <vt:lpstr>LMJBML+Wingdings</vt:lpstr>
      <vt:lpstr>Calibri</vt:lpstr>
      <vt:lpstr>BNLSBS+Tahoma</vt:lpstr>
      <vt:lpstr>TUIQOO+Tahoma Bold</vt:lpstr>
      <vt:lpstr>Times New Roman</vt:lpstr>
      <vt:lpstr>QKKAIE+Times New Roman</vt:lpstr>
      <vt:lpstr>TECKJM+Times New Roman Bold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4</cp:revision>
  <dcterms:modified xsi:type="dcterms:W3CDTF">2023-05-02T11:32:12Z</dcterms:modified>
</cp:coreProperties>
</file>