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98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299" r:id="rId20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32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A4644A-BF8A-4A4F-971B-88A3BAB3EFCD}" type="datetimeFigureOut">
              <a:rPr lang="cs-CZ" smtClean="0"/>
              <a:t>12.03.2022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596CB4-1A7C-416A-8761-A84B305F0E9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8934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DF672-F227-4772-822B-B29FD32E6848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5754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DF672-F227-4772-822B-B29FD32E6848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6413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DF672-F227-4772-822B-B29FD32E6848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0811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DF672-F227-4772-822B-B29FD32E6848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872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DF672-F227-4772-822B-B29FD32E6848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3838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DF672-F227-4772-822B-B29FD32E6848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2844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DF672-F227-4772-822B-B29FD32E6848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8204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DF672-F227-4772-822B-B29FD32E6848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4949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DF672-F227-4772-822B-B29FD32E6848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74609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DF672-F227-4772-822B-B29FD32E6848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2673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DF672-F227-4772-822B-B29FD32E6848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80660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DF672-F227-4772-822B-B29FD32E6848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526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DF672-F227-4772-822B-B29FD32E6848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27937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DF672-F227-4772-822B-B29FD32E6848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21574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DF672-F227-4772-822B-B29FD32E6848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94708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DF672-F227-4772-822B-B29FD32E6848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73681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DF672-F227-4772-822B-B29FD32E6848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3693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336675" y="3106974"/>
            <a:ext cx="8020050" cy="763735"/>
          </a:xfrm>
        </p:spPr>
        <p:txBody>
          <a:bodyPr anchor="b"/>
          <a:lstStyle>
            <a:lvl1pPr algn="ctr">
              <a:defRPr sz="4963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36675" y="3972247"/>
            <a:ext cx="8020050" cy="305468"/>
          </a:xfrm>
        </p:spPr>
        <p:txBody>
          <a:bodyPr/>
          <a:lstStyle>
            <a:lvl1pPr marL="0" indent="0" algn="ctr">
              <a:buNone/>
              <a:defRPr sz="1985"/>
            </a:lvl1pPr>
            <a:lvl2pPr marL="378150" indent="0" algn="ctr">
              <a:buNone/>
              <a:defRPr sz="1654"/>
            </a:lvl2pPr>
            <a:lvl3pPr marL="756300" indent="0" algn="ctr">
              <a:buNone/>
              <a:defRPr sz="1489"/>
            </a:lvl3pPr>
            <a:lvl4pPr marL="1134450" indent="0" algn="ctr">
              <a:buNone/>
              <a:defRPr sz="1323"/>
            </a:lvl4pPr>
            <a:lvl5pPr marL="1512600" indent="0" algn="ctr">
              <a:buNone/>
              <a:defRPr sz="1323"/>
            </a:lvl5pPr>
            <a:lvl6pPr marL="1890751" indent="0" algn="ctr">
              <a:buNone/>
              <a:defRPr sz="1323"/>
            </a:lvl6pPr>
            <a:lvl7pPr marL="2268901" indent="0" algn="ctr">
              <a:buNone/>
              <a:defRPr sz="1323"/>
            </a:lvl7pPr>
            <a:lvl8pPr marL="2647051" indent="0" algn="ctr">
              <a:buNone/>
              <a:defRPr sz="1323"/>
            </a:lvl8pPr>
            <a:lvl9pPr marL="3025201" indent="0" algn="ctr">
              <a:buNone/>
              <a:defRPr sz="1323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2E1CE73D-07CE-4B91-9974-8897FDF1022E}" type="datetime1">
              <a:rPr lang="cs-CZ" smtClean="0"/>
              <a:t>12.03.2022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prstGeom prst="rect">
            <a:avLst/>
          </a:prstGeom>
        </p:spPr>
        <p:txBody>
          <a:bodyPr/>
          <a:lstStyle/>
          <a:p>
            <a:r>
              <a:rPr lang="cs-CZ"/>
              <a:t>Mechanika tekutin 09/13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F1E6EB02-BEEA-4AEA-8B7E-F8311C2221C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8965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gif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8081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Mechanika tekutin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Proudové stroje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>
                <a:solidFill>
                  <a:srgbClr val="428F9B"/>
                </a:solidFill>
                <a:latin typeface="Calibri"/>
                <a:cs typeface="Calibri"/>
              </a:rPr>
              <a:t>Prof. Václav Uruba, KKE, ZČU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67225" indent="-567225"/>
            <a:r>
              <a:rPr lang="cs-CZ" sz="3970" dirty="0"/>
              <a:t>Proudové stroje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945375" lvl="1" indent="-567225">
              <a:buFont typeface="+mj-lt"/>
              <a:buAutoNum type="alphaLcPeriod"/>
            </a:pPr>
            <a:r>
              <a:rPr lang="cs-CZ" sz="3088" dirty="0"/>
              <a:t>Věta o změně toku hybnosti</a:t>
            </a:r>
          </a:p>
          <a:p>
            <a:pPr marL="945375" lvl="1" indent="-567225">
              <a:buFont typeface="+mj-lt"/>
              <a:buAutoNum type="alphaLcPeriod"/>
            </a:pPr>
            <a:r>
              <a:rPr lang="cs-CZ" sz="3088" dirty="0"/>
              <a:t>Radiální a axiální stroje</a:t>
            </a:r>
          </a:p>
          <a:p>
            <a:pPr marL="945375" lvl="1" indent="-567225">
              <a:buFont typeface="+mj-lt"/>
              <a:buAutoNum type="alphaLcPeriod"/>
            </a:pPr>
            <a:r>
              <a:rPr lang="cs-CZ" sz="3088" dirty="0"/>
              <a:t>Turbíny</a:t>
            </a:r>
          </a:p>
          <a:p>
            <a:pPr marL="945375" lvl="1" indent="-567225">
              <a:buFont typeface="+mj-lt"/>
              <a:buAutoNum type="alphaLcPeriod"/>
            </a:pPr>
            <a:r>
              <a:rPr lang="cs-CZ" sz="3088" dirty="0"/>
              <a:t>Kompresory (čerpadla)</a:t>
            </a:r>
          </a:p>
          <a:p>
            <a:pPr marL="1008400" lvl="1" indent="-504200">
              <a:buFont typeface="+mj-lt"/>
              <a:buAutoNum type="alphaLcPeriod"/>
            </a:pPr>
            <a:endParaRPr lang="cs-CZ" sz="3088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/>
          <a:lstStyle/>
          <a:p>
            <a:fld id="{6698FCE4-CDC2-4E1D-A8B8-AFA288446B85}" type="datetime1">
              <a:rPr lang="cs-CZ" smtClean="0"/>
              <a:t>12.03.2022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fld id="{F1E6EB02-BEEA-4AEA-8B7E-F8311C2221C1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018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Kontrolní objem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cs-CZ" dirty="0"/>
              <a:t>Bilance hybnosti</a:t>
            </a:r>
          </a:p>
          <a:p>
            <a:pPr lvl="1"/>
            <a:r>
              <a:rPr lang="cs-CZ" dirty="0"/>
              <a:t>Diferenciální rovnice (pro element)</a:t>
            </a:r>
          </a:p>
          <a:p>
            <a:pPr lvl="2"/>
            <a:r>
              <a:rPr lang="cs-CZ" dirty="0"/>
              <a:t>Obecně N-S</a:t>
            </a:r>
          </a:p>
          <a:p>
            <a:pPr lvl="2"/>
            <a:r>
              <a:rPr lang="cs-CZ" dirty="0"/>
              <a:t>1D BR</a:t>
            </a:r>
          </a:p>
          <a:p>
            <a:pPr lvl="1"/>
            <a:r>
              <a:rPr lang="cs-CZ" dirty="0"/>
              <a:t>Integrace – bilance v „kontrolním objemu“ (CV), jeho povrch (CS)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/>
          <a:lstStyle/>
          <a:p>
            <a:fld id="{ECD615BF-B8B4-4155-A373-D7BE0EB35882}" type="datetime1">
              <a:rPr lang="cs-CZ" smtClean="0"/>
              <a:t>12.03.2022</a:t>
            </a:fld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fld id="{F1E6EB02-BEEA-4AEA-8B7E-F8311C2221C1}" type="slidenum">
              <a:rPr lang="cs-CZ" smtClean="0"/>
              <a:t>3</a:t>
            </a:fld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996" y="1647987"/>
            <a:ext cx="3096443" cy="764086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465" y="3683642"/>
            <a:ext cx="2038165" cy="724902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4972" y="4578473"/>
            <a:ext cx="1293451" cy="333063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1962" y="3992215"/>
            <a:ext cx="4233113" cy="832658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4243" y="4870235"/>
            <a:ext cx="5599355" cy="1063563"/>
          </a:xfrm>
          <a:prstGeom prst="rect">
            <a:avLst/>
          </a:prstGeom>
        </p:spPr>
      </p:pic>
      <p:sp>
        <p:nvSpPr>
          <p:cNvPr id="13" name="TextovéPole 12"/>
          <p:cNvSpPr txBox="1"/>
          <p:nvPr/>
        </p:nvSpPr>
        <p:spPr>
          <a:xfrm>
            <a:off x="1714972" y="6078927"/>
            <a:ext cx="7643054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Součet vnějších sil = rychlost změny hybnosti CV + výtok hybnosti skrz CS</a:t>
            </a:r>
          </a:p>
        </p:txBody>
      </p:sp>
    </p:spTree>
    <p:extLst>
      <p:ext uri="{BB962C8B-B14F-4D97-AF65-F5344CB8AC3E}">
        <p14:creationId xmlns:p14="http://schemas.microsoft.com/office/powerpoint/2010/main" val="245104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Kontrolní objem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cs-CZ" dirty="0"/>
              <a:t>Fixní (pevný)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Pohyblivý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Deformující se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/>
          <a:lstStyle/>
          <a:p>
            <a:fld id="{A0A1994A-2995-41FE-8D24-763203BBC244}" type="datetime1">
              <a:rPr lang="cs-CZ" smtClean="0"/>
              <a:t>12.03.2022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fld id="{F1E6EB02-BEEA-4AEA-8B7E-F8311C2221C1}" type="slidenum">
              <a:rPr lang="cs-CZ" smtClean="0"/>
              <a:t>4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211" y="654374"/>
            <a:ext cx="3451040" cy="2152629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1768" y="2799179"/>
            <a:ext cx="3587215" cy="2342398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3964" y="3058724"/>
            <a:ext cx="1558860" cy="495116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8922" y="4354434"/>
            <a:ext cx="1797276" cy="2506405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1794" y="2062280"/>
            <a:ext cx="1588199" cy="367639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2495" y="4061000"/>
            <a:ext cx="1176443" cy="374992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2495" y="6254984"/>
            <a:ext cx="1654374" cy="419108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7884258" y="3503526"/>
            <a:ext cx="2150782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 err="1">
                <a:solidFill>
                  <a:srgbClr val="FF0000"/>
                </a:solidFill>
              </a:rPr>
              <a:t>V</a:t>
            </a:r>
            <a:r>
              <a:rPr lang="cs-CZ" sz="1985" baseline="-25000" dirty="0" err="1">
                <a:solidFill>
                  <a:srgbClr val="FF0000"/>
                </a:solidFill>
              </a:rPr>
              <a:t>r</a:t>
            </a:r>
            <a:r>
              <a:rPr lang="cs-CZ" sz="1985" dirty="0">
                <a:solidFill>
                  <a:srgbClr val="FF0000"/>
                </a:solidFill>
              </a:rPr>
              <a:t> relativní rychlost</a:t>
            </a:r>
          </a:p>
        </p:txBody>
      </p:sp>
    </p:spTree>
    <p:extLst>
      <p:ext uri="{BB962C8B-B14F-4D97-AF65-F5344CB8AC3E}">
        <p14:creationId xmlns:p14="http://schemas.microsoft.com/office/powerpoint/2010/main" val="399804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Stacionární případ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cs-CZ" dirty="0"/>
              <a:t>d/</a:t>
            </a:r>
            <a:r>
              <a:rPr lang="cs-CZ" dirty="0" err="1"/>
              <a:t>dt</a:t>
            </a:r>
            <a:r>
              <a:rPr lang="cs-CZ" dirty="0"/>
              <a:t> = 0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IN nebo OUT: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/>
          <a:lstStyle/>
          <a:p>
            <a:fld id="{978C8BA8-C763-47FB-B310-E84B5C2440D1}" type="datetime1">
              <a:rPr lang="cs-CZ" smtClean="0"/>
              <a:t>12.03.2022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fld id="{F1E6EB02-BEEA-4AEA-8B7E-F8311C2221C1}" type="slidenum">
              <a:rPr lang="cs-CZ" smtClean="0"/>
              <a:t>5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907" y="2333916"/>
            <a:ext cx="2704489" cy="744494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9050" y="1447814"/>
            <a:ext cx="3762767" cy="3203285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7152" y="4894005"/>
            <a:ext cx="3919549" cy="715106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6683" y="4130502"/>
            <a:ext cx="2900467" cy="74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60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Profil rychlosti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cs-CZ" dirty="0"/>
              <a:t>Korekce toku hybnosti</a:t>
            </a:r>
          </a:p>
          <a:p>
            <a:r>
              <a:rPr lang="cs-CZ" dirty="0"/>
              <a:t>(výpočet střední rychlosti):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/>
          <a:lstStyle/>
          <a:p>
            <a:fld id="{8D90CC74-96D7-4D05-A42F-D38DDC642D15}" type="datetime1">
              <a:rPr lang="cs-CZ" smtClean="0"/>
              <a:t>12.03.2022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fld id="{F1E6EB02-BEEA-4AEA-8B7E-F8311C2221C1}" type="slidenum">
              <a:rPr lang="cs-CZ" smtClean="0"/>
              <a:t>6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282" y="3214084"/>
            <a:ext cx="2194947" cy="832658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3473" y="1408725"/>
            <a:ext cx="3488398" cy="328165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0038" y="4616688"/>
            <a:ext cx="4703459" cy="813066"/>
          </a:xfrm>
          <a:prstGeom prst="rect">
            <a:avLst/>
          </a:prstGeom>
        </p:spPr>
      </p:pic>
      <p:sp>
        <p:nvSpPr>
          <p:cNvPr id="10" name="TextovéPole 9"/>
          <p:cNvSpPr txBox="1"/>
          <p:nvPr/>
        </p:nvSpPr>
        <p:spPr>
          <a:xfrm>
            <a:off x="404218" y="3755125"/>
            <a:ext cx="2045945" cy="7032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>
                <a:solidFill>
                  <a:srgbClr val="FF0000"/>
                </a:solidFill>
              </a:rPr>
              <a:t>Součinitel korekce</a:t>
            </a:r>
          </a:p>
          <a:p>
            <a:r>
              <a:rPr lang="cs-CZ" sz="1985" dirty="0">
                <a:solidFill>
                  <a:srgbClr val="FF0000"/>
                </a:solidFill>
              </a:rPr>
              <a:t>toku hybnosti</a:t>
            </a:r>
          </a:p>
        </p:txBody>
      </p:sp>
    </p:spTree>
    <p:extLst>
      <p:ext uri="{BB962C8B-B14F-4D97-AF65-F5344CB8AC3E}">
        <p14:creationId xmlns:p14="http://schemas.microsoft.com/office/powerpoint/2010/main" val="206329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Stacionární případ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cs-CZ" dirty="0"/>
              <a:t>Jeden IN, jeden OUT</a:t>
            </a:r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Obecně: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/>
          <a:lstStyle/>
          <a:p>
            <a:fld id="{1DA82BB2-A88E-40F7-B027-CBC37FECFD8A}" type="datetime1">
              <a:rPr lang="cs-CZ" smtClean="0"/>
              <a:t>12.03.2022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fld id="{F1E6EB02-BEEA-4AEA-8B7E-F8311C2221C1}" type="slidenum">
              <a:rPr lang="cs-CZ" smtClean="0"/>
              <a:t>7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9821" y="1268029"/>
            <a:ext cx="3527594" cy="3144509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0716" y="3726084"/>
            <a:ext cx="3410007" cy="308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999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Směr proudění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/>
          <a:lstStyle/>
          <a:p>
            <a:fld id="{265B77C8-5402-4702-9FD7-B2C1292E3A22}" type="datetime1">
              <a:rPr lang="cs-CZ" smtClean="0"/>
              <a:t>12.03.2022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fld id="{F1E6EB02-BEEA-4AEA-8B7E-F8311C2221C1}" type="slidenum">
              <a:rPr lang="cs-CZ" smtClean="0"/>
              <a:t>8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6171" y="832002"/>
            <a:ext cx="4703459" cy="524784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732" y="4274690"/>
            <a:ext cx="3863555" cy="71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90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Odporová síla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/>
          <a:lstStyle/>
          <a:p>
            <a:fld id="{3DD4E035-1B5B-44B0-BBB0-FEBC965CE4EF}" type="datetime1">
              <a:rPr lang="cs-CZ" smtClean="0"/>
              <a:t>12.03.2022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fld id="{F1E6EB02-BEEA-4AEA-8B7E-F8311C2221C1}" type="slidenum">
              <a:rPr lang="cs-CZ" smtClean="0"/>
              <a:t>9</a:t>
            </a:fld>
            <a:endParaRPr lang="cs-CZ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37" y="2069865"/>
            <a:ext cx="5913438" cy="4033837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342" y="5078815"/>
            <a:ext cx="2573470" cy="65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76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Typické úlohy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cs-CZ" dirty="0">
                <a:solidFill>
                  <a:srgbClr val="FF0000"/>
                </a:solidFill>
              </a:rPr>
              <a:t>Síla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/>
          <a:lstStyle/>
          <a:p>
            <a:fld id="{226C72BE-52D1-4C67-8824-D72F1BBA1439}" type="datetime1">
              <a:rPr lang="cs-CZ" smtClean="0"/>
              <a:t>12.03.2022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fld id="{F1E6EB02-BEEA-4AEA-8B7E-F8311C2221C1}" type="slidenum">
              <a:rPr lang="cs-CZ" smtClean="0"/>
              <a:t>10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118" y="1445115"/>
            <a:ext cx="3954162" cy="2815977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4500" y="274161"/>
            <a:ext cx="3679667" cy="3747065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328" y="4400239"/>
            <a:ext cx="4320371" cy="2327099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4500" y="4115433"/>
            <a:ext cx="3538818" cy="339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28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 dirty="0"/>
              <a:t>Proudové stroje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cs-CZ" noProof="0" dirty="0"/>
              <a:t>Funkce</a:t>
            </a:r>
          </a:p>
          <a:p>
            <a:pPr lvl="1"/>
            <a:r>
              <a:rPr lang="cs-CZ" noProof="0" dirty="0"/>
              <a:t>Turbína (energie proudu – práce)</a:t>
            </a:r>
          </a:p>
          <a:p>
            <a:pPr lvl="1"/>
            <a:r>
              <a:rPr lang="cs-CZ" noProof="0" dirty="0"/>
              <a:t>Kompresor (práce – energie proudu)</a:t>
            </a:r>
          </a:p>
          <a:p>
            <a:pPr lvl="1"/>
            <a:endParaRPr lang="cs-CZ" noProof="0" dirty="0"/>
          </a:p>
          <a:p>
            <a:r>
              <a:rPr lang="cs-CZ" noProof="0" dirty="0"/>
              <a:t>Konstrukce</a:t>
            </a:r>
          </a:p>
          <a:p>
            <a:pPr lvl="1"/>
            <a:r>
              <a:rPr lang="cs-CZ" noProof="0" dirty="0"/>
              <a:t>Axiální</a:t>
            </a:r>
          </a:p>
          <a:p>
            <a:pPr lvl="1"/>
            <a:r>
              <a:rPr lang="cs-CZ" noProof="0" dirty="0"/>
              <a:t>Radiální</a:t>
            </a:r>
          </a:p>
          <a:p>
            <a:pPr lvl="1"/>
            <a:endParaRPr lang="cs-CZ" noProof="0" dirty="0"/>
          </a:p>
          <a:p>
            <a:r>
              <a:rPr lang="cs-CZ" noProof="0" dirty="0"/>
              <a:t>Mezilopatkový </a:t>
            </a:r>
            <a:r>
              <a:rPr lang="cs-CZ" noProof="0" dirty="0">
                <a:solidFill>
                  <a:srgbClr val="FF0000"/>
                </a:solidFill>
              </a:rPr>
              <a:t>kanál</a:t>
            </a:r>
          </a:p>
          <a:p>
            <a:pPr lvl="1"/>
            <a:r>
              <a:rPr lang="cs-CZ" noProof="0" dirty="0"/>
              <a:t>Stator - stacionární</a:t>
            </a:r>
          </a:p>
          <a:p>
            <a:pPr lvl="1"/>
            <a:r>
              <a:rPr lang="cs-CZ" noProof="0" dirty="0"/>
              <a:t>Rotor - </a:t>
            </a:r>
            <a:r>
              <a:rPr lang="cs-CZ" noProof="0" dirty="0">
                <a:solidFill>
                  <a:srgbClr val="FF0000"/>
                </a:solidFill>
              </a:rPr>
              <a:t>pohyblivý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/>
          <a:lstStyle/>
          <a:p>
            <a:fld id="{7B8A2E6E-135E-47E0-8D84-B98171FBC016}" type="datetime1">
              <a:rPr lang="cs-CZ" smtClean="0"/>
              <a:t>12.03.2022</a:t>
            </a:fld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fld id="{F1E6EB02-BEEA-4AEA-8B7E-F8311C2221C1}" type="slidenum">
              <a:rPr lang="cs-CZ" smtClean="0"/>
              <a:t>11</a:t>
            </a:fld>
            <a:endParaRPr lang="cs-CZ"/>
          </a:p>
        </p:txBody>
      </p:sp>
      <p:sp>
        <p:nvSpPr>
          <p:cNvPr id="7" name="TextovéPole 6"/>
          <p:cNvSpPr txBox="1"/>
          <p:nvPr/>
        </p:nvSpPr>
        <p:spPr>
          <a:xfrm>
            <a:off x="2175125" y="5991225"/>
            <a:ext cx="3171574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Při výpočtu </a:t>
            </a:r>
            <a:r>
              <a:rPr lang="cs-CZ" sz="1985" dirty="0">
                <a:solidFill>
                  <a:srgbClr val="FF0000"/>
                </a:solidFill>
              </a:rPr>
              <a:t>relativní</a:t>
            </a:r>
            <a:r>
              <a:rPr lang="cs-CZ" sz="1985" dirty="0"/>
              <a:t> rychlosti</a:t>
            </a:r>
          </a:p>
        </p:txBody>
      </p:sp>
      <p:pic>
        <p:nvPicPr>
          <p:cNvPr id="14338" name="Picture 2" descr="http://www.grc.nasa.gov/WWW/k-12/airplane/Animation/turbtyp/Images/turntj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846" y="1724713"/>
            <a:ext cx="3750268" cy="268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://3.imimg.com/data3/GE/TA/MY-7186914/industrial-blower-250x25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341" y="4511450"/>
            <a:ext cx="2625990" cy="2625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22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Radiální stroj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/>
          <a:lstStyle/>
          <a:p>
            <a:fld id="{704B5C2F-81B0-494B-92FC-B5290B2746EE}" type="datetime1">
              <a:rPr lang="cs-CZ" smtClean="0"/>
              <a:t>12.03.2022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fld id="{F1E6EB02-BEEA-4AEA-8B7E-F8311C2221C1}" type="slidenum">
              <a:rPr lang="cs-CZ" smtClean="0"/>
              <a:t>12</a:t>
            </a:fld>
            <a:endParaRPr lang="cs-CZ"/>
          </a:p>
        </p:txBody>
      </p:sp>
      <p:pic>
        <p:nvPicPr>
          <p:cNvPr id="17410" name="Picture 2" descr="http://www.ideal-plm.ru/files/water_turbine_ani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621" y="1020872"/>
            <a:ext cx="4080102" cy="4080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00" y="3324225"/>
            <a:ext cx="4709684" cy="207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912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Radiální stroj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/>
          <a:lstStyle/>
          <a:p>
            <a:fld id="{ABB3C483-7E5F-4B06-8D1A-37DEAE42A63B}" type="datetime1">
              <a:rPr lang="cs-CZ" smtClean="0"/>
              <a:t>12.03.2022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fld id="{F1E6EB02-BEEA-4AEA-8B7E-F8311C2221C1}" type="slidenum">
              <a:rPr lang="cs-CZ" smtClean="0"/>
              <a:t>13</a:t>
            </a:fld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8900" y="889000"/>
            <a:ext cx="5614137" cy="458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27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Axiální stroj</a:t>
            </a:r>
          </a:p>
        </p:txBody>
      </p:sp>
      <p:sp>
        <p:nvSpPr>
          <p:cNvPr id="7" name="Zástupný symbol pro text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/>
          <a:lstStyle/>
          <a:p>
            <a:fld id="{EB92896E-144C-48AF-B12B-FB54CF6F7F87}" type="datetime1">
              <a:rPr lang="cs-CZ" smtClean="0"/>
              <a:t>12.03.2022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fld id="{F1E6EB02-BEEA-4AEA-8B7E-F8311C2221C1}" type="slidenum">
              <a:rPr lang="cs-CZ" smtClean="0"/>
              <a:t>14</a:t>
            </a:fld>
            <a:endParaRPr lang="cs-CZ"/>
          </a:p>
        </p:txBody>
      </p:sp>
      <p:pic>
        <p:nvPicPr>
          <p:cNvPr id="6146" name="Picture 2" descr="http://www.moparmax.com/features/2013/viii_2-turbine/Jet_engi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58" y="3342027"/>
            <a:ext cx="8683558" cy="346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dieturbine.ch/img/popups/turbine_animation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011" y="105283"/>
            <a:ext cx="3871852" cy="289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883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Axiální stroj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/>
          <a:lstStyle/>
          <a:p>
            <a:fld id="{3D73C3B1-BAA6-409F-92A1-0FC52810280A}" type="datetime1">
              <a:rPr lang="cs-CZ" smtClean="0"/>
              <a:t>12.03.2022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fld id="{F1E6EB02-BEEA-4AEA-8B7E-F8311C2221C1}" type="slidenum">
              <a:rPr lang="cs-CZ" smtClean="0"/>
              <a:t>15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6779" y="1004879"/>
            <a:ext cx="4831821" cy="201676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411" y="2231325"/>
            <a:ext cx="4703459" cy="1981586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392" y="4547713"/>
            <a:ext cx="4793048" cy="2127126"/>
          </a:xfrm>
          <a:prstGeom prst="rect">
            <a:avLst/>
          </a:prstGeom>
        </p:spPr>
      </p:pic>
      <p:pic>
        <p:nvPicPr>
          <p:cNvPr id="15362" name="Picture 2" descr="http://www.titanicology.com/Titanica/TitanicsPrimeMover_files/image04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305" y="3366223"/>
            <a:ext cx="3840034" cy="310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5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Axiálně-radiální kompresor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/>
          <a:lstStyle/>
          <a:p>
            <a:fld id="{D8C68524-B23A-4CAA-9F29-E85885DE46AA}" type="datetime1">
              <a:rPr lang="cs-CZ" smtClean="0"/>
              <a:t>12.03.2022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fld id="{F1E6EB02-BEEA-4AEA-8B7E-F8311C2221C1}" type="slidenum">
              <a:rPr lang="cs-CZ" smtClean="0"/>
              <a:t>16</a:t>
            </a:fld>
            <a:endParaRPr lang="cs-CZ"/>
          </a:p>
        </p:txBody>
      </p:sp>
      <p:pic>
        <p:nvPicPr>
          <p:cNvPr id="20482" name="Picture 2" descr="http://www.siemens.com/press/pool/de/pressebilder/2009/fossil_power_generation/300dpi/EFPG20070701-02_300dpi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12950"/>
            <a:ext cx="6645275" cy="479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50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Peltonova</a:t>
            </a:r>
            <a:r>
              <a:rPr lang="cs-CZ" dirty="0"/>
              <a:t> turbína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/>
          <a:lstStyle/>
          <a:p>
            <a:fld id="{6CBD7581-0902-4E39-B4F2-182F943FEED7}" type="datetime1">
              <a:rPr lang="cs-CZ" smtClean="0"/>
              <a:t>12.03.2022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fld id="{F1E6EB02-BEEA-4AEA-8B7E-F8311C2221C1}" type="slidenum">
              <a:rPr lang="cs-CZ" smtClean="0"/>
              <a:t>17</a:t>
            </a:fld>
            <a:endParaRPr lang="cs-CZ"/>
          </a:p>
        </p:txBody>
      </p:sp>
      <p:pic>
        <p:nvPicPr>
          <p:cNvPr id="18434" name="Picture 2" descr="http://www.sciencelabsupplies.com/images/magictoolbox_cache_from_database/bbb58236fd96396a44378a646da1d28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05" y="2833709"/>
            <a:ext cx="5514578" cy="282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://img.bhs4.com/4D/5/4D5E0F4CF28BCBF14A02F83836CD68A3468EF8B5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383" y="2635010"/>
            <a:ext cx="3555057" cy="3555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08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37169-B133-4150-9C8A-3D81A3FD353A}" type="datetime1">
              <a:rPr lang="cs-CZ" smtClean="0"/>
              <a:t>12.03.2022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6EB02-BEEA-4AEA-8B7E-F8311C2221C1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7700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Otázky pro studenty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10799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Formulujte větu o změně toku hybnosti pro konečný kontrolní objem.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Typy proudových strojů z hlediska funkce.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Typy proudových strojů z hlediska převažujícího směru proudění.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9197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252</Words>
  <Application>Microsoft Office PowerPoint</Application>
  <PresentationFormat>Vlastní</PresentationFormat>
  <Paragraphs>121</Paragraphs>
  <Slides>19</Slides>
  <Notes>17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Prezentace aplikace PowerPoint</vt:lpstr>
      <vt:lpstr>Proudové stroje</vt:lpstr>
      <vt:lpstr>Kontrolní objem</vt:lpstr>
      <vt:lpstr>Kontrolní objem</vt:lpstr>
      <vt:lpstr>Stacionární případ</vt:lpstr>
      <vt:lpstr>Profil rychlosti</vt:lpstr>
      <vt:lpstr>Stacionární případ</vt:lpstr>
      <vt:lpstr>Směr proudění</vt:lpstr>
      <vt:lpstr>Odporová síla</vt:lpstr>
      <vt:lpstr>Typické úlohy</vt:lpstr>
      <vt:lpstr>Proudové stroje</vt:lpstr>
      <vt:lpstr>Radiální stroj</vt:lpstr>
      <vt:lpstr>Radiální stroj</vt:lpstr>
      <vt:lpstr>Axiální stroj</vt:lpstr>
      <vt:lpstr>Axiální stroj</vt:lpstr>
      <vt:lpstr>Axiálně-radiální kompresor</vt:lpstr>
      <vt:lpstr>Peltonova turbína</vt:lpstr>
      <vt:lpstr>Děkuji za pozornost</vt:lpstr>
      <vt:lpstr>Otázky pro studenty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Václav Uruba</cp:lastModifiedBy>
  <cp:revision>13</cp:revision>
  <dcterms:created xsi:type="dcterms:W3CDTF">2017-03-15T11:07:40Z</dcterms:created>
  <dcterms:modified xsi:type="dcterms:W3CDTF">2022-03-12T19:32:30Z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