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notesMasterIdLst>
    <p:notesMasterId r:id="rId29"/>
  </p:notesMasterIdLst>
  <p:sldIdLst>
    <p:sldId id="401" r:id="rId2"/>
    <p:sldId id="313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75" r:id="rId11"/>
    <p:sldId id="400" r:id="rId12"/>
    <p:sldId id="324" r:id="rId13"/>
    <p:sldId id="323" r:id="rId14"/>
    <p:sldId id="328" r:id="rId15"/>
    <p:sldId id="378" r:id="rId16"/>
    <p:sldId id="379" r:id="rId17"/>
    <p:sldId id="381" r:id="rId18"/>
    <p:sldId id="383" r:id="rId19"/>
    <p:sldId id="382" r:id="rId20"/>
    <p:sldId id="384" r:id="rId21"/>
    <p:sldId id="329" r:id="rId22"/>
    <p:sldId id="330" r:id="rId23"/>
    <p:sldId id="331" r:id="rId24"/>
    <p:sldId id="332" r:id="rId25"/>
    <p:sldId id="397" r:id="rId26"/>
    <p:sldId id="398" r:id="rId27"/>
    <p:sldId id="377" r:id="rId2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54758" autoAdjust="0"/>
  </p:normalViewPr>
  <p:slideViewPr>
    <p:cSldViewPr snapToGrid="0">
      <p:cViewPr varScale="1">
        <p:scale>
          <a:sx n="48" d="100"/>
          <a:sy n="48" d="100"/>
        </p:scale>
        <p:origin x="203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8590B-30A0-4182-A5D4-F3C303F12AA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7552B-9320-42BF-AE5A-46802DFAEB87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5284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87997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97617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smtClean="0"/>
              <a:t>Masseterica: upíná se ještě na </a:t>
            </a:r>
            <a:r>
              <a:rPr lang="cs-CZ" dirty="0" smtClean="0">
                <a:solidFill>
                  <a:srgbClr val="000000"/>
                </a:solidFill>
                <a:latin typeface="Arial" panose="020B0604020202020204" pitchFamily="34" charset="0"/>
              </a:rPr>
              <a:t>pars profunda na střed zevní plochy ramus </a:t>
            </a:r>
            <a:r>
              <a:rPr lang="cs-CZ" dirty="0" smtClean="0">
                <a:solidFill>
                  <a:srgbClr val="0B0080"/>
                </a:solidFill>
                <a:latin typeface="Arial" panose="020B0604020202020204" pitchFamily="34" charset="0"/>
              </a:rPr>
              <a:t>mandibulae</a:t>
            </a:r>
            <a:r>
              <a:rPr lang="cs-CZ" dirty="0" smtClean="0">
                <a:solidFill>
                  <a:srgbClr val="000000"/>
                </a:solidFill>
                <a:latin typeface="Arial" panose="020B0604020202020204" pitchFamily="34" charset="0"/>
              </a:rPr>
              <a:t>. M. pterygoideus</a:t>
            </a:r>
            <a:r>
              <a:rPr lang="cs-CZ" baseline="0" dirty="0" smtClean="0">
                <a:solidFill>
                  <a:srgbClr val="000000"/>
                </a:solidFill>
                <a:latin typeface="Arial" panose="020B0604020202020204" pitchFamily="34" charset="0"/>
              </a:rPr>
              <a:t> medialis začíná na tuber maxilae a končí na vnitřní ploše mandibuly (tuberositas pterygoidea) = elevace mandibuly. M.P.lat začíná na 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crista infratemporalis alae majoris a lamina lateralis processus pterygoidei ossis sphenoidalis a</a:t>
            </a:r>
            <a:r>
              <a:rPr lang="cs-CZ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končí na fovea pterygoidea pod hlavicí mandibuly. </a:t>
            </a:r>
            <a:endParaRPr lang="cs-CZ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cs-CZ" dirty="0" smtClean="0"/>
              <a:t>Deprese = pasivní pohyb, nadjazykové svaly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28636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6895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smtClean="0"/>
              <a:t>Změna subsistence k měkké stravě v Nubii vedla k nižšímu užívání žvýkacích svalů. Van Graven 1973 a 1977, mesolit (12000</a:t>
            </a:r>
            <a:r>
              <a:rPr lang="cs-CZ" baseline="0" dirty="0" smtClean="0"/>
              <a:t> BP), zemdělci (3400 až 1200 BC), intenzivní zem (0 až 1500 AD). První dvě dlouhé lebky, výrazné tori, poslední: krátká lebka, posteriorně posunutá.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82061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62FC-394A-4298-96DC-8C813F15E1EC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19298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1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89799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35040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E4DFB-AC41-444C-8796-1E6B950A392D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674964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E4DFB-AC41-444C-8796-1E6B950A392D}" type="slidenum">
              <a:rPr lang="cs-CZ" smtClean="0"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8866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E4DFB-AC41-444C-8796-1E6B950A392D}" type="slidenum">
              <a:rPr lang="cs-CZ" smtClean="0"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4876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cs-CZ" sz="1200" b="1" dirty="0" smtClean="0"/>
          </a:p>
          <a:p>
            <a:pPr algn="just"/>
            <a:endParaRPr lang="cs-CZ" sz="12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4318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E4DFB-AC41-444C-8796-1E6B950A392D}" type="slidenum">
              <a:rPr lang="cs-CZ" smtClean="0"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49217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679079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E4DFB-AC41-444C-8796-1E6B950A392D}" type="slidenum">
              <a:rPr lang="cs-CZ" smtClean="0"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20175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E4DFB-AC41-444C-8796-1E6B950A392D}" type="slidenum">
              <a:rPr lang="cs-CZ" smtClean="0"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419306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E4DFB-AC41-444C-8796-1E6B950A392D}" type="slidenum">
              <a:rPr lang="cs-CZ" smtClean="0"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861240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12227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Problémy: není jasná doba od stravy po uložení do kolagenu. Experimenty ukazují, že např. do</a:t>
            </a:r>
            <a:r>
              <a:rPr lang="cs-CZ" baseline="0" dirty="0" smtClean="0"/>
              <a:t> červených krvinek se strava zapíše v rámci dnů až týdnů. </a:t>
            </a:r>
            <a:r>
              <a:rPr lang="cs-CZ" dirty="0" smtClean="0"/>
              <a:t>Čím je způsobená smrt a jak nemoc ovlivní N v kolagenu. </a:t>
            </a:r>
          </a:p>
          <a:p>
            <a:r>
              <a:rPr lang="cs-CZ" dirty="0" smtClean="0"/>
              <a:t>Začalo to teorií o zkrácení doby kojení u zemědělců a tím nárůstu populace</a:t>
            </a:r>
            <a:r>
              <a:rPr lang="cs-CZ" baseline="0" dirty="0" smtClean="0"/>
              <a:t> (Buikstra 1986). Metodou z nehtů získali Fogel et al. N (1989) od kojících matek a jejich dětí. Zjistili, že děti vrostly na trofické pyramidě o 2,4 </a:t>
            </a:r>
            <a:r>
              <a:rPr lang="cs-CZ" sz="1600" dirty="0" smtClean="0"/>
              <a:t>‰. (ale pět měsíců klesá a tři měsíce stoupá). Pak zkoumali pre-zemědělce a zemědělce a u obou klesla hodnota N u dětí po 18-20 měsíci.  Podobně Schurr a Powell (2005) zkoumali 4 lokality v USA podle subsitence a nenašli rozdíl v čase odstavení.  </a:t>
            </a:r>
            <a:endParaRPr lang="cs-CZ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 smtClean="0"/>
              <a:t>Kombinace s </a:t>
            </a:r>
            <a:r>
              <a:rPr lang="el-GR" sz="1200" dirty="0" smtClean="0"/>
              <a:t>δ</a:t>
            </a:r>
            <a:r>
              <a:rPr lang="cs-CZ" sz="1200" dirty="0" smtClean="0"/>
              <a:t> </a:t>
            </a:r>
            <a:r>
              <a:rPr lang="cs-CZ" sz="1200" baseline="30000" dirty="0" smtClean="0"/>
              <a:t>18</a:t>
            </a:r>
            <a:r>
              <a:rPr lang="cs-CZ" sz="1200" dirty="0" smtClean="0"/>
              <a:t>O , voda z těla má vyšší hodnoty izotopu </a:t>
            </a:r>
            <a:r>
              <a:rPr lang="cs-CZ" sz="1200" baseline="30000" dirty="0" smtClean="0"/>
              <a:t>18</a:t>
            </a:r>
            <a:r>
              <a:rPr lang="cs-CZ" sz="1200" dirty="0" smtClean="0"/>
              <a:t>O, mateřské mléko (voda) má více těžšího izotopu kyslíku = dítě během odstavení vykazuje klesající hodnoty </a:t>
            </a:r>
            <a:r>
              <a:rPr lang="cs-CZ" sz="1200" baseline="30000" dirty="0" smtClean="0"/>
              <a:t>18</a:t>
            </a:r>
            <a:r>
              <a:rPr lang="cs-CZ" sz="1200" dirty="0" smtClean="0"/>
              <a:t>O.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25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98392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Nemůžeme srovnávat jednotlivé druhy z různých regiónů</a:t>
            </a:r>
            <a:r>
              <a:rPr lang="cs-CZ" baseline="0" dirty="0" smtClean="0"/>
              <a:t> (podle N). Bylo zjištěno, proč se zvířata v suchém prostředí vyznačují vyššími hodnotami N než ve vlhku. Na příkladu z Jižní Afriky, kde to mohlo být pozorováno. Lidi měli hodnoty N stejně jako by jedli mořskou stravu, ale oni jedli pouštní živočichy, tzv. water stress. </a:t>
            </a:r>
          </a:p>
          <a:p>
            <a:r>
              <a:rPr lang="cs-CZ" baseline="0" dirty="0" smtClean="0"/>
              <a:t>Onemocnění: výzkum u pacienta s HIV, kost napadená osteomyelitis, postižená tkáň (novotvorba), měla vyšší hodnoty N (nový kolagen). Podobný případ byl i u osteoporózy (jen jeden výzkum), možná záměna s vlivy ze suché oblasti.</a:t>
            </a:r>
          </a:p>
          <a:p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Intraskeletal isotopic compositions (</a:t>
            </a:r>
            <a:r>
              <a:rPr lang="el-G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δ(13) </a:t>
            </a:r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C, </a:t>
            </a:r>
            <a:r>
              <a:rPr lang="el-G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δ(15) </a:t>
            </a:r>
            <a:r>
              <a:rPr lang="cs-CZ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N) of bone collagen: nonpathological and pathological variation.</a:t>
            </a:r>
          </a:p>
          <a:p>
            <a:r>
              <a:rPr lang="cs-CZ" sz="1200" b="0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Olsen KC</a:t>
            </a:r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513160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cs-CZ" sz="1200" dirty="0" smtClean="0"/>
          </a:p>
          <a:p>
            <a:r>
              <a:rPr lang="cs-CZ" baseline="0" dirty="0" smtClean="0"/>
              <a:t>.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E4DFB-AC41-444C-8796-1E6B950A392D}" type="slidenum">
              <a:rPr lang="cs-CZ" smtClean="0"/>
              <a:t>27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59135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7118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44318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544940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8305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08160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7899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5354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321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82857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3703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1143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7006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1625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2.gif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microsoft.com/office/2007/relationships/media" Target="../media/media8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audio" Target="../media/media9.m4a"/><Relationship Id="rId5" Type="http://schemas.microsoft.com/office/2007/relationships/media" Target="../media/media9.m4a"/><Relationship Id="rId4" Type="http://schemas.openxmlformats.org/officeDocument/2006/relationships/audio" Target="../media/media8.m4a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12.m4a"/><Relationship Id="rId7" Type="http://schemas.openxmlformats.org/officeDocument/2006/relationships/image" Target="../media/image17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.png"/><Relationship Id="rId4" Type="http://schemas.openxmlformats.org/officeDocument/2006/relationships/audio" Target="../media/media12.m4a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15.m4a"/><Relationship Id="rId7" Type="http://schemas.openxmlformats.org/officeDocument/2006/relationships/image" Target="../media/image4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4a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4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19.m4a"/><Relationship Id="rId7" Type="http://schemas.openxmlformats.org/officeDocument/2006/relationships/image" Target="../media/image4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9.m4a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4.png"/><Relationship Id="rId5" Type="http://schemas.openxmlformats.org/officeDocument/2006/relationships/image" Target="../media/image22.jpeg"/><Relationship Id="rId4" Type="http://schemas.openxmlformats.org/officeDocument/2006/relationships/notesSlide" Target="../notesSlides/notesSlide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4401414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Strava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4704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4897" y="587788"/>
            <a:ext cx="10515600" cy="1325563"/>
          </a:xfrm>
        </p:spPr>
        <p:txBody>
          <a:bodyPr>
            <a:normAutofit/>
          </a:bodyPr>
          <a:lstStyle/>
          <a:p>
            <a:r>
              <a:rPr lang="cs-CZ" sz="3600" dirty="0" smtClean="0"/>
              <a:t>Význam rekonstrukce stravy a bioarcheologii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27839" y="1763838"/>
            <a:ext cx="9714467" cy="4709120"/>
          </a:xfrm>
        </p:spPr>
        <p:txBody>
          <a:bodyPr>
            <a:normAutofit/>
          </a:bodyPr>
          <a:lstStyle/>
          <a:p>
            <a:r>
              <a:rPr lang="cs-CZ" dirty="0" smtClean="0"/>
              <a:t>Podstatná součást bioarcheologických výzkumů.</a:t>
            </a:r>
          </a:p>
          <a:p>
            <a:r>
              <a:rPr lang="cs-CZ" dirty="0" smtClean="0"/>
              <a:t>Ovlivňuje hodnocení stresových ukazatelů a onemocnění.</a:t>
            </a:r>
          </a:p>
          <a:p>
            <a:r>
              <a:rPr lang="cs-CZ" dirty="0" smtClean="0"/>
              <a:t>Důležitá součást lidského chování.</a:t>
            </a:r>
          </a:p>
          <a:p>
            <a:r>
              <a:rPr lang="cs-CZ" dirty="0" smtClean="0"/>
              <a:t>Sociální rozdíly.</a:t>
            </a:r>
          </a:p>
          <a:p>
            <a:r>
              <a:rPr lang="cs-CZ" dirty="0" smtClean="0"/>
              <a:t>Přírodní prostředí a jeho využití.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5697" y="282988"/>
            <a:ext cx="609600" cy="609600"/>
          </a:xfrm>
          <a:prstGeom prst="rect">
            <a:avLst/>
          </a:prstGeom>
        </p:spPr>
      </p:pic>
      <p:pic>
        <p:nvPicPr>
          <p:cNvPr id="5" name="Obrázek 4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194" y="5443623"/>
            <a:ext cx="4643755" cy="1029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727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902163" y="883871"/>
            <a:ext cx="4040188" cy="639762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Lidské pozůstatky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>
          <a:xfrm>
            <a:off x="902163" y="1827590"/>
            <a:ext cx="5636423" cy="4375090"/>
          </a:xfrm>
        </p:spPr>
        <p:txBody>
          <a:bodyPr>
            <a:normAutofit/>
          </a:bodyPr>
          <a:lstStyle/>
          <a:p>
            <a:r>
              <a:rPr lang="cs-CZ" dirty="0" smtClean="0"/>
              <a:t>Kraniofaciální </a:t>
            </a:r>
            <a:r>
              <a:rPr lang="cs-CZ" dirty="0"/>
              <a:t>morfologie</a:t>
            </a:r>
          </a:p>
          <a:p>
            <a:r>
              <a:rPr lang="cs-CZ" dirty="0"/>
              <a:t>Analýza </a:t>
            </a:r>
            <a:r>
              <a:rPr lang="cs-CZ" dirty="0" smtClean="0"/>
              <a:t>zubů (opotřebení, skus </a:t>
            </a:r>
            <a:r>
              <a:rPr lang="cs-CZ" dirty="0"/>
              <a:t>a velikost </a:t>
            </a:r>
            <a:r>
              <a:rPr lang="cs-CZ" dirty="0" smtClean="0"/>
              <a:t>zubů)</a:t>
            </a:r>
            <a:endParaRPr lang="cs-CZ" dirty="0"/>
          </a:p>
          <a:p>
            <a:r>
              <a:rPr lang="cs-CZ" dirty="0"/>
              <a:t>Chemické </a:t>
            </a:r>
            <a:r>
              <a:rPr lang="cs-CZ" dirty="0" smtClean="0"/>
              <a:t>metody</a:t>
            </a:r>
          </a:p>
          <a:p>
            <a:r>
              <a:rPr lang="cs-CZ" dirty="0" smtClean="0"/>
              <a:t>Patologie</a:t>
            </a:r>
            <a:r>
              <a:rPr lang="cs-CZ" dirty="0"/>
              <a:t>: </a:t>
            </a:r>
            <a:r>
              <a:rPr lang="cs-CZ" dirty="0" smtClean="0"/>
              <a:t>zubní </a:t>
            </a:r>
            <a:r>
              <a:rPr lang="cs-CZ" dirty="0"/>
              <a:t>kazy, zubní </a:t>
            </a:r>
            <a:r>
              <a:rPr lang="cs-CZ" dirty="0" smtClean="0"/>
              <a:t>kámen</a:t>
            </a:r>
          </a:p>
          <a:p>
            <a:r>
              <a:rPr lang="cs-CZ" dirty="0" smtClean="0"/>
              <a:t>Koprolity</a:t>
            </a:r>
            <a:endParaRPr lang="cs-CZ" dirty="0"/>
          </a:p>
          <a:p>
            <a:pPr marL="0" lvl="1" indent="0">
              <a:buNone/>
            </a:pPr>
            <a:endParaRPr lang="cs-CZ" dirty="0"/>
          </a:p>
          <a:p>
            <a:pPr marL="57150" indent="0">
              <a:buNone/>
            </a:pP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3"/>
          </p:nvPr>
        </p:nvSpPr>
        <p:spPr>
          <a:xfrm>
            <a:off x="6663287" y="895333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cs-CZ" sz="3200" i="1" dirty="0" smtClean="0"/>
              <a:t>Ostatní</a:t>
            </a:r>
            <a:endParaRPr lang="cs-CZ" sz="3200" i="1" dirty="0"/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4"/>
          </p:nvPr>
        </p:nvSpPr>
        <p:spPr>
          <a:xfrm>
            <a:off x="6857955" y="1827590"/>
            <a:ext cx="4878933" cy="3951288"/>
          </a:xfrm>
        </p:spPr>
        <p:txBody>
          <a:bodyPr>
            <a:normAutofit/>
          </a:bodyPr>
          <a:lstStyle/>
          <a:p>
            <a:r>
              <a:rPr lang="cs-CZ" dirty="0"/>
              <a:t>Rostlinné makro-zbytky</a:t>
            </a:r>
          </a:p>
          <a:p>
            <a:r>
              <a:rPr lang="cs-CZ" dirty="0"/>
              <a:t>Artefakty využívané pro zpracování potravy</a:t>
            </a:r>
          </a:p>
          <a:p>
            <a:r>
              <a:rPr lang="cs-CZ" dirty="0"/>
              <a:t>Zvířecí kosti</a:t>
            </a:r>
          </a:p>
          <a:p>
            <a:r>
              <a:rPr lang="cs-CZ" dirty="0"/>
              <a:t>Potravinové zbytky na keramice</a:t>
            </a:r>
          </a:p>
          <a:p>
            <a:pPr marL="400050" lvl="1" indent="0">
              <a:buNone/>
            </a:pPr>
            <a:endParaRPr lang="cs-CZ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27288" y="2857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9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716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build="p"/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97551" y="335058"/>
            <a:ext cx="11653736" cy="1316038"/>
          </a:xfrm>
        </p:spPr>
        <p:txBody>
          <a:bodyPr>
            <a:normAutofit/>
          </a:bodyPr>
          <a:lstStyle/>
          <a:p>
            <a:r>
              <a:rPr lang="cs-CZ" dirty="0"/>
              <a:t>Kraniofaciální </a:t>
            </a:r>
            <a:r>
              <a:rPr lang="cs-CZ" dirty="0" smtClean="0"/>
              <a:t>morfologie:</a:t>
            </a:r>
            <a:br>
              <a:rPr lang="cs-CZ" dirty="0" smtClean="0"/>
            </a:br>
            <a:r>
              <a:rPr lang="cs-CZ" dirty="0" smtClean="0"/>
              <a:t>strava a příprava stravy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526769" y="1777186"/>
            <a:ext cx="5157787" cy="823912"/>
          </a:xfrm>
        </p:spPr>
        <p:txBody>
          <a:bodyPr/>
          <a:lstStyle/>
          <a:p>
            <a:pPr algn="ctr"/>
            <a:r>
              <a:rPr lang="cs-CZ" dirty="0" smtClean="0"/>
              <a:t>Lovci a sběrači</a:t>
            </a:r>
            <a:endParaRPr lang="cs-CZ" dirty="0"/>
          </a:p>
        </p:txBody>
      </p:sp>
      <p:pic>
        <p:nvPicPr>
          <p:cNvPr id="2050" name="Picture 2" descr="http://2.bp.blogspot.com/-s95rEGcYvCQ/U5PE7xwmwjI/AAAAAAAAABE/JMyyaeGW8R8/s1600/Paleodie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6733" y="3305175"/>
            <a:ext cx="3953147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ástupný symbol pro text 7"/>
          <p:cNvSpPr>
            <a:spLocks noGrp="1"/>
          </p:cNvSpPr>
          <p:nvPr>
            <p:ph type="body" sz="quarter" idx="3"/>
          </p:nvPr>
        </p:nvSpPr>
        <p:spPr>
          <a:xfrm>
            <a:off x="5252887" y="1777186"/>
            <a:ext cx="5183188" cy="823912"/>
          </a:xfrm>
        </p:spPr>
        <p:txBody>
          <a:bodyPr/>
          <a:lstStyle/>
          <a:p>
            <a:pPr algn="ctr"/>
            <a:r>
              <a:rPr lang="cs-CZ" dirty="0" smtClean="0"/>
              <a:t>Zemědělci, pastevci</a:t>
            </a:r>
            <a:endParaRPr lang="cs-CZ" dirty="0"/>
          </a:p>
        </p:txBody>
      </p:sp>
      <p:pic>
        <p:nvPicPr>
          <p:cNvPr id="2052" name="Picture 4" descr="https://i.ytimg.com/vi/IVHD9wGlbho/hqdefault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026" y="2634854"/>
            <a:ext cx="4041775" cy="303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foodsubs.com/Photos/tubers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091" y="4691252"/>
            <a:ext cx="1927589" cy="151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pollinator.ca/bestpractices/images/tree_nuts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B"/>
              </a:clrFrom>
              <a:clrTo>
                <a:srgbClr val="FF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368" y="2126205"/>
            <a:ext cx="2142455" cy="142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pasthorizonspr.com/wp-content/uploads/2013/03/980fish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261" y="4901111"/>
            <a:ext cx="2944438" cy="132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ovéPole 11"/>
          <p:cNvSpPr txBox="1"/>
          <p:nvPr/>
        </p:nvSpPr>
        <p:spPr>
          <a:xfrm>
            <a:off x="3761153" y="6237872"/>
            <a:ext cx="48836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/>
              <a:t>Tvrdá, tuhá vs. měkká strava</a:t>
            </a:r>
          </a:p>
        </p:txBody>
      </p:sp>
    </p:spTree>
    <p:extLst>
      <p:ext uri="{BB962C8B-B14F-4D97-AF65-F5344CB8AC3E}">
        <p14:creationId xmlns:p14="http://schemas.microsoft.com/office/powerpoint/2010/main" val="47058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Jak žvýkaní ovlivní místa úponů svalů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38824" y="2585866"/>
            <a:ext cx="10515600" cy="3210203"/>
          </a:xfrm>
        </p:spPr>
        <p:txBody>
          <a:bodyPr/>
          <a:lstStyle/>
          <a:p>
            <a:pPr algn="just"/>
            <a:r>
              <a:rPr lang="cs-CZ" b="1" dirty="0" smtClean="0"/>
              <a:t>Remodelace</a:t>
            </a:r>
            <a:r>
              <a:rPr lang="cs-CZ" dirty="0" smtClean="0"/>
              <a:t> kostní tkáně = aposice nebo resorpce = žvýkací svaly.</a:t>
            </a:r>
          </a:p>
          <a:p>
            <a:pPr algn="just"/>
            <a:endParaRPr lang="cs-CZ" b="1" dirty="0" smtClean="0"/>
          </a:p>
          <a:p>
            <a:pPr algn="just"/>
            <a:r>
              <a:rPr lang="cs-CZ" b="1" dirty="0" smtClean="0"/>
              <a:t>Síla skusu </a:t>
            </a:r>
            <a:r>
              <a:rPr lang="cs-CZ" dirty="0" smtClean="0"/>
              <a:t>ovlivní </a:t>
            </a:r>
            <a:r>
              <a:rPr lang="cs-CZ" b="1" dirty="0" smtClean="0"/>
              <a:t>tvar čelistí</a:t>
            </a:r>
            <a:r>
              <a:rPr lang="cs-CZ" dirty="0" smtClean="0"/>
              <a:t>, ty ovlivní tvar </a:t>
            </a:r>
            <a:r>
              <a:rPr lang="cs-CZ" b="1" dirty="0" smtClean="0"/>
              <a:t>obličejového</a:t>
            </a:r>
            <a:r>
              <a:rPr lang="cs-CZ" dirty="0" smtClean="0"/>
              <a:t> skeletu a </a:t>
            </a:r>
            <a:r>
              <a:rPr lang="cs-CZ" b="1" dirty="0" smtClean="0"/>
              <a:t>neurokrania.</a:t>
            </a:r>
          </a:p>
          <a:p>
            <a:pPr algn="just"/>
            <a:endParaRPr lang="cs-CZ" dirty="0"/>
          </a:p>
        </p:txBody>
      </p:sp>
      <p:sp>
        <p:nvSpPr>
          <p:cNvPr id="4" name="Ovál 3"/>
          <p:cNvSpPr/>
          <p:nvPr/>
        </p:nvSpPr>
        <p:spPr>
          <a:xfrm>
            <a:off x="7006718" y="2225826"/>
            <a:ext cx="2203555" cy="9264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44824" y="685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87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58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entagama.com/img/200614092907TheMasseterMuscle.png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4104" y="1117936"/>
            <a:ext cx="3520812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7872590" y="3771322"/>
            <a:ext cx="3144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rgbClr val="0070C0"/>
                </a:solidFill>
              </a:rPr>
              <a:t>Musculus masseter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8425041" y="602148"/>
            <a:ext cx="3402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</a:rPr>
              <a:t>Musculus temporalis</a:t>
            </a:r>
          </a:p>
        </p:txBody>
      </p:sp>
      <p:sp>
        <p:nvSpPr>
          <p:cNvPr id="7" name="Šipka dolů 6"/>
          <p:cNvSpPr/>
          <p:nvPr/>
        </p:nvSpPr>
        <p:spPr>
          <a:xfrm rot="3014535">
            <a:off x="8806198" y="1342927"/>
            <a:ext cx="297084" cy="610539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028" name="Picture 4" descr="Soubor:Medial pterygoid muscle animation small 2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544" y="1106501"/>
            <a:ext cx="3126485" cy="312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10"/>
          <p:cNvSpPr txBox="1"/>
          <p:nvPr/>
        </p:nvSpPr>
        <p:spPr>
          <a:xfrm>
            <a:off x="1010344" y="4397624"/>
            <a:ext cx="3992886" cy="838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00B050"/>
                </a:solidFill>
              </a:rPr>
              <a:t>Musculus pterygoideus med. et lat.</a:t>
            </a:r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3944" y="2233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23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9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03222" y="675409"/>
            <a:ext cx="10515600" cy="1325563"/>
          </a:xfrm>
        </p:spPr>
        <p:txBody>
          <a:bodyPr/>
          <a:lstStyle/>
          <a:p>
            <a:r>
              <a:rPr lang="cs-CZ" dirty="0" smtClean="0"/>
              <a:t>Změny v čase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7863" y="2241833"/>
            <a:ext cx="10240959" cy="4525963"/>
          </a:xfrm>
        </p:spPr>
        <p:txBody>
          <a:bodyPr/>
          <a:lstStyle/>
          <a:p>
            <a:pPr algn="just"/>
            <a:r>
              <a:rPr lang="cs-CZ" dirty="0" smtClean="0"/>
              <a:t>Celosvětová gracilizace a zkracování lebky ve spojení se stravou, žvýkáním a technologickým zpracování potravy.</a:t>
            </a:r>
          </a:p>
          <a:p>
            <a:pPr algn="just"/>
            <a:endParaRPr lang="cs-CZ" dirty="0"/>
          </a:p>
          <a:p>
            <a:pPr marL="0" indent="0" algn="just">
              <a:buNone/>
            </a:pPr>
            <a:r>
              <a:rPr lang="cs-CZ" b="1" dirty="0" smtClean="0"/>
              <a:t>Paleolit</a:t>
            </a:r>
            <a:r>
              <a:rPr lang="cs-CZ" dirty="0" smtClean="0"/>
              <a:t> (mezolit) – </a:t>
            </a:r>
            <a:r>
              <a:rPr lang="cs-CZ" b="1" dirty="0" smtClean="0"/>
              <a:t>neolit</a:t>
            </a:r>
            <a:r>
              <a:rPr lang="cs-CZ" dirty="0" smtClean="0"/>
              <a:t> – </a:t>
            </a:r>
            <a:r>
              <a:rPr lang="cs-CZ" b="1" dirty="0" smtClean="0"/>
              <a:t>industriální</a:t>
            </a:r>
            <a:r>
              <a:rPr lang="cs-CZ" dirty="0" smtClean="0"/>
              <a:t> společnost</a:t>
            </a:r>
          </a:p>
          <a:p>
            <a:pPr algn="just"/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09222" y="3706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8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8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727267" y="4396462"/>
            <a:ext cx="58439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/>
              <a:t>Nubie, mezolit (Carlson – Van Graven, 1977</a:t>
            </a:r>
            <a:r>
              <a:rPr lang="cs-CZ" sz="2000" dirty="0"/>
              <a:t>)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1653834" y="4924267"/>
            <a:ext cx="9014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cs-CZ" sz="2000" dirty="0"/>
              <a:t>Užší a infero-posteriorně orientovaná tvář vůči klenbě; </a:t>
            </a:r>
          </a:p>
          <a:p>
            <a:pPr marL="342900" indent="-342900">
              <a:buAutoNum type="arabicParenR"/>
            </a:pPr>
            <a:r>
              <a:rPr lang="cs-CZ" sz="2000" dirty="0"/>
              <a:t>výška neurocrania, vertikalizace čela.</a:t>
            </a:r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113287" y="94547"/>
            <a:ext cx="5047630" cy="417422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7890386" y="2181657"/>
            <a:ext cx="3282829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2400" b="1" dirty="0"/>
              <a:t>Migrace </a:t>
            </a:r>
          </a:p>
          <a:p>
            <a:r>
              <a:rPr lang="cs-CZ" sz="2400" b="1" dirty="0"/>
              <a:t>vs. </a:t>
            </a:r>
          </a:p>
          <a:p>
            <a:r>
              <a:rPr lang="cs-CZ" sz="2400" b="1" dirty="0"/>
              <a:t>Funkční adaptace</a:t>
            </a:r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73853" y="4531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88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7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58601" y="306806"/>
            <a:ext cx="8229600" cy="1066800"/>
          </a:xfrm>
        </p:spPr>
        <p:txBody>
          <a:bodyPr/>
          <a:lstStyle/>
          <a:p>
            <a:r>
              <a:rPr lang="cs-CZ" dirty="0" smtClean="0"/>
              <a:t>Moore et al. (1968)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58601" y="1373606"/>
            <a:ext cx="8510990" cy="4321488"/>
          </a:xfrm>
        </p:spPr>
        <p:txBody>
          <a:bodyPr>
            <a:normAutofit/>
          </a:bodyPr>
          <a:lstStyle/>
          <a:p>
            <a:r>
              <a:rPr lang="cs-CZ" sz="2400" dirty="0"/>
              <a:t>Sekulární trend změny morfologie dolní čelisti od neolitu do současnosti (v UK).</a:t>
            </a:r>
          </a:p>
          <a:p>
            <a:endParaRPr lang="cs-CZ" sz="2400" dirty="0"/>
          </a:p>
          <a:p>
            <a:endParaRPr lang="cs-CZ" sz="2400" dirty="0"/>
          </a:p>
          <a:p>
            <a:endParaRPr lang="cs-CZ" sz="2400" dirty="0"/>
          </a:p>
          <a:p>
            <a:endParaRPr lang="cs-CZ" sz="2400" dirty="0"/>
          </a:p>
          <a:p>
            <a:endParaRPr lang="cs-CZ" sz="2400" dirty="0"/>
          </a:p>
          <a:p>
            <a:r>
              <a:rPr lang="cs-CZ" sz="2400" dirty="0"/>
              <a:t>Zjistil časový trend ve všech znacích </a:t>
            </a:r>
            <a:r>
              <a:rPr lang="cs-CZ" sz="2400" b="1" dirty="0"/>
              <a:t>s výraznou změnou ve velikosti zejména během středověku a novověku.</a:t>
            </a:r>
          </a:p>
          <a:p>
            <a:endParaRPr lang="cs-CZ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823" y="2564904"/>
            <a:ext cx="2760659" cy="1731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6816081" y="5643764"/>
            <a:ext cx="29706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/>
              <a:t>1) Zvětšení úhlu o 10°</a:t>
            </a:r>
          </a:p>
          <a:p>
            <a:r>
              <a:rPr lang="cs-CZ" sz="2000" dirty="0"/>
              <a:t>2) Snížení výšky ramen</a:t>
            </a:r>
          </a:p>
          <a:p>
            <a:r>
              <a:rPr lang="cs-CZ" sz="2000" dirty="0"/>
              <a:t>3) Zúžení ramen</a:t>
            </a:r>
          </a:p>
        </p:txBody>
      </p:sp>
    </p:spTree>
    <p:extLst>
      <p:ext uri="{BB962C8B-B14F-4D97-AF65-F5344CB8AC3E}">
        <p14:creationId xmlns:p14="http://schemas.microsoft.com/office/powerpoint/2010/main" val="244914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194" y="385010"/>
            <a:ext cx="5299888" cy="6280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4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003479" y="300340"/>
            <a:ext cx="10745935" cy="1227836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Rekonstrukce stravy pomocí chemických metod</a:t>
            </a:r>
            <a:endParaRPr lang="cs-CZ" dirty="0"/>
          </a:p>
        </p:txBody>
      </p:sp>
      <p:pic>
        <p:nvPicPr>
          <p:cNvPr id="1026" name="Picture 2" descr="http://www.mias-group.com/uploads/tx_templavoila/MIAS_Branchen_Chemie_2012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945" y="2514801"/>
            <a:ext cx="6169660" cy="264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48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Chemické metody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Stabilní izotopy prvků izolovaných z organické složky kosti nebo zubních tkání.</a:t>
            </a:r>
          </a:p>
          <a:p>
            <a:endParaRPr lang="cs-CZ" dirty="0" smtClean="0"/>
          </a:p>
          <a:p>
            <a:r>
              <a:rPr lang="cs-CZ" dirty="0" smtClean="0"/>
              <a:t>Stopové prvky (nebo jejich izotopy) z anorganické složky kosti.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381000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1676400"/>
            <a:ext cx="609600" cy="609600"/>
          </a:xfrm>
          <a:prstGeom prst="rect">
            <a:avLst/>
          </a:prstGeom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2971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52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15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28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38907" y="521164"/>
            <a:ext cx="10515368" cy="1325563"/>
          </a:xfrm>
        </p:spPr>
        <p:txBody>
          <a:bodyPr>
            <a:normAutofit/>
          </a:bodyPr>
          <a:lstStyle/>
          <a:p>
            <a:r>
              <a:rPr lang="cs-CZ" b="1" dirty="0"/>
              <a:t>Stabilní izotopy užívané při rekonstrukci stravy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38907" y="2610195"/>
            <a:ext cx="9633477" cy="3439877"/>
          </a:xfrm>
        </p:spPr>
        <p:txBody>
          <a:bodyPr>
            <a:normAutofit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Uhlík </a:t>
            </a:r>
            <a:r>
              <a:rPr lang="cs-CZ" b="1" dirty="0">
                <a:solidFill>
                  <a:srgbClr val="FF0000"/>
                </a:solidFill>
              </a:rPr>
              <a:t>(C</a:t>
            </a:r>
            <a:r>
              <a:rPr lang="cs-CZ" b="1" dirty="0" smtClean="0">
                <a:solidFill>
                  <a:srgbClr val="FF0000"/>
                </a:solidFill>
              </a:rPr>
              <a:t>)</a:t>
            </a:r>
          </a:p>
          <a:p>
            <a:r>
              <a:rPr lang="cs-CZ" b="1" dirty="0">
                <a:solidFill>
                  <a:srgbClr val="FF0000"/>
                </a:solidFill>
              </a:rPr>
              <a:t>Dusík (N</a:t>
            </a:r>
            <a:r>
              <a:rPr lang="cs-CZ" b="1" dirty="0" smtClean="0">
                <a:solidFill>
                  <a:srgbClr val="FF0000"/>
                </a:solidFill>
              </a:rPr>
              <a:t>)</a:t>
            </a:r>
          </a:p>
          <a:p>
            <a:r>
              <a:rPr lang="cs-CZ" b="1" dirty="0" smtClean="0"/>
              <a:t>Stroncium (Sr)</a:t>
            </a:r>
          </a:p>
          <a:p>
            <a:r>
              <a:rPr lang="cs-CZ" b="1" dirty="0" smtClean="0"/>
              <a:t>Barium (Ba)</a:t>
            </a:r>
          </a:p>
          <a:p>
            <a:r>
              <a:rPr lang="cs-CZ" b="1" dirty="0" smtClean="0"/>
              <a:t>Vápník (Ca)</a:t>
            </a:r>
          </a:p>
        </p:txBody>
      </p:sp>
      <p:sp>
        <p:nvSpPr>
          <p:cNvPr id="4" name="Obdélník 3"/>
          <p:cNvSpPr/>
          <p:nvPr/>
        </p:nvSpPr>
        <p:spPr>
          <a:xfrm>
            <a:off x="4964482" y="5197682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1372"/>
              </a:spcBef>
            </a:pPr>
            <a:r>
              <a:rPr lang="cs-CZ" sz="2000" dirty="0">
                <a:solidFill>
                  <a:srgbClr val="FF0000"/>
                </a:solidFill>
              </a:rPr>
              <a:t>Prvky se ukládají do organické složky a do anorganické složky.</a:t>
            </a:r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49475" y="5743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11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6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55538" y="312612"/>
            <a:ext cx="10515368" cy="1325563"/>
          </a:xfrm>
        </p:spPr>
        <p:txBody>
          <a:bodyPr/>
          <a:lstStyle/>
          <a:p>
            <a:r>
              <a:rPr lang="cs-CZ" dirty="0" smtClean="0"/>
              <a:t>Uhlík C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1224486" y="1809751"/>
            <a:ext cx="2705698" cy="277882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9131" y="1568748"/>
            <a:ext cx="4028183" cy="335979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53513" y="1618226"/>
            <a:ext cx="2209949" cy="3260833"/>
          </a:xfrm>
          <a:prstGeom prst="rect">
            <a:avLst/>
          </a:prstGeom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53800" y="312612"/>
            <a:ext cx="609600" cy="609600"/>
          </a:xfrm>
          <a:prstGeom prst="rect">
            <a:avLst/>
          </a:prstGeom>
        </p:spPr>
      </p:pic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69828" y="13865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7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52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00150" y="495300"/>
            <a:ext cx="9601200" cy="1485900"/>
          </a:xfrm>
        </p:spPr>
        <p:txBody>
          <a:bodyPr/>
          <a:lstStyle/>
          <a:p>
            <a:r>
              <a:rPr lang="cs-CZ" dirty="0" smtClean="0"/>
              <a:t>Uhlík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00150" y="1981200"/>
            <a:ext cx="9601200" cy="3581400"/>
          </a:xfrm>
        </p:spPr>
        <p:txBody>
          <a:bodyPr/>
          <a:lstStyle/>
          <a:p>
            <a:pPr algn="just"/>
            <a:r>
              <a:rPr lang="cs-CZ" dirty="0" smtClean="0"/>
              <a:t>Využíváme relativní </a:t>
            </a:r>
            <a:r>
              <a:rPr lang="cs-CZ" dirty="0"/>
              <a:t>poměry dvou stabilních izotopů </a:t>
            </a:r>
            <a:r>
              <a:rPr lang="cs-CZ" dirty="0" smtClean="0"/>
              <a:t>uhlíku (</a:t>
            </a:r>
            <a:r>
              <a:rPr lang="cs-CZ" dirty="0" smtClean="0">
                <a:solidFill>
                  <a:srgbClr val="FF0000"/>
                </a:solidFill>
              </a:rPr>
              <a:t>13-C/12-C</a:t>
            </a:r>
            <a:r>
              <a:rPr lang="cs-CZ" dirty="0" smtClean="0"/>
              <a:t>).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Hlavním </a:t>
            </a:r>
            <a:r>
              <a:rPr lang="cs-CZ" dirty="0"/>
              <a:t>zdrojem těchto izotopů pro živé organismy je atmosférický CO</a:t>
            </a:r>
            <a:r>
              <a:rPr lang="cs-CZ" baseline="-25000" dirty="0"/>
              <a:t>2</a:t>
            </a:r>
            <a:r>
              <a:rPr lang="cs-CZ" dirty="0"/>
              <a:t>, </a:t>
            </a:r>
            <a:r>
              <a:rPr lang="cs-CZ" dirty="0" smtClean="0"/>
              <a:t>kter</a:t>
            </a:r>
            <a:r>
              <a:rPr lang="cs-CZ" dirty="0"/>
              <a:t>ý</a:t>
            </a:r>
            <a:r>
              <a:rPr lang="cs-CZ" dirty="0" smtClean="0"/>
              <a:t> </a:t>
            </a:r>
            <a:r>
              <a:rPr lang="cs-CZ" dirty="0"/>
              <a:t>je fixován rostlinami během </a:t>
            </a:r>
            <a:r>
              <a:rPr lang="cs-CZ" b="1" dirty="0" smtClean="0"/>
              <a:t>fotosyntézy</a:t>
            </a:r>
            <a:r>
              <a:rPr lang="cs-CZ" dirty="0" smtClean="0"/>
              <a:t>.</a:t>
            </a:r>
          </a:p>
          <a:p>
            <a:pPr algn="just"/>
            <a:endParaRPr lang="cs-CZ" dirty="0"/>
          </a:p>
          <a:p>
            <a:pPr algn="just"/>
            <a:r>
              <a:rPr lang="cs-CZ" dirty="0" smtClean="0"/>
              <a:t>Rostliny se liší způsobem jak </a:t>
            </a:r>
            <a:r>
              <a:rPr lang="cs-CZ" dirty="0"/>
              <a:t>metabolizují </a:t>
            </a:r>
            <a:r>
              <a:rPr lang="cs-CZ" dirty="0" smtClean="0"/>
              <a:t>CO</a:t>
            </a:r>
            <a:r>
              <a:rPr lang="cs-CZ" baseline="-25000" dirty="0" smtClean="0"/>
              <a:t>2 </a:t>
            </a:r>
            <a:r>
              <a:rPr lang="cs-CZ" dirty="0" smtClean="0"/>
              <a:t>během fotosyntézy</a:t>
            </a:r>
            <a:r>
              <a:rPr lang="cs-CZ" baseline="-25000" dirty="0" smtClean="0"/>
              <a:t>.</a:t>
            </a:r>
            <a:endParaRPr lang="cs-CZ" dirty="0" smtClean="0"/>
          </a:p>
          <a:p>
            <a:pPr algn="just"/>
            <a:endParaRPr lang="cs-CZ" dirty="0" smtClean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9040" y="59893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7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316" y="334297"/>
            <a:ext cx="11390810" cy="1484100"/>
          </a:xfrm>
        </p:spPr>
        <p:txBody>
          <a:bodyPr/>
          <a:lstStyle/>
          <a:p>
            <a:r>
              <a:rPr lang="cs-CZ" dirty="0" smtClean="0"/>
              <a:t>Druhy rostlin podle fotosyntézy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316" y="1703683"/>
            <a:ext cx="11181767" cy="4351338"/>
          </a:xfrm>
        </p:spPr>
        <p:txBody>
          <a:bodyPr>
            <a:normAutofit/>
          </a:bodyPr>
          <a:lstStyle/>
          <a:p>
            <a:r>
              <a:rPr lang="cs-CZ" sz="2134" dirty="0">
                <a:solidFill>
                  <a:srgbClr val="000000"/>
                </a:solidFill>
              </a:rPr>
              <a:t>Různé rostliny se mohou lišit typem fotosyntézy.</a:t>
            </a:r>
          </a:p>
          <a:p>
            <a:r>
              <a:rPr lang="cs-CZ" sz="2134" dirty="0">
                <a:solidFill>
                  <a:srgbClr val="000000"/>
                </a:solidFill>
              </a:rPr>
              <a:t>C3 a C4 cesta </a:t>
            </a:r>
            <a:r>
              <a:rPr lang="cs-CZ" sz="2134" dirty="0" smtClean="0">
                <a:solidFill>
                  <a:srgbClr val="000000"/>
                </a:solidFill>
              </a:rPr>
              <a:t>fotosyntézy. </a:t>
            </a:r>
          </a:p>
          <a:p>
            <a:endParaRPr lang="cs-CZ" sz="2134" b="1" dirty="0" smtClean="0">
              <a:solidFill>
                <a:srgbClr val="000000"/>
              </a:solidFill>
            </a:endParaRPr>
          </a:p>
          <a:p>
            <a:endParaRPr lang="cs-CZ" sz="2134" b="1" dirty="0">
              <a:solidFill>
                <a:srgbClr val="000000"/>
              </a:solidFill>
            </a:endParaRPr>
          </a:p>
          <a:p>
            <a:r>
              <a:rPr lang="cs-CZ" sz="2134" b="1" dirty="0" smtClean="0">
                <a:solidFill>
                  <a:srgbClr val="000000"/>
                </a:solidFill>
              </a:rPr>
              <a:t>C3 </a:t>
            </a:r>
            <a:r>
              <a:rPr lang="cs-CZ" sz="2134" b="1" dirty="0">
                <a:solidFill>
                  <a:srgbClr val="000000"/>
                </a:solidFill>
              </a:rPr>
              <a:t>rostliny </a:t>
            </a:r>
            <a:r>
              <a:rPr lang="cs-CZ" sz="2134" dirty="0">
                <a:solidFill>
                  <a:srgbClr val="000000"/>
                </a:solidFill>
              </a:rPr>
              <a:t>= probíhá u nich </a:t>
            </a:r>
            <a:r>
              <a:rPr lang="cs-CZ" sz="2134" b="1" dirty="0"/>
              <a:t>Calvinův cyklus, </a:t>
            </a:r>
            <a:r>
              <a:rPr lang="cs-CZ" sz="2134" dirty="0"/>
              <a:t>prvním produktem fotosyntézy je </a:t>
            </a:r>
            <a:r>
              <a:rPr lang="cs-CZ" sz="2134" b="1" dirty="0"/>
              <a:t>kyselina 3–fosfoglycerová (PGA) </a:t>
            </a:r>
            <a:r>
              <a:rPr lang="cs-CZ" sz="2134" dirty="0"/>
              <a:t>se </a:t>
            </a:r>
            <a:r>
              <a:rPr lang="cs-CZ" sz="2134" dirty="0">
                <a:solidFill>
                  <a:srgbClr val="FF0000"/>
                </a:solidFill>
              </a:rPr>
              <a:t>třemi uhlíky</a:t>
            </a:r>
            <a:r>
              <a:rPr lang="cs-CZ" sz="2134" b="1" dirty="0"/>
              <a:t>.</a:t>
            </a:r>
          </a:p>
          <a:p>
            <a:endParaRPr lang="cs-CZ" sz="2134" b="1" dirty="0"/>
          </a:p>
          <a:p>
            <a:r>
              <a:rPr lang="cs-CZ" sz="2134" b="1" dirty="0"/>
              <a:t>C4 rostliny = </a:t>
            </a:r>
            <a:r>
              <a:rPr lang="cs-CZ" sz="2134" dirty="0"/>
              <a:t>Calvinův cyklus a </a:t>
            </a:r>
            <a:r>
              <a:rPr lang="cs-CZ" sz="2134" b="1" dirty="0"/>
              <a:t>Hatch–Slackův cyklus = </a:t>
            </a:r>
            <a:r>
              <a:rPr lang="cs-CZ" sz="2134" dirty="0"/>
              <a:t>prvním produktem je </a:t>
            </a:r>
            <a:r>
              <a:rPr lang="cs-CZ" sz="2134" b="1" dirty="0"/>
              <a:t>malát</a:t>
            </a:r>
            <a:r>
              <a:rPr lang="cs-CZ" sz="2134" dirty="0"/>
              <a:t> se </a:t>
            </a:r>
            <a:r>
              <a:rPr lang="cs-CZ" sz="2134" dirty="0">
                <a:solidFill>
                  <a:srgbClr val="FF0000"/>
                </a:solidFill>
              </a:rPr>
              <a:t>čtyřmi uhlíky</a:t>
            </a:r>
            <a:r>
              <a:rPr lang="cs-CZ" sz="2134" dirty="0"/>
              <a:t>.</a:t>
            </a:r>
            <a:endParaRPr lang="cs-CZ" sz="2134" b="1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79480" y="334297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79480" y="13988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32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61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Zástupný symbol pro obsah 8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734161" y="1141749"/>
            <a:ext cx="4812668" cy="515023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7153626" y="2210004"/>
            <a:ext cx="2755883" cy="326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524" dirty="0"/>
              <a:t>kyselina oxaloctová (malát) </a:t>
            </a:r>
          </a:p>
        </p:txBody>
      </p:sp>
      <p:sp>
        <p:nvSpPr>
          <p:cNvPr id="3" name="Obdélník 2"/>
          <p:cNvSpPr/>
          <p:nvPr/>
        </p:nvSpPr>
        <p:spPr>
          <a:xfrm>
            <a:off x="3751852" y="2166088"/>
            <a:ext cx="2605585" cy="326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524" dirty="0"/>
              <a:t>kyselina 3-fosfoglycerová </a:t>
            </a:r>
          </a:p>
        </p:txBody>
      </p:sp>
      <p:sp>
        <p:nvSpPr>
          <p:cNvPr id="4" name="Obdélník 3"/>
          <p:cNvSpPr/>
          <p:nvPr/>
        </p:nvSpPr>
        <p:spPr>
          <a:xfrm>
            <a:off x="5323339" y="513717"/>
            <a:ext cx="2068195" cy="373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829" dirty="0"/>
              <a:t>13-C/12-C (</a:t>
            </a:r>
            <a:r>
              <a:rPr lang="el-GR" sz="1829" dirty="0"/>
              <a:t>δ</a:t>
            </a:r>
            <a:r>
              <a:rPr lang="el-GR" sz="1829" baseline="30000" dirty="0"/>
              <a:t>13</a:t>
            </a:r>
            <a:r>
              <a:rPr lang="cs-CZ" sz="1829" dirty="0"/>
              <a:t>C)</a:t>
            </a:r>
            <a:endParaRPr lang="cs-CZ" sz="1372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79480" y="3958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21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7274" y="442608"/>
            <a:ext cx="10515368" cy="1325563"/>
          </a:xfrm>
        </p:spPr>
        <p:txBody>
          <a:bodyPr/>
          <a:lstStyle/>
          <a:p>
            <a:r>
              <a:rPr lang="cs-CZ" dirty="0" smtClean="0"/>
              <a:t>C3 a C4 rostliny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57274" y="1768171"/>
            <a:ext cx="10296409" cy="4503107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C3 rostliny: většina druhů mírného pásu: nedomestikované rostliny, traviny, keře, některé obiloviny (</a:t>
            </a:r>
            <a:r>
              <a:rPr lang="cs-CZ" b="1" dirty="0"/>
              <a:t>pšenice</a:t>
            </a:r>
            <a:r>
              <a:rPr lang="cs-CZ" dirty="0"/>
              <a:t>), luštěniny, </a:t>
            </a:r>
            <a:r>
              <a:rPr lang="cs-CZ" b="1" dirty="0"/>
              <a:t>rýže</a:t>
            </a:r>
            <a:r>
              <a:rPr lang="cs-CZ" dirty="0"/>
              <a:t>. 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C4 rostliny: jsou hlavně druhy adaptované na teplé aridní klima (</a:t>
            </a:r>
            <a:r>
              <a:rPr lang="cs-CZ" b="1" dirty="0"/>
              <a:t>kukuřice, proso</a:t>
            </a:r>
            <a:r>
              <a:rPr lang="cs-CZ" dirty="0"/>
              <a:t>, ananas nebo cukrová třtina).</a:t>
            </a:r>
          </a:p>
          <a:p>
            <a:pPr algn="just"/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67842" y="3670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09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59438" y="583527"/>
            <a:ext cx="10515368" cy="1325563"/>
          </a:xfrm>
        </p:spPr>
        <p:txBody>
          <a:bodyPr/>
          <a:lstStyle/>
          <a:p>
            <a:r>
              <a:rPr lang="cs-CZ" dirty="0" smtClean="0"/>
              <a:t>Využití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87160" y="2166265"/>
            <a:ext cx="9589537" cy="3034385"/>
          </a:xfrm>
        </p:spPr>
        <p:txBody>
          <a:bodyPr>
            <a:normAutofit/>
          </a:bodyPr>
          <a:lstStyle/>
          <a:p>
            <a:r>
              <a:rPr lang="cs-CZ" dirty="0" smtClean="0"/>
              <a:t>Přechod k domestikovaným plodinám (v Sev. Americe kukuřice, v Evropě a Číně proso).</a:t>
            </a:r>
          </a:p>
          <a:p>
            <a:endParaRPr lang="cs-CZ" dirty="0" smtClean="0"/>
          </a:p>
          <a:p>
            <a:r>
              <a:rPr lang="cs-CZ" dirty="0" smtClean="0"/>
              <a:t>Odlišení mořské stravy a vnitrozemské (atmosf.: - 7 ‰, mořské: </a:t>
            </a:r>
            <a:r>
              <a:rPr lang="cs-CZ" dirty="0"/>
              <a:t>0 </a:t>
            </a:r>
            <a:r>
              <a:rPr lang="cs-CZ" dirty="0" smtClean="0"/>
              <a:t>‰).</a:t>
            </a:r>
          </a:p>
          <a:p>
            <a:endParaRPr lang="cs-CZ" dirty="0" smtClean="0"/>
          </a:p>
          <a:p>
            <a:endParaRPr lang="cs-CZ" dirty="0"/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32491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Dusík</a:t>
            </a:r>
            <a:endParaRPr lang="cs-CZ" b="1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26402" y="1675051"/>
            <a:ext cx="3750590" cy="389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12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65006" y="518652"/>
            <a:ext cx="9601200" cy="1485900"/>
          </a:xfrm>
        </p:spPr>
        <p:txBody>
          <a:bodyPr/>
          <a:lstStyle/>
          <a:p>
            <a:r>
              <a:rPr lang="cs-CZ" b="1" dirty="0" smtClean="0"/>
              <a:t>Dusík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65006" y="1670254"/>
            <a:ext cx="10333704" cy="4661720"/>
          </a:xfrm>
        </p:spPr>
        <p:txBody>
          <a:bodyPr>
            <a:normAutofit/>
          </a:bodyPr>
          <a:lstStyle/>
          <a:p>
            <a:r>
              <a:rPr lang="cs-CZ" dirty="0"/>
              <a:t>Rostliny získávají 15-N/14-N (</a:t>
            </a:r>
            <a:r>
              <a:rPr lang="el-GR" dirty="0" smtClean="0"/>
              <a:t>δ</a:t>
            </a:r>
            <a:r>
              <a:rPr lang="el-GR" baseline="30000" dirty="0" smtClean="0"/>
              <a:t>15</a:t>
            </a:r>
            <a:r>
              <a:rPr lang="cs-CZ" dirty="0" smtClean="0"/>
              <a:t>N): </a:t>
            </a:r>
            <a:endParaRPr lang="cs-CZ" dirty="0"/>
          </a:p>
          <a:p>
            <a:pPr lvl="1"/>
            <a:r>
              <a:rPr lang="cs-CZ" i="0" dirty="0"/>
              <a:t>z půdních nitrátů (hodnoty v rostlině odpovídají mediánu </a:t>
            </a:r>
            <a:r>
              <a:rPr lang="el-GR" i="0" dirty="0"/>
              <a:t>δ</a:t>
            </a:r>
            <a:r>
              <a:rPr lang="el-GR" i="0" baseline="30000" dirty="0"/>
              <a:t>15</a:t>
            </a:r>
            <a:r>
              <a:rPr lang="cs-CZ" i="0" dirty="0"/>
              <a:t>N v půdě: cca 5 až 10‰);</a:t>
            </a:r>
          </a:p>
          <a:p>
            <a:pPr lvl="1"/>
            <a:r>
              <a:rPr lang="cs-CZ" i="0" dirty="0"/>
              <a:t>fixací z atmosféry (atmosférický </a:t>
            </a:r>
            <a:r>
              <a:rPr lang="el-GR" i="0" dirty="0"/>
              <a:t>δ</a:t>
            </a:r>
            <a:r>
              <a:rPr lang="el-GR" i="0" baseline="30000" dirty="0"/>
              <a:t>15</a:t>
            </a:r>
            <a:r>
              <a:rPr lang="cs-CZ" i="0" dirty="0"/>
              <a:t>N: cca 0 až 4</a:t>
            </a:r>
            <a:r>
              <a:rPr lang="cs-CZ" i="0" dirty="0" smtClean="0"/>
              <a:t>‰) = luštěniny.</a:t>
            </a:r>
          </a:p>
          <a:p>
            <a:endParaRPr lang="cs-CZ" dirty="0" smtClean="0"/>
          </a:p>
          <a:p>
            <a:r>
              <a:rPr lang="cs-CZ" dirty="0" smtClean="0"/>
              <a:t>Konzumenti </a:t>
            </a:r>
            <a:r>
              <a:rPr lang="cs-CZ" dirty="0"/>
              <a:t>1. řádu – býložravci mají nižší </a:t>
            </a:r>
            <a:r>
              <a:rPr lang="cs-CZ" dirty="0" smtClean="0"/>
              <a:t>hodnoty poměru </a:t>
            </a:r>
            <a:r>
              <a:rPr lang="cs-CZ" dirty="0"/>
              <a:t>než konzumenti 2. řádu – </a:t>
            </a:r>
            <a:r>
              <a:rPr lang="cs-CZ" dirty="0" smtClean="0"/>
              <a:t>masožravci.</a:t>
            </a:r>
          </a:p>
          <a:p>
            <a:endParaRPr lang="cs-CZ" dirty="0" smtClean="0"/>
          </a:p>
          <a:p>
            <a:r>
              <a:rPr lang="cs-CZ" dirty="0" smtClean="0"/>
              <a:t>Trofická </a:t>
            </a:r>
            <a:r>
              <a:rPr lang="cs-CZ" dirty="0"/>
              <a:t>úroveň (o 2-3 ‰ více</a:t>
            </a:r>
            <a:r>
              <a:rPr lang="cs-CZ" dirty="0" smtClean="0"/>
              <a:t>).</a:t>
            </a:r>
          </a:p>
          <a:p>
            <a:endParaRPr lang="cs-CZ" i="0" dirty="0" smtClean="0"/>
          </a:p>
          <a:p>
            <a:r>
              <a:rPr lang="cs-CZ" i="0" dirty="0" smtClean="0"/>
              <a:t>Mořské organismy mají vyšší hodnoty než vnitrozemské (až o 10 </a:t>
            </a:r>
            <a:r>
              <a:rPr lang="cs-CZ" dirty="0" smtClean="0"/>
              <a:t>‰)</a:t>
            </a:r>
            <a:r>
              <a:rPr lang="cs-CZ" i="0" dirty="0" smtClean="0"/>
              <a:t>. </a:t>
            </a:r>
            <a:endParaRPr lang="cs-CZ" i="0" dirty="0"/>
          </a:p>
          <a:p>
            <a:pPr marL="530352" lvl="1" indent="0">
              <a:buNone/>
            </a:pPr>
            <a:endParaRPr lang="cs-CZ" i="0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89110" y="213852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34830" y="12616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2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4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37817" y="656445"/>
            <a:ext cx="10515368" cy="1325563"/>
          </a:xfrm>
        </p:spPr>
        <p:txBody>
          <a:bodyPr/>
          <a:lstStyle/>
          <a:p>
            <a:r>
              <a:rPr lang="cs-CZ" b="1" dirty="0" smtClean="0"/>
              <a:t>Dusík, využití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37817" y="1631280"/>
            <a:ext cx="1051536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dirty="0"/>
              <a:t>Trofická </a:t>
            </a:r>
            <a:r>
              <a:rPr lang="cs-CZ" dirty="0" smtClean="0"/>
              <a:t>úroveň (býložravec vs. masožravec).</a:t>
            </a:r>
            <a:endParaRPr lang="cs-CZ" dirty="0"/>
          </a:p>
          <a:p>
            <a:endParaRPr lang="cs-CZ" dirty="0"/>
          </a:p>
          <a:p>
            <a:r>
              <a:rPr lang="cs-CZ" dirty="0"/>
              <a:t>Rozlišení mořské a vnitrozemské stravy (kombinace s </a:t>
            </a:r>
            <a:r>
              <a:rPr lang="el-GR" dirty="0"/>
              <a:t>δ</a:t>
            </a:r>
            <a:r>
              <a:rPr lang="el-GR" baseline="30000" dirty="0"/>
              <a:t>1</a:t>
            </a:r>
            <a:r>
              <a:rPr lang="cs-CZ" baseline="30000" dirty="0"/>
              <a:t>3</a:t>
            </a:r>
            <a:r>
              <a:rPr lang="cs-CZ" dirty="0"/>
              <a:t>C). Živočichové krmeni výlučně mořskou potravou mají až o </a:t>
            </a:r>
            <a:r>
              <a:rPr lang="cs-CZ" dirty="0" smtClean="0"/>
              <a:t>10 </a:t>
            </a:r>
            <a:r>
              <a:rPr lang="cs-CZ" dirty="0"/>
              <a:t>‰ více.</a:t>
            </a:r>
          </a:p>
          <a:p>
            <a:endParaRPr lang="cs-CZ" dirty="0"/>
          </a:p>
          <a:p>
            <a:r>
              <a:rPr lang="cs-CZ" dirty="0"/>
              <a:t>Odstavení od kojení.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5952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2715" y="436108"/>
            <a:ext cx="10515368" cy="1325563"/>
          </a:xfrm>
        </p:spPr>
        <p:txBody>
          <a:bodyPr/>
          <a:lstStyle/>
          <a:p>
            <a:r>
              <a:rPr lang="cs-CZ" b="1" dirty="0" smtClean="0"/>
              <a:t>Vodní zdroje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5129" y="1432254"/>
            <a:ext cx="10589615" cy="5032376"/>
          </a:xfrm>
        </p:spPr>
        <p:txBody>
          <a:bodyPr>
            <a:normAutofit/>
          </a:bodyPr>
          <a:lstStyle/>
          <a:p>
            <a:endParaRPr lang="cs-CZ" dirty="0"/>
          </a:p>
          <a:p>
            <a:pPr marL="0" indent="0" algn="just">
              <a:buNone/>
            </a:pPr>
            <a:r>
              <a:rPr lang="cs-CZ" dirty="0"/>
              <a:t>1989 Katzenberg, Great Lakes </a:t>
            </a:r>
          </a:p>
          <a:p>
            <a:pPr algn="just"/>
            <a:r>
              <a:rPr lang="cs-CZ" dirty="0"/>
              <a:t>Pomocí </a:t>
            </a:r>
            <a:r>
              <a:rPr lang="el-GR" dirty="0"/>
              <a:t>δ</a:t>
            </a:r>
            <a:r>
              <a:rPr lang="cs-CZ" baseline="30000" dirty="0"/>
              <a:t>15</a:t>
            </a:r>
            <a:r>
              <a:rPr lang="cs-CZ" dirty="0"/>
              <a:t>N zjistila trofickou úroveň ryb (dravé ryby a býložravé ryby).</a:t>
            </a:r>
          </a:p>
          <a:p>
            <a:pPr algn="just"/>
            <a:r>
              <a:rPr lang="cs-CZ" dirty="0"/>
              <a:t>Pomocí </a:t>
            </a:r>
            <a:r>
              <a:rPr lang="el-GR" dirty="0"/>
              <a:t>δ</a:t>
            </a:r>
            <a:r>
              <a:rPr lang="cs-CZ" baseline="30000" dirty="0"/>
              <a:t>13</a:t>
            </a:r>
            <a:r>
              <a:rPr lang="cs-CZ" dirty="0"/>
              <a:t>C odlišila býložravé ryby, které žijí v hloubkách od těch, které žijí u břehu (rostlinná strava od -25 do – 10 ‰).</a:t>
            </a:r>
          </a:p>
          <a:p>
            <a:endParaRPr lang="cs-CZ" b="1" dirty="0"/>
          </a:p>
          <a:p>
            <a:r>
              <a:rPr lang="cs-CZ" b="1" dirty="0"/>
              <a:t>Lov v mělčině vs. hloubce = </a:t>
            </a:r>
            <a:r>
              <a:rPr lang="cs-CZ" b="1" u="sng" dirty="0"/>
              <a:t>vývoj technologie</a:t>
            </a:r>
          </a:p>
          <a:p>
            <a:endParaRPr lang="cs-CZ" dirty="0"/>
          </a:p>
        </p:txBody>
      </p:sp>
      <p:pic>
        <p:nvPicPr>
          <p:cNvPr id="1026" name="Picture 2" descr="Výsledek obrázku pro hunting fish lake prehistor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775" y="3611105"/>
            <a:ext cx="3641308" cy="285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68483" y="3245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7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78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Odstavení od kojení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1705897"/>
            <a:ext cx="9601200" cy="3581400"/>
          </a:xfrm>
        </p:spPr>
        <p:txBody>
          <a:bodyPr>
            <a:normAutofit/>
          </a:bodyPr>
          <a:lstStyle/>
          <a:p>
            <a:r>
              <a:rPr lang="cs-CZ" u="sng" dirty="0"/>
              <a:t>Kojenec</a:t>
            </a:r>
            <a:r>
              <a:rPr lang="cs-CZ" dirty="0"/>
              <a:t> je na vrcholu potravního řetězce → nejvyšší hodnoty </a:t>
            </a:r>
            <a:r>
              <a:rPr lang="el-GR" dirty="0" smtClean="0"/>
              <a:t>δ</a:t>
            </a:r>
            <a:r>
              <a:rPr lang="cs-CZ" baseline="30000" dirty="0" smtClean="0"/>
              <a:t>15</a:t>
            </a:r>
            <a:r>
              <a:rPr lang="cs-CZ" dirty="0" smtClean="0"/>
              <a:t>N</a:t>
            </a:r>
            <a:r>
              <a:rPr lang="cs-CZ" dirty="0"/>
              <a:t>.</a:t>
            </a:r>
          </a:p>
          <a:p>
            <a:endParaRPr lang="cs-CZ" u="sng" dirty="0"/>
          </a:p>
          <a:p>
            <a:r>
              <a:rPr lang="cs-CZ" u="sng" dirty="0"/>
              <a:t>Kojený</a:t>
            </a:r>
            <a:r>
              <a:rPr lang="cs-CZ" dirty="0"/>
              <a:t> jedinec má až o 2-3 ‰ více </a:t>
            </a:r>
            <a:r>
              <a:rPr lang="el-GR" dirty="0"/>
              <a:t>δ</a:t>
            </a:r>
            <a:r>
              <a:rPr lang="cs-CZ" baseline="30000" dirty="0"/>
              <a:t>15</a:t>
            </a:r>
            <a:r>
              <a:rPr lang="cs-CZ" dirty="0"/>
              <a:t>N než matka a než nekojený.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Při odstavení narůstá cca po 5 měsících </a:t>
            </a:r>
            <a:r>
              <a:rPr lang="el-GR" dirty="0"/>
              <a:t>δ</a:t>
            </a:r>
            <a:r>
              <a:rPr lang="cs-CZ" baseline="30000" dirty="0"/>
              <a:t>13</a:t>
            </a:r>
            <a:r>
              <a:rPr lang="cs-CZ" dirty="0"/>
              <a:t>C a klesá </a:t>
            </a:r>
            <a:r>
              <a:rPr lang="el-GR" dirty="0"/>
              <a:t>δ</a:t>
            </a:r>
            <a:r>
              <a:rPr lang="cs-CZ" baseline="30000" dirty="0"/>
              <a:t>15</a:t>
            </a:r>
            <a:r>
              <a:rPr lang="cs-CZ" dirty="0"/>
              <a:t>N.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501" y="3936408"/>
            <a:ext cx="4127397" cy="270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52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94815" y="286464"/>
            <a:ext cx="11295762" cy="1325563"/>
          </a:xfrm>
        </p:spPr>
        <p:txBody>
          <a:bodyPr/>
          <a:lstStyle/>
          <a:p>
            <a:r>
              <a:rPr lang="cs-CZ" b="1" dirty="0" smtClean="0"/>
              <a:t>Problémy hodnocení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94815" y="1191764"/>
            <a:ext cx="10987725" cy="5485301"/>
          </a:xfrm>
        </p:spPr>
        <p:txBody>
          <a:bodyPr>
            <a:normAutofit/>
          </a:bodyPr>
          <a:lstStyle/>
          <a:p>
            <a:r>
              <a:rPr lang="cs-CZ" dirty="0"/>
              <a:t>Klima</a:t>
            </a:r>
          </a:p>
          <a:p>
            <a:pPr marL="530352" lvl="1" indent="0" algn="just">
              <a:buNone/>
            </a:pPr>
            <a:r>
              <a:rPr lang="cs-CZ" i="0" dirty="0"/>
              <a:t>V oblastech s velmi suchým podnebím jsou </a:t>
            </a:r>
            <a:r>
              <a:rPr lang="cs-CZ" i="0" dirty="0" smtClean="0"/>
              <a:t>hodnoty </a:t>
            </a:r>
            <a:r>
              <a:rPr lang="el-GR" i="0" dirty="0" smtClean="0"/>
              <a:t>δ</a:t>
            </a:r>
            <a:r>
              <a:rPr lang="el-GR" i="0" baseline="30000" dirty="0" smtClean="0"/>
              <a:t>15</a:t>
            </a:r>
            <a:r>
              <a:rPr lang="cs-CZ" i="0" dirty="0"/>
              <a:t>N </a:t>
            </a:r>
            <a:r>
              <a:rPr lang="cs-CZ" i="0" dirty="0" smtClean="0"/>
              <a:t>prokazatelně </a:t>
            </a:r>
            <a:r>
              <a:rPr lang="cs-CZ" i="0" dirty="0"/>
              <a:t>vyšší (Sahara) než v mírném pásmu (vždy řešit v rámci </a:t>
            </a:r>
            <a:r>
              <a:rPr lang="cs-CZ" i="0" dirty="0" smtClean="0"/>
              <a:t>regionů).</a:t>
            </a:r>
          </a:p>
          <a:p>
            <a:pPr algn="just"/>
            <a:r>
              <a:rPr lang="cs-CZ" i="0" dirty="0" smtClean="0"/>
              <a:t>Nárůst </a:t>
            </a:r>
            <a:r>
              <a:rPr lang="el-GR" dirty="0" smtClean="0"/>
              <a:t>δ</a:t>
            </a:r>
            <a:r>
              <a:rPr lang="el-GR" baseline="30000" dirty="0" smtClean="0"/>
              <a:t>15</a:t>
            </a:r>
            <a:r>
              <a:rPr lang="cs-CZ" dirty="0"/>
              <a:t>N </a:t>
            </a:r>
            <a:r>
              <a:rPr lang="cs-CZ" i="0" dirty="0" smtClean="0"/>
              <a:t>je </a:t>
            </a:r>
            <a:r>
              <a:rPr lang="cs-CZ" i="0" dirty="0"/>
              <a:t>spojen často s onemocněním → mrtvý jedinec v různé fázi stádia </a:t>
            </a:r>
            <a:r>
              <a:rPr lang="cs-CZ" i="0" dirty="0" smtClean="0"/>
              <a:t>nemoci (Olsen et al., 2014).</a:t>
            </a:r>
            <a:endParaRPr lang="cs-CZ" i="0" dirty="0"/>
          </a:p>
          <a:p>
            <a:pPr lvl="1"/>
            <a:r>
              <a:rPr lang="cs-CZ" i="0" dirty="0" smtClean="0"/>
              <a:t>Osteoporóza</a:t>
            </a:r>
            <a:endParaRPr lang="cs-CZ" i="0" dirty="0"/>
          </a:p>
          <a:p>
            <a:pPr lvl="1"/>
            <a:r>
              <a:rPr lang="cs-CZ" i="0" dirty="0" smtClean="0"/>
              <a:t>Osteomyelitis</a:t>
            </a:r>
          </a:p>
          <a:p>
            <a:pPr lvl="1"/>
            <a:r>
              <a:rPr lang="cs-CZ" i="0" dirty="0"/>
              <a:t>Zkoumat více zlomků z jednoho </a:t>
            </a:r>
            <a:r>
              <a:rPr lang="cs-CZ" i="0" dirty="0" smtClean="0"/>
              <a:t>těla</a:t>
            </a:r>
            <a:endParaRPr lang="cs-CZ" i="0" dirty="0"/>
          </a:p>
        </p:txBody>
      </p:sp>
      <p:sp>
        <p:nvSpPr>
          <p:cNvPr id="4" name="TextovéPole 3"/>
          <p:cNvSpPr txBox="1"/>
          <p:nvPr/>
        </p:nvSpPr>
        <p:spPr>
          <a:xfrm>
            <a:off x="2787967" y="4821082"/>
            <a:ext cx="7142130" cy="13234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cs-CZ" sz="2000" b="1" dirty="0"/>
              <a:t>Ambrose and DeNiro (1986):</a:t>
            </a:r>
          </a:p>
          <a:p>
            <a:pPr algn="just"/>
            <a:r>
              <a:rPr lang="cs-CZ" sz="2000" dirty="0"/>
              <a:t>Pouštní živočichové  vylučují více močoviny relativně k objemu moči. Močovina je obohacena primárně více lehčím </a:t>
            </a:r>
            <a:r>
              <a:rPr lang="cs-CZ" sz="2000" baseline="30000" dirty="0"/>
              <a:t>14</a:t>
            </a:r>
            <a:r>
              <a:rPr lang="cs-CZ" sz="2000" dirty="0"/>
              <a:t>N a těžší </a:t>
            </a:r>
            <a:r>
              <a:rPr lang="cs-CZ" sz="2000" baseline="30000" dirty="0"/>
              <a:t>15</a:t>
            </a:r>
            <a:r>
              <a:rPr lang="cs-CZ" sz="2000" dirty="0"/>
              <a:t>N zůstává v těle.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0216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009650" y="361950"/>
            <a:ext cx="9601200" cy="1485900"/>
          </a:xfrm>
        </p:spPr>
        <p:txBody>
          <a:bodyPr/>
          <a:lstStyle/>
          <a:p>
            <a:r>
              <a:rPr lang="cs-CZ" dirty="0" smtClean="0"/>
              <a:t>Kombinace dusíku a uhlíku</a:t>
            </a:r>
            <a:endParaRPr lang="cs-CZ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9650" y="1923291"/>
            <a:ext cx="5787340" cy="3179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990" y="1923291"/>
            <a:ext cx="4944065" cy="317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03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14497</TotalTime>
  <Words>1219</Words>
  <Application>Microsoft Office PowerPoint</Application>
  <PresentationFormat>Širokoúhlá obrazovka</PresentationFormat>
  <Paragraphs>168</Paragraphs>
  <Slides>27</Slides>
  <Notes>21</Notes>
  <HiddenSlides>0</HiddenSlides>
  <MMClips>20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1" baseType="lpstr">
      <vt:lpstr>Arial</vt:lpstr>
      <vt:lpstr>Calibri</vt:lpstr>
      <vt:lpstr>Franklin Gothic Book</vt:lpstr>
      <vt:lpstr>Crop</vt:lpstr>
      <vt:lpstr>Prezentace aplikace PowerPoint</vt:lpstr>
      <vt:lpstr>Strava</vt:lpstr>
      <vt:lpstr>Význam rekonstrukce stravy a bioarcheologii</vt:lpstr>
      <vt:lpstr>Prezentace aplikace PowerPoint</vt:lpstr>
      <vt:lpstr>Kraniofaciální morfologie: strava a příprava stravy</vt:lpstr>
      <vt:lpstr>Jak žvýkaní ovlivní místa úponů svalů</vt:lpstr>
      <vt:lpstr>Prezentace aplikace PowerPoint</vt:lpstr>
      <vt:lpstr>Změny v čase</vt:lpstr>
      <vt:lpstr>Prezentace aplikace PowerPoint</vt:lpstr>
      <vt:lpstr>Moore et al. (1968)</vt:lpstr>
      <vt:lpstr>Prezentace aplikace PowerPoint</vt:lpstr>
      <vt:lpstr>Rekonstrukce stravy pomocí chemických metod</vt:lpstr>
      <vt:lpstr>Chemické metody</vt:lpstr>
      <vt:lpstr>Stabilní izotopy užívané při rekonstrukci stravy </vt:lpstr>
      <vt:lpstr>Uhlík C</vt:lpstr>
      <vt:lpstr>Uhlík</vt:lpstr>
      <vt:lpstr>Druhy rostlin podle fotosyntézy</vt:lpstr>
      <vt:lpstr>Prezentace aplikace PowerPoint</vt:lpstr>
      <vt:lpstr>C3 a C4 rostliny</vt:lpstr>
      <vt:lpstr>Využití</vt:lpstr>
      <vt:lpstr>Dusík</vt:lpstr>
      <vt:lpstr>Dusík</vt:lpstr>
      <vt:lpstr>Dusík, využití</vt:lpstr>
      <vt:lpstr>Vodní zdroje</vt:lpstr>
      <vt:lpstr>Odstavení od kojení</vt:lpstr>
      <vt:lpstr>Problémy hodnocení</vt:lpstr>
      <vt:lpstr>Kombinace dusíku a uhlíku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Úvod do paleogeografie</dc:title>
  <dc:creator>Anna Pankowska</dc:creator>
  <cp:lastModifiedBy>martin.buk@tiscali.cz</cp:lastModifiedBy>
  <cp:revision>101</cp:revision>
  <dcterms:created xsi:type="dcterms:W3CDTF">2016-06-14T10:55:37Z</dcterms:created>
  <dcterms:modified xsi:type="dcterms:W3CDTF">2023-02-16T14:34:16Z</dcterms:modified>
</cp:coreProperties>
</file>