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99" r:id="rId3"/>
    <p:sldId id="300" r:id="rId4"/>
    <p:sldId id="301" r:id="rId5"/>
    <p:sldId id="302" r:id="rId6"/>
    <p:sldId id="303" r:id="rId7"/>
    <p:sldId id="304" r:id="rId8"/>
    <p:sldId id="305" r:id="rId9"/>
    <p:sldId id="306" r:id="rId10"/>
    <p:sldId id="307" r:id="rId11"/>
    <p:sldId id="308" r:id="rId12"/>
    <p:sldId id="309" r:id="rId13"/>
    <p:sldId id="310" r:id="rId14"/>
    <p:sldId id="311" r:id="rId15"/>
    <p:sldId id="312" r:id="rId16"/>
    <p:sldId id="313" r:id="rId17"/>
    <p:sldId id="314" r:id="rId18"/>
    <p:sldId id="315" r:id="rId19"/>
    <p:sldId id="317" r:id="rId20"/>
    <p:sldId id="318" r:id="rId21"/>
    <p:sldId id="319" r:id="rId22"/>
    <p:sldId id="320" r:id="rId23"/>
    <p:sldId id="321" r:id="rId24"/>
    <p:sldId id="322" r:id="rId25"/>
    <p:sldId id="323" r:id="rId26"/>
    <p:sldId id="324" r:id="rId27"/>
    <p:sldId id="325" r:id="rId28"/>
    <p:sldId id="326" r:id="rId29"/>
    <p:sldId id="327" r:id="rId30"/>
    <p:sldId id="328" r:id="rId31"/>
  </p:sldIdLst>
  <p:sldSz cx="10693400" cy="7562850"/>
  <p:notesSz cx="10693400" cy="756285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96" d="100"/>
          <a:sy n="96" d="100"/>
        </p:scale>
        <p:origin x="960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802005" y="2344483"/>
            <a:ext cx="9089390" cy="158819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12"/>
            <a:ext cx="10692002" cy="6479997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k object 17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k object 18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k object 19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k object 20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k object 21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k object 22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k object 23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k object 24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k object 25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k object 26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k object 27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k object 28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k object 29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k object 30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k object 31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533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500" b="1" i="0">
                <a:solidFill>
                  <a:srgbClr val="428F9B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07301" y="2069865"/>
            <a:ext cx="9278797" cy="1854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635756" y="7033450"/>
            <a:ext cx="3421888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9/22/2022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slideLayout" Target="../slideLayouts/slideLayout5.xml"/><Relationship Id="rId7" Type="http://schemas.openxmlformats.org/officeDocument/2006/relationships/image" Target="../media/image7.jpe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5" Type="http://schemas.openxmlformats.org/officeDocument/2006/relationships/image" Target="../media/image9.png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5.m4a"/><Relationship Id="rId1" Type="http://schemas.microsoft.com/office/2007/relationships/media" Target="../media/media5.m4a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6.m4a"/><Relationship Id="rId1" Type="http://schemas.microsoft.com/office/2007/relationships/media" Target="../media/media6.m4a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audio" Target="../media/media7.m4a"/><Relationship Id="rId2" Type="http://schemas.microsoft.com/office/2007/relationships/media" Target="../media/media7.m4a"/><Relationship Id="rId1" Type="http://schemas.openxmlformats.org/officeDocument/2006/relationships/tags" Target="../tags/tag1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2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3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4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6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audio" Target="../media/media13.m4a"/><Relationship Id="rId2" Type="http://schemas.microsoft.com/office/2007/relationships/media" Target="../media/media13.m4a"/><Relationship Id="rId1" Type="http://schemas.openxmlformats.org/officeDocument/2006/relationships/tags" Target="../tags/tag7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8.xml"/><Relationship Id="rId6" Type="http://schemas.openxmlformats.org/officeDocument/2006/relationships/image" Target="../media/image9.png"/><Relationship Id="rId5" Type="http://schemas.openxmlformats.org/officeDocument/2006/relationships/image" Target="../media/image11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audio" Target="../media/media15.m4a"/><Relationship Id="rId2" Type="http://schemas.microsoft.com/office/2007/relationships/media" Target="../media/media15.m4a"/><Relationship Id="rId1" Type="http://schemas.openxmlformats.org/officeDocument/2006/relationships/tags" Target="../tags/tag9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6.m4a"/><Relationship Id="rId1" Type="http://schemas.microsoft.com/office/2007/relationships/media" Target="../media/media16.m4a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0.xml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9.png"/><Relationship Id="rId2" Type="http://schemas.openxmlformats.org/officeDocument/2006/relationships/audio" Target="../media/media19.m4a"/><Relationship Id="rId1" Type="http://schemas.microsoft.com/office/2007/relationships/media" Target="../media/media19.m4a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0.m4a"/><Relationship Id="rId1" Type="http://schemas.microsoft.com/office/2007/relationships/media" Target="../media/media20.m4a"/><Relationship Id="rId5" Type="http://schemas.openxmlformats.org/officeDocument/2006/relationships/image" Target="../media/image9.png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1.m4a"/><Relationship Id="rId1" Type="http://schemas.microsoft.com/office/2007/relationships/media" Target="../media/media21.m4a"/><Relationship Id="rId5" Type="http://schemas.openxmlformats.org/officeDocument/2006/relationships/image" Target="../media/image9.png"/><Relationship Id="rId4" Type="http://schemas.openxmlformats.org/officeDocument/2006/relationships/image" Target="../media/image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2.m4a"/><Relationship Id="rId1" Type="http://schemas.microsoft.com/office/2007/relationships/media" Target="../media/media22.m4a"/><Relationship Id="rId4" Type="http://schemas.openxmlformats.org/officeDocument/2006/relationships/image" Target="../media/image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3.m4a"/><Relationship Id="rId1" Type="http://schemas.microsoft.com/office/2007/relationships/media" Target="../media/media23.m4a"/><Relationship Id="rId4" Type="http://schemas.openxmlformats.org/officeDocument/2006/relationships/image" Target="../media/image9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4.m4a"/><Relationship Id="rId1" Type="http://schemas.microsoft.com/office/2007/relationships/media" Target="../media/media24.m4a"/><Relationship Id="rId6" Type="http://schemas.openxmlformats.org/officeDocument/2006/relationships/image" Target="../media/image9.png"/><Relationship Id="rId5" Type="http://schemas.openxmlformats.org/officeDocument/2006/relationships/image" Target="../media/image12.pn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5.m4a"/><Relationship Id="rId1" Type="http://schemas.microsoft.com/office/2007/relationships/media" Target="../media/media25.m4a"/><Relationship Id="rId4" Type="http://schemas.openxmlformats.org/officeDocument/2006/relationships/image" Target="../media/image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6.m4a"/><Relationship Id="rId1" Type="http://schemas.microsoft.com/office/2007/relationships/media" Target="../media/media26.m4a"/><Relationship Id="rId4" Type="http://schemas.openxmlformats.org/officeDocument/2006/relationships/image" Target="../media/image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7.m4a"/><Relationship Id="rId1" Type="http://schemas.microsoft.com/office/2007/relationships/media" Target="../media/media27.m4a"/><Relationship Id="rId4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8.m4a"/><Relationship Id="rId1" Type="http://schemas.microsoft.com/office/2007/relationships/media" Target="../media/media28.m4a"/><Relationship Id="rId4" Type="http://schemas.openxmlformats.org/officeDocument/2006/relationships/image" Target="../media/image9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9.m4a"/><Relationship Id="rId1" Type="http://schemas.microsoft.com/office/2007/relationships/media" Target="../media/media29.m4a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30.m4a"/><Relationship Id="rId1" Type="http://schemas.microsoft.com/office/2007/relationships/media" Target="../media/media30.m4a"/><Relationship Id="rId5" Type="http://schemas.openxmlformats.org/officeDocument/2006/relationships/image" Target="../media/image9.png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8" y="-28576"/>
            <a:ext cx="10692002" cy="64799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dirty="0"/>
          </a:p>
        </p:txBody>
      </p:sp>
      <p:sp>
        <p:nvSpPr>
          <p:cNvPr id="3" name="object 3"/>
          <p:cNvSpPr/>
          <p:nvPr/>
        </p:nvSpPr>
        <p:spPr>
          <a:xfrm>
            <a:off x="6684092" y="6750009"/>
            <a:ext cx="1117395" cy="53999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3786055" y="6828576"/>
            <a:ext cx="2078671" cy="385982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2890520" y="6750012"/>
            <a:ext cx="810260" cy="540385"/>
          </a:xfrm>
          <a:custGeom>
            <a:avLst/>
            <a:gdLst/>
            <a:ahLst/>
            <a:cxnLst/>
            <a:rect l="l" t="t" r="r" b="b"/>
            <a:pathLst>
              <a:path w="810260" h="540384">
                <a:moveTo>
                  <a:pt x="0" y="0"/>
                </a:moveTo>
                <a:lnTo>
                  <a:pt x="810006" y="0"/>
                </a:lnTo>
                <a:lnTo>
                  <a:pt x="810006" y="540004"/>
                </a:lnTo>
                <a:lnTo>
                  <a:pt x="0" y="540004"/>
                </a:lnTo>
                <a:lnTo>
                  <a:pt x="0" y="0"/>
                </a:lnTo>
                <a:close/>
              </a:path>
            </a:pathLst>
          </a:custGeom>
          <a:solidFill>
            <a:srgbClr val="1641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3266979" y="681001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40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2" y="41452"/>
                </a:lnTo>
                <a:lnTo>
                  <a:pt x="39433" y="33540"/>
                </a:lnTo>
                <a:lnTo>
                  <a:pt x="57073" y="20726"/>
                </a:lnTo>
                <a:close/>
              </a:path>
              <a:path w="57150" h="54609">
                <a:moveTo>
                  <a:pt x="42002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2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317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909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1109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3086980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61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3446979" y="6990012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422864" y="6899998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61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356979" y="6834127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26"/>
                </a:moveTo>
                <a:lnTo>
                  <a:pt x="0" y="20726"/>
                </a:lnTo>
                <a:lnTo>
                  <a:pt x="17640" y="33528"/>
                </a:lnTo>
                <a:lnTo>
                  <a:pt x="10896" y="54267"/>
                </a:lnTo>
                <a:lnTo>
                  <a:pt x="28536" y="41452"/>
                </a:lnTo>
                <a:lnTo>
                  <a:pt x="42005" y="41452"/>
                </a:lnTo>
                <a:lnTo>
                  <a:pt x="39433" y="33528"/>
                </a:lnTo>
                <a:lnTo>
                  <a:pt x="57073" y="20726"/>
                </a:lnTo>
                <a:close/>
              </a:path>
              <a:path w="57150" h="54609">
                <a:moveTo>
                  <a:pt x="42005" y="41452"/>
                </a:moveTo>
                <a:lnTo>
                  <a:pt x="28536" y="41452"/>
                </a:lnTo>
                <a:lnTo>
                  <a:pt x="46164" y="54267"/>
                </a:lnTo>
                <a:lnTo>
                  <a:pt x="42005" y="41452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26"/>
                </a:lnTo>
                <a:lnTo>
                  <a:pt x="35267" y="20726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342286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61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61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35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266979" y="7169999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3176979" y="7145883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53"/>
                </a:lnTo>
                <a:lnTo>
                  <a:pt x="10909" y="54279"/>
                </a:lnTo>
                <a:lnTo>
                  <a:pt x="28536" y="41465"/>
                </a:lnTo>
                <a:lnTo>
                  <a:pt x="42002" y="41465"/>
                </a:lnTo>
                <a:lnTo>
                  <a:pt x="39433" y="33553"/>
                </a:lnTo>
                <a:lnTo>
                  <a:pt x="57073" y="20739"/>
                </a:lnTo>
                <a:close/>
              </a:path>
              <a:path w="57150" h="54609">
                <a:moveTo>
                  <a:pt x="42002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2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3111094" y="7080001"/>
            <a:ext cx="57150" cy="54610"/>
          </a:xfrm>
          <a:custGeom>
            <a:avLst/>
            <a:gdLst/>
            <a:ahLst/>
            <a:cxnLst/>
            <a:rect l="l" t="t" r="r" b="b"/>
            <a:pathLst>
              <a:path w="57150" h="54609">
                <a:moveTo>
                  <a:pt x="57073" y="20739"/>
                </a:moveTo>
                <a:lnTo>
                  <a:pt x="0" y="20739"/>
                </a:lnTo>
                <a:lnTo>
                  <a:pt x="17640" y="33540"/>
                </a:lnTo>
                <a:lnTo>
                  <a:pt x="10896" y="54279"/>
                </a:lnTo>
                <a:lnTo>
                  <a:pt x="28536" y="41465"/>
                </a:lnTo>
                <a:lnTo>
                  <a:pt x="42005" y="41465"/>
                </a:lnTo>
                <a:lnTo>
                  <a:pt x="39433" y="33540"/>
                </a:lnTo>
                <a:lnTo>
                  <a:pt x="57073" y="20739"/>
                </a:lnTo>
                <a:close/>
              </a:path>
              <a:path w="57150" h="54609">
                <a:moveTo>
                  <a:pt x="42005" y="41465"/>
                </a:moveTo>
                <a:lnTo>
                  <a:pt x="28536" y="41465"/>
                </a:lnTo>
                <a:lnTo>
                  <a:pt x="46164" y="54279"/>
                </a:lnTo>
                <a:lnTo>
                  <a:pt x="42005" y="41465"/>
                </a:lnTo>
                <a:close/>
              </a:path>
              <a:path w="57150" h="54609">
                <a:moveTo>
                  <a:pt x="28536" y="0"/>
                </a:moveTo>
                <a:lnTo>
                  <a:pt x="21805" y="20739"/>
                </a:lnTo>
                <a:lnTo>
                  <a:pt x="35267" y="20739"/>
                </a:lnTo>
                <a:lnTo>
                  <a:pt x="28536" y="0"/>
                </a:lnTo>
                <a:close/>
              </a:path>
            </a:pathLst>
          </a:custGeom>
          <a:solidFill>
            <a:srgbClr val="FFED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869113" y="733425"/>
            <a:ext cx="8902065" cy="1122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ts val="4700"/>
              </a:lnSpc>
            </a:pPr>
            <a:r>
              <a:rPr lang="cs-CZ" sz="3200" b="1" spc="-20" dirty="0">
                <a:solidFill>
                  <a:srgbClr val="428F9B"/>
                </a:solidFill>
                <a:cs typeface="Calibri"/>
              </a:rPr>
              <a:t>ESF II projekt Západočeské univerzity v Plzni</a:t>
            </a:r>
          </a:p>
          <a:p>
            <a:pPr algn="ctr">
              <a:lnSpc>
                <a:spcPts val="4700"/>
              </a:lnSpc>
            </a:pPr>
            <a:r>
              <a:rPr lang="cs-CZ" sz="2000" b="1" spc="-20" dirty="0" err="1">
                <a:solidFill>
                  <a:srgbClr val="428F9B"/>
                </a:solidFill>
                <a:cs typeface="Calibri"/>
              </a:rPr>
              <a:t>reg</a:t>
            </a:r>
            <a:r>
              <a:rPr lang="cs-CZ" sz="2000" b="1" spc="-20" dirty="0">
                <a:solidFill>
                  <a:srgbClr val="428F9B"/>
                </a:solidFill>
                <a:cs typeface="Calibri"/>
              </a:rPr>
              <a:t>. č. CZ.02.2.69/0.0/0.0/18_056/0013239</a:t>
            </a:r>
            <a:endParaRPr sz="4000" dirty="0">
              <a:latin typeface="Calibri"/>
              <a:cs typeface="Calibri"/>
            </a:endParaRPr>
          </a:p>
        </p:txBody>
      </p:sp>
      <p:sp>
        <p:nvSpPr>
          <p:cNvPr id="19" name="TextovéPole 18"/>
          <p:cNvSpPr txBox="1"/>
          <p:nvPr/>
        </p:nvSpPr>
        <p:spPr>
          <a:xfrm>
            <a:off x="1338385" y="3100549"/>
            <a:ext cx="792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400" b="1" dirty="0" smtClean="0"/>
              <a:t>Bílkoviny krevní plazmy</a:t>
            </a:r>
            <a:endParaRPr lang="cs-CZ" sz="4400" b="1" dirty="0"/>
          </a:p>
        </p:txBody>
      </p:sp>
      <p:sp>
        <p:nvSpPr>
          <p:cNvPr id="20" name="TextovéPole 19"/>
          <p:cNvSpPr txBox="1"/>
          <p:nvPr/>
        </p:nvSpPr>
        <p:spPr>
          <a:xfrm>
            <a:off x="3407728" y="5381625"/>
            <a:ext cx="381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400" dirty="0" smtClean="0"/>
              <a:t>MUDr. Pavel Brož, Ph.D.</a:t>
            </a:r>
            <a:endParaRPr lang="cs-CZ" sz="2400" dirty="0"/>
          </a:p>
        </p:txBody>
      </p:sp>
      <p:pic>
        <p:nvPicPr>
          <p:cNvPr id="21" name="Picture 2" descr="pn414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56672" y="4383283"/>
            <a:ext cx="2302856" cy="1851508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sp>
        <p:nvSpPr>
          <p:cNvPr id="22" name="Volný tvar 21"/>
          <p:cNvSpPr/>
          <p:nvPr/>
        </p:nvSpPr>
        <p:spPr>
          <a:xfrm>
            <a:off x="7441710" y="4643180"/>
            <a:ext cx="3027707" cy="1494800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pic>
        <p:nvPicPr>
          <p:cNvPr id="23" name="Obrázek 22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7833" y="6616722"/>
            <a:ext cx="1177491" cy="746579"/>
          </a:xfrm>
          <a:prstGeom prst="rect">
            <a:avLst/>
          </a:prstGeom>
          <a:ln>
            <a:noFill/>
          </a:ln>
          <a:effectLst>
            <a:softEdge rad="31750"/>
          </a:effectLst>
        </p:spPr>
      </p:pic>
      <p:pic>
        <p:nvPicPr>
          <p:cNvPr id="24" name="Zvuk 2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advTm="16466">
    <p:push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Přehled prezentace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1354217"/>
          </a:xfrm>
        </p:spPr>
        <p:txBody>
          <a:bodyPr/>
          <a:lstStyle/>
          <a:p>
            <a:r>
              <a:rPr lang="cs-CZ" sz="2200" dirty="0"/>
              <a:t>Funkce a význam bílkovin krevní plazmy</a:t>
            </a:r>
          </a:p>
          <a:p>
            <a:r>
              <a:rPr lang="cs-CZ" sz="2200" dirty="0"/>
              <a:t>Jednotlivé bílkoviny krevní plazmy</a:t>
            </a:r>
          </a:p>
          <a:p>
            <a:r>
              <a:rPr lang="cs-CZ" sz="2200" dirty="0"/>
              <a:t>ELFO </a:t>
            </a:r>
            <a:r>
              <a:rPr lang="cs-CZ" sz="2200" dirty="0" smtClean="0"/>
              <a:t>bílkovin séra</a:t>
            </a:r>
            <a:endParaRPr lang="cs-CZ" sz="2200" dirty="0"/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2364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463"/>
    </mc:Choice>
    <mc:Fallback>
      <p:transition spd="slow" advTm="446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Funkce a význam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/>
              <a:t>Stanovují se většinou imunochemickými metodami, reakcí se specifickou protilátkou</a:t>
            </a:r>
          </a:p>
          <a:p>
            <a:r>
              <a:rPr lang="cs-CZ" sz="2200" dirty="0"/>
              <a:t>Funkce </a:t>
            </a:r>
          </a:p>
          <a:p>
            <a:pPr lvl="1"/>
            <a:r>
              <a:rPr lang="cs-CZ" sz="2200" i="1" dirty="0" err="1">
                <a:solidFill>
                  <a:srgbClr val="FF0000"/>
                </a:solidFill>
              </a:rPr>
              <a:t>Onkotický</a:t>
            </a:r>
            <a:r>
              <a:rPr lang="cs-CZ" sz="2200" i="1" dirty="0">
                <a:solidFill>
                  <a:srgbClr val="FF0000"/>
                </a:solidFill>
              </a:rPr>
              <a:t> tlak </a:t>
            </a:r>
            <a:r>
              <a:rPr lang="cs-CZ" sz="2200" dirty="0"/>
              <a:t>– udržení tekutiny v krevním řečišti, zejména albumin</a:t>
            </a:r>
          </a:p>
          <a:p>
            <a:pPr lvl="1"/>
            <a:r>
              <a:rPr lang="cs-CZ" sz="2200" i="1" dirty="0">
                <a:solidFill>
                  <a:srgbClr val="FF0000"/>
                </a:solidFill>
              </a:rPr>
              <a:t>Transport</a:t>
            </a:r>
            <a:r>
              <a:rPr lang="cs-CZ" sz="2200" i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2200" dirty="0"/>
              <a:t>minerálů, lipidů, hormonů, katabolitů, léčiv</a:t>
            </a:r>
          </a:p>
          <a:p>
            <a:pPr lvl="1"/>
            <a:r>
              <a:rPr lang="cs-CZ" sz="2200" dirty="0"/>
              <a:t>Součást </a:t>
            </a:r>
            <a:r>
              <a:rPr lang="cs-CZ" sz="2200" i="1" dirty="0" err="1">
                <a:solidFill>
                  <a:srgbClr val="FF0000"/>
                </a:solidFill>
              </a:rPr>
              <a:t>pufrovacího</a:t>
            </a:r>
            <a:r>
              <a:rPr lang="cs-CZ" sz="2200" i="1" dirty="0">
                <a:solidFill>
                  <a:srgbClr val="FF0000"/>
                </a:solidFill>
              </a:rPr>
              <a:t> systému</a:t>
            </a:r>
          </a:p>
          <a:p>
            <a:pPr lvl="1"/>
            <a:r>
              <a:rPr lang="cs-CZ" sz="2200" dirty="0"/>
              <a:t>Součást </a:t>
            </a:r>
            <a:r>
              <a:rPr lang="cs-CZ" sz="2200" i="1" dirty="0">
                <a:solidFill>
                  <a:srgbClr val="FF0000"/>
                </a:solidFill>
              </a:rPr>
              <a:t>imunitního systému </a:t>
            </a:r>
            <a:r>
              <a:rPr lang="cs-CZ" sz="2200" dirty="0"/>
              <a:t>(</a:t>
            </a:r>
            <a:r>
              <a:rPr lang="cs-CZ" sz="2200" dirty="0" err="1"/>
              <a:t>Ig</a:t>
            </a:r>
            <a:r>
              <a:rPr lang="cs-CZ" sz="2200" dirty="0"/>
              <a:t>, komplement)</a:t>
            </a:r>
          </a:p>
          <a:p>
            <a:pPr lvl="1"/>
            <a:r>
              <a:rPr lang="cs-CZ" sz="2200" dirty="0"/>
              <a:t>Udržení </a:t>
            </a:r>
            <a:r>
              <a:rPr lang="cs-CZ" sz="2200" i="1" dirty="0" err="1">
                <a:solidFill>
                  <a:srgbClr val="FF0000"/>
                </a:solidFill>
              </a:rPr>
              <a:t>hemostázy</a:t>
            </a:r>
            <a:r>
              <a:rPr lang="cs-CZ" sz="2200" i="1" dirty="0"/>
              <a:t> </a:t>
            </a:r>
            <a:r>
              <a:rPr lang="cs-CZ" sz="2200" dirty="0"/>
              <a:t>(fibrinogen…)</a:t>
            </a:r>
          </a:p>
          <a:p>
            <a:pPr lvl="1"/>
            <a:r>
              <a:rPr lang="cs-CZ" sz="2200" i="1" dirty="0"/>
              <a:t>Enzymy a jejich </a:t>
            </a:r>
            <a:r>
              <a:rPr lang="cs-CZ" sz="2200" i="1" dirty="0">
                <a:solidFill>
                  <a:srgbClr val="FF0000"/>
                </a:solidFill>
              </a:rPr>
              <a:t>inhibitory</a:t>
            </a:r>
            <a:r>
              <a:rPr lang="cs-CZ" sz="2200" i="1" dirty="0"/>
              <a:t> </a:t>
            </a:r>
            <a:r>
              <a:rPr lang="cs-CZ" sz="2200" dirty="0"/>
              <a:t>(AAT, </a:t>
            </a:r>
            <a:r>
              <a:rPr lang="el-GR" sz="2200" dirty="0"/>
              <a:t>α</a:t>
            </a:r>
            <a:r>
              <a:rPr lang="cs-CZ" sz="2200" dirty="0"/>
              <a:t>1-</a:t>
            </a:r>
            <a:r>
              <a:rPr lang="cs-CZ" sz="2200" dirty="0" err="1"/>
              <a:t>makroglobulin</a:t>
            </a:r>
            <a:r>
              <a:rPr lang="cs-CZ" sz="2200" dirty="0"/>
              <a:t>)</a:t>
            </a:r>
          </a:p>
          <a:p>
            <a:pPr lvl="1"/>
            <a:r>
              <a:rPr lang="cs-CZ" sz="2200" dirty="0"/>
              <a:t>Další funkce – ochrana před volnými radikály…</a:t>
            </a:r>
          </a:p>
          <a:p>
            <a:pPr lvl="1">
              <a:buNone/>
            </a:pPr>
            <a:endParaRPr lang="cs-CZ" sz="2200" dirty="0"/>
          </a:p>
          <a:p>
            <a:pPr lvl="1"/>
            <a:endParaRPr lang="cs-CZ" sz="2200" dirty="0"/>
          </a:p>
        </p:txBody>
      </p:sp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66439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8792"/>
    </mc:Choice>
    <mc:Fallback>
      <p:transition spd="slow" advTm="5879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 descr="elfo vílkovin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1296850" y="197682"/>
            <a:ext cx="8337926" cy="7295686"/>
          </a:xfrm>
        </p:spPr>
      </p:pic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306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8607"/>
    </mc:Choice>
    <mc:Fallback>
      <p:transition spd="slow" advTm="1860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1652390" y="2101673"/>
            <a:ext cx="7585342" cy="4379653"/>
            <a:chOff x="1221996" y="1905799"/>
            <a:chExt cx="6878396" cy="3971473"/>
          </a:xfrm>
        </p:grpSpPr>
        <p:sp>
          <p:nvSpPr>
            <p:cNvPr id="4" name="Volný tvar 3"/>
            <p:cNvSpPr/>
            <p:nvPr/>
          </p:nvSpPr>
          <p:spPr>
            <a:xfrm>
              <a:off x="1691680" y="2852936"/>
              <a:ext cx="6408712" cy="3024336"/>
            </a:xfrm>
            <a:custGeom>
              <a:avLst/>
              <a:gdLst>
                <a:gd name="connsiteX0" fmla="*/ 0 w 5250730"/>
                <a:gd name="connsiteY0" fmla="*/ 2612368 h 2676846"/>
                <a:gd name="connsiteX1" fmla="*/ 348792 w 5250730"/>
                <a:gd name="connsiteY1" fmla="*/ 2216442 h 2676846"/>
                <a:gd name="connsiteX2" fmla="*/ 641023 w 5250730"/>
                <a:gd name="connsiteY2" fmla="*/ 1143 h 2676846"/>
                <a:gd name="connsiteX3" fmla="*/ 914400 w 5250730"/>
                <a:gd name="connsiteY3" fmla="*/ 2536953 h 2676846"/>
                <a:gd name="connsiteX4" fmla="*/ 1338606 w 5250730"/>
                <a:gd name="connsiteY4" fmla="*/ 2376697 h 2676846"/>
                <a:gd name="connsiteX5" fmla="*/ 1574276 w 5250730"/>
                <a:gd name="connsiteY5" fmla="*/ 2631221 h 2676846"/>
                <a:gd name="connsiteX6" fmla="*/ 1819373 w 5250730"/>
                <a:gd name="connsiteY6" fmla="*/ 2188161 h 2676846"/>
                <a:gd name="connsiteX7" fmla="*/ 2102177 w 5250730"/>
                <a:gd name="connsiteY7" fmla="*/ 2631221 h 2676846"/>
                <a:gd name="connsiteX8" fmla="*/ 2432115 w 5250730"/>
                <a:gd name="connsiteY8" fmla="*/ 2141027 h 2676846"/>
                <a:gd name="connsiteX9" fmla="*/ 2667786 w 5250730"/>
                <a:gd name="connsiteY9" fmla="*/ 2602941 h 2676846"/>
                <a:gd name="connsiteX10" fmla="*/ 2903456 w 5250730"/>
                <a:gd name="connsiteY10" fmla="*/ 2282429 h 2676846"/>
                <a:gd name="connsiteX11" fmla="*/ 3101419 w 5250730"/>
                <a:gd name="connsiteY11" fmla="*/ 2593514 h 2676846"/>
                <a:gd name="connsiteX12" fmla="*/ 3808429 w 5250730"/>
                <a:gd name="connsiteY12" fmla="*/ 2244722 h 2676846"/>
                <a:gd name="connsiteX13" fmla="*/ 4581427 w 5250730"/>
                <a:gd name="connsiteY13" fmla="*/ 2508673 h 2676846"/>
                <a:gd name="connsiteX14" fmla="*/ 5250730 w 5250730"/>
                <a:gd name="connsiteY14" fmla="*/ 2527526 h 2676846"/>
                <a:gd name="connsiteX0" fmla="*/ 0 w 5250730"/>
                <a:gd name="connsiteY0" fmla="*/ 2612368 h 2693296"/>
                <a:gd name="connsiteX1" fmla="*/ 348792 w 5250730"/>
                <a:gd name="connsiteY1" fmla="*/ 2216442 h 2693296"/>
                <a:gd name="connsiteX2" fmla="*/ 641023 w 5250730"/>
                <a:gd name="connsiteY2" fmla="*/ 1143 h 2693296"/>
                <a:gd name="connsiteX3" fmla="*/ 914400 w 5250730"/>
                <a:gd name="connsiteY3" fmla="*/ 2536953 h 2693296"/>
                <a:gd name="connsiteX4" fmla="*/ 1273292 w 5250730"/>
                <a:gd name="connsiteY4" fmla="*/ 2442011 h 2693296"/>
                <a:gd name="connsiteX5" fmla="*/ 1574276 w 5250730"/>
                <a:gd name="connsiteY5" fmla="*/ 2631221 h 2693296"/>
                <a:gd name="connsiteX6" fmla="*/ 1819373 w 5250730"/>
                <a:gd name="connsiteY6" fmla="*/ 2188161 h 2693296"/>
                <a:gd name="connsiteX7" fmla="*/ 2102177 w 5250730"/>
                <a:gd name="connsiteY7" fmla="*/ 2631221 h 2693296"/>
                <a:gd name="connsiteX8" fmla="*/ 2432115 w 5250730"/>
                <a:gd name="connsiteY8" fmla="*/ 2141027 h 2693296"/>
                <a:gd name="connsiteX9" fmla="*/ 2667786 w 5250730"/>
                <a:gd name="connsiteY9" fmla="*/ 2602941 h 2693296"/>
                <a:gd name="connsiteX10" fmla="*/ 2903456 w 5250730"/>
                <a:gd name="connsiteY10" fmla="*/ 2282429 h 2693296"/>
                <a:gd name="connsiteX11" fmla="*/ 3101419 w 5250730"/>
                <a:gd name="connsiteY11" fmla="*/ 2593514 h 2693296"/>
                <a:gd name="connsiteX12" fmla="*/ 3808429 w 5250730"/>
                <a:gd name="connsiteY12" fmla="*/ 2244722 h 2693296"/>
                <a:gd name="connsiteX13" fmla="*/ 4581427 w 5250730"/>
                <a:gd name="connsiteY13" fmla="*/ 2508673 h 2693296"/>
                <a:gd name="connsiteX14" fmla="*/ 5250730 w 5250730"/>
                <a:gd name="connsiteY14" fmla="*/ 2527526 h 2693296"/>
                <a:gd name="connsiteX0" fmla="*/ 0 w 5250730"/>
                <a:gd name="connsiteY0" fmla="*/ 2612368 h 2693296"/>
                <a:gd name="connsiteX1" fmla="*/ 348792 w 5250730"/>
                <a:gd name="connsiteY1" fmla="*/ 2216442 h 2693296"/>
                <a:gd name="connsiteX2" fmla="*/ 641023 w 5250730"/>
                <a:gd name="connsiteY2" fmla="*/ 1143 h 2693296"/>
                <a:gd name="connsiteX3" fmla="*/ 914400 w 5250730"/>
                <a:gd name="connsiteY3" fmla="*/ 2536953 h 2693296"/>
                <a:gd name="connsiteX4" fmla="*/ 1273292 w 5250730"/>
                <a:gd name="connsiteY4" fmla="*/ 2442011 h 2693296"/>
                <a:gd name="connsiteX5" fmla="*/ 1574276 w 5250730"/>
                <a:gd name="connsiteY5" fmla="*/ 2631221 h 2693296"/>
                <a:gd name="connsiteX6" fmla="*/ 1819373 w 5250730"/>
                <a:gd name="connsiteY6" fmla="*/ 2188161 h 2693296"/>
                <a:gd name="connsiteX7" fmla="*/ 2102177 w 5250730"/>
                <a:gd name="connsiteY7" fmla="*/ 2631221 h 2693296"/>
                <a:gd name="connsiteX8" fmla="*/ 2432115 w 5250730"/>
                <a:gd name="connsiteY8" fmla="*/ 2141027 h 2693296"/>
                <a:gd name="connsiteX9" fmla="*/ 2667786 w 5250730"/>
                <a:gd name="connsiteY9" fmla="*/ 2602941 h 2693296"/>
                <a:gd name="connsiteX10" fmla="*/ 2881684 w 5250730"/>
                <a:gd name="connsiteY10" fmla="*/ 2380401 h 2693296"/>
                <a:gd name="connsiteX11" fmla="*/ 3101419 w 5250730"/>
                <a:gd name="connsiteY11" fmla="*/ 2593514 h 2693296"/>
                <a:gd name="connsiteX12" fmla="*/ 3808429 w 5250730"/>
                <a:gd name="connsiteY12" fmla="*/ 2244722 h 2693296"/>
                <a:gd name="connsiteX13" fmla="*/ 4581427 w 5250730"/>
                <a:gd name="connsiteY13" fmla="*/ 2508673 h 2693296"/>
                <a:gd name="connsiteX14" fmla="*/ 5250730 w 5250730"/>
                <a:gd name="connsiteY14" fmla="*/ 2527526 h 2693296"/>
                <a:gd name="connsiteX0" fmla="*/ 0 w 5337816"/>
                <a:gd name="connsiteY0" fmla="*/ 2677690 h 2693303"/>
                <a:gd name="connsiteX1" fmla="*/ 435878 w 5337816"/>
                <a:gd name="connsiteY1" fmla="*/ 2216449 h 2693303"/>
                <a:gd name="connsiteX2" fmla="*/ 728109 w 5337816"/>
                <a:gd name="connsiteY2" fmla="*/ 1150 h 2693303"/>
                <a:gd name="connsiteX3" fmla="*/ 1001486 w 5337816"/>
                <a:gd name="connsiteY3" fmla="*/ 2536960 h 2693303"/>
                <a:gd name="connsiteX4" fmla="*/ 1360378 w 5337816"/>
                <a:gd name="connsiteY4" fmla="*/ 2442018 h 2693303"/>
                <a:gd name="connsiteX5" fmla="*/ 1661362 w 5337816"/>
                <a:gd name="connsiteY5" fmla="*/ 2631228 h 2693303"/>
                <a:gd name="connsiteX6" fmla="*/ 1906459 w 5337816"/>
                <a:gd name="connsiteY6" fmla="*/ 2188168 h 2693303"/>
                <a:gd name="connsiteX7" fmla="*/ 2189263 w 5337816"/>
                <a:gd name="connsiteY7" fmla="*/ 2631228 h 2693303"/>
                <a:gd name="connsiteX8" fmla="*/ 2519201 w 5337816"/>
                <a:gd name="connsiteY8" fmla="*/ 2141034 h 2693303"/>
                <a:gd name="connsiteX9" fmla="*/ 2754872 w 5337816"/>
                <a:gd name="connsiteY9" fmla="*/ 2602948 h 2693303"/>
                <a:gd name="connsiteX10" fmla="*/ 2968770 w 5337816"/>
                <a:gd name="connsiteY10" fmla="*/ 2380408 h 2693303"/>
                <a:gd name="connsiteX11" fmla="*/ 3188505 w 5337816"/>
                <a:gd name="connsiteY11" fmla="*/ 2593521 h 2693303"/>
                <a:gd name="connsiteX12" fmla="*/ 3895515 w 5337816"/>
                <a:gd name="connsiteY12" fmla="*/ 2244729 h 2693303"/>
                <a:gd name="connsiteX13" fmla="*/ 4668513 w 5337816"/>
                <a:gd name="connsiteY13" fmla="*/ 2508680 h 2693303"/>
                <a:gd name="connsiteX14" fmla="*/ 5337816 w 5337816"/>
                <a:gd name="connsiteY14" fmla="*/ 2527533 h 2693303"/>
                <a:gd name="connsiteX0" fmla="*/ 0 w 5337816"/>
                <a:gd name="connsiteY0" fmla="*/ 2677690 h 2692368"/>
                <a:gd name="connsiteX1" fmla="*/ 435878 w 5337816"/>
                <a:gd name="connsiteY1" fmla="*/ 2216449 h 2692368"/>
                <a:gd name="connsiteX2" fmla="*/ 728109 w 5337816"/>
                <a:gd name="connsiteY2" fmla="*/ 1150 h 2692368"/>
                <a:gd name="connsiteX3" fmla="*/ 1001486 w 5337816"/>
                <a:gd name="connsiteY3" fmla="*/ 2536960 h 2692368"/>
                <a:gd name="connsiteX4" fmla="*/ 1360378 w 5337816"/>
                <a:gd name="connsiteY4" fmla="*/ 2442018 h 2692368"/>
                <a:gd name="connsiteX5" fmla="*/ 1661362 w 5337816"/>
                <a:gd name="connsiteY5" fmla="*/ 2663885 h 2692368"/>
                <a:gd name="connsiteX6" fmla="*/ 1906459 w 5337816"/>
                <a:gd name="connsiteY6" fmla="*/ 2188168 h 2692368"/>
                <a:gd name="connsiteX7" fmla="*/ 2189263 w 5337816"/>
                <a:gd name="connsiteY7" fmla="*/ 2631228 h 2692368"/>
                <a:gd name="connsiteX8" fmla="*/ 2519201 w 5337816"/>
                <a:gd name="connsiteY8" fmla="*/ 2141034 h 2692368"/>
                <a:gd name="connsiteX9" fmla="*/ 2754872 w 5337816"/>
                <a:gd name="connsiteY9" fmla="*/ 2602948 h 2692368"/>
                <a:gd name="connsiteX10" fmla="*/ 2968770 w 5337816"/>
                <a:gd name="connsiteY10" fmla="*/ 2380408 h 2692368"/>
                <a:gd name="connsiteX11" fmla="*/ 3188505 w 5337816"/>
                <a:gd name="connsiteY11" fmla="*/ 2593521 h 2692368"/>
                <a:gd name="connsiteX12" fmla="*/ 3895515 w 5337816"/>
                <a:gd name="connsiteY12" fmla="*/ 2244729 h 2692368"/>
                <a:gd name="connsiteX13" fmla="*/ 4668513 w 5337816"/>
                <a:gd name="connsiteY13" fmla="*/ 2508680 h 2692368"/>
                <a:gd name="connsiteX14" fmla="*/ 5337816 w 5337816"/>
                <a:gd name="connsiteY14" fmla="*/ 2527533 h 2692368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02948 h 2696632"/>
                <a:gd name="connsiteX10" fmla="*/ 2968770 w 5337816"/>
                <a:gd name="connsiteY10" fmla="*/ 2380408 h 2696632"/>
                <a:gd name="connsiteX11" fmla="*/ 3188505 w 5337816"/>
                <a:gd name="connsiteY11" fmla="*/ 2593521 h 2696632"/>
                <a:gd name="connsiteX12" fmla="*/ 3895515 w 5337816"/>
                <a:gd name="connsiteY12" fmla="*/ 2244729 h 2696632"/>
                <a:gd name="connsiteX13" fmla="*/ 4668513 w 5337816"/>
                <a:gd name="connsiteY13" fmla="*/ 2508680 h 2696632"/>
                <a:gd name="connsiteX14" fmla="*/ 5337816 w 5337816"/>
                <a:gd name="connsiteY14" fmla="*/ 2527533 h 2696632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68263 h 2696632"/>
                <a:gd name="connsiteX10" fmla="*/ 2968770 w 5337816"/>
                <a:gd name="connsiteY10" fmla="*/ 2380408 h 2696632"/>
                <a:gd name="connsiteX11" fmla="*/ 3188505 w 5337816"/>
                <a:gd name="connsiteY11" fmla="*/ 2593521 h 2696632"/>
                <a:gd name="connsiteX12" fmla="*/ 3895515 w 5337816"/>
                <a:gd name="connsiteY12" fmla="*/ 2244729 h 2696632"/>
                <a:gd name="connsiteX13" fmla="*/ 4668513 w 5337816"/>
                <a:gd name="connsiteY13" fmla="*/ 2508680 h 2696632"/>
                <a:gd name="connsiteX14" fmla="*/ 5337816 w 5337816"/>
                <a:gd name="connsiteY14" fmla="*/ 2527533 h 2696632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68263 h 2696632"/>
                <a:gd name="connsiteX10" fmla="*/ 2968770 w 5337816"/>
                <a:gd name="connsiteY10" fmla="*/ 2380408 h 2696632"/>
                <a:gd name="connsiteX11" fmla="*/ 3221162 w 5337816"/>
                <a:gd name="connsiteY11" fmla="*/ 2680606 h 2696632"/>
                <a:gd name="connsiteX12" fmla="*/ 3895515 w 5337816"/>
                <a:gd name="connsiteY12" fmla="*/ 2244729 h 2696632"/>
                <a:gd name="connsiteX13" fmla="*/ 4668513 w 5337816"/>
                <a:gd name="connsiteY13" fmla="*/ 2508680 h 2696632"/>
                <a:gd name="connsiteX14" fmla="*/ 5337816 w 5337816"/>
                <a:gd name="connsiteY14" fmla="*/ 2527533 h 2696632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68263 h 2696632"/>
                <a:gd name="connsiteX10" fmla="*/ 2968770 w 5337816"/>
                <a:gd name="connsiteY10" fmla="*/ 2380408 h 2696632"/>
                <a:gd name="connsiteX11" fmla="*/ 3221162 w 5337816"/>
                <a:gd name="connsiteY11" fmla="*/ 2680606 h 2696632"/>
                <a:gd name="connsiteX12" fmla="*/ 3895515 w 5337816"/>
                <a:gd name="connsiteY12" fmla="*/ 2244729 h 2696632"/>
                <a:gd name="connsiteX13" fmla="*/ 4668513 w 5337816"/>
                <a:gd name="connsiteY13" fmla="*/ 2671966 h 2696632"/>
                <a:gd name="connsiteX14" fmla="*/ 5337816 w 5337816"/>
                <a:gd name="connsiteY14" fmla="*/ 2527533 h 2696632"/>
                <a:gd name="connsiteX0" fmla="*/ 0 w 5424902"/>
                <a:gd name="connsiteY0" fmla="*/ 2677690 h 2706406"/>
                <a:gd name="connsiteX1" fmla="*/ 435878 w 5424902"/>
                <a:gd name="connsiteY1" fmla="*/ 2216449 h 2706406"/>
                <a:gd name="connsiteX2" fmla="*/ 728109 w 5424902"/>
                <a:gd name="connsiteY2" fmla="*/ 1150 h 2706406"/>
                <a:gd name="connsiteX3" fmla="*/ 1001486 w 5424902"/>
                <a:gd name="connsiteY3" fmla="*/ 2536960 h 2706406"/>
                <a:gd name="connsiteX4" fmla="*/ 1360378 w 5424902"/>
                <a:gd name="connsiteY4" fmla="*/ 2442018 h 2706406"/>
                <a:gd name="connsiteX5" fmla="*/ 1661362 w 5424902"/>
                <a:gd name="connsiteY5" fmla="*/ 2663885 h 2706406"/>
                <a:gd name="connsiteX6" fmla="*/ 1906459 w 5424902"/>
                <a:gd name="connsiteY6" fmla="*/ 2188168 h 2706406"/>
                <a:gd name="connsiteX7" fmla="*/ 2189263 w 5424902"/>
                <a:gd name="connsiteY7" fmla="*/ 2696543 h 2706406"/>
                <a:gd name="connsiteX8" fmla="*/ 2519201 w 5424902"/>
                <a:gd name="connsiteY8" fmla="*/ 2141034 h 2706406"/>
                <a:gd name="connsiteX9" fmla="*/ 2754872 w 5424902"/>
                <a:gd name="connsiteY9" fmla="*/ 2668263 h 2706406"/>
                <a:gd name="connsiteX10" fmla="*/ 2968770 w 5424902"/>
                <a:gd name="connsiteY10" fmla="*/ 2380408 h 2706406"/>
                <a:gd name="connsiteX11" fmla="*/ 3221162 w 5424902"/>
                <a:gd name="connsiteY11" fmla="*/ 2680606 h 2706406"/>
                <a:gd name="connsiteX12" fmla="*/ 3895515 w 5424902"/>
                <a:gd name="connsiteY12" fmla="*/ 2244729 h 2706406"/>
                <a:gd name="connsiteX13" fmla="*/ 4668513 w 5424902"/>
                <a:gd name="connsiteY13" fmla="*/ 2671966 h 2706406"/>
                <a:gd name="connsiteX14" fmla="*/ 5424902 w 5424902"/>
                <a:gd name="connsiteY14" fmla="*/ 2679933 h 270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24902" h="2706406">
                  <a:moveTo>
                    <a:pt x="0" y="2677690"/>
                  </a:moveTo>
                  <a:cubicBezTo>
                    <a:pt x="120977" y="2697329"/>
                    <a:pt x="314527" y="2662539"/>
                    <a:pt x="435878" y="2216449"/>
                  </a:cubicBezTo>
                  <a:cubicBezTo>
                    <a:pt x="557229" y="1770359"/>
                    <a:pt x="633841" y="-52269"/>
                    <a:pt x="728109" y="1150"/>
                  </a:cubicBezTo>
                  <a:cubicBezTo>
                    <a:pt x="822377" y="54568"/>
                    <a:pt x="896108" y="2130149"/>
                    <a:pt x="1001486" y="2536960"/>
                  </a:cubicBezTo>
                  <a:cubicBezTo>
                    <a:pt x="1106864" y="2943771"/>
                    <a:pt x="1250399" y="2420864"/>
                    <a:pt x="1360378" y="2442018"/>
                  </a:cubicBezTo>
                  <a:cubicBezTo>
                    <a:pt x="1470357" y="2463172"/>
                    <a:pt x="1570349" y="2706193"/>
                    <a:pt x="1661362" y="2663885"/>
                  </a:cubicBezTo>
                  <a:cubicBezTo>
                    <a:pt x="1752376" y="2621577"/>
                    <a:pt x="1818476" y="2182725"/>
                    <a:pt x="1906459" y="2188168"/>
                  </a:cubicBezTo>
                  <a:cubicBezTo>
                    <a:pt x="1994443" y="2193611"/>
                    <a:pt x="2087139" y="2704399"/>
                    <a:pt x="2189263" y="2696543"/>
                  </a:cubicBezTo>
                  <a:cubicBezTo>
                    <a:pt x="2291387" y="2688687"/>
                    <a:pt x="2424933" y="2145747"/>
                    <a:pt x="2519201" y="2141034"/>
                  </a:cubicBezTo>
                  <a:cubicBezTo>
                    <a:pt x="2613469" y="2136321"/>
                    <a:pt x="2679944" y="2628367"/>
                    <a:pt x="2754872" y="2668263"/>
                  </a:cubicBezTo>
                  <a:cubicBezTo>
                    <a:pt x="2829800" y="2708159"/>
                    <a:pt x="2891055" y="2378351"/>
                    <a:pt x="2968770" y="2380408"/>
                  </a:cubicBezTo>
                  <a:cubicBezTo>
                    <a:pt x="3046485" y="2382465"/>
                    <a:pt x="3066705" y="2703219"/>
                    <a:pt x="3221162" y="2680606"/>
                  </a:cubicBezTo>
                  <a:cubicBezTo>
                    <a:pt x="3375619" y="2657993"/>
                    <a:pt x="3654290" y="2246169"/>
                    <a:pt x="3895515" y="2244729"/>
                  </a:cubicBezTo>
                  <a:cubicBezTo>
                    <a:pt x="4136740" y="2243289"/>
                    <a:pt x="4413615" y="2599432"/>
                    <a:pt x="4668513" y="2671966"/>
                  </a:cubicBezTo>
                  <a:cubicBezTo>
                    <a:pt x="4923411" y="2744500"/>
                    <a:pt x="5322778" y="2679933"/>
                    <a:pt x="5424902" y="267993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  <p:sp>
          <p:nvSpPr>
            <p:cNvPr id="5" name="TextovéPole 4"/>
            <p:cNvSpPr txBox="1"/>
            <p:nvPr/>
          </p:nvSpPr>
          <p:spPr>
            <a:xfrm rot="18680243">
              <a:off x="2331041" y="2190008"/>
              <a:ext cx="929144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albumin</a:t>
              </a:r>
            </a:p>
          </p:txBody>
        </p:sp>
        <p:sp>
          <p:nvSpPr>
            <p:cNvPr id="7" name="TextovéPole 6"/>
            <p:cNvSpPr txBox="1"/>
            <p:nvPr/>
          </p:nvSpPr>
          <p:spPr>
            <a:xfrm rot="18325783">
              <a:off x="3731986" y="4541051"/>
              <a:ext cx="1033862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α</a:t>
              </a:r>
              <a:r>
                <a:rPr lang="cs-CZ" sz="1985" dirty="0"/>
                <a:t>2 frakce</a:t>
              </a:r>
            </a:p>
          </p:txBody>
        </p:sp>
        <p:sp>
          <p:nvSpPr>
            <p:cNvPr id="8" name="TextovéPole 7"/>
            <p:cNvSpPr txBox="1"/>
            <p:nvPr/>
          </p:nvSpPr>
          <p:spPr>
            <a:xfrm rot="18405625">
              <a:off x="3027555" y="4851047"/>
              <a:ext cx="1033862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α</a:t>
              </a:r>
              <a:r>
                <a:rPr lang="cs-CZ" sz="1985" dirty="0"/>
                <a:t>1 frakce</a:t>
              </a:r>
            </a:p>
          </p:txBody>
        </p:sp>
        <p:sp>
          <p:nvSpPr>
            <p:cNvPr id="9" name="TextovéPole 8"/>
            <p:cNvSpPr txBox="1"/>
            <p:nvPr/>
          </p:nvSpPr>
          <p:spPr>
            <a:xfrm rot="18367398">
              <a:off x="4429132" y="4503150"/>
              <a:ext cx="1077470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β</a:t>
              </a:r>
              <a:r>
                <a:rPr lang="cs-CZ" sz="1985" dirty="0"/>
                <a:t>1 frakce </a:t>
              </a:r>
            </a:p>
          </p:txBody>
        </p:sp>
        <p:sp>
          <p:nvSpPr>
            <p:cNvPr id="10" name="TextovéPole 9"/>
            <p:cNvSpPr txBox="1"/>
            <p:nvPr/>
          </p:nvSpPr>
          <p:spPr>
            <a:xfrm rot="18418374">
              <a:off x="4910923" y="4753979"/>
              <a:ext cx="1077470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β</a:t>
              </a:r>
              <a:r>
                <a:rPr lang="cs-CZ" sz="1985" dirty="0"/>
                <a:t>2 frakce </a:t>
              </a:r>
            </a:p>
          </p:txBody>
        </p:sp>
        <p:sp>
          <p:nvSpPr>
            <p:cNvPr id="11" name="TextovéPole 10"/>
            <p:cNvSpPr txBox="1"/>
            <p:nvPr/>
          </p:nvSpPr>
          <p:spPr>
            <a:xfrm rot="18075047">
              <a:off x="6086669" y="4541052"/>
              <a:ext cx="942285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γ</a:t>
              </a:r>
              <a:r>
                <a:rPr lang="cs-CZ" sz="1985" dirty="0"/>
                <a:t> frakce </a:t>
              </a:r>
            </a:p>
          </p:txBody>
        </p:sp>
        <p:sp>
          <p:nvSpPr>
            <p:cNvPr id="12" name="TextovéPole 11"/>
            <p:cNvSpPr txBox="1"/>
            <p:nvPr/>
          </p:nvSpPr>
          <p:spPr>
            <a:xfrm rot="18680243">
              <a:off x="1052863" y="5055105"/>
              <a:ext cx="1241553" cy="36072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 err="1"/>
                <a:t>prealbumin</a:t>
              </a:r>
              <a:endParaRPr lang="cs-CZ" sz="1985" dirty="0"/>
            </a:p>
          </p:txBody>
        </p:sp>
        <p:sp>
          <p:nvSpPr>
            <p:cNvPr id="13" name="Volný tvar 12"/>
            <p:cNvSpPr/>
            <p:nvPr/>
          </p:nvSpPr>
          <p:spPr>
            <a:xfrm>
              <a:off x="1221996" y="5712613"/>
              <a:ext cx="469684" cy="144015"/>
            </a:xfrm>
            <a:custGeom>
              <a:avLst/>
              <a:gdLst>
                <a:gd name="connsiteX0" fmla="*/ 0 w 348792"/>
                <a:gd name="connsiteY0" fmla="*/ 66019 h 75446"/>
                <a:gd name="connsiteX1" fmla="*/ 197963 w 348792"/>
                <a:gd name="connsiteY1" fmla="*/ 66019 h 75446"/>
                <a:gd name="connsiteX2" fmla="*/ 282804 w 348792"/>
                <a:gd name="connsiteY2" fmla="*/ 32 h 75446"/>
                <a:gd name="connsiteX3" fmla="*/ 348792 w 348792"/>
                <a:gd name="connsiteY3" fmla="*/ 75446 h 75446"/>
                <a:gd name="connsiteX0" fmla="*/ 0 w 527902"/>
                <a:gd name="connsiteY0" fmla="*/ 66438 h 104146"/>
                <a:gd name="connsiteX1" fmla="*/ 197963 w 527902"/>
                <a:gd name="connsiteY1" fmla="*/ 66438 h 104146"/>
                <a:gd name="connsiteX2" fmla="*/ 282804 w 527902"/>
                <a:gd name="connsiteY2" fmla="*/ 451 h 104146"/>
                <a:gd name="connsiteX3" fmla="*/ 527902 w 527902"/>
                <a:gd name="connsiteY3" fmla="*/ 104146 h 104146"/>
                <a:gd name="connsiteX0" fmla="*/ 0 w 527902"/>
                <a:gd name="connsiteY0" fmla="*/ 75815 h 113523"/>
                <a:gd name="connsiteX1" fmla="*/ 197963 w 527902"/>
                <a:gd name="connsiteY1" fmla="*/ 75815 h 113523"/>
                <a:gd name="connsiteX2" fmla="*/ 282804 w 527902"/>
                <a:gd name="connsiteY2" fmla="*/ 402 h 113523"/>
                <a:gd name="connsiteX3" fmla="*/ 527902 w 527902"/>
                <a:gd name="connsiteY3" fmla="*/ 113523 h 113523"/>
                <a:gd name="connsiteX0" fmla="*/ 0 w 386500"/>
                <a:gd name="connsiteY0" fmla="*/ 75442 h 84870"/>
                <a:gd name="connsiteX1" fmla="*/ 197963 w 386500"/>
                <a:gd name="connsiteY1" fmla="*/ 75442 h 84870"/>
                <a:gd name="connsiteX2" fmla="*/ 282804 w 386500"/>
                <a:gd name="connsiteY2" fmla="*/ 29 h 84870"/>
                <a:gd name="connsiteX3" fmla="*/ 386500 w 386500"/>
                <a:gd name="connsiteY3" fmla="*/ 84870 h 84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500" h="84870">
                  <a:moveTo>
                    <a:pt x="0" y="75442"/>
                  </a:moveTo>
                  <a:cubicBezTo>
                    <a:pt x="75414" y="80941"/>
                    <a:pt x="150829" y="88011"/>
                    <a:pt x="197963" y="75442"/>
                  </a:cubicBezTo>
                  <a:cubicBezTo>
                    <a:pt x="245097" y="62873"/>
                    <a:pt x="251381" y="-1542"/>
                    <a:pt x="282804" y="29"/>
                  </a:cubicBezTo>
                  <a:cubicBezTo>
                    <a:pt x="314227" y="1600"/>
                    <a:pt x="356649" y="73872"/>
                    <a:pt x="386500" y="84870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</p:grpSp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4978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088"/>
    </mc:Choice>
    <mc:Fallback>
      <p:transition spd="slow" advTm="10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6555" y="885825"/>
            <a:ext cx="9278797" cy="533400"/>
          </a:xfrm>
        </p:spPr>
        <p:txBody>
          <a:bodyPr>
            <a:normAutofit fontScale="90000"/>
          </a:bodyPr>
          <a:lstStyle/>
          <a:p>
            <a:r>
              <a:rPr lang="cs-CZ" dirty="0" err="1"/>
              <a:t>Prealbumin</a:t>
            </a:r>
            <a:r>
              <a:rPr lang="cs-CZ" dirty="0"/>
              <a:t> (</a:t>
            </a:r>
            <a:r>
              <a:rPr lang="cs-CZ" dirty="0" err="1"/>
              <a:t>transthyretin</a:t>
            </a:r>
            <a:r>
              <a:rPr lang="cs-CZ" dirty="0"/>
              <a:t>)</a:t>
            </a:r>
            <a:br>
              <a:rPr lang="cs-CZ" dirty="0"/>
            </a:br>
            <a:r>
              <a:rPr lang="cs-CZ" dirty="0"/>
              <a:t>0,2-0,4 g/l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031325"/>
          </a:xfrm>
        </p:spPr>
        <p:txBody>
          <a:bodyPr/>
          <a:lstStyle/>
          <a:p>
            <a:r>
              <a:rPr lang="cs-CZ" sz="2200" dirty="0"/>
              <a:t>Vzniká v játrech</a:t>
            </a:r>
          </a:p>
          <a:p>
            <a:r>
              <a:rPr lang="cs-CZ" sz="2200" dirty="0">
                <a:solidFill>
                  <a:srgbClr val="FF0000"/>
                </a:solidFill>
              </a:rPr>
              <a:t>Transportní bílkovina pro </a:t>
            </a:r>
            <a:r>
              <a:rPr lang="cs-CZ" sz="2200" dirty="0" smtClean="0">
                <a:solidFill>
                  <a:srgbClr val="FF0000"/>
                </a:solidFill>
              </a:rPr>
              <a:t>T3, T4</a:t>
            </a:r>
            <a:endParaRPr lang="cs-CZ" sz="2200" dirty="0">
              <a:solidFill>
                <a:srgbClr val="FF0000"/>
              </a:solidFill>
            </a:endParaRPr>
          </a:p>
          <a:p>
            <a:r>
              <a:rPr lang="cs-CZ" sz="2200" dirty="0"/>
              <a:t>Tvoří komplex s bílkovinou transportující vit.A (retinol </a:t>
            </a:r>
            <a:r>
              <a:rPr lang="cs-CZ" sz="2200" dirty="0" err="1"/>
              <a:t>binding</a:t>
            </a:r>
            <a:r>
              <a:rPr lang="cs-CZ" sz="2200" dirty="0"/>
              <a:t> protein) – zabránění ztrátám do moči</a:t>
            </a:r>
          </a:p>
          <a:p>
            <a:r>
              <a:rPr lang="cs-CZ" sz="2200" dirty="0"/>
              <a:t>Biologický poločas 2-3 dny - </a:t>
            </a:r>
            <a:r>
              <a:rPr lang="cs-CZ" sz="2200" dirty="0" err="1">
                <a:solidFill>
                  <a:srgbClr val="FF0000"/>
                </a:solidFill>
              </a:rPr>
              <a:t>monitorace</a:t>
            </a:r>
            <a:r>
              <a:rPr lang="cs-CZ" sz="2200" dirty="0">
                <a:solidFill>
                  <a:srgbClr val="FF0000"/>
                </a:solidFill>
              </a:rPr>
              <a:t> nutričního stavu</a:t>
            </a:r>
          </a:p>
          <a:p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82017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241"/>
    </mc:Choice>
    <mc:Fallback>
      <p:transition spd="slow" advTm="3024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809625"/>
            <a:ext cx="9278797" cy="533400"/>
          </a:xfrm>
        </p:spPr>
        <p:txBody>
          <a:bodyPr>
            <a:normAutofit fontScale="90000"/>
          </a:bodyPr>
          <a:lstStyle/>
          <a:p>
            <a:r>
              <a:rPr lang="cs-CZ" dirty="0"/>
              <a:t>Albumin</a:t>
            </a:r>
            <a:br>
              <a:rPr lang="cs-CZ" dirty="0"/>
            </a:br>
            <a:r>
              <a:rPr lang="cs-CZ" dirty="0"/>
              <a:t>35-53 g/l, </a:t>
            </a:r>
            <a:r>
              <a:rPr lang="cs-CZ" dirty="0" err="1"/>
              <a:t>Mr</a:t>
            </a:r>
            <a:r>
              <a:rPr lang="cs-CZ" dirty="0"/>
              <a:t> = 68 000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/>
              <a:t>Více jak polovina všech plazmatických bílkovin</a:t>
            </a:r>
          </a:p>
          <a:p>
            <a:r>
              <a:rPr lang="cs-CZ" sz="2200" dirty="0"/>
              <a:t>Biologický poločas 20 dní</a:t>
            </a:r>
          </a:p>
          <a:p>
            <a:r>
              <a:rPr lang="cs-CZ" sz="2200" dirty="0"/>
              <a:t>Z cca ¾ se podílí na </a:t>
            </a:r>
            <a:r>
              <a:rPr lang="cs-CZ" sz="2200" dirty="0" err="1">
                <a:solidFill>
                  <a:srgbClr val="FF0000"/>
                </a:solidFill>
              </a:rPr>
              <a:t>onkotickém</a:t>
            </a:r>
            <a:r>
              <a:rPr lang="cs-CZ" sz="2200" dirty="0">
                <a:solidFill>
                  <a:srgbClr val="FF0000"/>
                </a:solidFill>
              </a:rPr>
              <a:t> tlaku </a:t>
            </a:r>
            <a:r>
              <a:rPr lang="cs-CZ" sz="2200" dirty="0"/>
              <a:t>plazmy</a:t>
            </a:r>
          </a:p>
          <a:p>
            <a:r>
              <a:rPr lang="cs-CZ" sz="2200" dirty="0">
                <a:solidFill>
                  <a:srgbClr val="FF0000"/>
                </a:solidFill>
              </a:rPr>
              <a:t>Transportní funkce </a:t>
            </a:r>
          </a:p>
          <a:p>
            <a:pPr lvl="1"/>
            <a:r>
              <a:rPr lang="cs-CZ" sz="2200" dirty="0"/>
              <a:t>Nekonjugovaný bilirubin, NEMK, T4, T3, Ca, Mg, </a:t>
            </a:r>
            <a:r>
              <a:rPr lang="cs-CZ" sz="2200" dirty="0" err="1"/>
              <a:t>Zn</a:t>
            </a:r>
            <a:endParaRPr lang="cs-CZ" sz="2200" dirty="0"/>
          </a:p>
          <a:p>
            <a:pPr lvl="1"/>
            <a:r>
              <a:rPr lang="cs-CZ" sz="2200" dirty="0"/>
              <a:t>Léčiva – </a:t>
            </a:r>
            <a:r>
              <a:rPr lang="cs-CZ" sz="2200" dirty="0" err="1"/>
              <a:t>digoxin</a:t>
            </a:r>
            <a:r>
              <a:rPr lang="cs-CZ" sz="2200" dirty="0"/>
              <a:t>, salicyláty, PNC – důležitá volná frakce</a:t>
            </a:r>
          </a:p>
          <a:p>
            <a:pPr lvl="1"/>
            <a:endParaRPr lang="cs-CZ" sz="2200" dirty="0"/>
          </a:p>
          <a:p>
            <a:r>
              <a:rPr lang="cs-CZ" sz="2200" dirty="0" err="1"/>
              <a:t>Hypoalbuminémie</a:t>
            </a:r>
            <a:r>
              <a:rPr lang="cs-CZ" sz="2200" dirty="0"/>
              <a:t>  </a:t>
            </a:r>
          </a:p>
          <a:p>
            <a:pPr lvl="1"/>
            <a:r>
              <a:rPr lang="cs-CZ" sz="2200" dirty="0"/>
              <a:t>těžké </a:t>
            </a:r>
            <a:r>
              <a:rPr lang="cs-CZ" sz="2200" dirty="0" err="1"/>
              <a:t>hepatopatie</a:t>
            </a:r>
            <a:r>
              <a:rPr lang="cs-CZ" sz="2200" dirty="0"/>
              <a:t>, proteinové malnutrice, zvýšený katabolismus, zvýšené ztráty, </a:t>
            </a:r>
            <a:r>
              <a:rPr lang="cs-CZ" sz="2200" dirty="0" err="1"/>
              <a:t>hyperhydratace</a:t>
            </a:r>
            <a:r>
              <a:rPr lang="cs-CZ" sz="2200" dirty="0"/>
              <a:t>, gravidita</a:t>
            </a:r>
          </a:p>
          <a:p>
            <a:endParaRPr lang="cs-CZ" sz="22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913889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3312"/>
    </mc:Choice>
    <mc:Fallback>
      <p:transition spd="slow" advTm="933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98230" y="1114425"/>
            <a:ext cx="9278797" cy="533400"/>
          </a:xfrm>
        </p:spPr>
        <p:txBody>
          <a:bodyPr/>
          <a:lstStyle/>
          <a:p>
            <a:r>
              <a:rPr lang="el-GR" dirty="0"/>
              <a:t>α</a:t>
            </a:r>
            <a:r>
              <a:rPr lang="cs-CZ" dirty="0"/>
              <a:t>1-globuliny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257425"/>
            <a:ext cx="9278797" cy="1854200"/>
          </a:xfrm>
        </p:spPr>
        <p:txBody>
          <a:bodyPr>
            <a:noAutofit/>
          </a:bodyPr>
          <a:lstStyle/>
          <a:p>
            <a:r>
              <a:rPr lang="cs-CZ" sz="2200" dirty="0">
                <a:solidFill>
                  <a:srgbClr val="FF0000"/>
                </a:solidFill>
              </a:rPr>
              <a:t>alfa1-</a:t>
            </a:r>
            <a:r>
              <a:rPr lang="cs-CZ" sz="2200" dirty="0" err="1">
                <a:solidFill>
                  <a:srgbClr val="FF0000"/>
                </a:solidFill>
              </a:rPr>
              <a:t>antitrypsin</a:t>
            </a:r>
            <a:r>
              <a:rPr lang="cs-CZ" sz="2200" dirty="0">
                <a:solidFill>
                  <a:srgbClr val="FF0000"/>
                </a:solidFill>
              </a:rPr>
              <a:t> </a:t>
            </a:r>
            <a:r>
              <a:rPr lang="cs-CZ" sz="2200" dirty="0"/>
              <a:t>(alfa1-inhibitor </a:t>
            </a:r>
            <a:r>
              <a:rPr lang="cs-CZ" sz="2200" dirty="0" err="1"/>
              <a:t>proteáz</a:t>
            </a:r>
            <a:r>
              <a:rPr lang="cs-CZ" sz="2200" dirty="0"/>
              <a:t>), API</a:t>
            </a:r>
          </a:p>
          <a:p>
            <a:pPr lvl="1"/>
            <a:r>
              <a:rPr lang="cs-CZ" sz="2200" dirty="0"/>
              <a:t>Inhibice proteolytických enzymů, např. </a:t>
            </a:r>
            <a:r>
              <a:rPr lang="cs-CZ" sz="2200" dirty="0" err="1"/>
              <a:t>elastázy</a:t>
            </a:r>
            <a:r>
              <a:rPr lang="cs-CZ" sz="2200" dirty="0"/>
              <a:t> a </a:t>
            </a:r>
            <a:r>
              <a:rPr lang="cs-CZ" sz="2200" dirty="0" err="1"/>
              <a:t>kolagenázy</a:t>
            </a:r>
            <a:r>
              <a:rPr lang="cs-CZ" sz="2200" dirty="0"/>
              <a:t> uvolňovaných z makrofágů.</a:t>
            </a:r>
          </a:p>
          <a:p>
            <a:pPr lvl="1"/>
            <a:r>
              <a:rPr lang="cs-CZ" sz="2200" dirty="0"/>
              <a:t>↑ - gravidita, akutní záněty</a:t>
            </a:r>
          </a:p>
          <a:p>
            <a:pPr lvl="1"/>
            <a:r>
              <a:rPr lang="cs-CZ" sz="2200" dirty="0"/>
              <a:t>↓ - těžké </a:t>
            </a:r>
            <a:r>
              <a:rPr lang="cs-CZ" sz="2200" dirty="0" err="1"/>
              <a:t>hepatopatie</a:t>
            </a:r>
            <a:r>
              <a:rPr lang="cs-CZ" sz="2200" dirty="0"/>
              <a:t>, vrozený defekt tvorby → juvenilní emfyzém (↑účinek </a:t>
            </a:r>
            <a:r>
              <a:rPr lang="cs-CZ" sz="2200" dirty="0" err="1"/>
              <a:t>proteáz</a:t>
            </a:r>
            <a:r>
              <a:rPr lang="cs-CZ" sz="2200" dirty="0"/>
              <a:t> v plicích), kouření!!!</a:t>
            </a:r>
          </a:p>
          <a:p>
            <a:pPr>
              <a:buNone/>
            </a:pPr>
            <a:endParaRPr lang="cs-CZ" sz="2200" dirty="0"/>
          </a:p>
          <a:p>
            <a:r>
              <a:rPr lang="cs-CZ" sz="2200" dirty="0" err="1">
                <a:solidFill>
                  <a:srgbClr val="FF0000"/>
                </a:solidFill>
              </a:rPr>
              <a:t>alfa1</a:t>
            </a:r>
            <a:r>
              <a:rPr lang="cs-CZ" sz="2200" dirty="0">
                <a:solidFill>
                  <a:srgbClr val="FF0000"/>
                </a:solidFill>
              </a:rPr>
              <a:t>-kyselý glykoprotein </a:t>
            </a:r>
            <a:r>
              <a:rPr lang="cs-CZ" sz="2200" dirty="0"/>
              <a:t>– </a:t>
            </a:r>
            <a:r>
              <a:rPr lang="cs-CZ" sz="2200" dirty="0" err="1"/>
              <a:t>orozomukoid</a:t>
            </a:r>
            <a:endParaRPr lang="cs-CZ" sz="2200" dirty="0"/>
          </a:p>
          <a:p>
            <a:pPr lvl="1"/>
            <a:r>
              <a:rPr lang="cs-CZ" sz="2200" dirty="0" err="1"/>
              <a:t>Fce</a:t>
            </a:r>
            <a:r>
              <a:rPr lang="cs-CZ" sz="2200" dirty="0"/>
              <a:t> dosud není známa, význam - ↓ při poruše jaterních funkcí</a:t>
            </a:r>
          </a:p>
          <a:p>
            <a:pPr lvl="1"/>
            <a:endParaRPr lang="cs-CZ" sz="2200" dirty="0"/>
          </a:p>
          <a:p>
            <a:endParaRPr lang="cs-CZ" sz="2200" dirty="0"/>
          </a:p>
          <a:p>
            <a:pPr lvl="1"/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185355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1262"/>
    </mc:Choice>
    <mc:Fallback>
      <p:transition spd="slow" advTm="612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</a:t>
            </a:r>
            <a:r>
              <a:rPr lang="cs-CZ" dirty="0"/>
              <a:t>1-globuliny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257425"/>
            <a:ext cx="9278797" cy="1854200"/>
          </a:xfrm>
        </p:spPr>
        <p:txBody>
          <a:bodyPr>
            <a:noAutofit/>
          </a:bodyPr>
          <a:lstStyle/>
          <a:p>
            <a:r>
              <a:rPr lang="cs-CZ" sz="2200" dirty="0" err="1">
                <a:solidFill>
                  <a:srgbClr val="FF0000"/>
                </a:solidFill>
              </a:rPr>
              <a:t>alfa1</a:t>
            </a:r>
            <a:r>
              <a:rPr lang="cs-CZ" sz="2200" dirty="0">
                <a:solidFill>
                  <a:srgbClr val="FF0000"/>
                </a:solidFill>
              </a:rPr>
              <a:t>-</a:t>
            </a:r>
            <a:r>
              <a:rPr lang="cs-CZ" sz="2200" dirty="0" err="1">
                <a:solidFill>
                  <a:srgbClr val="FF0000"/>
                </a:solidFill>
              </a:rPr>
              <a:t>fetoprotein</a:t>
            </a:r>
            <a:endParaRPr lang="cs-CZ" sz="2200" dirty="0">
              <a:solidFill>
                <a:srgbClr val="FF0000"/>
              </a:solidFill>
            </a:endParaRPr>
          </a:p>
          <a:p>
            <a:pPr lvl="1"/>
            <a:r>
              <a:rPr lang="cs-CZ" sz="2200" dirty="0"/>
              <a:t>Tu </a:t>
            </a:r>
            <a:r>
              <a:rPr lang="cs-CZ" sz="2200" dirty="0" err="1"/>
              <a:t>marker</a:t>
            </a:r>
            <a:r>
              <a:rPr lang="cs-CZ" sz="2200" dirty="0"/>
              <a:t> (karcinom jater, maligní teratom) </a:t>
            </a:r>
          </a:p>
          <a:p>
            <a:pPr lvl="1"/>
            <a:r>
              <a:rPr lang="cs-CZ" sz="2200" dirty="0"/>
              <a:t>prenatální diagnostika – </a:t>
            </a:r>
          </a:p>
          <a:p>
            <a:pPr lvl="2"/>
            <a:r>
              <a:rPr lang="cs-CZ" sz="2200" dirty="0"/>
              <a:t>↑-rozštěpové vady CNS</a:t>
            </a:r>
          </a:p>
          <a:p>
            <a:pPr lvl="2"/>
            <a:r>
              <a:rPr lang="cs-CZ" sz="2200" dirty="0"/>
              <a:t>↓ - </a:t>
            </a:r>
            <a:r>
              <a:rPr lang="cs-CZ" sz="2200" dirty="0" err="1"/>
              <a:t>trisomie</a:t>
            </a:r>
            <a:r>
              <a:rPr lang="cs-CZ" sz="2200" dirty="0"/>
              <a:t> 21. chromozomu</a:t>
            </a:r>
          </a:p>
          <a:p>
            <a:pPr lvl="2"/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alfa1-lipoprotein</a:t>
            </a:r>
          </a:p>
          <a:p>
            <a:pPr lvl="1"/>
            <a:r>
              <a:rPr lang="cs-CZ" sz="2200" dirty="0"/>
              <a:t>HDL</a:t>
            </a:r>
          </a:p>
          <a:p>
            <a:pPr lvl="1"/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alfa1-mikroglubulin	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34349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99566"/>
    </mc:Choice>
    <mc:Fallback>
      <p:transition spd="slow" advTm="99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</a:t>
            </a:r>
            <a:r>
              <a:rPr lang="cs-CZ" dirty="0"/>
              <a:t>2-globuliny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257425"/>
            <a:ext cx="9278797" cy="1854200"/>
          </a:xfrm>
        </p:spPr>
        <p:txBody>
          <a:bodyPr>
            <a:noAutofit/>
          </a:bodyPr>
          <a:lstStyle/>
          <a:p>
            <a:r>
              <a:rPr lang="cs-CZ" sz="2200" dirty="0" err="1">
                <a:solidFill>
                  <a:srgbClr val="FF0000"/>
                </a:solidFill>
              </a:rPr>
              <a:t>alfa2</a:t>
            </a:r>
            <a:r>
              <a:rPr lang="cs-CZ" sz="2200" dirty="0">
                <a:solidFill>
                  <a:srgbClr val="FF0000"/>
                </a:solidFill>
              </a:rPr>
              <a:t>-</a:t>
            </a:r>
            <a:r>
              <a:rPr lang="cs-CZ" sz="2200" dirty="0" err="1">
                <a:solidFill>
                  <a:srgbClr val="FF0000"/>
                </a:solidFill>
              </a:rPr>
              <a:t>makroglobulin</a:t>
            </a:r>
            <a:endParaRPr lang="cs-CZ" sz="2200" dirty="0">
              <a:solidFill>
                <a:srgbClr val="FF0000"/>
              </a:solidFill>
            </a:endParaRPr>
          </a:p>
          <a:p>
            <a:pPr lvl="1"/>
            <a:r>
              <a:rPr lang="cs-CZ" sz="2200" dirty="0"/>
              <a:t>Inhibitor </a:t>
            </a:r>
            <a:r>
              <a:rPr lang="cs-CZ" sz="2200" dirty="0" err="1"/>
              <a:t>endoproteáz</a:t>
            </a:r>
            <a:r>
              <a:rPr lang="cs-CZ" sz="2200" dirty="0"/>
              <a:t> (trypsin, chymotrypsin, plazmin)</a:t>
            </a:r>
          </a:p>
          <a:p>
            <a:pPr lvl="1"/>
            <a:r>
              <a:rPr lang="cs-CZ" sz="2200" dirty="0"/>
              <a:t>Molekulová hmotnost 820 000</a:t>
            </a:r>
          </a:p>
          <a:p>
            <a:pPr lvl="1"/>
            <a:endParaRPr lang="cs-CZ" sz="2200" dirty="0"/>
          </a:p>
          <a:p>
            <a:r>
              <a:rPr lang="cs-CZ" sz="2200" dirty="0" err="1">
                <a:solidFill>
                  <a:srgbClr val="FF0000"/>
                </a:solidFill>
              </a:rPr>
              <a:t>Haptoglobin</a:t>
            </a:r>
            <a:endParaRPr lang="cs-CZ" sz="2200" dirty="0">
              <a:solidFill>
                <a:srgbClr val="FF0000"/>
              </a:solidFill>
            </a:endParaRPr>
          </a:p>
          <a:p>
            <a:pPr lvl="1"/>
            <a:r>
              <a:rPr lang="cs-CZ" sz="2200" dirty="0"/>
              <a:t>Glykoprotein tvořený v játrech</a:t>
            </a:r>
          </a:p>
          <a:p>
            <a:pPr lvl="1"/>
            <a:r>
              <a:rPr lang="cs-CZ" sz="2200" dirty="0"/>
              <a:t>2 řetězce alfa (typy </a:t>
            </a:r>
            <a:r>
              <a:rPr lang="el-GR" sz="2200" dirty="0"/>
              <a:t>α</a:t>
            </a:r>
            <a:r>
              <a:rPr lang="cs-CZ" sz="2200" dirty="0"/>
              <a:t>1S,</a:t>
            </a:r>
            <a:r>
              <a:rPr lang="el-GR" sz="2200" dirty="0"/>
              <a:t>α</a:t>
            </a:r>
            <a:r>
              <a:rPr lang="cs-CZ" sz="2200" dirty="0"/>
              <a:t>1F,</a:t>
            </a:r>
            <a:r>
              <a:rPr lang="el-GR" sz="2200" dirty="0"/>
              <a:t>α</a:t>
            </a:r>
            <a:r>
              <a:rPr lang="cs-CZ" sz="2200" dirty="0"/>
              <a:t>2) a 2 řetězce beta (jeden typ)</a:t>
            </a:r>
          </a:p>
          <a:p>
            <a:pPr lvl="1"/>
            <a:r>
              <a:rPr lang="cs-CZ" sz="2200" dirty="0"/>
              <a:t>Pevná vazba molekuly hemoglobinu</a:t>
            </a:r>
          </a:p>
          <a:p>
            <a:pPr lvl="1"/>
            <a:r>
              <a:rPr lang="cs-CZ" sz="2200" dirty="0"/>
              <a:t>↑ u akutních stavů</a:t>
            </a:r>
          </a:p>
          <a:p>
            <a:pPr lvl="1"/>
            <a:r>
              <a:rPr lang="cs-CZ" sz="2200" dirty="0"/>
              <a:t>↓ u poruch syntetické funkce jater, intravaskulární hemolýza!!!</a:t>
            </a:r>
          </a:p>
          <a:p>
            <a:pPr>
              <a:buNone/>
            </a:pP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700518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5969"/>
    </mc:Choice>
    <mc:Fallback>
      <p:transition spd="slow" advTm="659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α</a:t>
            </a:r>
            <a:r>
              <a:rPr lang="cs-CZ" dirty="0"/>
              <a:t>2-globuliny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347860"/>
            <a:ext cx="8571230" cy="5450792"/>
          </a:xfrm>
        </p:spPr>
        <p:txBody>
          <a:bodyPr>
            <a:normAutofit/>
          </a:bodyPr>
          <a:lstStyle/>
          <a:p>
            <a:r>
              <a:rPr lang="cs-CZ" sz="2200" dirty="0" err="1">
                <a:solidFill>
                  <a:srgbClr val="FF0000"/>
                </a:solidFill>
              </a:rPr>
              <a:t>Ceruloplazmin</a:t>
            </a:r>
            <a:endParaRPr lang="cs-CZ" sz="2200" dirty="0">
              <a:solidFill>
                <a:srgbClr val="FF0000"/>
              </a:solidFill>
            </a:endParaRPr>
          </a:p>
          <a:p>
            <a:pPr lvl="1"/>
            <a:r>
              <a:rPr lang="cs-CZ" sz="2200" dirty="0"/>
              <a:t>Váže 6-8 atomů mědi</a:t>
            </a:r>
          </a:p>
          <a:p>
            <a:pPr lvl="1"/>
            <a:r>
              <a:rPr lang="cs-CZ" sz="2200" dirty="0"/>
              <a:t>Katalýza oxidace </a:t>
            </a:r>
            <a:r>
              <a:rPr lang="cs-CZ" sz="2200" dirty="0" err="1"/>
              <a:t>Fe</a:t>
            </a:r>
            <a:r>
              <a:rPr lang="cs-CZ" sz="2200" baseline="30000" dirty="0" err="1"/>
              <a:t>2</a:t>
            </a:r>
            <a:r>
              <a:rPr lang="cs-CZ" sz="2200" baseline="30000" dirty="0"/>
              <a:t>+ </a:t>
            </a:r>
            <a:r>
              <a:rPr lang="cs-CZ" sz="2200" dirty="0"/>
              <a:t>na Fe</a:t>
            </a:r>
            <a:r>
              <a:rPr lang="cs-CZ" sz="2200" baseline="30000" dirty="0"/>
              <a:t>3+ </a:t>
            </a:r>
            <a:r>
              <a:rPr lang="cs-CZ" sz="2200" dirty="0"/>
              <a:t>- zábrana vzniku OH• ve </a:t>
            </a:r>
            <a:r>
              <a:rPr lang="cs-CZ" sz="2200" dirty="0" err="1"/>
              <a:t>Fentonově</a:t>
            </a:r>
            <a:r>
              <a:rPr lang="cs-CZ" sz="2200" dirty="0"/>
              <a:t> reakci</a:t>
            </a:r>
          </a:p>
          <a:p>
            <a:pPr lvl="1"/>
            <a:r>
              <a:rPr lang="cs-CZ" sz="2200" dirty="0"/>
              <a:t>Defekt tvorby - Wilsonova choroba </a:t>
            </a:r>
          </a:p>
          <a:p>
            <a:pPr lvl="1"/>
            <a:endParaRPr lang="cs-CZ" sz="2200" dirty="0"/>
          </a:p>
          <a:p>
            <a:r>
              <a:rPr lang="cs-CZ" sz="2200" dirty="0" err="1">
                <a:solidFill>
                  <a:srgbClr val="FF0000"/>
                </a:solidFill>
              </a:rPr>
              <a:t>Ferritin</a:t>
            </a:r>
            <a:r>
              <a:rPr lang="cs-CZ" sz="2200" dirty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cs-CZ" sz="2200" dirty="0"/>
              <a:t>Zásobní bílkovina obsahující </a:t>
            </a:r>
            <a:r>
              <a:rPr lang="cs-CZ" sz="2200" dirty="0" err="1"/>
              <a:t>Fe</a:t>
            </a:r>
            <a:endParaRPr lang="cs-CZ" sz="2200" dirty="0"/>
          </a:p>
          <a:p>
            <a:pPr lvl="1"/>
            <a:r>
              <a:rPr lang="cs-CZ" sz="2200" dirty="0"/>
              <a:t>V játrech, slezině, kostní dřeni, střevní sliznici</a:t>
            </a:r>
          </a:p>
          <a:p>
            <a:pPr lvl="1"/>
            <a:r>
              <a:rPr lang="cs-CZ" sz="2200" dirty="0">
                <a:latin typeface="Calibri"/>
              </a:rPr>
              <a:t>↓ při nedostatečných zásobách železa </a:t>
            </a:r>
          </a:p>
          <a:p>
            <a:pPr lvl="1"/>
            <a:endParaRPr lang="cs-CZ" sz="2200" dirty="0"/>
          </a:p>
          <a:p>
            <a:r>
              <a:rPr lang="cs-CZ" sz="2200" dirty="0" err="1">
                <a:solidFill>
                  <a:srgbClr val="FF0000"/>
                </a:solidFill>
              </a:rPr>
              <a:t>Transkortin</a:t>
            </a:r>
            <a:r>
              <a:rPr lang="cs-CZ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2200" dirty="0"/>
              <a:t>(transport kortizolu)</a:t>
            </a:r>
          </a:p>
          <a:p>
            <a:endParaRPr lang="cs-CZ" sz="2200" dirty="0">
              <a:solidFill>
                <a:schemeClr val="tx2">
                  <a:lumMod val="50000"/>
                </a:schemeClr>
              </a:solidFill>
            </a:endParaRPr>
          </a:p>
          <a:p>
            <a:r>
              <a:rPr lang="cs-CZ" sz="2200" dirty="0">
                <a:solidFill>
                  <a:srgbClr val="FF0000"/>
                </a:solidFill>
              </a:rPr>
              <a:t>TBG</a:t>
            </a:r>
            <a:r>
              <a:rPr lang="cs-CZ" sz="2200" dirty="0"/>
              <a:t> (globulin vázající </a:t>
            </a:r>
            <a:r>
              <a:rPr lang="cs-CZ" sz="2200" dirty="0" err="1"/>
              <a:t>thyroxin</a:t>
            </a:r>
            <a:r>
              <a:rPr lang="cs-CZ" sz="2200" dirty="0"/>
              <a:t>)</a:t>
            </a:r>
          </a:p>
          <a:p>
            <a:pPr>
              <a:buNone/>
            </a:pPr>
            <a:endParaRPr lang="cs-CZ" sz="2200" dirty="0"/>
          </a:p>
          <a:p>
            <a:pPr lvl="1">
              <a:buNone/>
            </a:pPr>
            <a:endParaRPr lang="cs-CZ" sz="2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5743744" y="843298"/>
            <a:ext cx="4208668" cy="7711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cs-CZ" sz="2426" dirty="0">
                <a:solidFill>
                  <a:srgbClr val="FF0000"/>
                </a:solidFill>
              </a:rPr>
              <a:t>H</a:t>
            </a:r>
            <a:r>
              <a:rPr lang="cs-CZ" sz="2426" baseline="-25000" dirty="0">
                <a:solidFill>
                  <a:srgbClr val="FF0000"/>
                </a:solidFill>
              </a:rPr>
              <a:t>2</a:t>
            </a:r>
            <a:r>
              <a:rPr lang="cs-CZ" sz="2426" dirty="0">
                <a:solidFill>
                  <a:srgbClr val="FF0000"/>
                </a:solidFill>
              </a:rPr>
              <a:t>O</a:t>
            </a:r>
            <a:r>
              <a:rPr lang="cs-CZ" sz="2426" baseline="-25000" dirty="0">
                <a:solidFill>
                  <a:srgbClr val="FF0000"/>
                </a:solidFill>
              </a:rPr>
              <a:t>2</a:t>
            </a:r>
            <a:r>
              <a:rPr lang="cs-CZ" sz="2426" dirty="0">
                <a:solidFill>
                  <a:srgbClr val="FF0000"/>
                </a:solidFill>
              </a:rPr>
              <a:t> + Fe</a:t>
            </a:r>
            <a:r>
              <a:rPr lang="cs-CZ" sz="2426" baseline="30000" dirty="0">
                <a:solidFill>
                  <a:srgbClr val="FF0000"/>
                </a:solidFill>
              </a:rPr>
              <a:t>2+ </a:t>
            </a:r>
            <a:r>
              <a:rPr lang="cs-CZ" sz="2426" dirty="0">
                <a:solidFill>
                  <a:srgbClr val="FF0000"/>
                </a:solidFill>
              </a:rPr>
              <a:t>→ OH</a:t>
            </a:r>
            <a:r>
              <a:rPr lang="cs-CZ" sz="2426" baseline="30000" dirty="0">
                <a:solidFill>
                  <a:srgbClr val="FF0000"/>
                </a:solidFill>
              </a:rPr>
              <a:t>-</a:t>
            </a:r>
            <a:r>
              <a:rPr lang="cs-CZ" sz="2426" dirty="0">
                <a:solidFill>
                  <a:srgbClr val="FF0000"/>
                </a:solidFill>
              </a:rPr>
              <a:t> + </a:t>
            </a:r>
            <a:r>
              <a:rPr lang="cs-CZ" sz="2426" dirty="0" err="1">
                <a:solidFill>
                  <a:srgbClr val="FF0000"/>
                </a:solidFill>
              </a:rPr>
              <a:t>OH</a:t>
            </a:r>
            <a:r>
              <a:rPr lang="cs-CZ" sz="2426" dirty="0">
                <a:solidFill>
                  <a:srgbClr val="FF0000"/>
                </a:solidFill>
              </a:rPr>
              <a:t>• + Fe</a:t>
            </a:r>
            <a:r>
              <a:rPr lang="cs-CZ" sz="2426" baseline="30000" dirty="0">
                <a:solidFill>
                  <a:srgbClr val="FF0000"/>
                </a:solidFill>
              </a:rPr>
              <a:t>3+</a:t>
            </a:r>
          </a:p>
          <a:p>
            <a:endParaRPr lang="cs-CZ" sz="1985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278405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0928"/>
    </mc:Choice>
    <mc:Fallback>
      <p:transition spd="slow" advTm="609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9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4" grpId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</a:t>
            </a:r>
            <a:r>
              <a:rPr lang="cs-CZ" dirty="0"/>
              <a:t>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>
                <a:solidFill>
                  <a:srgbClr val="FF0000"/>
                </a:solidFill>
              </a:rPr>
              <a:t>Transferin</a:t>
            </a:r>
          </a:p>
          <a:p>
            <a:pPr lvl="1"/>
            <a:r>
              <a:rPr lang="cs-CZ" sz="2200" dirty="0"/>
              <a:t>Tvořen v játrech, váže 2 atomy </a:t>
            </a:r>
            <a:r>
              <a:rPr lang="cs-CZ" sz="2200" dirty="0" err="1"/>
              <a:t>Fe</a:t>
            </a:r>
            <a:r>
              <a:rPr lang="cs-CZ" sz="2200" dirty="0"/>
              <a:t> ve formě </a:t>
            </a:r>
            <a:r>
              <a:rPr lang="cs-CZ" sz="2200" dirty="0" err="1"/>
              <a:t>Fe</a:t>
            </a:r>
            <a:r>
              <a:rPr lang="cs-CZ" sz="2200" baseline="30000" dirty="0" err="1"/>
              <a:t>3</a:t>
            </a:r>
            <a:r>
              <a:rPr lang="cs-CZ" sz="2200" baseline="30000" dirty="0"/>
              <a:t>+</a:t>
            </a:r>
          </a:p>
          <a:p>
            <a:pPr lvl="1"/>
            <a:r>
              <a:rPr lang="cs-CZ" sz="2200" dirty="0"/>
              <a:t>Význam – saturace transferinu (fyziologicky cca 1/3)</a:t>
            </a:r>
          </a:p>
          <a:p>
            <a:pPr lvl="1"/>
            <a:r>
              <a:rPr lang="cs-CZ" sz="2200" dirty="0"/>
              <a:t>↑při nedostatku </a:t>
            </a:r>
            <a:r>
              <a:rPr lang="cs-CZ" sz="2200" dirty="0" err="1"/>
              <a:t>Fe</a:t>
            </a:r>
            <a:r>
              <a:rPr lang="cs-CZ" sz="2200" dirty="0"/>
              <a:t>, ne při malnutrici organismu</a:t>
            </a:r>
          </a:p>
          <a:p>
            <a:pPr lvl="1"/>
            <a:r>
              <a:rPr lang="cs-CZ" sz="2200" dirty="0"/>
              <a:t>↓ při přebytku </a:t>
            </a:r>
            <a:r>
              <a:rPr lang="cs-CZ" sz="2200" dirty="0" err="1"/>
              <a:t>Fe</a:t>
            </a:r>
            <a:r>
              <a:rPr lang="cs-CZ" sz="2200" dirty="0"/>
              <a:t> – </a:t>
            </a:r>
            <a:r>
              <a:rPr lang="cs-CZ" sz="2200" dirty="0" err="1"/>
              <a:t>hemosideróza</a:t>
            </a:r>
            <a:r>
              <a:rPr lang="cs-CZ" sz="2200" dirty="0"/>
              <a:t>, hemochromatóza, porucha jaterních funkcí</a:t>
            </a:r>
          </a:p>
          <a:p>
            <a:pPr lvl="1"/>
            <a:r>
              <a:rPr lang="cs-CZ" sz="2200" dirty="0"/>
              <a:t>CDT (snížená syntéza vedlejších sacharidových řetězců transferinu alkoholem), zvýšený u alkoholiků</a:t>
            </a:r>
          </a:p>
          <a:p>
            <a:pPr lvl="1"/>
            <a:endParaRPr lang="cs-CZ" sz="2200" dirty="0"/>
          </a:p>
          <a:p>
            <a:r>
              <a:rPr lang="cs-CZ" sz="2200" dirty="0" err="1">
                <a:solidFill>
                  <a:srgbClr val="FF0000"/>
                </a:solidFill>
              </a:rPr>
              <a:t>Hemopexin</a:t>
            </a:r>
            <a:r>
              <a:rPr lang="cs-CZ" sz="2200" dirty="0">
                <a:solidFill>
                  <a:schemeClr val="tx2">
                    <a:lumMod val="50000"/>
                  </a:schemeClr>
                </a:solidFill>
              </a:rPr>
              <a:t> </a:t>
            </a:r>
          </a:p>
          <a:p>
            <a:pPr lvl="1"/>
            <a:r>
              <a:rPr lang="cs-CZ" sz="2200" dirty="0"/>
              <a:t>vazba hemu, </a:t>
            </a:r>
            <a:r>
              <a:rPr lang="cs-CZ" sz="2200" dirty="0">
                <a:latin typeface="Calibri"/>
              </a:rPr>
              <a:t>↑</a:t>
            </a:r>
            <a:r>
              <a:rPr lang="cs-CZ" sz="2200" dirty="0"/>
              <a:t> u akutních stavů, </a:t>
            </a:r>
            <a:r>
              <a:rPr lang="cs-CZ" sz="2200" dirty="0">
                <a:latin typeface="Calibri"/>
              </a:rPr>
              <a:t>↓ při </a:t>
            </a:r>
            <a:r>
              <a:rPr lang="cs-CZ" sz="2200" dirty="0"/>
              <a:t>intravaskulární hemolýze</a:t>
            </a:r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37435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7057"/>
    </mc:Choice>
    <mc:Fallback>
      <p:transition spd="slow" advTm="870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</a:t>
            </a:r>
            <a:r>
              <a:rPr lang="cs-CZ" dirty="0"/>
              <a:t>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>
                <a:solidFill>
                  <a:srgbClr val="FF0000"/>
                </a:solidFill>
              </a:rPr>
              <a:t>C</a:t>
            </a:r>
            <a:r>
              <a:rPr lang="cs-CZ" sz="2200" baseline="-25000" dirty="0">
                <a:solidFill>
                  <a:srgbClr val="FF0000"/>
                </a:solidFill>
              </a:rPr>
              <a:t>3 </a:t>
            </a:r>
            <a:r>
              <a:rPr lang="cs-CZ" sz="2200" dirty="0">
                <a:solidFill>
                  <a:srgbClr val="FF0000"/>
                </a:solidFill>
              </a:rPr>
              <a:t>a C</a:t>
            </a:r>
            <a:r>
              <a:rPr lang="cs-CZ" sz="2200" baseline="-25000" dirty="0">
                <a:solidFill>
                  <a:srgbClr val="FF0000"/>
                </a:solidFill>
              </a:rPr>
              <a:t>4</a:t>
            </a:r>
            <a:r>
              <a:rPr lang="cs-CZ" sz="2200" dirty="0">
                <a:solidFill>
                  <a:srgbClr val="FF0000"/>
                </a:solidFill>
              </a:rPr>
              <a:t> složky komplementu</a:t>
            </a:r>
          </a:p>
          <a:p>
            <a:pPr lvl="1"/>
            <a:r>
              <a:rPr lang="cs-CZ" sz="2200" dirty="0"/>
              <a:t>Proteiny podílející se na nespecifické humorální imunitě</a:t>
            </a:r>
          </a:p>
          <a:p>
            <a:pPr lvl="1"/>
            <a:r>
              <a:rPr lang="cs-CZ" sz="2200" dirty="0"/>
              <a:t>↑akutní stavy, ↓ autoimunitní choroby</a:t>
            </a:r>
          </a:p>
          <a:p>
            <a:pPr lvl="1"/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Beta-lipoprotein</a:t>
            </a:r>
          </a:p>
          <a:p>
            <a:pPr lvl="1"/>
            <a:r>
              <a:rPr lang="cs-CZ" sz="2200" dirty="0"/>
              <a:t>Pohyb v beta</a:t>
            </a:r>
            <a:r>
              <a:rPr lang="cs-CZ" sz="2200" baseline="-25000" dirty="0"/>
              <a:t>2</a:t>
            </a:r>
            <a:r>
              <a:rPr lang="cs-CZ" sz="2200" dirty="0"/>
              <a:t> oblasti, odpovídá LDL</a:t>
            </a:r>
          </a:p>
          <a:p>
            <a:pPr lvl="1"/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Beta</a:t>
            </a:r>
            <a:r>
              <a:rPr lang="cs-CZ" sz="2200" baseline="-25000" dirty="0">
                <a:solidFill>
                  <a:srgbClr val="FF0000"/>
                </a:solidFill>
              </a:rPr>
              <a:t>2</a:t>
            </a:r>
            <a:r>
              <a:rPr lang="cs-CZ" sz="2200" dirty="0">
                <a:solidFill>
                  <a:srgbClr val="FF0000"/>
                </a:solidFill>
              </a:rPr>
              <a:t>-</a:t>
            </a:r>
            <a:r>
              <a:rPr lang="cs-CZ" sz="2200" dirty="0" err="1">
                <a:solidFill>
                  <a:srgbClr val="FF0000"/>
                </a:solidFill>
              </a:rPr>
              <a:t>mikroglobulin</a:t>
            </a:r>
            <a:r>
              <a:rPr lang="cs-CZ" sz="2200" dirty="0">
                <a:solidFill>
                  <a:srgbClr val="FF0000"/>
                </a:solidFill>
              </a:rPr>
              <a:t> </a:t>
            </a:r>
          </a:p>
          <a:p>
            <a:pPr lvl="1"/>
            <a:r>
              <a:rPr lang="cs-CZ" sz="2200" dirty="0"/>
              <a:t>Součást </a:t>
            </a:r>
            <a:r>
              <a:rPr lang="cs-CZ" sz="2200" dirty="0" err="1"/>
              <a:t>HLA</a:t>
            </a:r>
            <a:r>
              <a:rPr lang="cs-CZ" sz="2200" dirty="0"/>
              <a:t> systému</a:t>
            </a:r>
          </a:p>
          <a:p>
            <a:pPr lvl="1"/>
            <a:r>
              <a:rPr lang="cs-CZ" sz="2200" dirty="0"/>
              <a:t>Produkován myeloidními a lymfoidními </a:t>
            </a:r>
            <a:r>
              <a:rPr lang="cs-CZ" sz="2200" dirty="0" err="1"/>
              <a:t>bb</a:t>
            </a:r>
            <a:r>
              <a:rPr lang="cs-CZ" sz="2200" dirty="0"/>
              <a:t>. – tu </a:t>
            </a:r>
            <a:r>
              <a:rPr lang="cs-CZ" sz="2200" dirty="0" err="1"/>
              <a:t>marker</a:t>
            </a: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518180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976"/>
    </mc:Choice>
    <mc:Fallback>
      <p:transition spd="slow" advTm="709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β</a:t>
            </a:r>
            <a:r>
              <a:rPr lang="cs-CZ" dirty="0"/>
              <a:t>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>
                <a:solidFill>
                  <a:srgbClr val="FF0000"/>
                </a:solidFill>
              </a:rPr>
              <a:t>CRP (C-reaktivní protein)</a:t>
            </a:r>
          </a:p>
          <a:p>
            <a:pPr lvl="1"/>
            <a:r>
              <a:rPr lang="cs-CZ" sz="2200" dirty="0"/>
              <a:t>Tvořen v játrech, rychlý a velký nárůst a jako reakce na zánět</a:t>
            </a:r>
          </a:p>
          <a:p>
            <a:pPr lvl="1"/>
            <a:r>
              <a:rPr lang="cs-CZ" sz="2200" dirty="0"/>
              <a:t>Počátek vzestupu 6-9 hodin od počátku zánětu, vrchol za 1-3 dny</a:t>
            </a:r>
          </a:p>
          <a:p>
            <a:pPr lvl="1"/>
            <a:r>
              <a:rPr lang="cs-CZ" sz="2200" dirty="0"/>
              <a:t>vyšší vzestup při bakteriálním zánětu, při virovém nižší</a:t>
            </a:r>
          </a:p>
          <a:p>
            <a:pPr lvl="1"/>
            <a:endParaRPr lang="cs-CZ" sz="2200" dirty="0"/>
          </a:p>
          <a:p>
            <a:r>
              <a:rPr lang="cs-CZ" sz="2200" dirty="0">
                <a:solidFill>
                  <a:srgbClr val="FF0000"/>
                </a:solidFill>
              </a:rPr>
              <a:t>Fibrinogen</a:t>
            </a:r>
          </a:p>
          <a:p>
            <a:pPr lvl="1"/>
            <a:r>
              <a:rPr lang="cs-CZ" sz="2200" dirty="0"/>
              <a:t>Součást koagulační kaskády, přeměna na fibrin</a:t>
            </a:r>
          </a:p>
          <a:p>
            <a:pPr lvl="1"/>
            <a:r>
              <a:rPr lang="cs-CZ" sz="2200" dirty="0"/>
              <a:t>↑- zánět, rizikový faktor aterosklerózy, zánětlivé choroby pojiva</a:t>
            </a:r>
          </a:p>
          <a:p>
            <a:pPr lvl="1"/>
            <a:r>
              <a:rPr lang="cs-CZ" sz="2200" dirty="0"/>
              <a:t>↓- těžké </a:t>
            </a:r>
            <a:r>
              <a:rPr lang="cs-CZ" sz="2200" dirty="0" err="1"/>
              <a:t>hepatopatie</a:t>
            </a:r>
            <a:r>
              <a:rPr lang="cs-CZ" sz="2200" dirty="0"/>
              <a:t> (cirhóza) či zvýšená spotřeba – </a:t>
            </a:r>
            <a:r>
              <a:rPr lang="cs-CZ" sz="2200" dirty="0" err="1"/>
              <a:t>DIC</a:t>
            </a:r>
            <a:endParaRPr lang="cs-CZ" sz="22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552610" y="612561"/>
            <a:ext cx="3734852" cy="16724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6" name="Obdélník 5"/>
          <p:cNvSpPr/>
          <p:nvPr/>
        </p:nvSpPr>
        <p:spPr>
          <a:xfrm>
            <a:off x="8851900" y="754026"/>
            <a:ext cx="569508" cy="1427199"/>
          </a:xfrm>
          <a:prstGeom prst="rect">
            <a:avLst/>
          </a:pr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321627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3991"/>
    </mc:Choice>
    <mc:Fallback>
      <p:transition spd="slow" advTm="1539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</a:t>
            </a:r>
            <a:r>
              <a:rPr lang="cs-CZ" dirty="0"/>
              <a:t>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3046988"/>
          </a:xfrm>
        </p:spPr>
        <p:txBody>
          <a:bodyPr/>
          <a:lstStyle/>
          <a:p>
            <a:r>
              <a:rPr lang="cs-CZ" sz="2200" dirty="0">
                <a:solidFill>
                  <a:srgbClr val="FF0000"/>
                </a:solidFill>
              </a:rPr>
              <a:t>Imunoglobuliny</a:t>
            </a:r>
          </a:p>
          <a:p>
            <a:pPr lvl="1"/>
            <a:r>
              <a:rPr lang="cs-CZ" sz="2200" dirty="0"/>
              <a:t>Protilátky při reakci s antigenem</a:t>
            </a:r>
          </a:p>
          <a:p>
            <a:pPr lvl="1"/>
            <a:r>
              <a:rPr lang="cs-CZ" sz="2200" dirty="0"/>
              <a:t>2 páry lehkých (</a:t>
            </a:r>
            <a:r>
              <a:rPr lang="cs-CZ" sz="2200" dirty="0" err="1"/>
              <a:t>Light</a:t>
            </a:r>
            <a:r>
              <a:rPr lang="cs-CZ" sz="2200" dirty="0"/>
              <a:t>) a 2 páry těžkých (</a:t>
            </a:r>
            <a:r>
              <a:rPr lang="cs-CZ" sz="2200" dirty="0" err="1"/>
              <a:t>Heavy</a:t>
            </a:r>
            <a:r>
              <a:rPr lang="cs-CZ" sz="2200" dirty="0"/>
              <a:t>) řetězců, spojeny disulfidickými můstky</a:t>
            </a:r>
          </a:p>
          <a:p>
            <a:pPr lvl="1"/>
            <a:r>
              <a:rPr lang="cs-CZ" sz="2200" dirty="0"/>
              <a:t>5 typů těžkých řetězců – </a:t>
            </a:r>
            <a:r>
              <a:rPr lang="el-GR" sz="2200" dirty="0"/>
              <a:t>γ</a:t>
            </a:r>
            <a:r>
              <a:rPr lang="cs-CZ" sz="2200" dirty="0"/>
              <a:t>,</a:t>
            </a:r>
            <a:r>
              <a:rPr lang="el-GR" sz="2200" dirty="0"/>
              <a:t>α</a:t>
            </a:r>
            <a:r>
              <a:rPr lang="cs-CZ" sz="2200" dirty="0"/>
              <a:t>,</a:t>
            </a:r>
            <a:r>
              <a:rPr lang="el-GR" sz="2200" dirty="0"/>
              <a:t>μ</a:t>
            </a:r>
            <a:r>
              <a:rPr lang="cs-CZ" sz="2200" dirty="0"/>
              <a:t>,</a:t>
            </a:r>
            <a:r>
              <a:rPr lang="el-GR" sz="2200" dirty="0"/>
              <a:t>δ</a:t>
            </a:r>
            <a:r>
              <a:rPr lang="cs-CZ" sz="2200" dirty="0"/>
              <a:t>,</a:t>
            </a:r>
            <a:r>
              <a:rPr lang="el-GR" sz="2200" dirty="0"/>
              <a:t>ε</a:t>
            </a:r>
            <a:r>
              <a:rPr lang="cs-CZ" sz="2200" dirty="0"/>
              <a:t> → 5 tříd imunoglobulinů – </a:t>
            </a:r>
            <a:r>
              <a:rPr lang="cs-CZ" sz="2200" dirty="0" err="1"/>
              <a:t>IgG</a:t>
            </a:r>
            <a:r>
              <a:rPr lang="cs-CZ" sz="2200" dirty="0"/>
              <a:t>, A, M, D, E</a:t>
            </a:r>
          </a:p>
          <a:p>
            <a:pPr lvl="1"/>
            <a:r>
              <a:rPr lang="cs-CZ" sz="2200" dirty="0"/>
              <a:t>2 typy lehkých řetězců – kappa a lambda</a:t>
            </a:r>
          </a:p>
          <a:p>
            <a:pPr lvl="1"/>
            <a:r>
              <a:rPr lang="cs-CZ" sz="2200" dirty="0"/>
              <a:t>Molekulová hmotnost – 150 – 190 000</a:t>
            </a:r>
          </a:p>
          <a:p>
            <a:pPr lvl="1"/>
            <a:r>
              <a:rPr lang="cs-CZ" sz="2200" dirty="0"/>
              <a:t>F-ab (antigen </a:t>
            </a:r>
            <a:r>
              <a:rPr lang="cs-CZ" sz="2200" dirty="0" err="1"/>
              <a:t>binding</a:t>
            </a:r>
            <a:r>
              <a:rPr lang="cs-CZ" sz="2200" dirty="0"/>
              <a:t>) a F-c (</a:t>
            </a:r>
            <a:r>
              <a:rPr lang="cs-CZ" sz="2200" dirty="0" err="1"/>
              <a:t>crystalizable</a:t>
            </a:r>
            <a:r>
              <a:rPr lang="cs-CZ" sz="2200" dirty="0"/>
              <a:t>) část </a:t>
            </a:r>
          </a:p>
          <a:p>
            <a:pPr lvl="1"/>
            <a:endParaRPr lang="cs-CZ" sz="2200" dirty="0"/>
          </a:p>
        </p:txBody>
      </p:sp>
      <p:sp>
        <p:nvSpPr>
          <p:cNvPr id="5" name="Volný tvar 4"/>
          <p:cNvSpPr/>
          <p:nvPr/>
        </p:nvSpPr>
        <p:spPr>
          <a:xfrm>
            <a:off x="7785100" y="681841"/>
            <a:ext cx="1677757" cy="938938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6" name="Přímá spojnice se šipkou 5"/>
          <p:cNvCxnSpPr/>
          <p:nvPr/>
        </p:nvCxnSpPr>
        <p:spPr>
          <a:xfrm flipH="1">
            <a:off x="9065002" y="1030493"/>
            <a:ext cx="327807" cy="298386"/>
          </a:xfrm>
          <a:prstGeom prst="straightConnector1">
            <a:avLst/>
          </a:prstGeom>
          <a:ln w="317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535318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569"/>
    </mc:Choice>
    <mc:Fallback>
      <p:transition spd="slow" advTm="495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γ</a:t>
            </a:r>
            <a:r>
              <a:rPr lang="cs-CZ" dirty="0"/>
              <a:t>-globuliny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488084"/>
            <a:ext cx="8571230" cy="5041900"/>
          </a:xfrm>
        </p:spPr>
        <p:txBody>
          <a:bodyPr>
            <a:normAutofit/>
          </a:bodyPr>
          <a:lstStyle/>
          <a:p>
            <a:pPr lvl="1"/>
            <a:r>
              <a:rPr lang="cs-CZ" sz="2200" dirty="0" err="1" smtClean="0"/>
              <a:t>IgG</a:t>
            </a:r>
            <a:r>
              <a:rPr lang="cs-CZ" sz="2200" dirty="0" smtClean="0"/>
              <a:t> </a:t>
            </a:r>
            <a:r>
              <a:rPr lang="cs-CZ" sz="2200" dirty="0"/>
              <a:t>– největší podíl, prochází placentou, vlastní od 3.-6.  měsíce věku</a:t>
            </a:r>
          </a:p>
          <a:p>
            <a:pPr lvl="1"/>
            <a:r>
              <a:rPr lang="cs-CZ" sz="2200" dirty="0" err="1"/>
              <a:t>IgA</a:t>
            </a:r>
            <a:r>
              <a:rPr lang="cs-CZ" sz="2200" dirty="0"/>
              <a:t> – na povrchu sliznic (GIT, dýchací cesty) jako dimery, v krvi jako monomer; neprochází placentou</a:t>
            </a:r>
          </a:p>
          <a:p>
            <a:pPr lvl="1"/>
            <a:r>
              <a:rPr lang="cs-CZ" sz="2200" dirty="0" err="1"/>
              <a:t>IgM</a:t>
            </a:r>
            <a:r>
              <a:rPr lang="cs-CZ" sz="2200" dirty="0"/>
              <a:t> – </a:t>
            </a:r>
            <a:r>
              <a:rPr lang="cs-CZ" sz="2200" dirty="0" err="1"/>
              <a:t>pentamer</a:t>
            </a:r>
            <a:r>
              <a:rPr lang="cs-CZ" sz="2200" dirty="0"/>
              <a:t> – molekulová hmotnost 970 000, časná reakce na akutní bakteriální či virovou infekci</a:t>
            </a:r>
          </a:p>
          <a:p>
            <a:pPr lvl="1"/>
            <a:r>
              <a:rPr lang="cs-CZ" sz="2200" dirty="0" err="1"/>
              <a:t>IgE</a:t>
            </a:r>
            <a:r>
              <a:rPr lang="cs-CZ" sz="2200" dirty="0"/>
              <a:t> – u alergiků, komplex s alergenem vyvolává uvolnění histaminu</a:t>
            </a:r>
          </a:p>
          <a:p>
            <a:pPr lvl="1"/>
            <a:r>
              <a:rPr lang="cs-CZ" sz="2200" dirty="0" err="1"/>
              <a:t>IgD</a:t>
            </a:r>
            <a:r>
              <a:rPr lang="cs-CZ" sz="2200" dirty="0"/>
              <a:t> – nepříliš jasný význam</a:t>
            </a:r>
          </a:p>
          <a:p>
            <a:pPr lvl="1"/>
            <a:endParaRPr lang="cs-CZ" sz="2200" dirty="0"/>
          </a:p>
          <a:p>
            <a:pPr lvl="1"/>
            <a:endParaRPr lang="cs-CZ" sz="2200" dirty="0"/>
          </a:p>
        </p:txBody>
      </p:sp>
      <p:grpSp>
        <p:nvGrpSpPr>
          <p:cNvPr id="34" name="Skupina 33"/>
          <p:cNvGrpSpPr/>
          <p:nvPr/>
        </p:nvGrpSpPr>
        <p:grpSpPr>
          <a:xfrm>
            <a:off x="6220197" y="208028"/>
            <a:ext cx="4204626" cy="2652327"/>
            <a:chOff x="658133" y="528220"/>
            <a:chExt cx="6245906" cy="4267822"/>
          </a:xfrm>
        </p:grpSpPr>
        <p:cxnSp>
          <p:nvCxnSpPr>
            <p:cNvPr id="35" name="Přímá spojnice 34"/>
            <p:cNvCxnSpPr/>
            <p:nvPr/>
          </p:nvCxnSpPr>
          <p:spPr>
            <a:xfrm>
              <a:off x="2267744" y="1698991"/>
              <a:ext cx="504056" cy="649889"/>
            </a:xfrm>
            <a:prstGeom prst="line">
              <a:avLst/>
            </a:prstGeom>
            <a:ln w="603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Přímá spojnice 35"/>
            <p:cNvCxnSpPr/>
            <p:nvPr/>
          </p:nvCxnSpPr>
          <p:spPr>
            <a:xfrm>
              <a:off x="2771800" y="2345245"/>
              <a:ext cx="0" cy="1227771"/>
            </a:xfrm>
            <a:prstGeom prst="line">
              <a:avLst/>
            </a:prstGeom>
            <a:ln w="603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Přímá spojnice 36"/>
            <p:cNvCxnSpPr/>
            <p:nvPr/>
          </p:nvCxnSpPr>
          <p:spPr>
            <a:xfrm flipH="1">
              <a:off x="3059831" y="1698991"/>
              <a:ext cx="504056" cy="649889"/>
            </a:xfrm>
            <a:prstGeom prst="line">
              <a:avLst/>
            </a:prstGeom>
            <a:ln w="603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Přímá spojnice 37"/>
            <p:cNvCxnSpPr/>
            <p:nvPr/>
          </p:nvCxnSpPr>
          <p:spPr>
            <a:xfrm>
              <a:off x="3059832" y="2345245"/>
              <a:ext cx="0" cy="1227771"/>
            </a:xfrm>
            <a:prstGeom prst="line">
              <a:avLst/>
            </a:prstGeom>
            <a:ln w="603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Přímá spojnice 38"/>
            <p:cNvCxnSpPr/>
            <p:nvPr/>
          </p:nvCxnSpPr>
          <p:spPr>
            <a:xfrm>
              <a:off x="2195736" y="1916832"/>
              <a:ext cx="360041" cy="432048"/>
            </a:xfrm>
            <a:prstGeom prst="line">
              <a:avLst/>
            </a:prstGeom>
            <a:ln w="603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Přímá spojnice 39"/>
            <p:cNvCxnSpPr/>
            <p:nvPr/>
          </p:nvCxnSpPr>
          <p:spPr>
            <a:xfrm flipH="1">
              <a:off x="3278639" y="1916832"/>
              <a:ext cx="357257" cy="432047"/>
            </a:xfrm>
            <a:prstGeom prst="line">
              <a:avLst/>
            </a:prstGeom>
            <a:ln w="6032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Ovál 40"/>
            <p:cNvSpPr/>
            <p:nvPr/>
          </p:nvSpPr>
          <p:spPr>
            <a:xfrm>
              <a:off x="3583458" y="1610101"/>
              <a:ext cx="288032" cy="2880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  <p:sp>
          <p:nvSpPr>
            <p:cNvPr id="42" name="Ovál 41"/>
            <p:cNvSpPr/>
            <p:nvPr/>
          </p:nvSpPr>
          <p:spPr>
            <a:xfrm>
              <a:off x="1919960" y="1610101"/>
              <a:ext cx="288032" cy="288032"/>
            </a:xfrm>
            <a:prstGeom prst="ellipse">
              <a:avLst/>
            </a:prstGeom>
            <a:solidFill>
              <a:srgbClr val="FF0000"/>
            </a:soli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  <p:cxnSp>
          <p:nvCxnSpPr>
            <p:cNvPr id="43" name="Přímá spojnice se šipkou 42"/>
            <p:cNvCxnSpPr/>
            <p:nvPr/>
          </p:nvCxnSpPr>
          <p:spPr>
            <a:xfrm flipV="1">
              <a:off x="2771798" y="3645024"/>
              <a:ext cx="0" cy="432048"/>
            </a:xfrm>
            <a:prstGeom prst="straightConnector1">
              <a:avLst/>
            </a:prstGeom>
            <a:ln w="222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" name="TextovéPole 43"/>
            <p:cNvSpPr txBox="1"/>
            <p:nvPr/>
          </p:nvSpPr>
          <p:spPr>
            <a:xfrm>
              <a:off x="1990009" y="4155946"/>
              <a:ext cx="2271986" cy="640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těžké řetězce</a:t>
              </a:r>
            </a:p>
          </p:txBody>
        </p:sp>
        <p:cxnSp>
          <p:nvCxnSpPr>
            <p:cNvPr id="45" name="Přímá spojnice se šipkou 44"/>
            <p:cNvCxnSpPr/>
            <p:nvPr/>
          </p:nvCxnSpPr>
          <p:spPr>
            <a:xfrm flipV="1">
              <a:off x="2771798" y="3645024"/>
              <a:ext cx="288033" cy="432048"/>
            </a:xfrm>
            <a:prstGeom prst="straightConnector1">
              <a:avLst/>
            </a:prstGeom>
            <a:ln w="222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Přímá spojnice se šipkou 45"/>
            <p:cNvCxnSpPr/>
            <p:nvPr/>
          </p:nvCxnSpPr>
          <p:spPr>
            <a:xfrm flipV="1">
              <a:off x="2111097" y="2354724"/>
              <a:ext cx="288033" cy="432048"/>
            </a:xfrm>
            <a:prstGeom prst="straightConnector1">
              <a:avLst/>
            </a:prstGeom>
            <a:ln w="222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Přímá spojnice se šipkou 46"/>
            <p:cNvCxnSpPr/>
            <p:nvPr/>
          </p:nvCxnSpPr>
          <p:spPr>
            <a:xfrm flipV="1">
              <a:off x="2105150" y="2366696"/>
              <a:ext cx="1062693" cy="414415"/>
            </a:xfrm>
            <a:prstGeom prst="straightConnector1">
              <a:avLst/>
            </a:prstGeom>
            <a:ln w="22225">
              <a:solidFill>
                <a:srgbClr val="FFC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ovéPole 47"/>
            <p:cNvSpPr txBox="1"/>
            <p:nvPr/>
          </p:nvSpPr>
          <p:spPr>
            <a:xfrm>
              <a:off x="658133" y="2774462"/>
              <a:ext cx="2286939" cy="640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lehké řetězce</a:t>
              </a:r>
            </a:p>
          </p:txBody>
        </p:sp>
        <p:sp>
          <p:nvSpPr>
            <p:cNvPr id="49" name="TextovéPole 48"/>
            <p:cNvSpPr txBox="1"/>
            <p:nvPr/>
          </p:nvSpPr>
          <p:spPr>
            <a:xfrm>
              <a:off x="1313284" y="1131849"/>
              <a:ext cx="1422550" cy="640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antigen</a:t>
              </a:r>
            </a:p>
          </p:txBody>
        </p:sp>
        <p:sp>
          <p:nvSpPr>
            <p:cNvPr id="50" name="Pravá složená závorka 49"/>
            <p:cNvSpPr/>
            <p:nvPr/>
          </p:nvSpPr>
          <p:spPr>
            <a:xfrm>
              <a:off x="3860058" y="2224632"/>
              <a:ext cx="144016" cy="1368153"/>
            </a:xfrm>
            <a:prstGeom prst="rightBrace">
              <a:avLst/>
            </a:prstGeom>
            <a:ln w="222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  <p:sp>
          <p:nvSpPr>
            <p:cNvPr id="51" name="Pravá složená závorka 50"/>
            <p:cNvSpPr/>
            <p:nvPr/>
          </p:nvSpPr>
          <p:spPr>
            <a:xfrm>
              <a:off x="3871489" y="1698991"/>
              <a:ext cx="103981" cy="433865"/>
            </a:xfrm>
            <a:prstGeom prst="rightBrace">
              <a:avLst/>
            </a:prstGeom>
            <a:ln w="22225">
              <a:solidFill>
                <a:srgbClr val="FFC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  <p:sp>
          <p:nvSpPr>
            <p:cNvPr id="52" name="TextovéPole 51"/>
            <p:cNvSpPr txBox="1"/>
            <p:nvPr/>
          </p:nvSpPr>
          <p:spPr>
            <a:xfrm>
              <a:off x="4004075" y="2724041"/>
              <a:ext cx="2899964" cy="640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konstantní oblast</a:t>
              </a:r>
            </a:p>
          </p:txBody>
        </p:sp>
        <p:sp>
          <p:nvSpPr>
            <p:cNvPr id="53" name="TextovéPole 52"/>
            <p:cNvSpPr txBox="1"/>
            <p:nvPr/>
          </p:nvSpPr>
          <p:spPr>
            <a:xfrm>
              <a:off x="4004072" y="1692051"/>
              <a:ext cx="2690988" cy="640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variabilní oblast</a:t>
              </a:r>
            </a:p>
          </p:txBody>
        </p:sp>
        <p:sp>
          <p:nvSpPr>
            <p:cNvPr id="54" name="TextovéPole 53"/>
            <p:cNvSpPr txBox="1"/>
            <p:nvPr/>
          </p:nvSpPr>
          <p:spPr>
            <a:xfrm>
              <a:off x="2374805" y="528220"/>
              <a:ext cx="2074532" cy="6400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Schéma </a:t>
              </a:r>
              <a:r>
                <a:rPr lang="cs-CZ" sz="1985" dirty="0" err="1"/>
                <a:t>IgG</a:t>
              </a:r>
              <a:endParaRPr lang="cs-CZ" sz="1985" dirty="0"/>
            </a:p>
          </p:txBody>
        </p:sp>
      </p:grp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6760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2126"/>
    </mc:Choice>
    <mc:Fallback>
      <p:transition spd="slow" advTm="721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1676" y="1181719"/>
            <a:ext cx="9278797" cy="533400"/>
          </a:xfrm>
        </p:spPr>
        <p:txBody>
          <a:bodyPr/>
          <a:lstStyle/>
          <a:p>
            <a:r>
              <a:rPr lang="cs-CZ" dirty="0"/>
              <a:t>Akutní zánět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cs-CZ" sz="2200" dirty="0"/>
              <a:t>Obranná reakce na poškození organizmu</a:t>
            </a:r>
          </a:p>
          <a:p>
            <a:r>
              <a:rPr lang="cs-CZ" sz="2200" dirty="0"/>
              <a:t>Známky – lokální, celkové</a:t>
            </a:r>
          </a:p>
          <a:p>
            <a:r>
              <a:rPr lang="cs-CZ" sz="2200" dirty="0"/>
              <a:t>Celková reakce </a:t>
            </a:r>
          </a:p>
          <a:p>
            <a:pPr lvl="1"/>
            <a:r>
              <a:rPr lang="cs-CZ" sz="2200" dirty="0"/>
              <a:t>Horečka</a:t>
            </a:r>
          </a:p>
          <a:p>
            <a:pPr lvl="1"/>
            <a:r>
              <a:rPr lang="cs-CZ" sz="2200" dirty="0"/>
              <a:t>Leukocytóza</a:t>
            </a:r>
          </a:p>
          <a:p>
            <a:pPr lvl="1"/>
            <a:r>
              <a:rPr lang="cs-CZ" sz="2200" dirty="0"/>
              <a:t>Hormonální změny</a:t>
            </a:r>
          </a:p>
          <a:p>
            <a:pPr lvl="1"/>
            <a:r>
              <a:rPr lang="cs-CZ" sz="2200" dirty="0"/>
              <a:t>Reaktanty akutní fáze </a:t>
            </a:r>
          </a:p>
          <a:p>
            <a:pPr lvl="2"/>
            <a:r>
              <a:rPr lang="cs-CZ" sz="2200" dirty="0">
                <a:solidFill>
                  <a:srgbClr val="FF0000"/>
                </a:solidFill>
              </a:rPr>
              <a:t>Pozitivní</a:t>
            </a:r>
            <a:r>
              <a:rPr lang="cs-CZ" sz="2200" dirty="0"/>
              <a:t> - Alfa</a:t>
            </a:r>
            <a:r>
              <a:rPr lang="cs-CZ" sz="2200" baseline="-25000" dirty="0"/>
              <a:t>1</a:t>
            </a:r>
            <a:r>
              <a:rPr lang="cs-CZ" sz="2200" dirty="0"/>
              <a:t>-inhibitor </a:t>
            </a:r>
            <a:r>
              <a:rPr lang="cs-CZ" sz="2200" dirty="0" err="1"/>
              <a:t>proteáz</a:t>
            </a:r>
            <a:r>
              <a:rPr lang="cs-CZ" sz="2200" dirty="0"/>
              <a:t>, </a:t>
            </a:r>
            <a:r>
              <a:rPr lang="cs-CZ" sz="2200" dirty="0" err="1"/>
              <a:t>orozomukoid</a:t>
            </a:r>
            <a:r>
              <a:rPr lang="cs-CZ" sz="2200" dirty="0"/>
              <a:t>, </a:t>
            </a:r>
            <a:r>
              <a:rPr lang="cs-CZ" sz="2200" dirty="0" err="1"/>
              <a:t>haptoglobin</a:t>
            </a:r>
            <a:r>
              <a:rPr lang="cs-CZ" sz="2200" dirty="0"/>
              <a:t>, </a:t>
            </a:r>
            <a:r>
              <a:rPr lang="cs-CZ" sz="2200" dirty="0" err="1"/>
              <a:t>hemopexin</a:t>
            </a:r>
            <a:r>
              <a:rPr lang="cs-CZ" sz="2200" dirty="0"/>
              <a:t>, fibrinogen, CRP,</a:t>
            </a:r>
            <a:r>
              <a:rPr lang="cs-CZ" sz="2200" b="1" dirty="0"/>
              <a:t> </a:t>
            </a:r>
            <a:r>
              <a:rPr lang="cs-CZ" sz="2200" dirty="0"/>
              <a:t>PCT, IL-6</a:t>
            </a:r>
          </a:p>
          <a:p>
            <a:pPr lvl="2"/>
            <a:r>
              <a:rPr lang="cs-CZ" sz="2200" dirty="0">
                <a:solidFill>
                  <a:srgbClr val="FF0000"/>
                </a:solidFill>
              </a:rPr>
              <a:t>Negativní</a:t>
            </a:r>
            <a:r>
              <a:rPr lang="cs-CZ" sz="2200" dirty="0"/>
              <a:t> – albumin, </a:t>
            </a:r>
            <a:r>
              <a:rPr lang="cs-CZ" sz="2200" dirty="0" err="1"/>
              <a:t>prealbumin</a:t>
            </a:r>
            <a:r>
              <a:rPr lang="cs-CZ" sz="2200" dirty="0"/>
              <a:t>, transferin</a:t>
            </a:r>
          </a:p>
          <a:p>
            <a:pPr lvl="2"/>
            <a:endParaRPr lang="cs-CZ" sz="2200" dirty="0"/>
          </a:p>
        </p:txBody>
      </p:sp>
      <p:sp>
        <p:nvSpPr>
          <p:cNvPr id="4" name="TextovéPole 3"/>
          <p:cNvSpPr txBox="1"/>
          <p:nvPr/>
        </p:nvSpPr>
        <p:spPr>
          <a:xfrm>
            <a:off x="4169244" y="1260858"/>
            <a:ext cx="5717435" cy="4996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647" dirty="0" err="1">
                <a:solidFill>
                  <a:srgbClr val="FF0000"/>
                </a:solidFill>
              </a:rPr>
              <a:t>Calor</a:t>
            </a:r>
            <a:r>
              <a:rPr lang="cs-CZ" sz="2647" dirty="0">
                <a:solidFill>
                  <a:srgbClr val="FF0000"/>
                </a:solidFill>
              </a:rPr>
              <a:t>, </a:t>
            </a:r>
            <a:r>
              <a:rPr lang="cs-CZ" sz="2647" dirty="0" err="1">
                <a:solidFill>
                  <a:srgbClr val="FF0000"/>
                </a:solidFill>
              </a:rPr>
              <a:t>rubor</a:t>
            </a:r>
            <a:r>
              <a:rPr lang="cs-CZ" sz="2647" dirty="0">
                <a:solidFill>
                  <a:srgbClr val="FF0000"/>
                </a:solidFill>
              </a:rPr>
              <a:t>, tumor, </a:t>
            </a:r>
            <a:r>
              <a:rPr lang="cs-CZ" sz="2647" dirty="0" err="1">
                <a:solidFill>
                  <a:srgbClr val="FF0000"/>
                </a:solidFill>
              </a:rPr>
              <a:t>dolor</a:t>
            </a:r>
            <a:r>
              <a:rPr lang="cs-CZ" sz="2647" dirty="0">
                <a:solidFill>
                  <a:srgbClr val="FF0000"/>
                </a:solidFill>
              </a:rPr>
              <a:t>, </a:t>
            </a:r>
            <a:r>
              <a:rPr lang="cs-CZ" sz="2647" dirty="0" err="1">
                <a:solidFill>
                  <a:srgbClr val="FF0000"/>
                </a:solidFill>
              </a:rPr>
              <a:t>functio</a:t>
            </a:r>
            <a:r>
              <a:rPr lang="cs-CZ" sz="2647" dirty="0">
                <a:solidFill>
                  <a:srgbClr val="FF0000"/>
                </a:solidFill>
              </a:rPr>
              <a:t> </a:t>
            </a:r>
            <a:r>
              <a:rPr lang="cs-CZ" sz="2647" dirty="0" err="1">
                <a:solidFill>
                  <a:srgbClr val="FF0000"/>
                </a:solidFill>
              </a:rPr>
              <a:t>laesa</a:t>
            </a:r>
            <a:endParaRPr lang="cs-CZ" sz="2647" dirty="0">
              <a:solidFill>
                <a:srgbClr val="FF0000"/>
              </a:solidFill>
            </a:endParaRPr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55007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70543"/>
    </mc:Choice>
    <mc:Fallback>
      <p:transition spd="slow" advTm="705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lvl="1" algn="ctr" rtl="0">
              <a:spcBef>
                <a:spcPct val="0"/>
              </a:spcBef>
            </a:pPr>
            <a:r>
              <a:rPr lang="cs-CZ" sz="3970" dirty="0" err="1">
                <a:solidFill>
                  <a:schemeClr val="tx2"/>
                </a:solidFill>
                <a:latin typeface="+mj-lt"/>
              </a:rPr>
              <a:t>Prokalcitonin</a:t>
            </a:r>
            <a:r>
              <a:rPr lang="cs-CZ" sz="3970" dirty="0">
                <a:solidFill>
                  <a:schemeClr val="tx2"/>
                </a:solidFill>
                <a:latin typeface="+mj-lt"/>
              </a:rPr>
              <a:t> (PCT)</a:t>
            </a:r>
            <a:r>
              <a:rPr lang="cs-CZ" dirty="0">
                <a:solidFill>
                  <a:schemeClr val="tx2"/>
                </a:solidFill>
                <a:latin typeface="+mj-lt"/>
              </a:rPr>
              <a:t/>
            </a:r>
            <a:br>
              <a:rPr lang="cs-CZ" dirty="0">
                <a:solidFill>
                  <a:schemeClr val="tx2"/>
                </a:solidFill>
                <a:latin typeface="+mj-lt"/>
              </a:rPr>
            </a:br>
            <a:endParaRPr lang="cs-CZ" dirty="0">
              <a:solidFill>
                <a:schemeClr val="tx2"/>
              </a:solidFill>
              <a:latin typeface="+mj-lt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069865"/>
            <a:ext cx="9278797" cy="2031325"/>
          </a:xfrm>
        </p:spPr>
        <p:txBody>
          <a:bodyPr/>
          <a:lstStyle/>
          <a:p>
            <a:r>
              <a:rPr lang="cs-CZ" sz="2200" dirty="0"/>
              <a:t>Polypeptid, </a:t>
            </a:r>
            <a:r>
              <a:rPr lang="cs-CZ" sz="2200" dirty="0" err="1"/>
              <a:t>prekurzor</a:t>
            </a:r>
            <a:r>
              <a:rPr lang="cs-CZ" sz="2200" dirty="0"/>
              <a:t> kalcitoninu</a:t>
            </a:r>
          </a:p>
          <a:p>
            <a:r>
              <a:rPr lang="cs-CZ" sz="2200" dirty="0"/>
              <a:t>Stimulace zejména bakteriální a mykotickou infekcí v </a:t>
            </a:r>
            <a:r>
              <a:rPr lang="cs-CZ" sz="2200" dirty="0" err="1"/>
              <a:t>mononukleárech</a:t>
            </a:r>
            <a:r>
              <a:rPr lang="cs-CZ" sz="2200" dirty="0"/>
              <a:t> periferní krve</a:t>
            </a:r>
          </a:p>
          <a:p>
            <a:r>
              <a:rPr lang="cs-CZ" sz="2200" dirty="0"/>
              <a:t>U zánětů 2 a více orgánů jsou koncentrace vysoké (bakteriální meningitida)</a:t>
            </a:r>
          </a:p>
          <a:p>
            <a:r>
              <a:rPr lang="cs-CZ" sz="2200" dirty="0" err="1"/>
              <a:t>Extrémě</a:t>
            </a:r>
            <a:r>
              <a:rPr lang="cs-CZ" sz="2200" dirty="0"/>
              <a:t> vysoké koncentrace u septických stavů </a:t>
            </a:r>
          </a:p>
          <a:p>
            <a:r>
              <a:rPr lang="cs-CZ" sz="2200" dirty="0"/>
              <a:t>Rychlejší dynamika než </a:t>
            </a:r>
            <a:r>
              <a:rPr lang="cs-CZ" sz="2200" dirty="0" err="1"/>
              <a:t>CRP</a:t>
            </a:r>
            <a:endParaRPr lang="cs-CZ" sz="2200" dirty="0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4614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8174"/>
    </mc:Choice>
    <mc:Fallback>
      <p:transition spd="slow" advTm="3817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Elektroforéza bílkovin</a:t>
            </a:r>
          </a:p>
        </p:txBody>
      </p:sp>
      <p:pic>
        <p:nvPicPr>
          <p:cNvPr id="6" name="Picture 2" descr="pn41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27700" y="2385593"/>
            <a:ext cx="2838769" cy="2282384"/>
          </a:xfrm>
          <a:prstGeom prst="rect">
            <a:avLst/>
          </a:prstGeom>
          <a:noFill/>
          <a:effectLst>
            <a:softEdge rad="31750"/>
          </a:effec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427454" y="5191292"/>
            <a:ext cx="1558644" cy="14078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sp>
        <p:nvSpPr>
          <p:cNvPr id="18" name="Volný tvar 17"/>
          <p:cNvSpPr/>
          <p:nvPr/>
        </p:nvSpPr>
        <p:spPr>
          <a:xfrm>
            <a:off x="883697" y="5076825"/>
            <a:ext cx="3027707" cy="1494800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79500" y="2395537"/>
            <a:ext cx="3716017" cy="1861399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17047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8369"/>
    </mc:Choice>
    <mc:Fallback>
      <p:transition spd="slow" advTm="836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4937" y="1047607"/>
            <a:ext cx="9278797" cy="533400"/>
          </a:xfrm>
        </p:spPr>
        <p:txBody>
          <a:bodyPr/>
          <a:lstStyle/>
          <a:p>
            <a:r>
              <a:rPr lang="cs-CZ" dirty="0"/>
              <a:t>Elektroforéza bílkovin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4937" y="2159728"/>
            <a:ext cx="5462879" cy="5096018"/>
          </a:xfrm>
        </p:spPr>
        <p:txBody>
          <a:bodyPr>
            <a:normAutofit/>
          </a:bodyPr>
          <a:lstStyle/>
          <a:p>
            <a:r>
              <a:rPr lang="cs-CZ" sz="2200" dirty="0"/>
              <a:t>Rozdělení sérových bílkovin na 5-6 frakcí</a:t>
            </a:r>
          </a:p>
          <a:p>
            <a:endParaRPr lang="cs-CZ" sz="2200" dirty="0"/>
          </a:p>
          <a:p>
            <a:r>
              <a:rPr lang="cs-CZ" sz="2200" dirty="0"/>
              <a:t>Elektroforéza na </a:t>
            </a:r>
            <a:r>
              <a:rPr lang="cs-CZ" sz="2200" dirty="0" err="1"/>
              <a:t>agarózovém</a:t>
            </a:r>
            <a:r>
              <a:rPr lang="cs-CZ" sz="2200" dirty="0"/>
              <a:t> gelu či </a:t>
            </a:r>
            <a:r>
              <a:rPr lang="cs-CZ" sz="2200" dirty="0" err="1"/>
              <a:t>acetátcelulózovém</a:t>
            </a:r>
            <a:r>
              <a:rPr lang="cs-CZ" sz="2200" dirty="0"/>
              <a:t> nosiči</a:t>
            </a:r>
          </a:p>
          <a:p>
            <a:endParaRPr lang="cs-CZ" sz="2200" dirty="0"/>
          </a:p>
          <a:p>
            <a:r>
              <a:rPr lang="cs-CZ" sz="2200" dirty="0"/>
              <a:t>Pouze frakce albuminu je tvořena jednou bílkovinou</a:t>
            </a:r>
          </a:p>
          <a:p>
            <a:endParaRPr lang="cs-CZ" sz="2200" dirty="0"/>
          </a:p>
          <a:p>
            <a:r>
              <a:rPr lang="cs-CZ" sz="2200" dirty="0"/>
              <a:t>Elektroforetické typy – největší význam – monoklonální </a:t>
            </a:r>
            <a:r>
              <a:rPr lang="cs-CZ" sz="2200" dirty="0" err="1"/>
              <a:t>hyperimunoglobulinémie</a:t>
            </a:r>
            <a:endParaRPr lang="cs-CZ" sz="2200" dirty="0"/>
          </a:p>
          <a:p>
            <a:pPr>
              <a:buNone/>
            </a:pPr>
            <a:endParaRPr lang="cs-CZ" sz="2200" dirty="0"/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1741" y="2034431"/>
            <a:ext cx="3733950" cy="187038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grpSp>
        <p:nvGrpSpPr>
          <p:cNvPr id="4" name="Skupina 3"/>
          <p:cNvGrpSpPr/>
          <p:nvPr/>
        </p:nvGrpSpPr>
        <p:grpSpPr>
          <a:xfrm>
            <a:off x="5629630" y="5295840"/>
            <a:ext cx="4307942" cy="2192377"/>
            <a:chOff x="5796135" y="4370222"/>
            <a:chExt cx="2898335" cy="1988049"/>
          </a:xfrm>
        </p:grpSpPr>
        <p:sp>
          <p:nvSpPr>
            <p:cNvPr id="7" name="Volný tvar 6"/>
            <p:cNvSpPr/>
            <p:nvPr/>
          </p:nvSpPr>
          <p:spPr>
            <a:xfrm>
              <a:off x="5994045" y="5017326"/>
              <a:ext cx="2700425" cy="1143964"/>
            </a:xfrm>
            <a:custGeom>
              <a:avLst/>
              <a:gdLst>
                <a:gd name="connsiteX0" fmla="*/ 0 w 5250730"/>
                <a:gd name="connsiteY0" fmla="*/ 2612368 h 2676846"/>
                <a:gd name="connsiteX1" fmla="*/ 348792 w 5250730"/>
                <a:gd name="connsiteY1" fmla="*/ 2216442 h 2676846"/>
                <a:gd name="connsiteX2" fmla="*/ 641023 w 5250730"/>
                <a:gd name="connsiteY2" fmla="*/ 1143 h 2676846"/>
                <a:gd name="connsiteX3" fmla="*/ 914400 w 5250730"/>
                <a:gd name="connsiteY3" fmla="*/ 2536953 h 2676846"/>
                <a:gd name="connsiteX4" fmla="*/ 1338606 w 5250730"/>
                <a:gd name="connsiteY4" fmla="*/ 2376697 h 2676846"/>
                <a:gd name="connsiteX5" fmla="*/ 1574276 w 5250730"/>
                <a:gd name="connsiteY5" fmla="*/ 2631221 h 2676846"/>
                <a:gd name="connsiteX6" fmla="*/ 1819373 w 5250730"/>
                <a:gd name="connsiteY6" fmla="*/ 2188161 h 2676846"/>
                <a:gd name="connsiteX7" fmla="*/ 2102177 w 5250730"/>
                <a:gd name="connsiteY7" fmla="*/ 2631221 h 2676846"/>
                <a:gd name="connsiteX8" fmla="*/ 2432115 w 5250730"/>
                <a:gd name="connsiteY8" fmla="*/ 2141027 h 2676846"/>
                <a:gd name="connsiteX9" fmla="*/ 2667786 w 5250730"/>
                <a:gd name="connsiteY9" fmla="*/ 2602941 h 2676846"/>
                <a:gd name="connsiteX10" fmla="*/ 2903456 w 5250730"/>
                <a:gd name="connsiteY10" fmla="*/ 2282429 h 2676846"/>
                <a:gd name="connsiteX11" fmla="*/ 3101419 w 5250730"/>
                <a:gd name="connsiteY11" fmla="*/ 2593514 h 2676846"/>
                <a:gd name="connsiteX12" fmla="*/ 3808429 w 5250730"/>
                <a:gd name="connsiteY12" fmla="*/ 2244722 h 2676846"/>
                <a:gd name="connsiteX13" fmla="*/ 4581427 w 5250730"/>
                <a:gd name="connsiteY13" fmla="*/ 2508673 h 2676846"/>
                <a:gd name="connsiteX14" fmla="*/ 5250730 w 5250730"/>
                <a:gd name="connsiteY14" fmla="*/ 2527526 h 2676846"/>
                <a:gd name="connsiteX0" fmla="*/ 0 w 5250730"/>
                <a:gd name="connsiteY0" fmla="*/ 2612368 h 2693296"/>
                <a:gd name="connsiteX1" fmla="*/ 348792 w 5250730"/>
                <a:gd name="connsiteY1" fmla="*/ 2216442 h 2693296"/>
                <a:gd name="connsiteX2" fmla="*/ 641023 w 5250730"/>
                <a:gd name="connsiteY2" fmla="*/ 1143 h 2693296"/>
                <a:gd name="connsiteX3" fmla="*/ 914400 w 5250730"/>
                <a:gd name="connsiteY3" fmla="*/ 2536953 h 2693296"/>
                <a:gd name="connsiteX4" fmla="*/ 1273292 w 5250730"/>
                <a:gd name="connsiteY4" fmla="*/ 2442011 h 2693296"/>
                <a:gd name="connsiteX5" fmla="*/ 1574276 w 5250730"/>
                <a:gd name="connsiteY5" fmla="*/ 2631221 h 2693296"/>
                <a:gd name="connsiteX6" fmla="*/ 1819373 w 5250730"/>
                <a:gd name="connsiteY6" fmla="*/ 2188161 h 2693296"/>
                <a:gd name="connsiteX7" fmla="*/ 2102177 w 5250730"/>
                <a:gd name="connsiteY7" fmla="*/ 2631221 h 2693296"/>
                <a:gd name="connsiteX8" fmla="*/ 2432115 w 5250730"/>
                <a:gd name="connsiteY8" fmla="*/ 2141027 h 2693296"/>
                <a:gd name="connsiteX9" fmla="*/ 2667786 w 5250730"/>
                <a:gd name="connsiteY9" fmla="*/ 2602941 h 2693296"/>
                <a:gd name="connsiteX10" fmla="*/ 2903456 w 5250730"/>
                <a:gd name="connsiteY10" fmla="*/ 2282429 h 2693296"/>
                <a:gd name="connsiteX11" fmla="*/ 3101419 w 5250730"/>
                <a:gd name="connsiteY11" fmla="*/ 2593514 h 2693296"/>
                <a:gd name="connsiteX12" fmla="*/ 3808429 w 5250730"/>
                <a:gd name="connsiteY12" fmla="*/ 2244722 h 2693296"/>
                <a:gd name="connsiteX13" fmla="*/ 4581427 w 5250730"/>
                <a:gd name="connsiteY13" fmla="*/ 2508673 h 2693296"/>
                <a:gd name="connsiteX14" fmla="*/ 5250730 w 5250730"/>
                <a:gd name="connsiteY14" fmla="*/ 2527526 h 2693296"/>
                <a:gd name="connsiteX0" fmla="*/ 0 w 5250730"/>
                <a:gd name="connsiteY0" fmla="*/ 2612368 h 2693296"/>
                <a:gd name="connsiteX1" fmla="*/ 348792 w 5250730"/>
                <a:gd name="connsiteY1" fmla="*/ 2216442 h 2693296"/>
                <a:gd name="connsiteX2" fmla="*/ 641023 w 5250730"/>
                <a:gd name="connsiteY2" fmla="*/ 1143 h 2693296"/>
                <a:gd name="connsiteX3" fmla="*/ 914400 w 5250730"/>
                <a:gd name="connsiteY3" fmla="*/ 2536953 h 2693296"/>
                <a:gd name="connsiteX4" fmla="*/ 1273292 w 5250730"/>
                <a:gd name="connsiteY4" fmla="*/ 2442011 h 2693296"/>
                <a:gd name="connsiteX5" fmla="*/ 1574276 w 5250730"/>
                <a:gd name="connsiteY5" fmla="*/ 2631221 h 2693296"/>
                <a:gd name="connsiteX6" fmla="*/ 1819373 w 5250730"/>
                <a:gd name="connsiteY6" fmla="*/ 2188161 h 2693296"/>
                <a:gd name="connsiteX7" fmla="*/ 2102177 w 5250730"/>
                <a:gd name="connsiteY7" fmla="*/ 2631221 h 2693296"/>
                <a:gd name="connsiteX8" fmla="*/ 2432115 w 5250730"/>
                <a:gd name="connsiteY8" fmla="*/ 2141027 h 2693296"/>
                <a:gd name="connsiteX9" fmla="*/ 2667786 w 5250730"/>
                <a:gd name="connsiteY9" fmla="*/ 2602941 h 2693296"/>
                <a:gd name="connsiteX10" fmla="*/ 2881684 w 5250730"/>
                <a:gd name="connsiteY10" fmla="*/ 2380401 h 2693296"/>
                <a:gd name="connsiteX11" fmla="*/ 3101419 w 5250730"/>
                <a:gd name="connsiteY11" fmla="*/ 2593514 h 2693296"/>
                <a:gd name="connsiteX12" fmla="*/ 3808429 w 5250730"/>
                <a:gd name="connsiteY12" fmla="*/ 2244722 h 2693296"/>
                <a:gd name="connsiteX13" fmla="*/ 4581427 w 5250730"/>
                <a:gd name="connsiteY13" fmla="*/ 2508673 h 2693296"/>
                <a:gd name="connsiteX14" fmla="*/ 5250730 w 5250730"/>
                <a:gd name="connsiteY14" fmla="*/ 2527526 h 2693296"/>
                <a:gd name="connsiteX0" fmla="*/ 0 w 5337816"/>
                <a:gd name="connsiteY0" fmla="*/ 2677690 h 2693303"/>
                <a:gd name="connsiteX1" fmla="*/ 435878 w 5337816"/>
                <a:gd name="connsiteY1" fmla="*/ 2216449 h 2693303"/>
                <a:gd name="connsiteX2" fmla="*/ 728109 w 5337816"/>
                <a:gd name="connsiteY2" fmla="*/ 1150 h 2693303"/>
                <a:gd name="connsiteX3" fmla="*/ 1001486 w 5337816"/>
                <a:gd name="connsiteY3" fmla="*/ 2536960 h 2693303"/>
                <a:gd name="connsiteX4" fmla="*/ 1360378 w 5337816"/>
                <a:gd name="connsiteY4" fmla="*/ 2442018 h 2693303"/>
                <a:gd name="connsiteX5" fmla="*/ 1661362 w 5337816"/>
                <a:gd name="connsiteY5" fmla="*/ 2631228 h 2693303"/>
                <a:gd name="connsiteX6" fmla="*/ 1906459 w 5337816"/>
                <a:gd name="connsiteY6" fmla="*/ 2188168 h 2693303"/>
                <a:gd name="connsiteX7" fmla="*/ 2189263 w 5337816"/>
                <a:gd name="connsiteY7" fmla="*/ 2631228 h 2693303"/>
                <a:gd name="connsiteX8" fmla="*/ 2519201 w 5337816"/>
                <a:gd name="connsiteY8" fmla="*/ 2141034 h 2693303"/>
                <a:gd name="connsiteX9" fmla="*/ 2754872 w 5337816"/>
                <a:gd name="connsiteY9" fmla="*/ 2602948 h 2693303"/>
                <a:gd name="connsiteX10" fmla="*/ 2968770 w 5337816"/>
                <a:gd name="connsiteY10" fmla="*/ 2380408 h 2693303"/>
                <a:gd name="connsiteX11" fmla="*/ 3188505 w 5337816"/>
                <a:gd name="connsiteY11" fmla="*/ 2593521 h 2693303"/>
                <a:gd name="connsiteX12" fmla="*/ 3895515 w 5337816"/>
                <a:gd name="connsiteY12" fmla="*/ 2244729 h 2693303"/>
                <a:gd name="connsiteX13" fmla="*/ 4668513 w 5337816"/>
                <a:gd name="connsiteY13" fmla="*/ 2508680 h 2693303"/>
                <a:gd name="connsiteX14" fmla="*/ 5337816 w 5337816"/>
                <a:gd name="connsiteY14" fmla="*/ 2527533 h 2693303"/>
                <a:gd name="connsiteX0" fmla="*/ 0 w 5337816"/>
                <a:gd name="connsiteY0" fmla="*/ 2677690 h 2692368"/>
                <a:gd name="connsiteX1" fmla="*/ 435878 w 5337816"/>
                <a:gd name="connsiteY1" fmla="*/ 2216449 h 2692368"/>
                <a:gd name="connsiteX2" fmla="*/ 728109 w 5337816"/>
                <a:gd name="connsiteY2" fmla="*/ 1150 h 2692368"/>
                <a:gd name="connsiteX3" fmla="*/ 1001486 w 5337816"/>
                <a:gd name="connsiteY3" fmla="*/ 2536960 h 2692368"/>
                <a:gd name="connsiteX4" fmla="*/ 1360378 w 5337816"/>
                <a:gd name="connsiteY4" fmla="*/ 2442018 h 2692368"/>
                <a:gd name="connsiteX5" fmla="*/ 1661362 w 5337816"/>
                <a:gd name="connsiteY5" fmla="*/ 2663885 h 2692368"/>
                <a:gd name="connsiteX6" fmla="*/ 1906459 w 5337816"/>
                <a:gd name="connsiteY6" fmla="*/ 2188168 h 2692368"/>
                <a:gd name="connsiteX7" fmla="*/ 2189263 w 5337816"/>
                <a:gd name="connsiteY7" fmla="*/ 2631228 h 2692368"/>
                <a:gd name="connsiteX8" fmla="*/ 2519201 w 5337816"/>
                <a:gd name="connsiteY8" fmla="*/ 2141034 h 2692368"/>
                <a:gd name="connsiteX9" fmla="*/ 2754872 w 5337816"/>
                <a:gd name="connsiteY9" fmla="*/ 2602948 h 2692368"/>
                <a:gd name="connsiteX10" fmla="*/ 2968770 w 5337816"/>
                <a:gd name="connsiteY10" fmla="*/ 2380408 h 2692368"/>
                <a:gd name="connsiteX11" fmla="*/ 3188505 w 5337816"/>
                <a:gd name="connsiteY11" fmla="*/ 2593521 h 2692368"/>
                <a:gd name="connsiteX12" fmla="*/ 3895515 w 5337816"/>
                <a:gd name="connsiteY12" fmla="*/ 2244729 h 2692368"/>
                <a:gd name="connsiteX13" fmla="*/ 4668513 w 5337816"/>
                <a:gd name="connsiteY13" fmla="*/ 2508680 h 2692368"/>
                <a:gd name="connsiteX14" fmla="*/ 5337816 w 5337816"/>
                <a:gd name="connsiteY14" fmla="*/ 2527533 h 2692368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02948 h 2696632"/>
                <a:gd name="connsiteX10" fmla="*/ 2968770 w 5337816"/>
                <a:gd name="connsiteY10" fmla="*/ 2380408 h 2696632"/>
                <a:gd name="connsiteX11" fmla="*/ 3188505 w 5337816"/>
                <a:gd name="connsiteY11" fmla="*/ 2593521 h 2696632"/>
                <a:gd name="connsiteX12" fmla="*/ 3895515 w 5337816"/>
                <a:gd name="connsiteY12" fmla="*/ 2244729 h 2696632"/>
                <a:gd name="connsiteX13" fmla="*/ 4668513 w 5337816"/>
                <a:gd name="connsiteY13" fmla="*/ 2508680 h 2696632"/>
                <a:gd name="connsiteX14" fmla="*/ 5337816 w 5337816"/>
                <a:gd name="connsiteY14" fmla="*/ 2527533 h 2696632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68263 h 2696632"/>
                <a:gd name="connsiteX10" fmla="*/ 2968770 w 5337816"/>
                <a:gd name="connsiteY10" fmla="*/ 2380408 h 2696632"/>
                <a:gd name="connsiteX11" fmla="*/ 3188505 w 5337816"/>
                <a:gd name="connsiteY11" fmla="*/ 2593521 h 2696632"/>
                <a:gd name="connsiteX12" fmla="*/ 3895515 w 5337816"/>
                <a:gd name="connsiteY12" fmla="*/ 2244729 h 2696632"/>
                <a:gd name="connsiteX13" fmla="*/ 4668513 w 5337816"/>
                <a:gd name="connsiteY13" fmla="*/ 2508680 h 2696632"/>
                <a:gd name="connsiteX14" fmla="*/ 5337816 w 5337816"/>
                <a:gd name="connsiteY14" fmla="*/ 2527533 h 2696632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68263 h 2696632"/>
                <a:gd name="connsiteX10" fmla="*/ 2968770 w 5337816"/>
                <a:gd name="connsiteY10" fmla="*/ 2380408 h 2696632"/>
                <a:gd name="connsiteX11" fmla="*/ 3221162 w 5337816"/>
                <a:gd name="connsiteY11" fmla="*/ 2680606 h 2696632"/>
                <a:gd name="connsiteX12" fmla="*/ 3895515 w 5337816"/>
                <a:gd name="connsiteY12" fmla="*/ 2244729 h 2696632"/>
                <a:gd name="connsiteX13" fmla="*/ 4668513 w 5337816"/>
                <a:gd name="connsiteY13" fmla="*/ 2508680 h 2696632"/>
                <a:gd name="connsiteX14" fmla="*/ 5337816 w 5337816"/>
                <a:gd name="connsiteY14" fmla="*/ 2527533 h 2696632"/>
                <a:gd name="connsiteX0" fmla="*/ 0 w 5337816"/>
                <a:gd name="connsiteY0" fmla="*/ 2677690 h 2696632"/>
                <a:gd name="connsiteX1" fmla="*/ 435878 w 5337816"/>
                <a:gd name="connsiteY1" fmla="*/ 2216449 h 2696632"/>
                <a:gd name="connsiteX2" fmla="*/ 728109 w 5337816"/>
                <a:gd name="connsiteY2" fmla="*/ 1150 h 2696632"/>
                <a:gd name="connsiteX3" fmla="*/ 1001486 w 5337816"/>
                <a:gd name="connsiteY3" fmla="*/ 2536960 h 2696632"/>
                <a:gd name="connsiteX4" fmla="*/ 1360378 w 5337816"/>
                <a:gd name="connsiteY4" fmla="*/ 2442018 h 2696632"/>
                <a:gd name="connsiteX5" fmla="*/ 1661362 w 5337816"/>
                <a:gd name="connsiteY5" fmla="*/ 2663885 h 2696632"/>
                <a:gd name="connsiteX6" fmla="*/ 1906459 w 5337816"/>
                <a:gd name="connsiteY6" fmla="*/ 2188168 h 2696632"/>
                <a:gd name="connsiteX7" fmla="*/ 2189263 w 5337816"/>
                <a:gd name="connsiteY7" fmla="*/ 2696543 h 2696632"/>
                <a:gd name="connsiteX8" fmla="*/ 2519201 w 5337816"/>
                <a:gd name="connsiteY8" fmla="*/ 2141034 h 2696632"/>
                <a:gd name="connsiteX9" fmla="*/ 2754872 w 5337816"/>
                <a:gd name="connsiteY9" fmla="*/ 2668263 h 2696632"/>
                <a:gd name="connsiteX10" fmla="*/ 2968770 w 5337816"/>
                <a:gd name="connsiteY10" fmla="*/ 2380408 h 2696632"/>
                <a:gd name="connsiteX11" fmla="*/ 3221162 w 5337816"/>
                <a:gd name="connsiteY11" fmla="*/ 2680606 h 2696632"/>
                <a:gd name="connsiteX12" fmla="*/ 3895515 w 5337816"/>
                <a:gd name="connsiteY12" fmla="*/ 2244729 h 2696632"/>
                <a:gd name="connsiteX13" fmla="*/ 4668513 w 5337816"/>
                <a:gd name="connsiteY13" fmla="*/ 2671966 h 2696632"/>
                <a:gd name="connsiteX14" fmla="*/ 5337816 w 5337816"/>
                <a:gd name="connsiteY14" fmla="*/ 2527533 h 2696632"/>
                <a:gd name="connsiteX0" fmla="*/ 0 w 5424902"/>
                <a:gd name="connsiteY0" fmla="*/ 2677690 h 2706406"/>
                <a:gd name="connsiteX1" fmla="*/ 435878 w 5424902"/>
                <a:gd name="connsiteY1" fmla="*/ 2216449 h 2706406"/>
                <a:gd name="connsiteX2" fmla="*/ 728109 w 5424902"/>
                <a:gd name="connsiteY2" fmla="*/ 1150 h 2706406"/>
                <a:gd name="connsiteX3" fmla="*/ 1001486 w 5424902"/>
                <a:gd name="connsiteY3" fmla="*/ 2536960 h 2706406"/>
                <a:gd name="connsiteX4" fmla="*/ 1360378 w 5424902"/>
                <a:gd name="connsiteY4" fmla="*/ 2442018 h 2706406"/>
                <a:gd name="connsiteX5" fmla="*/ 1661362 w 5424902"/>
                <a:gd name="connsiteY5" fmla="*/ 2663885 h 2706406"/>
                <a:gd name="connsiteX6" fmla="*/ 1906459 w 5424902"/>
                <a:gd name="connsiteY6" fmla="*/ 2188168 h 2706406"/>
                <a:gd name="connsiteX7" fmla="*/ 2189263 w 5424902"/>
                <a:gd name="connsiteY7" fmla="*/ 2696543 h 2706406"/>
                <a:gd name="connsiteX8" fmla="*/ 2519201 w 5424902"/>
                <a:gd name="connsiteY8" fmla="*/ 2141034 h 2706406"/>
                <a:gd name="connsiteX9" fmla="*/ 2754872 w 5424902"/>
                <a:gd name="connsiteY9" fmla="*/ 2668263 h 2706406"/>
                <a:gd name="connsiteX10" fmla="*/ 2968770 w 5424902"/>
                <a:gd name="connsiteY10" fmla="*/ 2380408 h 2706406"/>
                <a:gd name="connsiteX11" fmla="*/ 3221162 w 5424902"/>
                <a:gd name="connsiteY11" fmla="*/ 2680606 h 2706406"/>
                <a:gd name="connsiteX12" fmla="*/ 3895515 w 5424902"/>
                <a:gd name="connsiteY12" fmla="*/ 2244729 h 2706406"/>
                <a:gd name="connsiteX13" fmla="*/ 4668513 w 5424902"/>
                <a:gd name="connsiteY13" fmla="*/ 2671966 h 2706406"/>
                <a:gd name="connsiteX14" fmla="*/ 5424902 w 5424902"/>
                <a:gd name="connsiteY14" fmla="*/ 2679933 h 27064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424902" h="2706406">
                  <a:moveTo>
                    <a:pt x="0" y="2677690"/>
                  </a:moveTo>
                  <a:cubicBezTo>
                    <a:pt x="120977" y="2697329"/>
                    <a:pt x="314527" y="2662539"/>
                    <a:pt x="435878" y="2216449"/>
                  </a:cubicBezTo>
                  <a:cubicBezTo>
                    <a:pt x="557229" y="1770359"/>
                    <a:pt x="633841" y="-52269"/>
                    <a:pt x="728109" y="1150"/>
                  </a:cubicBezTo>
                  <a:cubicBezTo>
                    <a:pt x="822377" y="54568"/>
                    <a:pt x="896108" y="2130149"/>
                    <a:pt x="1001486" y="2536960"/>
                  </a:cubicBezTo>
                  <a:cubicBezTo>
                    <a:pt x="1106864" y="2943771"/>
                    <a:pt x="1250399" y="2420864"/>
                    <a:pt x="1360378" y="2442018"/>
                  </a:cubicBezTo>
                  <a:cubicBezTo>
                    <a:pt x="1470357" y="2463172"/>
                    <a:pt x="1570349" y="2706193"/>
                    <a:pt x="1661362" y="2663885"/>
                  </a:cubicBezTo>
                  <a:cubicBezTo>
                    <a:pt x="1752376" y="2621577"/>
                    <a:pt x="1818476" y="2182725"/>
                    <a:pt x="1906459" y="2188168"/>
                  </a:cubicBezTo>
                  <a:cubicBezTo>
                    <a:pt x="1994443" y="2193611"/>
                    <a:pt x="2087139" y="2704399"/>
                    <a:pt x="2189263" y="2696543"/>
                  </a:cubicBezTo>
                  <a:cubicBezTo>
                    <a:pt x="2291387" y="2688687"/>
                    <a:pt x="2424933" y="2145747"/>
                    <a:pt x="2519201" y="2141034"/>
                  </a:cubicBezTo>
                  <a:cubicBezTo>
                    <a:pt x="2613469" y="2136321"/>
                    <a:pt x="2679944" y="2628367"/>
                    <a:pt x="2754872" y="2668263"/>
                  </a:cubicBezTo>
                  <a:cubicBezTo>
                    <a:pt x="2829800" y="2708159"/>
                    <a:pt x="2891055" y="2378351"/>
                    <a:pt x="2968770" y="2380408"/>
                  </a:cubicBezTo>
                  <a:cubicBezTo>
                    <a:pt x="3046485" y="2382465"/>
                    <a:pt x="3066705" y="2703219"/>
                    <a:pt x="3221162" y="2680606"/>
                  </a:cubicBezTo>
                  <a:cubicBezTo>
                    <a:pt x="3375619" y="2657993"/>
                    <a:pt x="3654290" y="2246169"/>
                    <a:pt x="3895515" y="2244729"/>
                  </a:cubicBezTo>
                  <a:cubicBezTo>
                    <a:pt x="4136740" y="2243289"/>
                    <a:pt x="4413615" y="2599432"/>
                    <a:pt x="4668513" y="2671966"/>
                  </a:cubicBezTo>
                  <a:cubicBezTo>
                    <a:pt x="4923411" y="2744500"/>
                    <a:pt x="5322778" y="2679933"/>
                    <a:pt x="5424902" y="2679933"/>
                  </a:cubicBezTo>
                </a:path>
              </a:pathLst>
            </a:cu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  <p:sp>
          <p:nvSpPr>
            <p:cNvPr id="8" name="TextovéPole 7"/>
            <p:cNvSpPr txBox="1"/>
            <p:nvPr/>
          </p:nvSpPr>
          <p:spPr>
            <a:xfrm rot="18680243">
              <a:off x="5994634" y="4700976"/>
              <a:ext cx="929144" cy="267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cs-CZ" sz="1985" dirty="0"/>
                <a:t>albumin</a:t>
              </a:r>
            </a:p>
          </p:txBody>
        </p:sp>
        <p:sp>
          <p:nvSpPr>
            <p:cNvPr id="9" name="TextovéPole 8"/>
            <p:cNvSpPr txBox="1"/>
            <p:nvPr/>
          </p:nvSpPr>
          <p:spPr>
            <a:xfrm rot="18325783">
              <a:off x="6554651" y="5590265"/>
              <a:ext cx="1033862" cy="267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α</a:t>
              </a:r>
              <a:r>
                <a:rPr lang="cs-CZ" sz="1985" dirty="0"/>
                <a:t>2 frakce</a:t>
              </a:r>
            </a:p>
          </p:txBody>
        </p:sp>
        <p:sp>
          <p:nvSpPr>
            <p:cNvPr id="10" name="TextovéPole 9"/>
            <p:cNvSpPr txBox="1"/>
            <p:nvPr/>
          </p:nvSpPr>
          <p:spPr>
            <a:xfrm rot="18405625">
              <a:off x="6257826" y="5707522"/>
              <a:ext cx="1033862" cy="267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α</a:t>
              </a:r>
              <a:r>
                <a:rPr lang="cs-CZ" sz="1985" dirty="0"/>
                <a:t>1 frakce</a:t>
              </a:r>
            </a:p>
          </p:txBody>
        </p:sp>
        <p:sp>
          <p:nvSpPr>
            <p:cNvPr id="11" name="TextovéPole 10"/>
            <p:cNvSpPr txBox="1"/>
            <p:nvPr/>
          </p:nvSpPr>
          <p:spPr>
            <a:xfrm rot="18367398">
              <a:off x="6835790" y="5575929"/>
              <a:ext cx="1077470" cy="267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β</a:t>
              </a:r>
              <a:r>
                <a:rPr lang="cs-CZ" sz="1985" dirty="0"/>
                <a:t>1 frakce </a:t>
              </a:r>
            </a:p>
          </p:txBody>
        </p:sp>
        <p:sp>
          <p:nvSpPr>
            <p:cNvPr id="12" name="TextovéPole 11"/>
            <p:cNvSpPr txBox="1"/>
            <p:nvPr/>
          </p:nvSpPr>
          <p:spPr>
            <a:xfrm rot="18418374">
              <a:off x="7038801" y="5670806"/>
              <a:ext cx="1077470" cy="267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β</a:t>
              </a:r>
              <a:r>
                <a:rPr lang="cs-CZ" sz="1985" dirty="0"/>
                <a:t>2 frakce </a:t>
              </a:r>
            </a:p>
          </p:txBody>
        </p:sp>
        <p:sp>
          <p:nvSpPr>
            <p:cNvPr id="13" name="TextovéPole 12"/>
            <p:cNvSpPr txBox="1"/>
            <p:nvPr/>
          </p:nvSpPr>
          <p:spPr>
            <a:xfrm rot="18075047">
              <a:off x="7573334" y="5590265"/>
              <a:ext cx="942285" cy="26763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985" dirty="0"/>
                <a:t>γ</a:t>
              </a:r>
              <a:r>
                <a:rPr lang="cs-CZ" sz="1985" dirty="0"/>
                <a:t> frakce </a:t>
              </a:r>
            </a:p>
          </p:txBody>
        </p:sp>
        <p:sp>
          <p:nvSpPr>
            <p:cNvPr id="15" name="Volný tvar 14"/>
            <p:cNvSpPr/>
            <p:nvPr/>
          </p:nvSpPr>
          <p:spPr>
            <a:xfrm>
              <a:off x="5796135" y="6099007"/>
              <a:ext cx="197910" cy="54474"/>
            </a:xfrm>
            <a:custGeom>
              <a:avLst/>
              <a:gdLst>
                <a:gd name="connsiteX0" fmla="*/ 0 w 348792"/>
                <a:gd name="connsiteY0" fmla="*/ 66019 h 75446"/>
                <a:gd name="connsiteX1" fmla="*/ 197963 w 348792"/>
                <a:gd name="connsiteY1" fmla="*/ 66019 h 75446"/>
                <a:gd name="connsiteX2" fmla="*/ 282804 w 348792"/>
                <a:gd name="connsiteY2" fmla="*/ 32 h 75446"/>
                <a:gd name="connsiteX3" fmla="*/ 348792 w 348792"/>
                <a:gd name="connsiteY3" fmla="*/ 75446 h 75446"/>
                <a:gd name="connsiteX0" fmla="*/ 0 w 527902"/>
                <a:gd name="connsiteY0" fmla="*/ 66438 h 104146"/>
                <a:gd name="connsiteX1" fmla="*/ 197963 w 527902"/>
                <a:gd name="connsiteY1" fmla="*/ 66438 h 104146"/>
                <a:gd name="connsiteX2" fmla="*/ 282804 w 527902"/>
                <a:gd name="connsiteY2" fmla="*/ 451 h 104146"/>
                <a:gd name="connsiteX3" fmla="*/ 527902 w 527902"/>
                <a:gd name="connsiteY3" fmla="*/ 104146 h 104146"/>
                <a:gd name="connsiteX0" fmla="*/ 0 w 527902"/>
                <a:gd name="connsiteY0" fmla="*/ 75815 h 113523"/>
                <a:gd name="connsiteX1" fmla="*/ 197963 w 527902"/>
                <a:gd name="connsiteY1" fmla="*/ 75815 h 113523"/>
                <a:gd name="connsiteX2" fmla="*/ 282804 w 527902"/>
                <a:gd name="connsiteY2" fmla="*/ 402 h 113523"/>
                <a:gd name="connsiteX3" fmla="*/ 527902 w 527902"/>
                <a:gd name="connsiteY3" fmla="*/ 113523 h 113523"/>
                <a:gd name="connsiteX0" fmla="*/ 0 w 386500"/>
                <a:gd name="connsiteY0" fmla="*/ 75442 h 84870"/>
                <a:gd name="connsiteX1" fmla="*/ 197963 w 386500"/>
                <a:gd name="connsiteY1" fmla="*/ 75442 h 84870"/>
                <a:gd name="connsiteX2" fmla="*/ 282804 w 386500"/>
                <a:gd name="connsiteY2" fmla="*/ 29 h 84870"/>
                <a:gd name="connsiteX3" fmla="*/ 386500 w 386500"/>
                <a:gd name="connsiteY3" fmla="*/ 84870 h 848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86500" h="84870">
                  <a:moveTo>
                    <a:pt x="0" y="75442"/>
                  </a:moveTo>
                  <a:cubicBezTo>
                    <a:pt x="75414" y="80941"/>
                    <a:pt x="150829" y="88011"/>
                    <a:pt x="197963" y="75442"/>
                  </a:cubicBezTo>
                  <a:cubicBezTo>
                    <a:pt x="245097" y="62873"/>
                    <a:pt x="251381" y="-1542"/>
                    <a:pt x="282804" y="29"/>
                  </a:cubicBezTo>
                  <a:cubicBezTo>
                    <a:pt x="314227" y="1600"/>
                    <a:pt x="356649" y="73872"/>
                    <a:pt x="386500" y="84870"/>
                  </a:cubicBezTo>
                </a:path>
              </a:pathLst>
            </a:custGeom>
            <a:noFill/>
            <a:ln w="3492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cs-CZ" sz="1985"/>
            </a:p>
          </p:txBody>
        </p:sp>
      </p:grpSp>
      <p:pic>
        <p:nvPicPr>
          <p:cNvPr id="6" name="Zvuk 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8558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9936"/>
    </mc:Choice>
    <mc:Fallback>
      <p:transition spd="slow" advTm="499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pn414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03500" y="1343025"/>
            <a:ext cx="6011240" cy="48330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1274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528"/>
    </mc:Choice>
    <mc:Fallback>
      <p:transition spd="slow" advTm="1652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74700" y="657225"/>
            <a:ext cx="9278797" cy="533400"/>
          </a:xfrm>
        </p:spPr>
        <p:txBody>
          <a:bodyPr/>
          <a:lstStyle/>
          <a:p>
            <a:r>
              <a:rPr lang="cs-CZ" dirty="0"/>
              <a:t>Elektroforetické typy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155700" y="1266825"/>
            <a:ext cx="8956867" cy="5887465"/>
          </a:xfrm>
        </p:spPr>
        <p:txBody>
          <a:bodyPr>
            <a:normAutofit/>
          </a:bodyPr>
          <a:lstStyle/>
          <a:p>
            <a:r>
              <a:rPr lang="cs-CZ" sz="2200" dirty="0"/>
              <a:t>Akutní zánět – </a:t>
            </a:r>
          </a:p>
          <a:p>
            <a:pPr lvl="1"/>
            <a:r>
              <a:rPr lang="cs-CZ" sz="2200" dirty="0"/>
              <a:t>↑↑ </a:t>
            </a:r>
            <a:r>
              <a:rPr lang="el-GR" sz="2200" dirty="0"/>
              <a:t>α</a:t>
            </a:r>
            <a:r>
              <a:rPr lang="cs-CZ" sz="2200" dirty="0"/>
              <a:t>1, ↑↑</a:t>
            </a:r>
            <a:r>
              <a:rPr lang="el-GR" sz="2200" dirty="0"/>
              <a:t>α</a:t>
            </a:r>
            <a:r>
              <a:rPr lang="cs-CZ" sz="2200" dirty="0"/>
              <a:t>2,↑</a:t>
            </a:r>
            <a:r>
              <a:rPr lang="el-GR" sz="2200" dirty="0"/>
              <a:t>β</a:t>
            </a:r>
            <a:r>
              <a:rPr lang="cs-CZ" sz="2200" dirty="0"/>
              <a:t> globuliny, ↓albumin</a:t>
            </a:r>
          </a:p>
          <a:p>
            <a:pPr lvl="1"/>
            <a:endParaRPr lang="cs-CZ" sz="2200" dirty="0"/>
          </a:p>
          <a:p>
            <a:r>
              <a:rPr lang="cs-CZ" sz="2200" dirty="0"/>
              <a:t>Chronický zánět</a:t>
            </a:r>
          </a:p>
          <a:p>
            <a:pPr lvl="1"/>
            <a:r>
              <a:rPr lang="cs-CZ" sz="2200" dirty="0"/>
              <a:t>↑</a:t>
            </a:r>
            <a:r>
              <a:rPr lang="el-GR" sz="2200" dirty="0"/>
              <a:t>α</a:t>
            </a:r>
            <a:r>
              <a:rPr lang="cs-CZ" sz="2200" dirty="0"/>
              <a:t>1,↑</a:t>
            </a:r>
            <a:r>
              <a:rPr lang="el-GR" sz="2200" dirty="0"/>
              <a:t>α</a:t>
            </a:r>
            <a:r>
              <a:rPr lang="cs-CZ" sz="2200" dirty="0"/>
              <a:t>2, ↑↑</a:t>
            </a:r>
            <a:r>
              <a:rPr lang="el-GR" sz="2200" dirty="0"/>
              <a:t>γ</a:t>
            </a:r>
            <a:r>
              <a:rPr lang="cs-CZ" sz="2200" dirty="0"/>
              <a:t> globuliny (</a:t>
            </a:r>
            <a:r>
              <a:rPr lang="cs-CZ" sz="2200" dirty="0" err="1"/>
              <a:t>polyklonální</a:t>
            </a:r>
            <a:r>
              <a:rPr lang="cs-CZ" sz="2200" dirty="0"/>
              <a:t>), ↓albumin</a:t>
            </a:r>
          </a:p>
          <a:p>
            <a:pPr lvl="1"/>
            <a:endParaRPr lang="cs-CZ" sz="2200" dirty="0"/>
          </a:p>
          <a:p>
            <a:r>
              <a:rPr lang="cs-CZ" sz="2200" dirty="0"/>
              <a:t>Chronická </a:t>
            </a:r>
            <a:r>
              <a:rPr lang="cs-CZ" sz="2200" dirty="0" err="1"/>
              <a:t>hepatopatie</a:t>
            </a:r>
            <a:endParaRPr lang="cs-CZ" sz="2200" dirty="0"/>
          </a:p>
          <a:p>
            <a:pPr lvl="1"/>
            <a:r>
              <a:rPr lang="cs-CZ" sz="2200" dirty="0"/>
              <a:t>↓</a:t>
            </a:r>
            <a:r>
              <a:rPr lang="el-GR" sz="2200" dirty="0"/>
              <a:t>α</a:t>
            </a:r>
            <a:r>
              <a:rPr lang="cs-CZ" sz="2200" dirty="0"/>
              <a:t>1, ↓</a:t>
            </a:r>
            <a:r>
              <a:rPr lang="el-GR" sz="2200" dirty="0"/>
              <a:t>α</a:t>
            </a:r>
            <a:r>
              <a:rPr lang="cs-CZ" sz="2200" dirty="0"/>
              <a:t>2, ↓</a:t>
            </a:r>
            <a:r>
              <a:rPr lang="el-GR" sz="2200" dirty="0"/>
              <a:t>β</a:t>
            </a:r>
            <a:r>
              <a:rPr lang="cs-CZ" sz="2200" dirty="0"/>
              <a:t> globuliny, ↑</a:t>
            </a:r>
            <a:r>
              <a:rPr lang="el-GR" sz="2200" dirty="0"/>
              <a:t>γ</a:t>
            </a:r>
            <a:r>
              <a:rPr lang="cs-CZ" sz="2200" dirty="0"/>
              <a:t> globuliny, </a:t>
            </a:r>
            <a:r>
              <a:rPr lang="el-GR" sz="2200" dirty="0"/>
              <a:t>β</a:t>
            </a:r>
            <a:r>
              <a:rPr lang="cs-CZ" sz="2200" dirty="0"/>
              <a:t>-</a:t>
            </a:r>
            <a:r>
              <a:rPr lang="el-GR" sz="2200" dirty="0"/>
              <a:t>γ</a:t>
            </a:r>
            <a:r>
              <a:rPr lang="cs-CZ" sz="2200" dirty="0"/>
              <a:t> můstek, ↓albumin</a:t>
            </a:r>
          </a:p>
          <a:p>
            <a:pPr lvl="1"/>
            <a:endParaRPr lang="cs-CZ" sz="2200" dirty="0"/>
          </a:p>
          <a:p>
            <a:r>
              <a:rPr lang="cs-CZ" sz="2200" dirty="0"/>
              <a:t>Nefrotický syndrom</a:t>
            </a:r>
          </a:p>
          <a:p>
            <a:pPr lvl="1"/>
            <a:r>
              <a:rPr lang="cs-CZ" sz="2200" dirty="0"/>
              <a:t>↑</a:t>
            </a:r>
            <a:r>
              <a:rPr lang="el-GR" sz="2200" dirty="0"/>
              <a:t>α</a:t>
            </a:r>
            <a:r>
              <a:rPr lang="cs-CZ" sz="2200" dirty="0"/>
              <a:t>1, ↑↑</a:t>
            </a:r>
            <a:r>
              <a:rPr lang="el-GR" sz="2200" dirty="0"/>
              <a:t>α</a:t>
            </a:r>
            <a:r>
              <a:rPr lang="cs-CZ" sz="2200" dirty="0"/>
              <a:t>2,↑↑</a:t>
            </a:r>
            <a:r>
              <a:rPr lang="el-GR" sz="2200" dirty="0"/>
              <a:t>β</a:t>
            </a:r>
            <a:r>
              <a:rPr lang="cs-CZ" sz="2200" dirty="0"/>
              <a:t> globuliny, ↓</a:t>
            </a:r>
            <a:r>
              <a:rPr lang="el-GR" sz="2200" dirty="0"/>
              <a:t>γ</a:t>
            </a:r>
            <a:r>
              <a:rPr lang="cs-CZ" sz="2200" dirty="0"/>
              <a:t> globuliny,↓albumin</a:t>
            </a:r>
          </a:p>
          <a:p>
            <a:pPr lvl="1"/>
            <a:endParaRPr lang="cs-CZ" sz="2200" dirty="0"/>
          </a:p>
          <a:p>
            <a:r>
              <a:rPr lang="cs-CZ" sz="2200" dirty="0"/>
              <a:t>Malnutriční typ</a:t>
            </a:r>
          </a:p>
          <a:p>
            <a:pPr lvl="1"/>
            <a:r>
              <a:rPr lang="cs-CZ" sz="2200" dirty="0"/>
              <a:t>↓</a:t>
            </a:r>
            <a:r>
              <a:rPr lang="el-GR" sz="2200" dirty="0"/>
              <a:t>β</a:t>
            </a:r>
            <a:r>
              <a:rPr lang="cs-CZ" sz="2200" dirty="0"/>
              <a:t> globuliny (transferin), ↓</a:t>
            </a:r>
            <a:r>
              <a:rPr lang="el-GR" sz="2200" dirty="0"/>
              <a:t>γ</a:t>
            </a:r>
            <a:r>
              <a:rPr lang="cs-CZ" sz="2200" dirty="0"/>
              <a:t> globuliny,↓albumin</a:t>
            </a:r>
          </a:p>
          <a:p>
            <a:pPr lvl="1"/>
            <a:endParaRPr lang="cs-CZ" sz="2200" dirty="0"/>
          </a:p>
          <a:p>
            <a:r>
              <a:rPr lang="cs-CZ" sz="2200" dirty="0"/>
              <a:t>Monoklonální </a:t>
            </a:r>
            <a:r>
              <a:rPr lang="cs-CZ" sz="2200" dirty="0" err="1"/>
              <a:t>hyperimunoglobulinémie</a:t>
            </a:r>
            <a:endParaRPr lang="cs-CZ" sz="2200" dirty="0"/>
          </a:p>
        </p:txBody>
      </p:sp>
      <p:pic>
        <p:nvPicPr>
          <p:cNvPr id="5" name="Zvuk 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17013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2566"/>
    </mc:Choice>
    <mc:Fallback>
      <p:transition spd="slow" advTm="2256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cs-CZ" sz="3970" dirty="0"/>
              <a:t>Monoklonální </a:t>
            </a:r>
            <a:r>
              <a:rPr lang="cs-CZ" sz="3970" dirty="0" err="1"/>
              <a:t>hyperimunoglobulinémie</a:t>
            </a:r>
            <a:r>
              <a:rPr lang="cs-CZ" sz="3970" dirty="0"/>
              <a:t> </a:t>
            </a:r>
            <a:br>
              <a:rPr lang="cs-CZ" sz="3970" dirty="0"/>
            </a:br>
            <a:r>
              <a:rPr lang="cs-CZ" sz="3970" dirty="0"/>
              <a:t/>
            </a:r>
            <a:br>
              <a:rPr lang="cs-CZ" sz="3970" dirty="0"/>
            </a:br>
            <a:r>
              <a:rPr lang="cs-CZ" sz="3970" dirty="0"/>
              <a:t>	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707301" y="2257425"/>
            <a:ext cx="5320391" cy="3732215"/>
          </a:xfrm>
        </p:spPr>
        <p:txBody>
          <a:bodyPr>
            <a:normAutofit/>
          </a:bodyPr>
          <a:lstStyle/>
          <a:p>
            <a:r>
              <a:rPr lang="cs-CZ" sz="2200" dirty="0"/>
              <a:t>Úzký proužek monoklonálního </a:t>
            </a:r>
            <a:r>
              <a:rPr lang="cs-CZ" sz="2200" dirty="0" err="1"/>
              <a:t>Ig</a:t>
            </a:r>
            <a:r>
              <a:rPr lang="cs-CZ" sz="2200" dirty="0"/>
              <a:t> kdekoli od </a:t>
            </a:r>
            <a:r>
              <a:rPr lang="el-GR" sz="2200" dirty="0"/>
              <a:t>α</a:t>
            </a:r>
            <a:r>
              <a:rPr lang="cs-CZ" sz="2200" dirty="0"/>
              <a:t>2 po </a:t>
            </a:r>
            <a:r>
              <a:rPr lang="el-GR" sz="2200" dirty="0"/>
              <a:t>γ</a:t>
            </a:r>
            <a:r>
              <a:rPr lang="cs-CZ" sz="2200" dirty="0"/>
              <a:t>  globuliny </a:t>
            </a:r>
          </a:p>
          <a:p>
            <a:endParaRPr lang="cs-CZ" sz="2200" dirty="0"/>
          </a:p>
          <a:p>
            <a:r>
              <a:rPr lang="cs-CZ" sz="2200" dirty="0"/>
              <a:t>U těžších stavů snížení albuminu a ostatních </a:t>
            </a:r>
            <a:r>
              <a:rPr lang="cs-CZ" sz="2200" dirty="0" err="1"/>
              <a:t>IgG</a:t>
            </a:r>
            <a:endParaRPr lang="cs-CZ" sz="2200" dirty="0"/>
          </a:p>
          <a:p>
            <a:pPr>
              <a:buNone/>
            </a:pPr>
            <a:endParaRPr lang="cs-CZ" sz="2200" dirty="0"/>
          </a:p>
          <a:p>
            <a:r>
              <a:rPr lang="cs-CZ" sz="2200" dirty="0"/>
              <a:t>Tento typ doprovází mnohočetný myelom – dnes největší význam při provádění ELFO bílkovin séra</a:t>
            </a:r>
          </a:p>
        </p:txBody>
      </p:sp>
      <p:sp>
        <p:nvSpPr>
          <p:cNvPr id="5" name="Volný tvar 4"/>
          <p:cNvSpPr/>
          <p:nvPr/>
        </p:nvSpPr>
        <p:spPr>
          <a:xfrm>
            <a:off x="7429220" y="5229225"/>
            <a:ext cx="2524360" cy="1031208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  <a:gd name="connsiteX0" fmla="*/ 0 w 5424902"/>
              <a:gd name="connsiteY0" fmla="*/ 2677690 h 2753286"/>
              <a:gd name="connsiteX1" fmla="*/ 435878 w 5424902"/>
              <a:gd name="connsiteY1" fmla="*/ 2216449 h 2753286"/>
              <a:gd name="connsiteX2" fmla="*/ 728109 w 5424902"/>
              <a:gd name="connsiteY2" fmla="*/ 1150 h 2753286"/>
              <a:gd name="connsiteX3" fmla="*/ 1001486 w 5424902"/>
              <a:gd name="connsiteY3" fmla="*/ 2536960 h 2753286"/>
              <a:gd name="connsiteX4" fmla="*/ 1360378 w 5424902"/>
              <a:gd name="connsiteY4" fmla="*/ 2442018 h 2753286"/>
              <a:gd name="connsiteX5" fmla="*/ 1661362 w 5424902"/>
              <a:gd name="connsiteY5" fmla="*/ 2663885 h 2753286"/>
              <a:gd name="connsiteX6" fmla="*/ 1906459 w 5424902"/>
              <a:gd name="connsiteY6" fmla="*/ 2188168 h 2753286"/>
              <a:gd name="connsiteX7" fmla="*/ 2189263 w 5424902"/>
              <a:gd name="connsiteY7" fmla="*/ 2696543 h 2753286"/>
              <a:gd name="connsiteX8" fmla="*/ 2519201 w 5424902"/>
              <a:gd name="connsiteY8" fmla="*/ 2141034 h 2753286"/>
              <a:gd name="connsiteX9" fmla="*/ 2754872 w 5424902"/>
              <a:gd name="connsiteY9" fmla="*/ 2668263 h 2753286"/>
              <a:gd name="connsiteX10" fmla="*/ 2968770 w 5424902"/>
              <a:gd name="connsiteY10" fmla="*/ 2380408 h 2753286"/>
              <a:gd name="connsiteX11" fmla="*/ 3221162 w 5424902"/>
              <a:gd name="connsiteY11" fmla="*/ 2680606 h 2753286"/>
              <a:gd name="connsiteX12" fmla="*/ 3918645 w 5424902"/>
              <a:gd name="connsiteY12" fmla="*/ 761789 h 2753286"/>
              <a:gd name="connsiteX13" fmla="*/ 4668513 w 5424902"/>
              <a:gd name="connsiteY13" fmla="*/ 2671966 h 2753286"/>
              <a:gd name="connsiteX14" fmla="*/ 5424902 w 5424902"/>
              <a:gd name="connsiteY14" fmla="*/ 2679933 h 2753286"/>
              <a:gd name="connsiteX0" fmla="*/ 0 w 5424902"/>
              <a:gd name="connsiteY0" fmla="*/ 2677690 h 2711576"/>
              <a:gd name="connsiteX1" fmla="*/ 435878 w 5424902"/>
              <a:gd name="connsiteY1" fmla="*/ 2216449 h 2711576"/>
              <a:gd name="connsiteX2" fmla="*/ 728109 w 5424902"/>
              <a:gd name="connsiteY2" fmla="*/ 1150 h 2711576"/>
              <a:gd name="connsiteX3" fmla="*/ 1001486 w 5424902"/>
              <a:gd name="connsiteY3" fmla="*/ 2536960 h 2711576"/>
              <a:gd name="connsiteX4" fmla="*/ 1360378 w 5424902"/>
              <a:gd name="connsiteY4" fmla="*/ 2442018 h 2711576"/>
              <a:gd name="connsiteX5" fmla="*/ 1661362 w 5424902"/>
              <a:gd name="connsiteY5" fmla="*/ 2663885 h 2711576"/>
              <a:gd name="connsiteX6" fmla="*/ 1906459 w 5424902"/>
              <a:gd name="connsiteY6" fmla="*/ 2188168 h 2711576"/>
              <a:gd name="connsiteX7" fmla="*/ 2189263 w 5424902"/>
              <a:gd name="connsiteY7" fmla="*/ 2696543 h 2711576"/>
              <a:gd name="connsiteX8" fmla="*/ 2519201 w 5424902"/>
              <a:gd name="connsiteY8" fmla="*/ 2141034 h 2711576"/>
              <a:gd name="connsiteX9" fmla="*/ 2754872 w 5424902"/>
              <a:gd name="connsiteY9" fmla="*/ 2668263 h 2711576"/>
              <a:gd name="connsiteX10" fmla="*/ 2968770 w 5424902"/>
              <a:gd name="connsiteY10" fmla="*/ 2380408 h 2711576"/>
              <a:gd name="connsiteX11" fmla="*/ 3544968 w 5424902"/>
              <a:gd name="connsiteY11" fmla="*/ 2634978 h 2711576"/>
              <a:gd name="connsiteX12" fmla="*/ 3918645 w 5424902"/>
              <a:gd name="connsiteY12" fmla="*/ 761789 h 2711576"/>
              <a:gd name="connsiteX13" fmla="*/ 4668513 w 5424902"/>
              <a:gd name="connsiteY13" fmla="*/ 2671966 h 2711576"/>
              <a:gd name="connsiteX14" fmla="*/ 5424902 w 5424902"/>
              <a:gd name="connsiteY14" fmla="*/ 2679933 h 2711576"/>
              <a:gd name="connsiteX0" fmla="*/ 0 w 5424902"/>
              <a:gd name="connsiteY0" fmla="*/ 2677690 h 2711578"/>
              <a:gd name="connsiteX1" fmla="*/ 435878 w 5424902"/>
              <a:gd name="connsiteY1" fmla="*/ 2216449 h 2711578"/>
              <a:gd name="connsiteX2" fmla="*/ 728109 w 5424902"/>
              <a:gd name="connsiteY2" fmla="*/ 1150 h 2711578"/>
              <a:gd name="connsiteX3" fmla="*/ 1001486 w 5424902"/>
              <a:gd name="connsiteY3" fmla="*/ 2536960 h 2711578"/>
              <a:gd name="connsiteX4" fmla="*/ 1360378 w 5424902"/>
              <a:gd name="connsiteY4" fmla="*/ 2442018 h 2711578"/>
              <a:gd name="connsiteX5" fmla="*/ 1661362 w 5424902"/>
              <a:gd name="connsiteY5" fmla="*/ 2663885 h 2711578"/>
              <a:gd name="connsiteX6" fmla="*/ 1906459 w 5424902"/>
              <a:gd name="connsiteY6" fmla="*/ 2188168 h 2711578"/>
              <a:gd name="connsiteX7" fmla="*/ 2189263 w 5424902"/>
              <a:gd name="connsiteY7" fmla="*/ 2696543 h 2711578"/>
              <a:gd name="connsiteX8" fmla="*/ 2519201 w 5424902"/>
              <a:gd name="connsiteY8" fmla="*/ 2141034 h 2711578"/>
              <a:gd name="connsiteX9" fmla="*/ 2754872 w 5424902"/>
              <a:gd name="connsiteY9" fmla="*/ 2668263 h 2711578"/>
              <a:gd name="connsiteX10" fmla="*/ 2968770 w 5424902"/>
              <a:gd name="connsiteY10" fmla="*/ 2380408 h 2711578"/>
              <a:gd name="connsiteX11" fmla="*/ 3544968 w 5424902"/>
              <a:gd name="connsiteY11" fmla="*/ 2634978 h 2711578"/>
              <a:gd name="connsiteX12" fmla="*/ 3918645 w 5424902"/>
              <a:gd name="connsiteY12" fmla="*/ 761789 h 2711578"/>
              <a:gd name="connsiteX13" fmla="*/ 4159676 w 5424902"/>
              <a:gd name="connsiteY13" fmla="*/ 2580707 h 2711578"/>
              <a:gd name="connsiteX14" fmla="*/ 5424902 w 5424902"/>
              <a:gd name="connsiteY14" fmla="*/ 2679933 h 2711578"/>
              <a:gd name="connsiteX0" fmla="*/ 0 w 5424902"/>
              <a:gd name="connsiteY0" fmla="*/ 2677690 h 2711576"/>
              <a:gd name="connsiteX1" fmla="*/ 435878 w 5424902"/>
              <a:gd name="connsiteY1" fmla="*/ 2216449 h 2711576"/>
              <a:gd name="connsiteX2" fmla="*/ 728109 w 5424902"/>
              <a:gd name="connsiteY2" fmla="*/ 1150 h 2711576"/>
              <a:gd name="connsiteX3" fmla="*/ 1001486 w 5424902"/>
              <a:gd name="connsiteY3" fmla="*/ 2536960 h 2711576"/>
              <a:gd name="connsiteX4" fmla="*/ 1360378 w 5424902"/>
              <a:gd name="connsiteY4" fmla="*/ 2442018 h 2711576"/>
              <a:gd name="connsiteX5" fmla="*/ 1661362 w 5424902"/>
              <a:gd name="connsiteY5" fmla="*/ 2663885 h 2711576"/>
              <a:gd name="connsiteX6" fmla="*/ 1906459 w 5424902"/>
              <a:gd name="connsiteY6" fmla="*/ 2188168 h 2711576"/>
              <a:gd name="connsiteX7" fmla="*/ 2189263 w 5424902"/>
              <a:gd name="connsiteY7" fmla="*/ 2696543 h 2711576"/>
              <a:gd name="connsiteX8" fmla="*/ 2519201 w 5424902"/>
              <a:gd name="connsiteY8" fmla="*/ 2141034 h 2711576"/>
              <a:gd name="connsiteX9" fmla="*/ 2754872 w 5424902"/>
              <a:gd name="connsiteY9" fmla="*/ 2668263 h 2711576"/>
              <a:gd name="connsiteX10" fmla="*/ 2968770 w 5424902"/>
              <a:gd name="connsiteY10" fmla="*/ 2380408 h 2711576"/>
              <a:gd name="connsiteX11" fmla="*/ 3544968 w 5424902"/>
              <a:gd name="connsiteY11" fmla="*/ 2634978 h 2711576"/>
              <a:gd name="connsiteX12" fmla="*/ 3826129 w 5424902"/>
              <a:gd name="connsiteY12" fmla="*/ 761788 h 2711576"/>
              <a:gd name="connsiteX13" fmla="*/ 4159676 w 5424902"/>
              <a:gd name="connsiteY13" fmla="*/ 2580707 h 2711576"/>
              <a:gd name="connsiteX14" fmla="*/ 5424902 w 5424902"/>
              <a:gd name="connsiteY14" fmla="*/ 2679933 h 2711576"/>
              <a:gd name="connsiteX0" fmla="*/ 0 w 5424902"/>
              <a:gd name="connsiteY0" fmla="*/ 2677690 h 2711578"/>
              <a:gd name="connsiteX1" fmla="*/ 435878 w 5424902"/>
              <a:gd name="connsiteY1" fmla="*/ 2216449 h 2711578"/>
              <a:gd name="connsiteX2" fmla="*/ 728109 w 5424902"/>
              <a:gd name="connsiteY2" fmla="*/ 1150 h 2711578"/>
              <a:gd name="connsiteX3" fmla="*/ 1001486 w 5424902"/>
              <a:gd name="connsiteY3" fmla="*/ 2536960 h 2711578"/>
              <a:gd name="connsiteX4" fmla="*/ 1360378 w 5424902"/>
              <a:gd name="connsiteY4" fmla="*/ 2442018 h 2711578"/>
              <a:gd name="connsiteX5" fmla="*/ 1661362 w 5424902"/>
              <a:gd name="connsiteY5" fmla="*/ 2663885 h 2711578"/>
              <a:gd name="connsiteX6" fmla="*/ 1906459 w 5424902"/>
              <a:gd name="connsiteY6" fmla="*/ 2188168 h 2711578"/>
              <a:gd name="connsiteX7" fmla="*/ 2189263 w 5424902"/>
              <a:gd name="connsiteY7" fmla="*/ 2696543 h 2711578"/>
              <a:gd name="connsiteX8" fmla="*/ 2519201 w 5424902"/>
              <a:gd name="connsiteY8" fmla="*/ 2141034 h 2711578"/>
              <a:gd name="connsiteX9" fmla="*/ 2754872 w 5424902"/>
              <a:gd name="connsiteY9" fmla="*/ 2668263 h 2711578"/>
              <a:gd name="connsiteX10" fmla="*/ 2968770 w 5424902"/>
              <a:gd name="connsiteY10" fmla="*/ 2380408 h 2711578"/>
              <a:gd name="connsiteX11" fmla="*/ 3544968 w 5424902"/>
              <a:gd name="connsiteY11" fmla="*/ 2634978 h 2711578"/>
              <a:gd name="connsiteX12" fmla="*/ 3779871 w 5424902"/>
              <a:gd name="connsiteY12" fmla="*/ 761788 h 2711578"/>
              <a:gd name="connsiteX13" fmla="*/ 4159676 w 5424902"/>
              <a:gd name="connsiteY13" fmla="*/ 2580707 h 2711578"/>
              <a:gd name="connsiteX14" fmla="*/ 5424902 w 5424902"/>
              <a:gd name="connsiteY14" fmla="*/ 2679933 h 2711578"/>
              <a:gd name="connsiteX0" fmla="*/ 0 w 5424902"/>
              <a:gd name="connsiteY0" fmla="*/ 2677690 h 2724320"/>
              <a:gd name="connsiteX1" fmla="*/ 435878 w 5424902"/>
              <a:gd name="connsiteY1" fmla="*/ 2216449 h 2724320"/>
              <a:gd name="connsiteX2" fmla="*/ 728109 w 5424902"/>
              <a:gd name="connsiteY2" fmla="*/ 1150 h 2724320"/>
              <a:gd name="connsiteX3" fmla="*/ 1001486 w 5424902"/>
              <a:gd name="connsiteY3" fmla="*/ 2536960 h 2724320"/>
              <a:gd name="connsiteX4" fmla="*/ 1360378 w 5424902"/>
              <a:gd name="connsiteY4" fmla="*/ 2442018 h 2724320"/>
              <a:gd name="connsiteX5" fmla="*/ 1661362 w 5424902"/>
              <a:gd name="connsiteY5" fmla="*/ 2663885 h 2724320"/>
              <a:gd name="connsiteX6" fmla="*/ 1906459 w 5424902"/>
              <a:gd name="connsiteY6" fmla="*/ 2188168 h 2724320"/>
              <a:gd name="connsiteX7" fmla="*/ 2189263 w 5424902"/>
              <a:gd name="connsiteY7" fmla="*/ 2696543 h 2724320"/>
              <a:gd name="connsiteX8" fmla="*/ 2519201 w 5424902"/>
              <a:gd name="connsiteY8" fmla="*/ 2141034 h 2724320"/>
              <a:gd name="connsiteX9" fmla="*/ 2754872 w 5424902"/>
              <a:gd name="connsiteY9" fmla="*/ 2668263 h 2724320"/>
              <a:gd name="connsiteX10" fmla="*/ 3038157 w 5424902"/>
              <a:gd name="connsiteY10" fmla="*/ 2448853 h 2724320"/>
              <a:gd name="connsiteX11" fmla="*/ 3544968 w 5424902"/>
              <a:gd name="connsiteY11" fmla="*/ 2634978 h 2724320"/>
              <a:gd name="connsiteX12" fmla="*/ 3779871 w 5424902"/>
              <a:gd name="connsiteY12" fmla="*/ 761788 h 2724320"/>
              <a:gd name="connsiteX13" fmla="*/ 4159676 w 5424902"/>
              <a:gd name="connsiteY13" fmla="*/ 2580707 h 2724320"/>
              <a:gd name="connsiteX14" fmla="*/ 5424902 w 5424902"/>
              <a:gd name="connsiteY14" fmla="*/ 2679933 h 2724320"/>
              <a:gd name="connsiteX0" fmla="*/ 0 w 5424902"/>
              <a:gd name="connsiteY0" fmla="*/ 2677690 h 2724322"/>
              <a:gd name="connsiteX1" fmla="*/ 435878 w 5424902"/>
              <a:gd name="connsiteY1" fmla="*/ 2216449 h 2724322"/>
              <a:gd name="connsiteX2" fmla="*/ 728109 w 5424902"/>
              <a:gd name="connsiteY2" fmla="*/ 1150 h 2724322"/>
              <a:gd name="connsiteX3" fmla="*/ 1001486 w 5424902"/>
              <a:gd name="connsiteY3" fmla="*/ 2536960 h 2724322"/>
              <a:gd name="connsiteX4" fmla="*/ 1360378 w 5424902"/>
              <a:gd name="connsiteY4" fmla="*/ 2442018 h 2724322"/>
              <a:gd name="connsiteX5" fmla="*/ 1661362 w 5424902"/>
              <a:gd name="connsiteY5" fmla="*/ 2663885 h 2724322"/>
              <a:gd name="connsiteX6" fmla="*/ 1906459 w 5424902"/>
              <a:gd name="connsiteY6" fmla="*/ 2188168 h 2724322"/>
              <a:gd name="connsiteX7" fmla="*/ 2189263 w 5424902"/>
              <a:gd name="connsiteY7" fmla="*/ 2696543 h 2724322"/>
              <a:gd name="connsiteX8" fmla="*/ 2496072 w 5424902"/>
              <a:gd name="connsiteY8" fmla="*/ 2346364 h 2724322"/>
              <a:gd name="connsiteX9" fmla="*/ 2754872 w 5424902"/>
              <a:gd name="connsiteY9" fmla="*/ 2668263 h 2724322"/>
              <a:gd name="connsiteX10" fmla="*/ 3038157 w 5424902"/>
              <a:gd name="connsiteY10" fmla="*/ 2448853 h 2724322"/>
              <a:gd name="connsiteX11" fmla="*/ 3544968 w 5424902"/>
              <a:gd name="connsiteY11" fmla="*/ 2634978 h 2724322"/>
              <a:gd name="connsiteX12" fmla="*/ 3779871 w 5424902"/>
              <a:gd name="connsiteY12" fmla="*/ 761788 h 2724322"/>
              <a:gd name="connsiteX13" fmla="*/ 4159676 w 5424902"/>
              <a:gd name="connsiteY13" fmla="*/ 2580707 h 2724322"/>
              <a:gd name="connsiteX14" fmla="*/ 5424902 w 5424902"/>
              <a:gd name="connsiteY14" fmla="*/ 2679933 h 2724322"/>
              <a:gd name="connsiteX0" fmla="*/ 0 w 5424902"/>
              <a:gd name="connsiteY0" fmla="*/ 2677690 h 2724320"/>
              <a:gd name="connsiteX1" fmla="*/ 435878 w 5424902"/>
              <a:gd name="connsiteY1" fmla="*/ 2216449 h 2724320"/>
              <a:gd name="connsiteX2" fmla="*/ 728109 w 5424902"/>
              <a:gd name="connsiteY2" fmla="*/ 1150 h 2724320"/>
              <a:gd name="connsiteX3" fmla="*/ 1001486 w 5424902"/>
              <a:gd name="connsiteY3" fmla="*/ 2536960 h 2724320"/>
              <a:gd name="connsiteX4" fmla="*/ 1360378 w 5424902"/>
              <a:gd name="connsiteY4" fmla="*/ 2442018 h 2724320"/>
              <a:gd name="connsiteX5" fmla="*/ 1661362 w 5424902"/>
              <a:gd name="connsiteY5" fmla="*/ 2663885 h 2724320"/>
              <a:gd name="connsiteX6" fmla="*/ 1929588 w 5424902"/>
              <a:gd name="connsiteY6" fmla="*/ 2302241 h 2724320"/>
              <a:gd name="connsiteX7" fmla="*/ 2189263 w 5424902"/>
              <a:gd name="connsiteY7" fmla="*/ 2696543 h 2724320"/>
              <a:gd name="connsiteX8" fmla="*/ 2496072 w 5424902"/>
              <a:gd name="connsiteY8" fmla="*/ 2346364 h 2724320"/>
              <a:gd name="connsiteX9" fmla="*/ 2754872 w 5424902"/>
              <a:gd name="connsiteY9" fmla="*/ 2668263 h 2724320"/>
              <a:gd name="connsiteX10" fmla="*/ 3038157 w 5424902"/>
              <a:gd name="connsiteY10" fmla="*/ 2448853 h 2724320"/>
              <a:gd name="connsiteX11" fmla="*/ 3544968 w 5424902"/>
              <a:gd name="connsiteY11" fmla="*/ 2634978 h 2724320"/>
              <a:gd name="connsiteX12" fmla="*/ 3779871 w 5424902"/>
              <a:gd name="connsiteY12" fmla="*/ 761788 h 2724320"/>
              <a:gd name="connsiteX13" fmla="*/ 4159676 w 5424902"/>
              <a:gd name="connsiteY13" fmla="*/ 2580707 h 2724320"/>
              <a:gd name="connsiteX14" fmla="*/ 5424902 w 5424902"/>
              <a:gd name="connsiteY14" fmla="*/ 2679933 h 2724320"/>
              <a:gd name="connsiteX0" fmla="*/ 0 w 5424902"/>
              <a:gd name="connsiteY0" fmla="*/ 2062138 h 2108770"/>
              <a:gd name="connsiteX1" fmla="*/ 435878 w 5424902"/>
              <a:gd name="connsiteY1" fmla="*/ 1600897 h 2108770"/>
              <a:gd name="connsiteX2" fmla="*/ 681851 w 5424902"/>
              <a:gd name="connsiteY2" fmla="*/ 1589 h 2108770"/>
              <a:gd name="connsiteX3" fmla="*/ 1001486 w 5424902"/>
              <a:gd name="connsiteY3" fmla="*/ 1921408 h 2108770"/>
              <a:gd name="connsiteX4" fmla="*/ 1360378 w 5424902"/>
              <a:gd name="connsiteY4" fmla="*/ 1826466 h 2108770"/>
              <a:gd name="connsiteX5" fmla="*/ 1661362 w 5424902"/>
              <a:gd name="connsiteY5" fmla="*/ 2048333 h 2108770"/>
              <a:gd name="connsiteX6" fmla="*/ 1929588 w 5424902"/>
              <a:gd name="connsiteY6" fmla="*/ 1686689 h 2108770"/>
              <a:gd name="connsiteX7" fmla="*/ 2189263 w 5424902"/>
              <a:gd name="connsiteY7" fmla="*/ 2080991 h 2108770"/>
              <a:gd name="connsiteX8" fmla="*/ 2496072 w 5424902"/>
              <a:gd name="connsiteY8" fmla="*/ 1730812 h 2108770"/>
              <a:gd name="connsiteX9" fmla="*/ 2754872 w 5424902"/>
              <a:gd name="connsiteY9" fmla="*/ 2052711 h 2108770"/>
              <a:gd name="connsiteX10" fmla="*/ 3038157 w 5424902"/>
              <a:gd name="connsiteY10" fmla="*/ 1833301 h 2108770"/>
              <a:gd name="connsiteX11" fmla="*/ 3544968 w 5424902"/>
              <a:gd name="connsiteY11" fmla="*/ 2019426 h 2108770"/>
              <a:gd name="connsiteX12" fmla="*/ 3779871 w 5424902"/>
              <a:gd name="connsiteY12" fmla="*/ 146236 h 2108770"/>
              <a:gd name="connsiteX13" fmla="*/ 4159676 w 5424902"/>
              <a:gd name="connsiteY13" fmla="*/ 1965155 h 2108770"/>
              <a:gd name="connsiteX14" fmla="*/ 5424902 w 5424902"/>
              <a:gd name="connsiteY14" fmla="*/ 2064381 h 21087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108770">
                <a:moveTo>
                  <a:pt x="0" y="2062138"/>
                </a:moveTo>
                <a:cubicBezTo>
                  <a:pt x="120977" y="2081777"/>
                  <a:pt x="322236" y="1944322"/>
                  <a:pt x="435878" y="1600897"/>
                </a:cubicBezTo>
                <a:cubicBezTo>
                  <a:pt x="549520" y="1257472"/>
                  <a:pt x="587583" y="-51830"/>
                  <a:pt x="681851" y="1589"/>
                </a:cubicBezTo>
                <a:cubicBezTo>
                  <a:pt x="776119" y="55007"/>
                  <a:pt x="888398" y="1617262"/>
                  <a:pt x="1001486" y="1921408"/>
                </a:cubicBezTo>
                <a:cubicBezTo>
                  <a:pt x="1114574" y="2225554"/>
                  <a:pt x="1250399" y="1805312"/>
                  <a:pt x="1360378" y="1826466"/>
                </a:cubicBezTo>
                <a:cubicBezTo>
                  <a:pt x="1470357" y="1847620"/>
                  <a:pt x="1566494" y="2071629"/>
                  <a:pt x="1661362" y="2048333"/>
                </a:cubicBezTo>
                <a:cubicBezTo>
                  <a:pt x="1756230" y="2025037"/>
                  <a:pt x="1841605" y="1681246"/>
                  <a:pt x="1929588" y="1686689"/>
                </a:cubicBezTo>
                <a:cubicBezTo>
                  <a:pt x="2017572" y="1692132"/>
                  <a:pt x="2094849" y="2073637"/>
                  <a:pt x="2189263" y="2080991"/>
                </a:cubicBezTo>
                <a:cubicBezTo>
                  <a:pt x="2283677" y="2088345"/>
                  <a:pt x="2401804" y="1735525"/>
                  <a:pt x="2496072" y="1730812"/>
                </a:cubicBezTo>
                <a:cubicBezTo>
                  <a:pt x="2590340" y="1726099"/>
                  <a:pt x="2664525" y="2035630"/>
                  <a:pt x="2754872" y="2052711"/>
                </a:cubicBezTo>
                <a:cubicBezTo>
                  <a:pt x="2845220" y="2069793"/>
                  <a:pt x="2906474" y="1838848"/>
                  <a:pt x="3038157" y="1833301"/>
                </a:cubicBezTo>
                <a:cubicBezTo>
                  <a:pt x="3169840" y="1827754"/>
                  <a:pt x="3421349" y="2300603"/>
                  <a:pt x="3544968" y="2019426"/>
                </a:cubicBezTo>
                <a:cubicBezTo>
                  <a:pt x="3668587" y="1738249"/>
                  <a:pt x="3677420" y="155281"/>
                  <a:pt x="3779871" y="146236"/>
                </a:cubicBezTo>
                <a:cubicBezTo>
                  <a:pt x="3882322" y="137191"/>
                  <a:pt x="3904778" y="1892621"/>
                  <a:pt x="4159676" y="1965155"/>
                </a:cubicBezTo>
                <a:cubicBezTo>
                  <a:pt x="4414574" y="2037689"/>
                  <a:pt x="5322778" y="2064381"/>
                  <a:pt x="5424902" y="2064381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965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5087"/>
    </mc:Choice>
    <mc:Fallback>
      <p:transition spd="slow" advTm="3508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Zástupný symbol pro obsah 5" descr="myelom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927100" y="1190625"/>
            <a:ext cx="6760775" cy="5251122"/>
          </a:xfrm>
          <a:effectLst>
            <a:softEdge rad="31750"/>
          </a:effectLst>
        </p:spPr>
      </p:pic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18500" y="5076825"/>
            <a:ext cx="1694193" cy="15302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"/>
          </a:effectLst>
        </p:spPr>
      </p:pic>
      <p:pic>
        <p:nvPicPr>
          <p:cNvPr id="2" name="Zvuk 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053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4530"/>
    </mc:Choice>
    <mc:Fallback>
      <p:transition spd="slow" advTm="5453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Akutní zánět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1"/>
            <a:ext cx="6654011" cy="276999"/>
          </a:xfrm>
        </p:spPr>
        <p:txBody>
          <a:bodyPr/>
          <a:lstStyle/>
          <a:p>
            <a:pPr marL="453780" lvl="1" indent="-378150">
              <a:spcBef>
                <a:spcPts val="772"/>
              </a:spcBef>
              <a:buClr>
                <a:schemeClr val="tx2"/>
              </a:buClr>
              <a:buSzPct val="95000"/>
              <a:buFont typeface="Wingdings"/>
              <a:buChar char=""/>
            </a:pPr>
            <a:r>
              <a:rPr lang="cs-CZ" dirty="0"/>
              <a:t>↑↑ </a:t>
            </a:r>
            <a:r>
              <a:rPr lang="el-GR" dirty="0"/>
              <a:t>α</a:t>
            </a:r>
            <a:r>
              <a:rPr lang="cs-CZ" dirty="0"/>
              <a:t>1, ↑↑</a:t>
            </a:r>
            <a:r>
              <a:rPr lang="el-GR" dirty="0"/>
              <a:t>α</a:t>
            </a:r>
            <a:r>
              <a:rPr lang="cs-CZ" dirty="0"/>
              <a:t>2,↑</a:t>
            </a:r>
            <a:r>
              <a:rPr lang="el-GR" dirty="0"/>
              <a:t>β</a:t>
            </a:r>
            <a:r>
              <a:rPr lang="cs-CZ" dirty="0"/>
              <a:t> globuliny, ↓albumin</a:t>
            </a:r>
          </a:p>
        </p:txBody>
      </p:sp>
      <p:sp>
        <p:nvSpPr>
          <p:cNvPr id="5" name="Volný tvar 4"/>
          <p:cNvSpPr/>
          <p:nvPr/>
        </p:nvSpPr>
        <p:spPr>
          <a:xfrm>
            <a:off x="5584926" y="3940243"/>
            <a:ext cx="3583569" cy="1812435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6061379" y="3304972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 flipV="1">
            <a:off x="6445115" y="4897097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 flipH="1" flipV="1">
            <a:off x="6855467" y="4846460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Přímá spojnice se šipkou 11"/>
          <p:cNvCxnSpPr/>
          <p:nvPr/>
        </p:nvCxnSpPr>
        <p:spPr>
          <a:xfrm flipH="1" flipV="1">
            <a:off x="7243266" y="4828605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Přímá spojnice se šipkou 12"/>
          <p:cNvCxnSpPr/>
          <p:nvPr/>
        </p:nvCxnSpPr>
        <p:spPr>
          <a:xfrm flipH="1" flipV="1">
            <a:off x="7522301" y="4944553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41665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5662"/>
    </mc:Choice>
    <mc:Fallback>
      <p:transition spd="slow" advTm="156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Chronický zánět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0"/>
            <a:ext cx="7368691" cy="553998"/>
          </a:xfrm>
        </p:spPr>
        <p:txBody>
          <a:bodyPr/>
          <a:lstStyle/>
          <a:p>
            <a:r>
              <a:rPr lang="cs-CZ" dirty="0"/>
              <a:t>↑</a:t>
            </a:r>
            <a:r>
              <a:rPr lang="el-GR" dirty="0"/>
              <a:t>α</a:t>
            </a:r>
            <a:r>
              <a:rPr lang="cs-CZ" dirty="0"/>
              <a:t>1,↑</a:t>
            </a:r>
            <a:r>
              <a:rPr lang="el-GR" dirty="0"/>
              <a:t>α</a:t>
            </a:r>
            <a:r>
              <a:rPr lang="cs-CZ" dirty="0"/>
              <a:t>2, ↑↑</a:t>
            </a:r>
            <a:r>
              <a:rPr lang="el-GR" dirty="0"/>
              <a:t>γ</a:t>
            </a:r>
            <a:r>
              <a:rPr lang="cs-CZ" dirty="0"/>
              <a:t> globuliny (</a:t>
            </a:r>
            <a:r>
              <a:rPr lang="cs-CZ" dirty="0" err="1"/>
              <a:t>polyklonální</a:t>
            </a:r>
            <a:r>
              <a:rPr lang="cs-CZ" dirty="0"/>
              <a:t>), ↓albumin</a:t>
            </a:r>
          </a:p>
          <a:p>
            <a:endParaRPr lang="cs-CZ" dirty="0"/>
          </a:p>
        </p:txBody>
      </p:sp>
      <p:sp>
        <p:nvSpPr>
          <p:cNvPr id="5" name="Volný tvar 4"/>
          <p:cNvSpPr/>
          <p:nvPr/>
        </p:nvSpPr>
        <p:spPr>
          <a:xfrm>
            <a:off x="5584926" y="3940243"/>
            <a:ext cx="3583569" cy="1812435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6061379" y="3304972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 flipH="1" flipV="1">
            <a:off x="6445115" y="4897097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 flipV="1">
            <a:off x="6855467" y="4846460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/>
          <p:nvPr/>
        </p:nvCxnSpPr>
        <p:spPr>
          <a:xfrm flipH="1" flipV="1">
            <a:off x="8191167" y="4846460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296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2608"/>
    </mc:Choice>
    <mc:Fallback>
      <p:transition spd="slow" advTm="1260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07301" y="1328879"/>
            <a:ext cx="9278797" cy="1077218"/>
          </a:xfrm>
        </p:spPr>
        <p:txBody>
          <a:bodyPr/>
          <a:lstStyle/>
          <a:p>
            <a:r>
              <a:rPr lang="cs-CZ" dirty="0"/>
              <a:t>Chronická </a:t>
            </a:r>
            <a:r>
              <a:rPr lang="cs-CZ" dirty="0" err="1"/>
              <a:t>hepatopatie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1"/>
            <a:ext cx="8162779" cy="276999"/>
          </a:xfrm>
        </p:spPr>
        <p:txBody>
          <a:bodyPr/>
          <a:lstStyle/>
          <a:p>
            <a:r>
              <a:rPr lang="cs-CZ" dirty="0"/>
              <a:t>↓ </a:t>
            </a:r>
            <a:r>
              <a:rPr lang="el-GR" dirty="0"/>
              <a:t>α</a:t>
            </a:r>
            <a:r>
              <a:rPr lang="cs-CZ" dirty="0"/>
              <a:t>1, ↓</a:t>
            </a:r>
            <a:r>
              <a:rPr lang="el-GR" dirty="0"/>
              <a:t>α</a:t>
            </a:r>
            <a:r>
              <a:rPr lang="cs-CZ" dirty="0"/>
              <a:t>2, ↓</a:t>
            </a:r>
            <a:r>
              <a:rPr lang="el-GR" dirty="0"/>
              <a:t>β</a:t>
            </a:r>
            <a:r>
              <a:rPr lang="cs-CZ" dirty="0"/>
              <a:t> globuliny, ↑</a:t>
            </a:r>
            <a:r>
              <a:rPr lang="el-GR" dirty="0"/>
              <a:t>γ</a:t>
            </a:r>
            <a:r>
              <a:rPr lang="cs-CZ" dirty="0"/>
              <a:t> globuliny, </a:t>
            </a:r>
            <a:r>
              <a:rPr lang="el-GR" dirty="0"/>
              <a:t>β</a:t>
            </a:r>
            <a:r>
              <a:rPr lang="cs-CZ" dirty="0"/>
              <a:t>-</a:t>
            </a:r>
            <a:r>
              <a:rPr lang="el-GR" dirty="0"/>
              <a:t>γ</a:t>
            </a:r>
            <a:r>
              <a:rPr lang="cs-CZ" dirty="0"/>
              <a:t> můstek</a:t>
            </a:r>
          </a:p>
        </p:txBody>
      </p:sp>
      <p:sp>
        <p:nvSpPr>
          <p:cNvPr id="5" name="Volný tvar 4"/>
          <p:cNvSpPr/>
          <p:nvPr/>
        </p:nvSpPr>
        <p:spPr>
          <a:xfrm>
            <a:off x="5584926" y="3940243"/>
            <a:ext cx="3583569" cy="1812435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99848 w 5424902"/>
              <a:gd name="connsiteY11" fmla="*/ 2416713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77941" y="2422333"/>
                  <a:pt x="2968770" y="2380408"/>
                </a:cubicBezTo>
                <a:cubicBezTo>
                  <a:pt x="3059599" y="2338483"/>
                  <a:pt x="3145391" y="2439326"/>
                  <a:pt x="3299848" y="2416713"/>
                </a:cubicBezTo>
                <a:cubicBezTo>
                  <a:pt x="3454305" y="2394100"/>
                  <a:pt x="3667404" y="2202187"/>
                  <a:pt x="3895515" y="2244729"/>
                </a:cubicBezTo>
                <a:cubicBezTo>
                  <a:pt x="4123626" y="2287271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6776059" y="4846461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 flipV="1">
            <a:off x="7728965" y="4897097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/>
          <p:nvPr/>
        </p:nvCxnSpPr>
        <p:spPr>
          <a:xfrm flipH="1" flipV="1">
            <a:off x="8191167" y="4846460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>
            <a:off x="6458424" y="4948118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7252512" y="4897098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197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30161"/>
    </mc:Choice>
    <mc:Fallback>
      <p:transition spd="slow" advTm="30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Nefrotický syndrom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0"/>
            <a:ext cx="6812829" cy="553998"/>
          </a:xfrm>
        </p:spPr>
        <p:txBody>
          <a:bodyPr/>
          <a:lstStyle/>
          <a:p>
            <a:r>
              <a:rPr lang="cs-CZ" dirty="0"/>
              <a:t>↑</a:t>
            </a:r>
            <a:r>
              <a:rPr lang="el-GR" dirty="0"/>
              <a:t>α</a:t>
            </a:r>
            <a:r>
              <a:rPr lang="cs-CZ" dirty="0"/>
              <a:t>1, ↑↑</a:t>
            </a:r>
            <a:r>
              <a:rPr lang="el-GR" dirty="0"/>
              <a:t>α</a:t>
            </a:r>
            <a:r>
              <a:rPr lang="cs-CZ" dirty="0"/>
              <a:t>2,↑</a:t>
            </a:r>
            <a:r>
              <a:rPr lang="el-GR" dirty="0"/>
              <a:t>β</a:t>
            </a:r>
            <a:r>
              <a:rPr lang="cs-CZ" dirty="0"/>
              <a:t> globuliny,                     ↓</a:t>
            </a:r>
            <a:r>
              <a:rPr lang="el-GR" dirty="0"/>
              <a:t>γ</a:t>
            </a:r>
            <a:r>
              <a:rPr lang="cs-CZ" dirty="0"/>
              <a:t> globuliny,↓albumin</a:t>
            </a:r>
          </a:p>
          <a:p>
            <a:pPr>
              <a:buNone/>
            </a:pPr>
            <a:endParaRPr lang="cs-CZ" dirty="0"/>
          </a:p>
        </p:txBody>
      </p:sp>
      <p:sp>
        <p:nvSpPr>
          <p:cNvPr id="5" name="Volný tvar 4"/>
          <p:cNvSpPr/>
          <p:nvPr/>
        </p:nvSpPr>
        <p:spPr>
          <a:xfrm>
            <a:off x="5584926" y="3940243"/>
            <a:ext cx="3583569" cy="1812435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6061379" y="3304972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se šipkou 6"/>
          <p:cNvCxnSpPr/>
          <p:nvPr/>
        </p:nvCxnSpPr>
        <p:spPr>
          <a:xfrm flipH="1" flipV="1">
            <a:off x="6445115" y="4897097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Přímá spojnice se šipkou 7"/>
          <p:cNvCxnSpPr/>
          <p:nvPr/>
        </p:nvCxnSpPr>
        <p:spPr>
          <a:xfrm flipH="1" flipV="1">
            <a:off x="6855467" y="4846460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Přímá spojnice se šipkou 8"/>
          <p:cNvCxnSpPr/>
          <p:nvPr/>
        </p:nvCxnSpPr>
        <p:spPr>
          <a:xfrm flipH="1" flipV="1">
            <a:off x="7249166" y="4693953"/>
            <a:ext cx="9246" cy="40629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>
            <a:off x="8126009" y="4846461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Zvuk 10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7354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3555"/>
    </mc:Choice>
    <mc:Fallback>
      <p:transition spd="slow" advTm="2355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Malnutriční typ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1313180" y="1966870"/>
            <a:ext cx="6654011" cy="276999"/>
          </a:xfrm>
        </p:spPr>
        <p:txBody>
          <a:bodyPr/>
          <a:lstStyle/>
          <a:p>
            <a:r>
              <a:rPr lang="cs-CZ" dirty="0"/>
              <a:t>↓</a:t>
            </a:r>
            <a:r>
              <a:rPr lang="el-GR" dirty="0"/>
              <a:t>β</a:t>
            </a:r>
            <a:r>
              <a:rPr lang="cs-CZ" dirty="0"/>
              <a:t> globuliny (transferin),                ↓</a:t>
            </a:r>
            <a:r>
              <a:rPr lang="el-GR" dirty="0"/>
              <a:t>γ</a:t>
            </a:r>
            <a:r>
              <a:rPr lang="cs-CZ" dirty="0"/>
              <a:t> globuliny,↓albumin</a:t>
            </a:r>
          </a:p>
        </p:txBody>
      </p:sp>
      <p:sp>
        <p:nvSpPr>
          <p:cNvPr id="5" name="Volný tvar 4"/>
          <p:cNvSpPr/>
          <p:nvPr/>
        </p:nvSpPr>
        <p:spPr>
          <a:xfrm>
            <a:off x="5584926" y="3940243"/>
            <a:ext cx="3583569" cy="1812435"/>
          </a:xfrm>
          <a:custGeom>
            <a:avLst/>
            <a:gdLst>
              <a:gd name="connsiteX0" fmla="*/ 0 w 5250730"/>
              <a:gd name="connsiteY0" fmla="*/ 2612368 h 2676846"/>
              <a:gd name="connsiteX1" fmla="*/ 348792 w 5250730"/>
              <a:gd name="connsiteY1" fmla="*/ 2216442 h 2676846"/>
              <a:gd name="connsiteX2" fmla="*/ 641023 w 5250730"/>
              <a:gd name="connsiteY2" fmla="*/ 1143 h 2676846"/>
              <a:gd name="connsiteX3" fmla="*/ 914400 w 5250730"/>
              <a:gd name="connsiteY3" fmla="*/ 2536953 h 2676846"/>
              <a:gd name="connsiteX4" fmla="*/ 1338606 w 5250730"/>
              <a:gd name="connsiteY4" fmla="*/ 2376697 h 2676846"/>
              <a:gd name="connsiteX5" fmla="*/ 1574276 w 5250730"/>
              <a:gd name="connsiteY5" fmla="*/ 2631221 h 2676846"/>
              <a:gd name="connsiteX6" fmla="*/ 1819373 w 5250730"/>
              <a:gd name="connsiteY6" fmla="*/ 2188161 h 2676846"/>
              <a:gd name="connsiteX7" fmla="*/ 2102177 w 5250730"/>
              <a:gd name="connsiteY7" fmla="*/ 2631221 h 2676846"/>
              <a:gd name="connsiteX8" fmla="*/ 2432115 w 5250730"/>
              <a:gd name="connsiteY8" fmla="*/ 2141027 h 2676846"/>
              <a:gd name="connsiteX9" fmla="*/ 2667786 w 5250730"/>
              <a:gd name="connsiteY9" fmla="*/ 2602941 h 2676846"/>
              <a:gd name="connsiteX10" fmla="*/ 2903456 w 5250730"/>
              <a:gd name="connsiteY10" fmla="*/ 2282429 h 2676846"/>
              <a:gd name="connsiteX11" fmla="*/ 3101419 w 5250730"/>
              <a:gd name="connsiteY11" fmla="*/ 2593514 h 2676846"/>
              <a:gd name="connsiteX12" fmla="*/ 3808429 w 5250730"/>
              <a:gd name="connsiteY12" fmla="*/ 2244722 h 2676846"/>
              <a:gd name="connsiteX13" fmla="*/ 4581427 w 5250730"/>
              <a:gd name="connsiteY13" fmla="*/ 2508673 h 2676846"/>
              <a:gd name="connsiteX14" fmla="*/ 5250730 w 5250730"/>
              <a:gd name="connsiteY14" fmla="*/ 2527526 h 267684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903456 w 5250730"/>
              <a:gd name="connsiteY10" fmla="*/ 2282429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250730"/>
              <a:gd name="connsiteY0" fmla="*/ 2612368 h 2693296"/>
              <a:gd name="connsiteX1" fmla="*/ 348792 w 5250730"/>
              <a:gd name="connsiteY1" fmla="*/ 2216442 h 2693296"/>
              <a:gd name="connsiteX2" fmla="*/ 641023 w 5250730"/>
              <a:gd name="connsiteY2" fmla="*/ 1143 h 2693296"/>
              <a:gd name="connsiteX3" fmla="*/ 914400 w 5250730"/>
              <a:gd name="connsiteY3" fmla="*/ 2536953 h 2693296"/>
              <a:gd name="connsiteX4" fmla="*/ 1273292 w 5250730"/>
              <a:gd name="connsiteY4" fmla="*/ 2442011 h 2693296"/>
              <a:gd name="connsiteX5" fmla="*/ 1574276 w 5250730"/>
              <a:gd name="connsiteY5" fmla="*/ 2631221 h 2693296"/>
              <a:gd name="connsiteX6" fmla="*/ 1819373 w 5250730"/>
              <a:gd name="connsiteY6" fmla="*/ 2188161 h 2693296"/>
              <a:gd name="connsiteX7" fmla="*/ 2102177 w 5250730"/>
              <a:gd name="connsiteY7" fmla="*/ 2631221 h 2693296"/>
              <a:gd name="connsiteX8" fmla="*/ 2432115 w 5250730"/>
              <a:gd name="connsiteY8" fmla="*/ 2141027 h 2693296"/>
              <a:gd name="connsiteX9" fmla="*/ 2667786 w 5250730"/>
              <a:gd name="connsiteY9" fmla="*/ 2602941 h 2693296"/>
              <a:gd name="connsiteX10" fmla="*/ 2881684 w 5250730"/>
              <a:gd name="connsiteY10" fmla="*/ 2380401 h 2693296"/>
              <a:gd name="connsiteX11" fmla="*/ 3101419 w 5250730"/>
              <a:gd name="connsiteY11" fmla="*/ 2593514 h 2693296"/>
              <a:gd name="connsiteX12" fmla="*/ 3808429 w 5250730"/>
              <a:gd name="connsiteY12" fmla="*/ 2244722 h 2693296"/>
              <a:gd name="connsiteX13" fmla="*/ 4581427 w 5250730"/>
              <a:gd name="connsiteY13" fmla="*/ 2508673 h 2693296"/>
              <a:gd name="connsiteX14" fmla="*/ 5250730 w 5250730"/>
              <a:gd name="connsiteY14" fmla="*/ 2527526 h 2693296"/>
              <a:gd name="connsiteX0" fmla="*/ 0 w 5337816"/>
              <a:gd name="connsiteY0" fmla="*/ 2677690 h 2693303"/>
              <a:gd name="connsiteX1" fmla="*/ 435878 w 5337816"/>
              <a:gd name="connsiteY1" fmla="*/ 2216449 h 2693303"/>
              <a:gd name="connsiteX2" fmla="*/ 728109 w 5337816"/>
              <a:gd name="connsiteY2" fmla="*/ 1150 h 2693303"/>
              <a:gd name="connsiteX3" fmla="*/ 1001486 w 5337816"/>
              <a:gd name="connsiteY3" fmla="*/ 2536960 h 2693303"/>
              <a:gd name="connsiteX4" fmla="*/ 1360378 w 5337816"/>
              <a:gd name="connsiteY4" fmla="*/ 2442018 h 2693303"/>
              <a:gd name="connsiteX5" fmla="*/ 1661362 w 5337816"/>
              <a:gd name="connsiteY5" fmla="*/ 2631228 h 2693303"/>
              <a:gd name="connsiteX6" fmla="*/ 1906459 w 5337816"/>
              <a:gd name="connsiteY6" fmla="*/ 2188168 h 2693303"/>
              <a:gd name="connsiteX7" fmla="*/ 2189263 w 5337816"/>
              <a:gd name="connsiteY7" fmla="*/ 2631228 h 2693303"/>
              <a:gd name="connsiteX8" fmla="*/ 2519201 w 5337816"/>
              <a:gd name="connsiteY8" fmla="*/ 2141034 h 2693303"/>
              <a:gd name="connsiteX9" fmla="*/ 2754872 w 5337816"/>
              <a:gd name="connsiteY9" fmla="*/ 2602948 h 2693303"/>
              <a:gd name="connsiteX10" fmla="*/ 2968770 w 5337816"/>
              <a:gd name="connsiteY10" fmla="*/ 2380408 h 2693303"/>
              <a:gd name="connsiteX11" fmla="*/ 3188505 w 5337816"/>
              <a:gd name="connsiteY11" fmla="*/ 2593521 h 2693303"/>
              <a:gd name="connsiteX12" fmla="*/ 3895515 w 5337816"/>
              <a:gd name="connsiteY12" fmla="*/ 2244729 h 2693303"/>
              <a:gd name="connsiteX13" fmla="*/ 4668513 w 5337816"/>
              <a:gd name="connsiteY13" fmla="*/ 2508680 h 2693303"/>
              <a:gd name="connsiteX14" fmla="*/ 5337816 w 5337816"/>
              <a:gd name="connsiteY14" fmla="*/ 2527533 h 2693303"/>
              <a:gd name="connsiteX0" fmla="*/ 0 w 5337816"/>
              <a:gd name="connsiteY0" fmla="*/ 2677690 h 2692368"/>
              <a:gd name="connsiteX1" fmla="*/ 435878 w 5337816"/>
              <a:gd name="connsiteY1" fmla="*/ 2216449 h 2692368"/>
              <a:gd name="connsiteX2" fmla="*/ 728109 w 5337816"/>
              <a:gd name="connsiteY2" fmla="*/ 1150 h 2692368"/>
              <a:gd name="connsiteX3" fmla="*/ 1001486 w 5337816"/>
              <a:gd name="connsiteY3" fmla="*/ 2536960 h 2692368"/>
              <a:gd name="connsiteX4" fmla="*/ 1360378 w 5337816"/>
              <a:gd name="connsiteY4" fmla="*/ 2442018 h 2692368"/>
              <a:gd name="connsiteX5" fmla="*/ 1661362 w 5337816"/>
              <a:gd name="connsiteY5" fmla="*/ 2663885 h 2692368"/>
              <a:gd name="connsiteX6" fmla="*/ 1906459 w 5337816"/>
              <a:gd name="connsiteY6" fmla="*/ 2188168 h 2692368"/>
              <a:gd name="connsiteX7" fmla="*/ 2189263 w 5337816"/>
              <a:gd name="connsiteY7" fmla="*/ 2631228 h 2692368"/>
              <a:gd name="connsiteX8" fmla="*/ 2519201 w 5337816"/>
              <a:gd name="connsiteY8" fmla="*/ 2141034 h 2692368"/>
              <a:gd name="connsiteX9" fmla="*/ 2754872 w 5337816"/>
              <a:gd name="connsiteY9" fmla="*/ 2602948 h 2692368"/>
              <a:gd name="connsiteX10" fmla="*/ 2968770 w 5337816"/>
              <a:gd name="connsiteY10" fmla="*/ 2380408 h 2692368"/>
              <a:gd name="connsiteX11" fmla="*/ 3188505 w 5337816"/>
              <a:gd name="connsiteY11" fmla="*/ 2593521 h 2692368"/>
              <a:gd name="connsiteX12" fmla="*/ 3895515 w 5337816"/>
              <a:gd name="connsiteY12" fmla="*/ 2244729 h 2692368"/>
              <a:gd name="connsiteX13" fmla="*/ 4668513 w 5337816"/>
              <a:gd name="connsiteY13" fmla="*/ 2508680 h 2692368"/>
              <a:gd name="connsiteX14" fmla="*/ 5337816 w 5337816"/>
              <a:gd name="connsiteY14" fmla="*/ 2527533 h 2692368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02948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188505 w 5337816"/>
              <a:gd name="connsiteY11" fmla="*/ 2593521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508680 h 2696632"/>
              <a:gd name="connsiteX14" fmla="*/ 5337816 w 5337816"/>
              <a:gd name="connsiteY14" fmla="*/ 2527533 h 2696632"/>
              <a:gd name="connsiteX0" fmla="*/ 0 w 5337816"/>
              <a:gd name="connsiteY0" fmla="*/ 2677690 h 2696632"/>
              <a:gd name="connsiteX1" fmla="*/ 435878 w 5337816"/>
              <a:gd name="connsiteY1" fmla="*/ 2216449 h 2696632"/>
              <a:gd name="connsiteX2" fmla="*/ 728109 w 5337816"/>
              <a:gd name="connsiteY2" fmla="*/ 1150 h 2696632"/>
              <a:gd name="connsiteX3" fmla="*/ 1001486 w 5337816"/>
              <a:gd name="connsiteY3" fmla="*/ 2536960 h 2696632"/>
              <a:gd name="connsiteX4" fmla="*/ 1360378 w 5337816"/>
              <a:gd name="connsiteY4" fmla="*/ 2442018 h 2696632"/>
              <a:gd name="connsiteX5" fmla="*/ 1661362 w 5337816"/>
              <a:gd name="connsiteY5" fmla="*/ 2663885 h 2696632"/>
              <a:gd name="connsiteX6" fmla="*/ 1906459 w 5337816"/>
              <a:gd name="connsiteY6" fmla="*/ 2188168 h 2696632"/>
              <a:gd name="connsiteX7" fmla="*/ 2189263 w 5337816"/>
              <a:gd name="connsiteY7" fmla="*/ 2696543 h 2696632"/>
              <a:gd name="connsiteX8" fmla="*/ 2519201 w 5337816"/>
              <a:gd name="connsiteY8" fmla="*/ 2141034 h 2696632"/>
              <a:gd name="connsiteX9" fmla="*/ 2754872 w 5337816"/>
              <a:gd name="connsiteY9" fmla="*/ 2668263 h 2696632"/>
              <a:gd name="connsiteX10" fmla="*/ 2968770 w 5337816"/>
              <a:gd name="connsiteY10" fmla="*/ 2380408 h 2696632"/>
              <a:gd name="connsiteX11" fmla="*/ 3221162 w 5337816"/>
              <a:gd name="connsiteY11" fmla="*/ 2680606 h 2696632"/>
              <a:gd name="connsiteX12" fmla="*/ 3895515 w 5337816"/>
              <a:gd name="connsiteY12" fmla="*/ 2244729 h 2696632"/>
              <a:gd name="connsiteX13" fmla="*/ 4668513 w 5337816"/>
              <a:gd name="connsiteY13" fmla="*/ 2671966 h 2696632"/>
              <a:gd name="connsiteX14" fmla="*/ 5337816 w 5337816"/>
              <a:gd name="connsiteY14" fmla="*/ 2527533 h 2696632"/>
              <a:gd name="connsiteX0" fmla="*/ 0 w 5424902"/>
              <a:gd name="connsiteY0" fmla="*/ 2677690 h 2706406"/>
              <a:gd name="connsiteX1" fmla="*/ 435878 w 5424902"/>
              <a:gd name="connsiteY1" fmla="*/ 2216449 h 2706406"/>
              <a:gd name="connsiteX2" fmla="*/ 728109 w 5424902"/>
              <a:gd name="connsiteY2" fmla="*/ 1150 h 2706406"/>
              <a:gd name="connsiteX3" fmla="*/ 1001486 w 5424902"/>
              <a:gd name="connsiteY3" fmla="*/ 2536960 h 2706406"/>
              <a:gd name="connsiteX4" fmla="*/ 1360378 w 5424902"/>
              <a:gd name="connsiteY4" fmla="*/ 2442018 h 2706406"/>
              <a:gd name="connsiteX5" fmla="*/ 1661362 w 5424902"/>
              <a:gd name="connsiteY5" fmla="*/ 2663885 h 2706406"/>
              <a:gd name="connsiteX6" fmla="*/ 1906459 w 5424902"/>
              <a:gd name="connsiteY6" fmla="*/ 2188168 h 2706406"/>
              <a:gd name="connsiteX7" fmla="*/ 2189263 w 5424902"/>
              <a:gd name="connsiteY7" fmla="*/ 2696543 h 2706406"/>
              <a:gd name="connsiteX8" fmla="*/ 2519201 w 5424902"/>
              <a:gd name="connsiteY8" fmla="*/ 2141034 h 2706406"/>
              <a:gd name="connsiteX9" fmla="*/ 2754872 w 5424902"/>
              <a:gd name="connsiteY9" fmla="*/ 2668263 h 2706406"/>
              <a:gd name="connsiteX10" fmla="*/ 2968770 w 5424902"/>
              <a:gd name="connsiteY10" fmla="*/ 2380408 h 2706406"/>
              <a:gd name="connsiteX11" fmla="*/ 3221162 w 5424902"/>
              <a:gd name="connsiteY11" fmla="*/ 2680606 h 2706406"/>
              <a:gd name="connsiteX12" fmla="*/ 3895515 w 5424902"/>
              <a:gd name="connsiteY12" fmla="*/ 2244729 h 2706406"/>
              <a:gd name="connsiteX13" fmla="*/ 4668513 w 5424902"/>
              <a:gd name="connsiteY13" fmla="*/ 2671966 h 2706406"/>
              <a:gd name="connsiteX14" fmla="*/ 5424902 w 5424902"/>
              <a:gd name="connsiteY14" fmla="*/ 2679933 h 2706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424902" h="2706406">
                <a:moveTo>
                  <a:pt x="0" y="2677690"/>
                </a:moveTo>
                <a:cubicBezTo>
                  <a:pt x="120977" y="2697329"/>
                  <a:pt x="314527" y="2662539"/>
                  <a:pt x="435878" y="2216449"/>
                </a:cubicBezTo>
                <a:cubicBezTo>
                  <a:pt x="557229" y="1770359"/>
                  <a:pt x="633841" y="-52269"/>
                  <a:pt x="728109" y="1150"/>
                </a:cubicBezTo>
                <a:cubicBezTo>
                  <a:pt x="822377" y="54568"/>
                  <a:pt x="896108" y="2130149"/>
                  <a:pt x="1001486" y="2536960"/>
                </a:cubicBezTo>
                <a:cubicBezTo>
                  <a:pt x="1106864" y="2943771"/>
                  <a:pt x="1250399" y="2420864"/>
                  <a:pt x="1360378" y="2442018"/>
                </a:cubicBezTo>
                <a:cubicBezTo>
                  <a:pt x="1470357" y="2463172"/>
                  <a:pt x="1570349" y="2706193"/>
                  <a:pt x="1661362" y="2663885"/>
                </a:cubicBezTo>
                <a:cubicBezTo>
                  <a:pt x="1752376" y="2621577"/>
                  <a:pt x="1818476" y="2182725"/>
                  <a:pt x="1906459" y="2188168"/>
                </a:cubicBezTo>
                <a:cubicBezTo>
                  <a:pt x="1994443" y="2193611"/>
                  <a:pt x="2087139" y="2704399"/>
                  <a:pt x="2189263" y="2696543"/>
                </a:cubicBezTo>
                <a:cubicBezTo>
                  <a:pt x="2291387" y="2688687"/>
                  <a:pt x="2424933" y="2145747"/>
                  <a:pt x="2519201" y="2141034"/>
                </a:cubicBezTo>
                <a:cubicBezTo>
                  <a:pt x="2613469" y="2136321"/>
                  <a:pt x="2679944" y="2628367"/>
                  <a:pt x="2754872" y="2668263"/>
                </a:cubicBezTo>
                <a:cubicBezTo>
                  <a:pt x="2829800" y="2708159"/>
                  <a:pt x="2891055" y="2378351"/>
                  <a:pt x="2968770" y="2380408"/>
                </a:cubicBezTo>
                <a:cubicBezTo>
                  <a:pt x="3046485" y="2382465"/>
                  <a:pt x="3066705" y="2703219"/>
                  <a:pt x="3221162" y="2680606"/>
                </a:cubicBezTo>
                <a:cubicBezTo>
                  <a:pt x="3375619" y="2657993"/>
                  <a:pt x="3654290" y="2246169"/>
                  <a:pt x="3895515" y="2244729"/>
                </a:cubicBezTo>
                <a:cubicBezTo>
                  <a:pt x="4136740" y="2243289"/>
                  <a:pt x="4413615" y="2599432"/>
                  <a:pt x="4668513" y="2671966"/>
                </a:cubicBezTo>
                <a:cubicBezTo>
                  <a:pt x="4923411" y="2744500"/>
                  <a:pt x="5322778" y="2679933"/>
                  <a:pt x="5424902" y="2679933"/>
                </a:cubicBezTo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s-CZ" sz="1985"/>
          </a:p>
        </p:txBody>
      </p:sp>
      <p:cxnSp>
        <p:nvCxnSpPr>
          <p:cNvPr id="6" name="Přímá spojnice se šipkou 5"/>
          <p:cNvCxnSpPr/>
          <p:nvPr/>
        </p:nvCxnSpPr>
        <p:spPr>
          <a:xfrm>
            <a:off x="6061379" y="3304972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Přímá spojnice se šipkou 9"/>
          <p:cNvCxnSpPr/>
          <p:nvPr/>
        </p:nvCxnSpPr>
        <p:spPr>
          <a:xfrm>
            <a:off x="8126009" y="4846461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Přímá spojnice se šipkou 10"/>
          <p:cNvCxnSpPr/>
          <p:nvPr/>
        </p:nvCxnSpPr>
        <p:spPr>
          <a:xfrm>
            <a:off x="7331921" y="4846461"/>
            <a:ext cx="0" cy="342200"/>
          </a:xfrm>
          <a:prstGeom prst="straightConnector1">
            <a:avLst/>
          </a:prstGeom>
          <a:ln w="22225">
            <a:solidFill>
              <a:srgbClr val="FFC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Zvuk 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3165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16336"/>
    </mc:Choice>
    <mc:Fallback>
      <p:transition spd="slow" advTm="16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4" name="Zástupný symbol pro obsah 3" descr="IMG_4890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0" y="0"/>
            <a:ext cx="10693400" cy="7562850"/>
          </a:xfrm>
        </p:spPr>
      </p:pic>
      <p:pic>
        <p:nvPicPr>
          <p:cNvPr id="3" name="Zvuk 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931400" y="68008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5775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2143"/>
    </mc:Choice>
    <mc:Fallback>
      <p:transition spd="slow" advTm="214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6.7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3|29.5|1.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9|45.3|1.9|16.4|3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4|30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7.7|6.6|1.4|18.1|1.3|10|1.1|2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3|56.4|21.1|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0.1|0.8|17.9|1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2|66|2.5|48.5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5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6|29.9|6.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</TotalTime>
  <Words>1175</Words>
  <Application>Microsoft Office PowerPoint</Application>
  <PresentationFormat>Vlastní</PresentationFormat>
  <Paragraphs>202</Paragraphs>
  <Slides>30</Slides>
  <Notes>0</Notes>
  <HiddenSlides>0</HiddenSlides>
  <MMClips>30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30</vt:i4>
      </vt:variant>
    </vt:vector>
  </HeadingPairs>
  <TitlesOfParts>
    <vt:vector size="33" baseType="lpstr">
      <vt:lpstr>Calibri</vt:lpstr>
      <vt:lpstr>Wingdings</vt:lpstr>
      <vt:lpstr>Office Theme</vt:lpstr>
      <vt:lpstr>Prezentace aplikace PowerPoint</vt:lpstr>
      <vt:lpstr>Přehled prezentace</vt:lpstr>
      <vt:lpstr>Funkce a význam</vt:lpstr>
      <vt:lpstr>Prezentace aplikace PowerPoint</vt:lpstr>
      <vt:lpstr>Prezentace aplikace PowerPoint</vt:lpstr>
      <vt:lpstr>Prealbumin (transthyretin) 0,2-0,4 g/l</vt:lpstr>
      <vt:lpstr>Albumin 35-53 g/l, Mr = 68 000</vt:lpstr>
      <vt:lpstr>α1-globuliny</vt:lpstr>
      <vt:lpstr>α1-globuliny</vt:lpstr>
      <vt:lpstr>α2-globuliny</vt:lpstr>
      <vt:lpstr>α2-globuliny</vt:lpstr>
      <vt:lpstr>β-globuliny</vt:lpstr>
      <vt:lpstr>β-globuliny</vt:lpstr>
      <vt:lpstr>β-globuliny</vt:lpstr>
      <vt:lpstr>γ-globuliny</vt:lpstr>
      <vt:lpstr>γ-globuliny</vt:lpstr>
      <vt:lpstr>Akutní zánět</vt:lpstr>
      <vt:lpstr>Prokalcitonin (PCT) </vt:lpstr>
      <vt:lpstr>Elektroforéza bílkovin</vt:lpstr>
      <vt:lpstr>Elektroforéza bílkovin</vt:lpstr>
      <vt:lpstr>Prezentace aplikace PowerPoint</vt:lpstr>
      <vt:lpstr>Elektroforetické typy</vt:lpstr>
      <vt:lpstr>Monoklonální hyperimunoglobulinémie    </vt:lpstr>
      <vt:lpstr>Prezentace aplikace PowerPoint</vt:lpstr>
      <vt:lpstr>Akutní zánět</vt:lpstr>
      <vt:lpstr>Chronický zánět</vt:lpstr>
      <vt:lpstr>Chronická hepatopatie </vt:lpstr>
      <vt:lpstr>Nefrotický syndrom</vt:lpstr>
      <vt:lpstr>Malnutriční typ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Prezentace aplikace PowerPoint</dc:title>
  <dc:creator>Naďa Holická</dc:creator>
  <cp:lastModifiedBy>Broz Pavel</cp:lastModifiedBy>
  <cp:revision>19</cp:revision>
  <dcterms:created xsi:type="dcterms:W3CDTF">2017-03-15T11:07:40Z</dcterms:created>
  <dcterms:modified xsi:type="dcterms:W3CDTF">2022-09-22T07:42:23Z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2017-03-15T00:00:00Z</vt:filetime>
  </property>
  <property fmtid="{D5CDD505-2E9C-101B-9397-08002B2CF9AE}" pid="3" name="Creator">
    <vt:lpwstr>Adobe InDesign CC 2017 (Windows)</vt:lpwstr>
  </property>
  <property fmtid="{D5CDD505-2E9C-101B-9397-08002B2CF9AE}" pid="4" name="LastSaved">
    <vt:filetime>2017-03-15T00:00:00Z</vt:filetime>
  </property>
</Properties>
</file>