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7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fld id="{0F904D68-57BD-4A25-815D-A3CF6E53D1B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1481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Drény a drenáže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Soňa Galušková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5218056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733426"/>
            <a:ext cx="800100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  <a:latin typeface="+mn-lt"/>
              </a:rPr>
              <a:t>Rozdělení drenáží </a:t>
            </a: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08990" y="2076282"/>
            <a:ext cx="9075420" cy="2865528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Dle indikace: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Profylaktické</a:t>
            </a:r>
            <a:r>
              <a:rPr lang="cs-CZ" altLang="cs-CZ" dirty="0" smtClean="0"/>
              <a:t> – prevence hromadění  krve, žluči, exsudátu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Terapeutické</a:t>
            </a:r>
            <a:r>
              <a:rPr lang="cs-CZ" altLang="cs-CZ" dirty="0" smtClean="0"/>
              <a:t> – evakuace patologické tekutiny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Dle mechanismu účinku: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Volné</a:t>
            </a:r>
            <a:r>
              <a:rPr lang="cs-CZ" altLang="cs-CZ" dirty="0" smtClean="0"/>
              <a:t> (vzlínavé, kapilární, nasávací)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Spádové</a:t>
            </a:r>
            <a:r>
              <a:rPr lang="cs-CZ" altLang="cs-CZ" dirty="0" smtClean="0"/>
              <a:t> (gravitační)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Podtlakové</a:t>
            </a:r>
            <a:r>
              <a:rPr lang="cs-CZ" altLang="cs-CZ" b="1" i="1" dirty="0" smtClean="0"/>
              <a:t> </a:t>
            </a:r>
            <a:r>
              <a:rPr lang="cs-CZ" altLang="cs-CZ" dirty="0" smtClean="0"/>
              <a:t>(sací)</a:t>
            </a:r>
          </a:p>
        </p:txBody>
      </p:sp>
    </p:spTree>
    <p:extLst>
      <p:ext uri="{BB962C8B-B14F-4D97-AF65-F5344CB8AC3E}">
        <p14:creationId xmlns:p14="http://schemas.microsoft.com/office/powerpoint/2010/main" val="2474619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808990" y="885825"/>
            <a:ext cx="9177108" cy="538609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Rozdělení drénů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808990" y="2076282"/>
            <a:ext cx="9075420" cy="2865528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Dle použitého materiálu: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Přírodní </a:t>
            </a:r>
            <a:r>
              <a:rPr lang="cs-CZ" altLang="cs-CZ" dirty="0" smtClean="0"/>
              <a:t>– kaučuk, latex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Syntetické</a:t>
            </a:r>
            <a:r>
              <a:rPr lang="cs-CZ" altLang="cs-CZ" dirty="0" smtClean="0"/>
              <a:t> – silikon, polyuretan, polyvinylchlorid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Dle způsobu odběru: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Aktivní</a:t>
            </a:r>
            <a:r>
              <a:rPr lang="cs-CZ" altLang="cs-CZ" dirty="0" smtClean="0"/>
              <a:t> – napojené na zdroj podtlaku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Pasivní</a:t>
            </a:r>
            <a:r>
              <a:rPr lang="cs-CZ" altLang="cs-CZ" dirty="0" smtClean="0"/>
              <a:t> – volně do krytí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 smtClean="0"/>
              <a:t>Spádové</a:t>
            </a:r>
            <a:r>
              <a:rPr lang="cs-CZ" altLang="cs-CZ" dirty="0" smtClean="0"/>
              <a:t> – do sběrného sáčku nebo láhve s dezinfekčním roztokem</a:t>
            </a:r>
          </a:p>
        </p:txBody>
      </p:sp>
    </p:spTree>
    <p:extLst>
      <p:ext uri="{BB962C8B-B14F-4D97-AF65-F5344CB8AC3E}">
        <p14:creationId xmlns:p14="http://schemas.microsoft.com/office/powerpoint/2010/main" val="137171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1" y="581026"/>
            <a:ext cx="8153400" cy="609599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Rozdělení drénů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98500" y="1800225"/>
            <a:ext cx="8145820" cy="3281026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Dle typu a tvaru drenážního materiálu: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Trubicové (hadicové)</a:t>
            </a:r>
            <a:r>
              <a:rPr lang="cs-CZ" altLang="cs-CZ" dirty="0"/>
              <a:t> – T drén, u velkých břišních operací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Žlábkové</a:t>
            </a:r>
            <a:r>
              <a:rPr lang="cs-CZ" altLang="cs-CZ" dirty="0"/>
              <a:t> – u podkožních incizí, např. rány hojící se per </a:t>
            </a:r>
            <a:r>
              <a:rPr lang="cs-CZ" altLang="cs-CZ" dirty="0" err="1"/>
              <a:t>sekundam</a:t>
            </a:r>
            <a:r>
              <a:rPr lang="cs-CZ" altLang="cs-CZ" dirty="0"/>
              <a:t>, abscesy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Proužkové</a:t>
            </a:r>
            <a:r>
              <a:rPr lang="cs-CZ" altLang="cs-CZ" dirty="0"/>
              <a:t> – mulové (</a:t>
            </a:r>
            <a:r>
              <a:rPr lang="cs-CZ" altLang="cs-CZ" dirty="0" err="1"/>
              <a:t>longety</a:t>
            </a:r>
            <a:r>
              <a:rPr lang="cs-CZ" altLang="cs-CZ" dirty="0"/>
              <a:t>) – navlhčené mastí nebo roztokem; latexové (rukavicové) – u menších ran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Dle napojení na zevní prostředí: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Otevřené</a:t>
            </a:r>
            <a:r>
              <a:rPr lang="cs-CZ" altLang="cs-CZ" dirty="0"/>
              <a:t> – k aplikaci léčiv, derivační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Uzavřené</a:t>
            </a:r>
          </a:p>
        </p:txBody>
      </p:sp>
    </p:spTree>
    <p:extLst>
      <p:ext uri="{BB962C8B-B14F-4D97-AF65-F5344CB8AC3E}">
        <p14:creationId xmlns:p14="http://schemas.microsoft.com/office/powerpoint/2010/main" val="109827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1" y="504826"/>
            <a:ext cx="800100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Typy drénů – dle použití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9094690" cy="4990310"/>
          </a:xfrm>
        </p:spPr>
        <p:txBody>
          <a:bodyPr>
            <a:normAutofit/>
          </a:bodyPr>
          <a:lstStyle/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schemeClr val="accent2"/>
                </a:solidFill>
              </a:rPr>
              <a:t>Mulové drény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Drénování mělce uložených patologických struktur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	vlastním spádem nebo vzlínáním do obvazu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Před zavedením možno namočit do sterilních léčivých roztoků nebo mastí (</a:t>
            </a:r>
            <a:r>
              <a:rPr lang="cs-CZ" dirty="0" err="1"/>
              <a:t>Betadine</a:t>
            </a:r>
            <a:r>
              <a:rPr lang="cs-CZ" dirty="0"/>
              <a:t>, </a:t>
            </a:r>
            <a:r>
              <a:rPr lang="cs-CZ" dirty="0" err="1"/>
              <a:t>Višněvského</a:t>
            </a:r>
            <a:r>
              <a:rPr lang="cs-CZ" dirty="0"/>
              <a:t> balzám)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Pevné okraje (malé </a:t>
            </a:r>
            <a:r>
              <a:rPr lang="cs-CZ" dirty="0" err="1"/>
              <a:t>longety</a:t>
            </a:r>
            <a:r>
              <a:rPr lang="cs-CZ" dirty="0"/>
              <a:t>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schemeClr val="accent2"/>
                </a:solidFill>
              </a:rPr>
              <a:t>Rukavicové drény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Použití stejné jako u mulových drénů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Nastříhané proužky sterilních chirurgických rukavic, alternativou jsou nastříhané pruhy </a:t>
            </a:r>
            <a:r>
              <a:rPr lang="cs-CZ" dirty="0" err="1"/>
              <a:t>Inadine</a:t>
            </a:r>
            <a:endParaRPr lang="cs-CZ" dirty="0"/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Sekret sákne do sací vrstvy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Stomatochirurgie </a:t>
            </a:r>
          </a:p>
        </p:txBody>
      </p:sp>
    </p:spTree>
    <p:extLst>
      <p:ext uri="{BB962C8B-B14F-4D97-AF65-F5344CB8AC3E}">
        <p14:creationId xmlns:p14="http://schemas.microsoft.com/office/powerpoint/2010/main" val="167639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10" y="504825"/>
            <a:ext cx="8789890" cy="838200"/>
          </a:xfrm>
        </p:spPr>
        <p:txBody>
          <a:bodyPr>
            <a:normAutofit fontScale="90000"/>
          </a:bodyPr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Typy drénů – dle použití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5"/>
            <a:ext cx="8324388" cy="5512827"/>
          </a:xfrm>
        </p:spPr>
        <p:txBody>
          <a:bodyPr>
            <a:normAutofit/>
          </a:bodyPr>
          <a:lstStyle/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schemeClr val="accent2"/>
                </a:solidFill>
              </a:rPr>
              <a:t>Silikonové, plastové drény (gumové)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Zaváděny při operaci – drénování hluboko uložených struktur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Při komplikovaných stavech, kdy se předpokládá, že drénem bude odcházet sekret či výpotek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Rourky různého průsvitu a délky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Má být vyveden mimo op. ránu a přichycen stehem či zavíracím špendlíkem → ochrana proti zapadnutí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Drén se podkládá nastřiženým čtvercem mulu (tzv. kalhotky)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Sekret odváděn do sběrného sáčku nebo nádoby (dle typu drenáže)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Např. </a:t>
            </a:r>
            <a:r>
              <a:rPr lang="cs-CZ" dirty="0" err="1"/>
              <a:t>Penrose</a:t>
            </a:r>
            <a:r>
              <a:rPr lang="cs-CZ" dirty="0"/>
              <a:t> (břišní drén)→ u velkých břišních op.</a:t>
            </a:r>
          </a:p>
          <a:p>
            <a:pPr marL="494116" indent="-423528">
              <a:lnSpc>
                <a:spcPct val="90000"/>
              </a:lnSpc>
              <a:buFont typeface="Wingdings 2"/>
              <a:buChar char=""/>
              <a:defRPr/>
            </a:pPr>
            <a:endParaRPr lang="cs-CZ" sz="2647" dirty="0"/>
          </a:p>
        </p:txBody>
      </p:sp>
      <p:pic>
        <p:nvPicPr>
          <p:cNvPr id="13316" name="Picture 4" descr="_2123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099" y="425262"/>
            <a:ext cx="2256001" cy="16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8547100" y="1876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19031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5"/>
          <p:cNvSpPr>
            <a:spLocks noGrp="1" noChangeArrowheads="1"/>
          </p:cNvSpPr>
          <p:nvPr>
            <p:ph type="title"/>
          </p:nvPr>
        </p:nvSpPr>
        <p:spPr>
          <a:xfrm>
            <a:off x="808990" y="294987"/>
            <a:ext cx="9075420" cy="430887"/>
          </a:xfrm>
        </p:spPr>
        <p:txBody>
          <a:bodyPr/>
          <a:lstStyle/>
          <a:p>
            <a:pPr marL="534452">
              <a:defRPr/>
            </a:pPr>
            <a:r>
              <a:rPr lang="cs-CZ" sz="2800" dirty="0" err="1">
                <a:solidFill>
                  <a:schemeClr val="accent1">
                    <a:tint val="83000"/>
                    <a:satMod val="150000"/>
                  </a:schemeClr>
                </a:solidFill>
                <a:latin typeface="+mn-lt"/>
              </a:rPr>
              <a:t>Penrose</a:t>
            </a:r>
            <a:r>
              <a:rPr lang="cs-CZ" sz="2800" dirty="0">
                <a:solidFill>
                  <a:schemeClr val="accent1">
                    <a:tint val="83000"/>
                    <a:satMod val="150000"/>
                  </a:schemeClr>
                </a:solidFill>
                <a:latin typeface="+mn-lt"/>
              </a:rPr>
              <a:t> – břišní drén spolu s V.A.C. systémem</a:t>
            </a:r>
          </a:p>
        </p:txBody>
      </p:sp>
      <p:pic>
        <p:nvPicPr>
          <p:cNvPr id="14339" name="Picture 4" descr="P10009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885825"/>
            <a:ext cx="7170702" cy="537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308100" y="63722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29384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808991" y="581026"/>
            <a:ext cx="781431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Typy drénů – dle použití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08990" y="2076282"/>
            <a:ext cx="9075420" cy="2034531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Zastřižený drén</a:t>
            </a:r>
            <a:r>
              <a:rPr lang="cs-CZ" altLang="cs-CZ" dirty="0" smtClean="0"/>
              <a:t>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zajištěný sterilním zavíracím špendlíkem = obvaz nebo ileostomický, </a:t>
            </a:r>
            <a:r>
              <a:rPr lang="cs-CZ" altLang="cs-CZ" dirty="0" err="1" smtClean="0"/>
              <a:t>urostomický</a:t>
            </a:r>
            <a:r>
              <a:rPr lang="cs-CZ" altLang="cs-CZ" dirty="0" smtClean="0"/>
              <a:t> sáček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zkracuje se postupně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Nezastřižený drén</a:t>
            </a:r>
            <a:r>
              <a:rPr lang="cs-CZ" altLang="cs-CZ" dirty="0" smtClean="0"/>
              <a:t>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spádově do sběrného sáčku nebo podtlakově do láhve </a:t>
            </a:r>
          </a:p>
        </p:txBody>
      </p:sp>
    </p:spTree>
    <p:extLst>
      <p:ext uri="{BB962C8B-B14F-4D97-AF65-F5344CB8AC3E}">
        <p14:creationId xmlns:p14="http://schemas.microsoft.com/office/powerpoint/2010/main" val="3413051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809625"/>
            <a:ext cx="9287598" cy="538609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Drenáže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5"/>
            <a:ext cx="8145820" cy="3690626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Volná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Sekret svádí do sterilního obvazu, ten se vyměňuje dle potřeby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Mulové, rukavicové a zastřižené gumové (silikonové) drény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Spádová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Odvádí sekret přirozeným spádem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Volný konec ústí do sběrného sáčku, případně pod hladinu sterilní vody v láhvi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NLZP musí sledovat množství a vzhled + záznam do dokumentace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Drén je podložen nastřiženým sterilním čtvercem, rána se denně převazuje</a:t>
            </a:r>
          </a:p>
          <a:p>
            <a:pPr eaLnBrk="1" hangingPunct="1">
              <a:lnSpc>
                <a:spcPct val="90000"/>
              </a:lnSpc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918502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581026"/>
            <a:ext cx="853440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Drenáže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81404" y="1658244"/>
            <a:ext cx="9261096" cy="494302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accent2"/>
                </a:solidFill>
              </a:rPr>
              <a:t>Podtlaková drenáž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Na principu sání pod tlakem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>
                <a:solidFill>
                  <a:schemeClr val="accent2"/>
                </a:solidFill>
              </a:rPr>
              <a:t>Redonova</a:t>
            </a:r>
            <a:r>
              <a:rPr lang="cs-CZ" altLang="cs-CZ" dirty="0">
                <a:solidFill>
                  <a:schemeClr val="accent2"/>
                </a:solidFill>
              </a:rPr>
              <a:t> drenáž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 nádobě negativní tlak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 nízkým podtlakem 7 – 15 </a:t>
            </a:r>
            <a:r>
              <a:rPr lang="cs-CZ" altLang="cs-CZ" dirty="0" err="1"/>
              <a:t>kPa</a:t>
            </a:r>
            <a:endParaRPr lang="cs-CZ" altLang="cs-CZ" dirty="0"/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 vysokým podtlakem 80 – 90 </a:t>
            </a:r>
            <a:r>
              <a:rPr lang="cs-CZ" altLang="cs-CZ" dirty="0" err="1"/>
              <a:t>kPa</a:t>
            </a:r>
            <a:endParaRPr lang="cs-CZ" altLang="cs-CZ" dirty="0"/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Velikost 200, 400 a 600 ml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Pro odstranění tekutin z operační rány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Drén je fixován stehem ke kůži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Nesmí být zalomen či uzavřen svorkami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„Natažení harmoniky“ signalizuje nefunkčnost drénu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Sledujeme funkčnost podtlaku, množství a vzhled odpadu</a:t>
            </a:r>
          </a:p>
        </p:txBody>
      </p:sp>
      <p:pic>
        <p:nvPicPr>
          <p:cNvPr id="15362" name="Picture 2" descr="DRENOFAST 200 - Redonova láhev kompletní vč. spoj. hadice, objem 200 ml |  Bolístka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300" y="428625"/>
            <a:ext cx="27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RENOFAST 400 - Redonova láhev kompletní vč. spoj. hadice, objem 400 ml |  Bolístka.c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8" b="6068"/>
          <a:stretch/>
        </p:blipFill>
        <p:spPr bwMode="auto">
          <a:xfrm>
            <a:off x="6799300" y="2943224"/>
            <a:ext cx="33480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Redonova drenáž | Operační odsávání a drény | Odsávání a drenáže |  Bolístka.c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948364"/>
            <a:ext cx="2700000" cy="21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7404100" y="6067425"/>
            <a:ext cx="2553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www.bolistka.cz/odsavani-a-drenaze/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5593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1" y="657225"/>
            <a:ext cx="8280912" cy="5334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Drenáže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08990" y="2076282"/>
            <a:ext cx="9075420" cy="3696525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Spádová drenáž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T – drén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Spádová drenáž žlučových cest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Sekret odchází volně do sběrného sáčku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Drén je fixován stehem proti vyklouznutí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Je postupně uzavírán svorkou na různě dlouhou dobu, následně je uzavřen trvale až do extrakce drénu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Pozor na proplachy drenáže – může způsobit toxický šok vyplavením toxinů ze žlučových cest → ↑↑ TT, třesavka, zimnice, ↑ P, ↑ TK, dyspnoe</a:t>
            </a:r>
          </a:p>
        </p:txBody>
      </p:sp>
      <p:pic>
        <p:nvPicPr>
          <p:cNvPr id="18436" name="Picture 5" descr="T – dré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17478" y="726052"/>
            <a:ext cx="2205831" cy="220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184900" y="2714625"/>
            <a:ext cx="28937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http://ermedmedikal.com.tr/en/product/49/t-drain</a:t>
            </a:r>
          </a:p>
        </p:txBody>
      </p:sp>
    </p:spTree>
    <p:extLst>
      <p:ext uri="{BB962C8B-B14F-4D97-AF65-F5344CB8AC3E}">
        <p14:creationId xmlns:p14="http://schemas.microsoft.com/office/powerpoint/2010/main" val="281590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657225"/>
            <a:ext cx="9211398" cy="609600"/>
          </a:xfrm>
        </p:spPr>
        <p:txBody>
          <a:bodyPr/>
          <a:lstStyle/>
          <a:p>
            <a:pPr marL="534452">
              <a:defRPr/>
            </a:pPr>
            <a:r>
              <a:rPr lang="cs-CZ">
                <a:solidFill>
                  <a:schemeClr val="accent1">
                    <a:tint val="83000"/>
                    <a:satMod val="150000"/>
                  </a:schemeClr>
                </a:solidFill>
              </a:rPr>
              <a:t>Pleurální punkce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558088"/>
            <a:ext cx="8942290" cy="3213937"/>
          </a:xfrm>
        </p:spPr>
        <p:txBody>
          <a:bodyPr>
            <a:normAutofit/>
          </a:bodyPr>
          <a:lstStyle/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Nabodnutí pleurální dutiny za účelem odčerpání výpotku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Čerpání výpotku → jednorázové X opakované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Čerpání výpotku → spádové (napojení na sběrný sáček) X aktivní (</a:t>
            </a:r>
            <a:r>
              <a:rPr lang="cs-CZ" sz="1600" dirty="0" err="1"/>
              <a:t>Janettovou</a:t>
            </a:r>
            <a:r>
              <a:rPr lang="cs-CZ" sz="1600" dirty="0"/>
              <a:t> stříkačkou)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Probatorní (zkusmá) punkce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Místo punkce se řídí výší výpotku (obvykle přední axilární čára v 6. až 7. mezižebří)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Poloha N vleže na boku na zdravé straně hrudníku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sz="1600" dirty="0"/>
              <a:t>Komplikace → nebodnutí plíce, poškození jater</a:t>
            </a:r>
          </a:p>
        </p:txBody>
      </p:sp>
      <p:pic>
        <p:nvPicPr>
          <p:cNvPr id="13314" name="Picture 2" descr="Punkce – WikiSkrip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3906000"/>
            <a:ext cx="28575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337300" y="6296025"/>
            <a:ext cx="2185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https://www.wikiskripta.eu/w/Punkce</a:t>
            </a:r>
          </a:p>
        </p:txBody>
      </p:sp>
    </p:spTree>
    <p:extLst>
      <p:ext uri="{BB962C8B-B14F-4D97-AF65-F5344CB8AC3E}">
        <p14:creationId xmlns:p14="http://schemas.microsoft.com/office/powerpoint/2010/main" val="2615923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81405" y="352425"/>
            <a:ext cx="8245607" cy="6096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Pleurální punkce - pojmy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581405" y="1038226"/>
            <a:ext cx="9565895" cy="5715000"/>
          </a:xfrm>
        </p:spPr>
        <p:txBody>
          <a:bodyPr>
            <a:normAutofit fontScale="92500" lnSpcReduction="10000"/>
          </a:bodyPr>
          <a:lstStyle/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Hydrothorax</a:t>
            </a:r>
            <a:r>
              <a:rPr lang="cs-CZ" dirty="0"/>
              <a:t> = hromadění vodnaté tekutiny v pohrudniční dutině </a:t>
            </a:r>
          </a:p>
          <a:p>
            <a:pPr marL="1193310" lvl="1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b="1" dirty="0"/>
              <a:t>Exsudát</a:t>
            </a:r>
            <a:r>
              <a:rPr lang="cs-CZ" dirty="0"/>
              <a:t> = tekutý výpotek zánětlivého charakteru, má vyšší hustotu než nezánětlivý výpotek (cca 1020 g/cm</a:t>
            </a:r>
            <a:r>
              <a:rPr lang="cs-CZ" baseline="30000" dirty="0"/>
              <a:t>3</a:t>
            </a:r>
            <a:r>
              <a:rPr lang="cs-CZ" dirty="0"/>
              <a:t>)</a:t>
            </a:r>
          </a:p>
          <a:p>
            <a:pPr marL="1193310" lvl="1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b="1" dirty="0"/>
              <a:t>Transudát</a:t>
            </a:r>
            <a:r>
              <a:rPr lang="cs-CZ" dirty="0"/>
              <a:t> = nezánětlivý výpotek vznikající při městnavé insuficienci ♥, selhání jater, a jiných příčinách nedostatku krevních bílkovin; je čirý a obsahuje málo bílkovin. (hustota okolo 1015 g/cm</a:t>
            </a:r>
            <a:r>
              <a:rPr lang="cs-CZ" baseline="30000" dirty="0"/>
              <a:t>3</a:t>
            </a:r>
            <a:r>
              <a:rPr lang="cs-CZ" dirty="0"/>
              <a:t>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Pneumothorax</a:t>
            </a:r>
            <a:r>
              <a:rPr lang="cs-CZ" dirty="0"/>
              <a:t> (PNO) = vzduch v pohrudniční dutině, který se do pleurální dutiny dostává z alveolů poraněné plíce</a:t>
            </a:r>
          </a:p>
          <a:p>
            <a:pPr marL="1193310" lvl="1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Tenzní (přetlakový) </a:t>
            </a:r>
            <a:r>
              <a:rPr lang="cs-CZ" dirty="0" err="1"/>
              <a:t>pneumothorax</a:t>
            </a:r>
            <a:endParaRPr lang="cs-CZ" dirty="0"/>
          </a:p>
          <a:p>
            <a:pPr marL="1193310" lvl="1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Otevřený X zavřený </a:t>
            </a:r>
            <a:r>
              <a:rPr lang="cs-CZ" dirty="0" err="1"/>
              <a:t>pneumothorax</a:t>
            </a:r>
            <a:endParaRPr lang="cs-CZ" dirty="0"/>
          </a:p>
          <a:p>
            <a:pPr marL="1193310" lvl="1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Spontánní X traumatický </a:t>
            </a:r>
            <a:r>
              <a:rPr lang="cs-CZ" dirty="0" err="1"/>
              <a:t>pneumothorax</a:t>
            </a:r>
            <a:endParaRPr lang="cs-CZ" dirty="0"/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Fluidothorax</a:t>
            </a:r>
            <a:r>
              <a:rPr lang="cs-CZ" dirty="0"/>
              <a:t> = přítomnost tekutiny v pleurální dutině 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Hemothorax</a:t>
            </a:r>
            <a:r>
              <a:rPr lang="cs-CZ" dirty="0"/>
              <a:t> = krev v pohrudniční dutině, krvácení nad 1000ml vyvolá </a:t>
            </a:r>
            <a:r>
              <a:rPr lang="cs-CZ" dirty="0" err="1"/>
              <a:t>hypovolemickou</a:t>
            </a:r>
            <a:r>
              <a:rPr lang="cs-CZ" dirty="0"/>
              <a:t> ↓ TK a ventilační tíseň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Pneumohemothorax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6219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657225"/>
            <a:ext cx="9287598" cy="6858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Pleurální punkce - pomůcky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581403" y="1343025"/>
            <a:ext cx="9404695" cy="6014998"/>
          </a:xfrm>
        </p:spPr>
        <p:txBody>
          <a:bodyPr>
            <a:normAutofit/>
          </a:bodyPr>
          <a:lstStyle/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schemeClr val="accent2"/>
                </a:solidFill>
              </a:rPr>
              <a:t>Sterilní stolek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Dezinfekce, sterilní tampóny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Sterilní nástroje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Set pro hrudní punkci (sběrný sáček, </a:t>
            </a:r>
            <a:r>
              <a:rPr lang="cs-CZ" dirty="0" err="1"/>
              <a:t>Janettova</a:t>
            </a:r>
            <a:r>
              <a:rPr lang="cs-CZ" dirty="0"/>
              <a:t> stříkačka, trojcestný kohout, spojovací hadička)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Sterilní rukavice, ústenka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Perforovaná rouška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Punkční jehla (může být i </a:t>
            </a:r>
            <a:r>
              <a:rPr lang="cs-CZ" dirty="0" err="1"/>
              <a:t>i.v</a:t>
            </a:r>
            <a:r>
              <a:rPr lang="cs-CZ" dirty="0"/>
              <a:t>. kanyla)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Mesocain</a:t>
            </a:r>
            <a:r>
              <a:rPr lang="cs-CZ" dirty="0"/>
              <a:t> 1 %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Stříkačka + jehla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Sterilní čtverce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Krycí materiál na ránu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Sterilní zkumavky na vyš. </a:t>
            </a:r>
          </a:p>
          <a:p>
            <a:pPr marL="494116" indent="-423528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Emitní miska </a:t>
            </a:r>
          </a:p>
        </p:txBody>
      </p:sp>
      <p:pic>
        <p:nvPicPr>
          <p:cNvPr id="21508" name="Picture 4" descr="Souprava k pleurální a hrudní drenáž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3095625"/>
            <a:ext cx="3415538" cy="358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803900" y="6829425"/>
            <a:ext cx="35862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http://www.nemocnicekladno.cz/images/dokumenty/interna</a:t>
            </a:r>
            <a:r>
              <a:rPr lang="cs-CZ" sz="1000" dirty="0" smtClean="0"/>
              <a:t>_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30621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733425"/>
            <a:ext cx="9287598" cy="538609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81405" y="1558088"/>
            <a:ext cx="8259613" cy="4112023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Obnovuje fyziologické tlakové poměry v dutině hrudní → rozvinutí zkolabované plíce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Musí být fixován stehy a u lůžka N musí být připraveny peány k zaštípnutí drénu při náhodném rozpojení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Regulátor sání (podtlak) je nastaven na 20 cm H</a:t>
            </a:r>
            <a:r>
              <a:rPr lang="cs-CZ" altLang="cs-CZ" baseline="-25000" dirty="0"/>
              <a:t>2</a:t>
            </a:r>
            <a:r>
              <a:rPr lang="cs-CZ" altLang="cs-CZ" dirty="0"/>
              <a:t>O (0,98 – 1, 96 </a:t>
            </a:r>
            <a:r>
              <a:rPr lang="cs-CZ" altLang="cs-CZ" dirty="0" err="1"/>
              <a:t>kPa</a:t>
            </a:r>
            <a:r>
              <a:rPr lang="cs-CZ" altLang="cs-CZ" dirty="0"/>
              <a:t>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Povinnosti NLZP → </a:t>
            </a:r>
            <a:r>
              <a:rPr lang="cs-CZ" altLang="cs-CZ" dirty="0" err="1"/>
              <a:t>ko</a:t>
            </a:r>
            <a:r>
              <a:rPr lang="cs-CZ" altLang="cs-CZ" dirty="0"/>
              <a:t> těsnosti všech spojů, funkčnost sání, průchodnost drénu, množství a vzhled odpadu, prosakování v okolí drénu, hladinu tekutiny v komoře (regulace sání)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Je zaváděna na OS či ICU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Hadice drénu nesmí být nijak stlačena a nesmí tvořit smyčky, komory drénu musí být pod úrovní N</a:t>
            </a:r>
          </a:p>
        </p:txBody>
      </p:sp>
    </p:spTree>
    <p:extLst>
      <p:ext uri="{BB962C8B-B14F-4D97-AF65-F5344CB8AC3E}">
        <p14:creationId xmlns:p14="http://schemas.microsoft.com/office/powerpoint/2010/main" val="3881647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10" y="352425"/>
            <a:ext cx="8231602" cy="5334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160688"/>
            <a:ext cx="8145820" cy="4527521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Před jakoukoliv manipulací s drenáží musí být drén zaštípnut svorkami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/>
              <a:t>Klemování</a:t>
            </a:r>
            <a:r>
              <a:rPr lang="cs-CZ" altLang="cs-CZ" dirty="0"/>
              <a:t> (zaštipování drénu na určitou dobu svorkami)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Nejprve zaštípnout hrudní drén vedoucí od N a pak teprve vypnout sání; u zpětného napojování je to naopak → nejprve napojit aktivní sání na hrudní drén, zapnout sání a pak teprve sundat peány nebo svorky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Provádí se obvykle ve 2. až 3. mezižebří v </a:t>
            </a:r>
            <a:r>
              <a:rPr lang="cs-CZ" altLang="cs-CZ" dirty="0" err="1"/>
              <a:t>medioklavikulární</a:t>
            </a:r>
            <a:r>
              <a:rPr lang="cs-CZ" altLang="cs-CZ" dirty="0"/>
              <a:t> čáře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Pravidelný RTG ♥ + P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Základní části hrudního systému → podtlak, regulátor podtlaku, hadice, vodní zámek a spojky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Aplikaci hrudního drénu provádí lékař a NLZP mu asistuje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Hloubka zanoření trubice v láhvi reguluje výši podtlaku</a:t>
            </a:r>
          </a:p>
        </p:txBody>
      </p:sp>
    </p:spTree>
    <p:extLst>
      <p:ext uri="{BB962C8B-B14F-4D97-AF65-F5344CB8AC3E}">
        <p14:creationId xmlns:p14="http://schemas.microsoft.com/office/powerpoint/2010/main" val="32903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10" y="428625"/>
            <a:ext cx="8231602" cy="609600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 - pomůcky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038226"/>
            <a:ext cx="9475690" cy="6232475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Sterilní stolek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Roušky – perforované i neperforované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10 ml stříkačka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Tampóny, sterilní čtverce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Jehla číslo 22 a 25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Skalpel, pinzeta, 2 </a:t>
            </a:r>
            <a:r>
              <a:rPr lang="cs-CZ" altLang="cs-CZ" dirty="0" smtClean="0"/>
              <a:t>svorky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Nastříhané mulové drény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Šicí materiál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Drenážní systém se sterilními drenážními hadicemi a spojkami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Zavádí-li se dva hrudní drény → Y spojku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Sterilní rukavice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Lokální anestetikum (1 % </a:t>
            </a:r>
            <a:r>
              <a:rPr lang="cs-CZ" altLang="cs-CZ" dirty="0" err="1"/>
              <a:t>Mesocain</a:t>
            </a:r>
            <a:r>
              <a:rPr lang="cs-CZ" altLang="cs-CZ" dirty="0"/>
              <a:t>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Dezinfekce (</a:t>
            </a:r>
            <a:r>
              <a:rPr lang="cs-CZ" altLang="cs-CZ" dirty="0" err="1"/>
              <a:t>Betadine</a:t>
            </a:r>
            <a:r>
              <a:rPr lang="cs-CZ" altLang="cs-CZ" dirty="0"/>
              <a:t>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Náplast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Emitní miska</a:t>
            </a:r>
          </a:p>
        </p:txBody>
      </p:sp>
      <p:pic>
        <p:nvPicPr>
          <p:cNvPr id="8194" name="Picture 2" descr="Ošetřovatelská péče v anesteziologi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44"/>
          <a:stretch/>
        </p:blipFill>
        <p:spPr bwMode="auto">
          <a:xfrm>
            <a:off x="5270500" y="1266825"/>
            <a:ext cx="5040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270500" y="3933825"/>
            <a:ext cx="51812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https://is.muni.cz/el/med/podzim2012/MIOA011c/um/e-kurz/anesteziologicke-pracoviste.html</a:t>
            </a:r>
          </a:p>
        </p:txBody>
      </p:sp>
    </p:spTree>
    <p:extLst>
      <p:ext uri="{BB962C8B-B14F-4D97-AF65-F5344CB8AC3E}">
        <p14:creationId xmlns:p14="http://schemas.microsoft.com/office/powerpoint/2010/main" val="889738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352426"/>
            <a:ext cx="8991600" cy="1077218"/>
          </a:xfrm>
        </p:spPr>
        <p:txBody>
          <a:bodyPr/>
          <a:lstStyle/>
          <a:p>
            <a:pPr marL="534452">
              <a:defRPr/>
            </a:pPr>
            <a: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Hrudní drenáže </a:t>
            </a:r>
            <a:br>
              <a:rPr lang="cs-CZ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cs-CZ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93700" y="962026"/>
            <a:ext cx="9829800" cy="5791200"/>
          </a:xfrm>
        </p:spPr>
        <p:txBody>
          <a:bodyPr/>
          <a:lstStyle/>
          <a:p>
            <a:pPr marL="285750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accent2"/>
                </a:solidFill>
              </a:rPr>
              <a:t>Podtlaková drenáž</a:t>
            </a:r>
          </a:p>
          <a:p>
            <a:pPr marL="285750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Na principu sání pod tlakem</a:t>
            </a:r>
            <a:endParaRPr lang="cs-CZ" altLang="cs-CZ" dirty="0">
              <a:solidFill>
                <a:schemeClr val="accent2"/>
              </a:solidFill>
            </a:endParaRPr>
          </a:p>
          <a:p>
            <a:pPr marL="742950" lvl="1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>
                <a:solidFill>
                  <a:schemeClr val="accent2"/>
                </a:solidFill>
              </a:rPr>
              <a:t>Büllauova</a:t>
            </a:r>
            <a:r>
              <a:rPr lang="cs-CZ" altLang="cs-CZ" dirty="0">
                <a:solidFill>
                  <a:schemeClr val="accent2"/>
                </a:solidFill>
              </a:rPr>
              <a:t> drenáž (hrudní sání)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Odsává vzduch a sekret z hrudní dutiny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Odstranění pneumotoraxu, </a:t>
            </a:r>
            <a:r>
              <a:rPr lang="cs-CZ" altLang="cs-CZ" dirty="0" err="1"/>
              <a:t>hemothoraxu</a:t>
            </a:r>
            <a:r>
              <a:rPr lang="cs-CZ" altLang="cs-CZ" dirty="0"/>
              <a:t>, empyému z 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	mediastina a pleurálního prostoru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nejčastěji se používá u spontánního </a:t>
            </a:r>
            <a:r>
              <a:rPr lang="cs-CZ" altLang="cs-CZ" dirty="0" err="1"/>
              <a:t>pneumothoraxu</a:t>
            </a:r>
            <a:r>
              <a:rPr lang="cs-CZ" altLang="cs-CZ" dirty="0"/>
              <a:t>, 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	po torakotomii, traumatech</a:t>
            </a:r>
          </a:p>
          <a:p>
            <a:pPr marL="742950" lvl="1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Sání systémem lahví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Láhve se musí denně měnit za sterilní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Samospádová drenáž pleurální dutiny patří k nejjednodušším typům hrudních drenáží, ale je velmi účinná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Smyslem je napojení hrudního drénu na láhev naplněnou antiseptickým roztokem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Ze zátky vystupuje kratší a delší trubice → delší trubice se napojuje na hrudní drén a druhý konec této trubice je ponořený v antiseptickém roztoku v láhvi, láhev, kam je vyveden drén, je spojena s další lahví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První láhev = svod od N ponořený pod hladinu dezinfekčního roztoku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Druhá láhev = spojka z první láhve, spojka k vývěvě,</a:t>
            </a:r>
          </a:p>
          <a:p>
            <a:pPr marL="1200150" lvl="2" indent="-285750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	pojišťovací trubice ponořená pod hladinou roztoku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159" y="200025"/>
            <a:ext cx="2897341" cy="341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327900" y="37052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48011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1288</Words>
  <Application>Microsoft Office PowerPoint</Application>
  <PresentationFormat>Vlastní</PresentationFormat>
  <Paragraphs>175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Calibri</vt:lpstr>
      <vt:lpstr>Wingdings</vt:lpstr>
      <vt:lpstr>Wingdings 2</vt:lpstr>
      <vt:lpstr>Office Theme</vt:lpstr>
      <vt:lpstr>Prezentace aplikace PowerPoint</vt:lpstr>
      <vt:lpstr>Rozdělení drenáží  </vt:lpstr>
      <vt:lpstr>Rozdělení drénů </vt:lpstr>
      <vt:lpstr>Rozdělení drénů  </vt:lpstr>
      <vt:lpstr>Typy drénů – dle použití  </vt:lpstr>
      <vt:lpstr>Typy drénů – dle použití  </vt:lpstr>
      <vt:lpstr>Penrose – břišní drén spolu s V.A.C. systémem</vt:lpstr>
      <vt:lpstr>Typy drénů – dle použití  </vt:lpstr>
      <vt:lpstr>Drenáže </vt:lpstr>
      <vt:lpstr>Drenáže  </vt:lpstr>
      <vt:lpstr>Drenáže </vt:lpstr>
      <vt:lpstr>Pleurální punkce</vt:lpstr>
      <vt:lpstr>Pleurální punkce - pojmy</vt:lpstr>
      <vt:lpstr>Pleurální punkce - pomůcky</vt:lpstr>
      <vt:lpstr>Hrudní drenáž </vt:lpstr>
      <vt:lpstr>Hrudní drenáž </vt:lpstr>
      <vt:lpstr>Hrudní drenáž - pomůcky</vt:lpstr>
      <vt:lpstr>Hrudní drenáže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Galuskova Sona</dc:creator>
  <cp:lastModifiedBy>Galuskova Sona</cp:lastModifiedBy>
  <cp:revision>3</cp:revision>
  <dcterms:modified xsi:type="dcterms:W3CDTF">2022-09-05T09:38:14Z</dcterms:modified>
</cp:coreProperties>
</file>