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5"/>
  </p:notesMasterIdLst>
  <p:sldIdLst>
    <p:sldId id="278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3" r:id="rId18"/>
    <p:sldId id="271" r:id="rId19"/>
    <p:sldId id="272" r:id="rId20"/>
    <p:sldId id="274" r:id="rId21"/>
    <p:sldId id="275" r:id="rId22"/>
    <p:sldId id="276" r:id="rId23"/>
    <p:sldId id="277" r:id="rId24"/>
  </p:sldIdLst>
  <p:sldSz cx="9144000" cy="6858000" type="screen4x3"/>
  <p:notesSz cx="6858000" cy="9144000"/>
  <p:embeddedFontLst>
    <p:embeddedFont>
      <p:font typeface="Baskerville Old Face" panose="02020602080505020303" pitchFamily="18" charset="0"/>
      <p:regular r:id="rId26"/>
    </p:embeddedFont>
    <p:embeddedFont>
      <p:font typeface="Book Antiqua" panose="02040602050305030304" pitchFamily="18" charset="0"/>
      <p:regular r:id="rId27"/>
      <p:bold r:id="rId28"/>
      <p:italic r:id="rId29"/>
      <p:boldItalic r:id="rId30"/>
    </p:embeddedFont>
    <p:embeddedFont>
      <p:font typeface="Calibri" panose="020F0502020204030204" pitchFamily="34" charset="0"/>
      <p:regular r:id="rId31"/>
      <p:bold r:id="rId32"/>
      <p:italic r:id="rId33"/>
      <p:boldItalic r:id="rId34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166" y="2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81AE40-377C-407D-8C84-A0D7609F09AE}" type="datetimeFigureOut">
              <a:rPr lang="cs-CZ" smtClean="0"/>
              <a:t>25.11.2022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69851B-21C2-4E0F-8C8D-DD866126807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44614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F3593-EA20-4FDF-8D9A-5E499CD45C9B}" type="datetime1">
              <a:rPr lang="cs-CZ" smtClean="0"/>
              <a:t>25.11.2022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39397-4F73-4FA7-83D2-1BA6AB1DB2A5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p:transition spd="slow"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8277-6944-4735-9183-EE6973E74FF9}" type="datetime1">
              <a:rPr lang="cs-CZ" smtClean="0"/>
              <a:t>25.11.2022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39397-4F73-4FA7-83D2-1BA6AB1DB2A5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p:transition spd="slow"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C36E-3D9B-47A2-AD3A-7381006CF9E5}" type="datetime1">
              <a:rPr lang="cs-CZ" smtClean="0"/>
              <a:t>25.11.2022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39397-4F73-4FA7-83D2-1BA6AB1DB2A5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p:transition spd="slow"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82D22-5EA7-453F-B36F-54E6F5C24866}" type="datetime1">
              <a:rPr lang="cs-CZ" smtClean="0"/>
              <a:t>25.11.2022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39397-4F73-4FA7-83D2-1BA6AB1DB2A5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p:transition spd="slow"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40B2E-0DFC-48D3-8DFA-1E9D41009BA9}" type="datetime1">
              <a:rPr lang="cs-CZ" smtClean="0"/>
              <a:t>25.11.2022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39397-4F73-4FA7-83D2-1BA6AB1DB2A5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p:transition spd="slow"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A1468-5FBA-4456-9EE0-47A90A0D19AF}" type="datetime1">
              <a:rPr lang="cs-CZ" smtClean="0"/>
              <a:t>25.11.2022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39397-4F73-4FA7-83D2-1BA6AB1DB2A5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p:transition spd="slow"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FAED7-451D-42E1-B337-F547E69F50EA}" type="datetime1">
              <a:rPr lang="cs-CZ" smtClean="0"/>
              <a:t>25.11.2022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39397-4F73-4FA7-83D2-1BA6AB1DB2A5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p:transition spd="slow"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ADEA5-D2D7-4E26-9EDD-B455B9191BFD}" type="datetime1">
              <a:rPr lang="cs-CZ" smtClean="0"/>
              <a:t>25.11.2022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39397-4F73-4FA7-83D2-1BA6AB1DB2A5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p:transition spd="slow"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852D1-5C79-4CB2-8BD1-9537330B455B}" type="datetime1">
              <a:rPr lang="cs-CZ" smtClean="0"/>
              <a:t>25.11.2022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39397-4F73-4FA7-83D2-1BA6AB1DB2A5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p:transition spd="slow"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ED49E-6479-429F-9BC8-F5FF3C8EAA64}" type="datetime1">
              <a:rPr lang="cs-CZ" smtClean="0"/>
              <a:t>25.11.2022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39397-4F73-4FA7-83D2-1BA6AB1DB2A5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p:transition spd="slow"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E1A35-F559-4271-9AB1-8790556B0AFD}" type="datetime1">
              <a:rPr lang="cs-CZ" smtClean="0"/>
              <a:t>25.11.2022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39397-4F73-4FA7-83D2-1BA6AB1DB2A5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  <p:transition spd="slow"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55000"/>
            <a:lum/>
          </a:blip>
          <a:srcRect/>
          <a:stretch>
            <a:fillRect l="-2000" t="-1000" r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B4F4CA-8AC8-4371-95C5-0D95A90E6CF0}" type="datetime1">
              <a:rPr lang="cs-CZ" smtClean="0"/>
              <a:t>25.11.2022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639397-4F73-4FA7-83D2-1BA6AB1DB2A5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zoom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CYHSaWddVC8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Relationship Id="rId9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95B857D0-5CFB-D56D-822C-87A0726EAB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006" y="1556792"/>
            <a:ext cx="8629988" cy="3744416"/>
          </a:xfrm>
          <a:prstGeom prst="rect">
            <a:avLst/>
          </a:prstGeom>
        </p:spPr>
      </p:pic>
      <p:sp>
        <p:nvSpPr>
          <p:cNvPr id="8" name="Zástupný symbol pro číslo snímku 7">
            <a:extLst>
              <a:ext uri="{FF2B5EF4-FFF2-40B4-BE49-F238E27FC236}">
                <a16:creationId xmlns:a16="http://schemas.microsoft.com/office/drawing/2014/main" id="{C06C1F88-F426-4A3B-E534-3390797CB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39397-4F73-4FA7-83D2-1BA6AB1DB2A5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2177371"/>
      </p:ext>
    </p:extLst>
  </p:cSld>
  <p:clrMapOvr>
    <a:masterClrMapping/>
  </p:clrMapOvr>
  <p:transition spd="slow">
    <p:zo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1124744"/>
            <a:ext cx="7772400" cy="1872208"/>
          </a:xfrm>
        </p:spPr>
        <p:txBody>
          <a:bodyPr>
            <a:normAutofit fontScale="90000"/>
          </a:bodyPr>
          <a:lstStyle/>
          <a:p>
            <a:r>
              <a:rPr lang="cs-CZ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Průmyslová revoluce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1520" y="6309320"/>
            <a:ext cx="2232248" cy="36004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cs-CZ" sz="2000" b="1" dirty="0">
                <a:solidFill>
                  <a:schemeClr val="tx1"/>
                </a:solidFill>
                <a:latin typeface="Baskerville Old Face" pitchFamily="18" charset="0"/>
              </a:rPr>
              <a:t>Simona Rubášová</a:t>
            </a: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691E8F0-A60E-B0D2-309B-F87D8145D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39397-4F73-4FA7-83D2-1BA6AB1DB2A5}" type="slidenum">
              <a:rPr lang="cs-CZ" smtClean="0"/>
              <a:t>2</a:t>
            </a:fld>
            <a:endParaRPr lang="cs-CZ"/>
          </a:p>
        </p:txBody>
      </p:sp>
    </p:spTree>
  </p:cSld>
  <p:clrMapOvr>
    <a:masterClrMapping/>
  </p:clrMapOvr>
  <p:transition spd="slow">
    <p:zo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27000"/>
            <a:lum/>
          </a:blip>
          <a:srcRect/>
          <a:stretch>
            <a:fillRect l="-2000" t="-1000" r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635896" y="-315416"/>
            <a:ext cx="5112568" cy="2088232"/>
          </a:xfrm>
        </p:spPr>
        <p:txBody>
          <a:bodyPr>
            <a:normAutofit/>
          </a:bodyPr>
          <a:lstStyle/>
          <a:p>
            <a:r>
              <a:rPr lang="cs-CZ" sz="9600" b="1" dirty="0">
                <a:latin typeface="Baskerville Old Face" pitchFamily="18" charset="0"/>
              </a:rPr>
              <a:t>Kdy</a:t>
            </a:r>
          </a:p>
        </p:txBody>
      </p:sp>
      <p:pic>
        <p:nvPicPr>
          <p:cNvPr id="6" name="Obrázek 5" descr="kd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59632" y="476672"/>
            <a:ext cx="2816324" cy="28163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7" name="TextovéPole 6"/>
          <p:cNvSpPr txBox="1"/>
          <p:nvPr/>
        </p:nvSpPr>
        <p:spPr>
          <a:xfrm>
            <a:off x="251520" y="3717032"/>
            <a:ext cx="19442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rgbClr val="FF0000"/>
                </a:solidFill>
                <a:latin typeface="Baskerville Old Face" pitchFamily="18" charset="0"/>
              </a:rPr>
              <a:t>bitva u Slavkova</a:t>
            </a:r>
          </a:p>
        </p:txBody>
      </p:sp>
      <p:sp>
        <p:nvSpPr>
          <p:cNvPr id="8" name="TextovéPole 7"/>
          <p:cNvSpPr txBox="1"/>
          <p:nvPr/>
        </p:nvSpPr>
        <p:spPr>
          <a:xfrm>
            <a:off x="2051720" y="3573016"/>
            <a:ext cx="360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>
                <a:solidFill>
                  <a:srgbClr val="FF0000"/>
                </a:solidFill>
                <a:latin typeface="Baskerville Old Face" pitchFamily="18" charset="0"/>
              </a:rPr>
              <a:t>-</a:t>
            </a:r>
          </a:p>
        </p:txBody>
      </p:sp>
      <p:sp>
        <p:nvSpPr>
          <p:cNvPr id="9" name="TextovéPole 8"/>
          <p:cNvSpPr txBox="1"/>
          <p:nvPr/>
        </p:nvSpPr>
        <p:spPr>
          <a:xfrm>
            <a:off x="2339752" y="3717032"/>
            <a:ext cx="4032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u="sng" dirty="0">
                <a:solidFill>
                  <a:srgbClr val="FF0000"/>
                </a:solidFill>
                <a:latin typeface="Baskerville Old Face" pitchFamily="18" charset="0"/>
              </a:rPr>
              <a:t>rok narození J. E. </a:t>
            </a:r>
            <a:r>
              <a:rPr lang="cs-CZ" sz="2000" b="1" u="sng" dirty="0" err="1">
                <a:solidFill>
                  <a:srgbClr val="FF0000"/>
                </a:solidFill>
                <a:latin typeface="Baskerville Old Face" pitchFamily="18" charset="0"/>
              </a:rPr>
              <a:t>Purkyněho</a:t>
            </a:r>
            <a:endParaRPr lang="cs-CZ" sz="2000" b="1" u="sng" dirty="0">
              <a:solidFill>
                <a:srgbClr val="FF0000"/>
              </a:solidFill>
              <a:latin typeface="Baskerville Old Face" pitchFamily="18" charset="0"/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5508104" y="3573016"/>
            <a:ext cx="7920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itchFamily="18" charset="0"/>
              </a:rPr>
              <a:t>=</a:t>
            </a:r>
          </a:p>
        </p:txBody>
      </p:sp>
      <p:sp>
        <p:nvSpPr>
          <p:cNvPr id="11" name="TextovéPole 10"/>
          <p:cNvSpPr txBox="1"/>
          <p:nvPr/>
        </p:nvSpPr>
        <p:spPr>
          <a:xfrm>
            <a:off x="6012160" y="3501008"/>
            <a:ext cx="12961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400" b="1" dirty="0">
                <a:solidFill>
                  <a:srgbClr val="FF0000"/>
                </a:solidFill>
                <a:latin typeface="Baskerville Old Face" pitchFamily="18" charset="0"/>
              </a:rPr>
              <a:t>……..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251520" y="5013176"/>
            <a:ext cx="19442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rgbClr val="FF0000"/>
                </a:solidFill>
                <a:latin typeface="Baskerville Old Face" pitchFamily="18" charset="0"/>
              </a:rPr>
              <a:t>upálení J. Husa</a:t>
            </a:r>
          </a:p>
        </p:txBody>
      </p:sp>
      <p:sp>
        <p:nvSpPr>
          <p:cNvPr id="13" name="TextovéPole 12"/>
          <p:cNvSpPr txBox="1"/>
          <p:nvPr/>
        </p:nvSpPr>
        <p:spPr>
          <a:xfrm>
            <a:off x="1979712" y="4869160"/>
            <a:ext cx="936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>
                <a:solidFill>
                  <a:srgbClr val="FF0000"/>
                </a:solidFill>
                <a:latin typeface="Baskerville Old Face" pitchFamily="18" charset="0"/>
              </a:rPr>
              <a:t>-</a:t>
            </a:r>
          </a:p>
        </p:txBody>
      </p:sp>
      <p:sp>
        <p:nvSpPr>
          <p:cNvPr id="14" name="TextovéPole 13"/>
          <p:cNvSpPr txBox="1"/>
          <p:nvPr/>
        </p:nvSpPr>
        <p:spPr>
          <a:xfrm>
            <a:off x="2267744" y="4941168"/>
            <a:ext cx="21602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u="sng" dirty="0">
                <a:solidFill>
                  <a:srgbClr val="FF0000"/>
                </a:solidFill>
                <a:latin typeface="Baskerville Old Face" pitchFamily="18" charset="0"/>
              </a:rPr>
              <a:t>židovský pogrom v Praze (18.4.)</a:t>
            </a:r>
          </a:p>
        </p:txBody>
      </p:sp>
      <p:sp>
        <p:nvSpPr>
          <p:cNvPr id="15" name="TextovéPole 14"/>
          <p:cNvSpPr txBox="1"/>
          <p:nvPr/>
        </p:nvSpPr>
        <p:spPr>
          <a:xfrm>
            <a:off x="4427984" y="4869160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dirty="0">
                <a:solidFill>
                  <a:srgbClr val="FF0000"/>
                </a:solidFill>
                <a:latin typeface="Baskerville Old Face" pitchFamily="18" charset="0"/>
              </a:rPr>
              <a:t>+</a:t>
            </a:r>
          </a:p>
        </p:txBody>
      </p:sp>
      <p:sp>
        <p:nvSpPr>
          <p:cNvPr id="16" name="TextovéPole 15"/>
          <p:cNvSpPr txBox="1"/>
          <p:nvPr/>
        </p:nvSpPr>
        <p:spPr>
          <a:xfrm>
            <a:off x="4860032" y="4941168"/>
            <a:ext cx="19442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rgbClr val="FF0000"/>
                </a:solidFill>
                <a:latin typeface="Baskerville Old Face" pitchFamily="18" charset="0"/>
              </a:rPr>
              <a:t>počet kurfiřtů ustálený Karlem IV.</a:t>
            </a:r>
          </a:p>
        </p:txBody>
      </p:sp>
      <p:sp>
        <p:nvSpPr>
          <p:cNvPr id="17" name="TextovéPole 16"/>
          <p:cNvSpPr txBox="1"/>
          <p:nvPr/>
        </p:nvSpPr>
        <p:spPr>
          <a:xfrm>
            <a:off x="6660232" y="4941168"/>
            <a:ext cx="1080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>
                <a:solidFill>
                  <a:srgbClr val="FF0000"/>
                </a:solidFill>
                <a:latin typeface="Baskerville Old Face" pitchFamily="18" charset="0"/>
              </a:rPr>
              <a:t>=</a:t>
            </a:r>
          </a:p>
        </p:txBody>
      </p:sp>
      <p:sp>
        <p:nvSpPr>
          <p:cNvPr id="18" name="TextovéPole 17"/>
          <p:cNvSpPr txBox="1"/>
          <p:nvPr/>
        </p:nvSpPr>
        <p:spPr>
          <a:xfrm>
            <a:off x="7164288" y="4941168"/>
            <a:ext cx="1368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400" b="1" dirty="0">
                <a:solidFill>
                  <a:srgbClr val="FF0000"/>
                </a:solidFill>
                <a:latin typeface="Baskerville Old Face" pitchFamily="18" charset="0"/>
              </a:rPr>
              <a:t>……..</a:t>
            </a:r>
          </a:p>
        </p:txBody>
      </p:sp>
      <p:sp>
        <p:nvSpPr>
          <p:cNvPr id="20" name="Výbuch 1 19"/>
          <p:cNvSpPr/>
          <p:nvPr/>
        </p:nvSpPr>
        <p:spPr>
          <a:xfrm>
            <a:off x="4716016" y="620688"/>
            <a:ext cx="4427984" cy="36004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000" b="1" dirty="0">
                <a:latin typeface="Baskerville Old Face" pitchFamily="18" charset="0"/>
              </a:rPr>
              <a:t>K vyhledání podtržených údajů použij internet nebo Dějiny zemí Koruny české v datech.</a:t>
            </a:r>
          </a:p>
        </p:txBody>
      </p:sp>
      <p:sp>
        <p:nvSpPr>
          <p:cNvPr id="21" name="TextovéPole 20"/>
          <p:cNvSpPr txBox="1"/>
          <p:nvPr/>
        </p:nvSpPr>
        <p:spPr>
          <a:xfrm>
            <a:off x="539552" y="4077072"/>
            <a:ext cx="1296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latin typeface="Baskerville Old Face" pitchFamily="18" charset="0"/>
              </a:rPr>
              <a:t>1805</a:t>
            </a:r>
          </a:p>
        </p:txBody>
      </p:sp>
      <p:sp>
        <p:nvSpPr>
          <p:cNvPr id="22" name="TextovéPole 21"/>
          <p:cNvSpPr txBox="1"/>
          <p:nvPr/>
        </p:nvSpPr>
        <p:spPr>
          <a:xfrm>
            <a:off x="2987824" y="4077072"/>
            <a:ext cx="1584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latin typeface="Baskerville Old Face" pitchFamily="18" charset="0"/>
              </a:rPr>
              <a:t>1787</a:t>
            </a:r>
          </a:p>
        </p:txBody>
      </p:sp>
      <p:sp>
        <p:nvSpPr>
          <p:cNvPr id="23" name="TextovéPole 22"/>
          <p:cNvSpPr txBox="1"/>
          <p:nvPr/>
        </p:nvSpPr>
        <p:spPr>
          <a:xfrm>
            <a:off x="6012160" y="4149080"/>
            <a:ext cx="16561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latin typeface="Baskerville Old Face" pitchFamily="18" charset="0"/>
              </a:rPr>
              <a:t>18</a:t>
            </a:r>
          </a:p>
        </p:txBody>
      </p:sp>
      <p:sp>
        <p:nvSpPr>
          <p:cNvPr id="24" name="TextovéPole 23"/>
          <p:cNvSpPr txBox="1"/>
          <p:nvPr/>
        </p:nvSpPr>
        <p:spPr>
          <a:xfrm>
            <a:off x="467544" y="5661248"/>
            <a:ext cx="1584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latin typeface="Baskerville Old Face" pitchFamily="18" charset="0"/>
              </a:rPr>
              <a:t>1415</a:t>
            </a:r>
          </a:p>
        </p:txBody>
      </p:sp>
      <p:sp>
        <p:nvSpPr>
          <p:cNvPr id="25" name="TextovéPole 24"/>
          <p:cNvSpPr txBox="1"/>
          <p:nvPr/>
        </p:nvSpPr>
        <p:spPr>
          <a:xfrm>
            <a:off x="2555776" y="5661248"/>
            <a:ext cx="17281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latin typeface="Baskerville Old Face" pitchFamily="18" charset="0"/>
              </a:rPr>
              <a:t>1389</a:t>
            </a:r>
          </a:p>
        </p:txBody>
      </p:sp>
      <p:sp>
        <p:nvSpPr>
          <p:cNvPr id="27" name="TextovéPole 26"/>
          <p:cNvSpPr txBox="1"/>
          <p:nvPr/>
        </p:nvSpPr>
        <p:spPr>
          <a:xfrm>
            <a:off x="5508104" y="5661248"/>
            <a:ext cx="936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latin typeface="Baskerville Old Face" pitchFamily="18" charset="0"/>
              </a:rPr>
              <a:t>7</a:t>
            </a:r>
          </a:p>
        </p:txBody>
      </p:sp>
      <p:sp>
        <p:nvSpPr>
          <p:cNvPr id="28" name="TextovéPole 27"/>
          <p:cNvSpPr txBox="1"/>
          <p:nvPr/>
        </p:nvSpPr>
        <p:spPr>
          <a:xfrm>
            <a:off x="7236296" y="5661248"/>
            <a:ext cx="13681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latin typeface="Baskerville Old Face" pitchFamily="18" charset="0"/>
              </a:rPr>
              <a:t>19</a:t>
            </a:r>
          </a:p>
        </p:txBody>
      </p:sp>
      <p:sp>
        <p:nvSpPr>
          <p:cNvPr id="19" name="Zástupný symbol pro číslo snímku 18">
            <a:extLst>
              <a:ext uri="{FF2B5EF4-FFF2-40B4-BE49-F238E27FC236}">
                <a16:creationId xmlns:a16="http://schemas.microsoft.com/office/drawing/2014/main" id="{F97E4B41-3FB0-D995-E2AE-4FA6C11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39397-4F73-4FA7-83D2-1BA6AB1DB2A5}" type="slidenum">
              <a:rPr lang="cs-CZ" smtClean="0"/>
              <a:t>3</a:t>
            </a:fld>
            <a:endParaRPr lang="cs-CZ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  <p:bldP spid="22" grpId="0"/>
      <p:bldP spid="23" grpId="0"/>
      <p:bldP spid="24" grpId="0"/>
      <p:bldP spid="25" grpId="0"/>
      <p:bldP spid="27" grpId="0"/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2564904"/>
          </a:xfrm>
        </p:spPr>
        <p:txBody>
          <a:bodyPr>
            <a:normAutofit/>
          </a:bodyPr>
          <a:lstStyle/>
          <a:p>
            <a:r>
              <a:rPr lang="cs-CZ" b="1" dirty="0">
                <a:latin typeface="Baskerville Old Face" pitchFamily="18" charset="0"/>
              </a:rPr>
              <a:t>Průmyslová revoluce</a:t>
            </a:r>
            <a:br>
              <a:rPr lang="cs-CZ" b="1" dirty="0">
                <a:latin typeface="Baskerville Old Face" pitchFamily="18" charset="0"/>
              </a:rPr>
            </a:br>
            <a:r>
              <a:rPr lang="cs-CZ" b="1" dirty="0">
                <a:solidFill>
                  <a:srgbClr val="FF0000"/>
                </a:solidFill>
                <a:latin typeface="Baskerville Old Face" pitchFamily="18" charset="0"/>
              </a:rPr>
              <a:t>18. – 19.</a:t>
            </a:r>
            <a:r>
              <a:rPr lang="cs-CZ" b="1" dirty="0">
                <a:latin typeface="Baskerville Old Face" pitchFamily="18" charset="0"/>
              </a:rPr>
              <a:t> století</a:t>
            </a:r>
            <a:br>
              <a:rPr lang="cs-CZ" b="1" dirty="0">
                <a:latin typeface="Baskerville Old Face" pitchFamily="18" charset="0"/>
              </a:rPr>
            </a:br>
            <a:r>
              <a:rPr lang="cs-CZ" b="1" dirty="0">
                <a:latin typeface="Baskerville Old Face" pitchFamily="18" charset="0"/>
              </a:rPr>
              <a:t>= první průmyslová revoluce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4" name="Obrázek 3" descr="společnos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2420888"/>
            <a:ext cx="4568080" cy="31755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Obrázek 4" descr="společnost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95936" y="3717032"/>
            <a:ext cx="4900865" cy="29523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208BBD3B-9A36-2557-B334-5FA0D315B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39397-4F73-4FA7-83D2-1BA6AB1DB2A5}" type="slidenum">
              <a:rPr lang="cs-CZ" smtClean="0"/>
              <a:t>4</a:t>
            </a:fld>
            <a:endParaRPr lang="cs-CZ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342584" cy="936104"/>
          </a:xfrm>
        </p:spPr>
        <p:txBody>
          <a:bodyPr>
            <a:noAutofit/>
          </a:bodyPr>
          <a:lstStyle/>
          <a:p>
            <a:r>
              <a:rPr lang="cs-CZ" sz="9600" b="1" dirty="0">
                <a:latin typeface="Baskerville Old Face" pitchFamily="18" charset="0"/>
              </a:rPr>
              <a:t>Kde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4" name="Obrázek 3" descr="otazník kd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47664" y="1412776"/>
            <a:ext cx="5925747" cy="5168792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" name="Zástupný symbol pro číslo snímku 7">
            <a:extLst>
              <a:ext uri="{FF2B5EF4-FFF2-40B4-BE49-F238E27FC236}">
                <a16:creationId xmlns:a16="http://schemas.microsoft.com/office/drawing/2014/main" id="{796E3FEA-7FFA-D578-2380-1875CCAC8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39397-4F73-4FA7-83D2-1BA6AB1DB2A5}" type="slidenum">
              <a:rPr lang="cs-CZ" smtClean="0"/>
              <a:t>5</a:t>
            </a:fld>
            <a:endParaRPr lang="cs-CZ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29000"/>
            <a:lum/>
          </a:blip>
          <a:srcRect/>
          <a:stretch>
            <a:fillRect l="-2000" t="-1000" r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39552" y="4221088"/>
            <a:ext cx="8280920" cy="2636912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AutoNum type="arabicPeriod"/>
            </a:pPr>
            <a:r>
              <a:rPr lang="cs-CZ" sz="2400" b="1" dirty="0">
                <a:solidFill>
                  <a:schemeClr val="tx1"/>
                </a:solidFill>
                <a:latin typeface="Baskerville Old Face" pitchFamily="18" charset="0"/>
              </a:rPr>
              <a:t>neomezená vláda jednotlivce či skupiny lidí</a:t>
            </a:r>
          </a:p>
          <a:p>
            <a:pPr marL="457200" indent="-457200">
              <a:buAutoNum type="arabicPeriod"/>
            </a:pPr>
            <a:r>
              <a:rPr lang="cs-CZ" sz="2400" b="1" dirty="0">
                <a:solidFill>
                  <a:schemeClr val="tx1"/>
                </a:solidFill>
                <a:latin typeface="Baskerville Old Face" pitchFamily="18" charset="0"/>
              </a:rPr>
              <a:t>podnik založený na ruční řemeslné práci a její dělbě do několika úkonů</a:t>
            </a:r>
          </a:p>
          <a:p>
            <a:pPr marL="457200" indent="-457200">
              <a:buAutoNum type="arabicPeriod"/>
            </a:pPr>
            <a:r>
              <a:rPr lang="cs-CZ" sz="2400" b="1" dirty="0">
                <a:solidFill>
                  <a:schemeClr val="tx1"/>
                </a:solidFill>
                <a:latin typeface="Baskerville Old Face" pitchFamily="18" charset="0"/>
              </a:rPr>
              <a:t>zvláštní právo, výsada</a:t>
            </a:r>
          </a:p>
          <a:p>
            <a:pPr marL="457200" indent="-457200">
              <a:buAutoNum type="arabicPeriod"/>
            </a:pPr>
            <a:r>
              <a:rPr lang="cs-CZ" sz="2400" b="1" dirty="0">
                <a:solidFill>
                  <a:schemeClr val="tx1"/>
                </a:solidFill>
                <a:latin typeface="Baskerville Old Face" pitchFamily="18" charset="0"/>
              </a:rPr>
              <a:t>zásadní změna, převrat (politický, či jako společenský proces)</a:t>
            </a:r>
          </a:p>
          <a:p>
            <a:pPr marL="457200" indent="-457200">
              <a:buAutoNum type="arabicPeriod"/>
            </a:pPr>
            <a:r>
              <a:rPr lang="cs-CZ" sz="2400" b="1" dirty="0">
                <a:solidFill>
                  <a:schemeClr val="tx1"/>
                </a:solidFill>
                <a:latin typeface="Baskerville Old Face" pitchFamily="18" charset="0"/>
              </a:rPr>
              <a:t>umělecký a životní styl měšťanstva v 1. polovině19. století</a:t>
            </a:r>
          </a:p>
          <a:p>
            <a:pPr marL="457200" indent="-457200">
              <a:buAutoNum type="arabicPeriod"/>
            </a:pPr>
            <a:r>
              <a:rPr lang="cs-CZ" sz="2400" b="1" dirty="0">
                <a:solidFill>
                  <a:schemeClr val="tx1"/>
                </a:solidFill>
                <a:latin typeface="Baskerville Old Face" pitchFamily="18" charset="0"/>
              </a:rPr>
              <a:t>listina obsahující panovníkovo nařízení</a:t>
            </a:r>
          </a:p>
        </p:txBody>
      </p:sp>
      <p:sp>
        <p:nvSpPr>
          <p:cNvPr id="5" name="Výbuch 1 4"/>
          <p:cNvSpPr/>
          <p:nvPr/>
        </p:nvSpPr>
        <p:spPr>
          <a:xfrm>
            <a:off x="0" y="2060848"/>
            <a:ext cx="3059832" cy="2736304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000" b="1" dirty="0">
                <a:latin typeface="Baskerville Old Face" pitchFamily="18" charset="0"/>
              </a:rPr>
              <a:t>   Zopakuj si pojmy z předchozích hodin !</a:t>
            </a:r>
          </a:p>
        </p:txBody>
      </p:sp>
      <p:graphicFrame>
        <p:nvGraphicFramePr>
          <p:cNvPr id="6" name="Tabulka 5"/>
          <p:cNvGraphicFramePr>
            <a:graphicFrameLocks noGrp="1"/>
          </p:cNvGraphicFramePr>
          <p:nvPr/>
        </p:nvGraphicFramePr>
        <p:xfrm>
          <a:off x="1187624" y="260648"/>
          <a:ext cx="7740360" cy="3379810"/>
        </p:xfrm>
        <a:graphic>
          <a:graphicData uri="http://schemas.openxmlformats.org/drawingml/2006/table">
            <a:tbl>
              <a:tblPr/>
              <a:tblGrid>
                <a:gridCol w="4300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00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00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00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300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300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00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300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3002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3002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3002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3002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3002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3002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3002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3002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43002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430020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</a:tblGrid>
              <a:tr h="503295"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 dirty="0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 dirty="0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 dirty="0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1.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5303"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 dirty="0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 dirty="0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 dirty="0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2.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5303"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3.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5303"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 dirty="0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 dirty="0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 dirty="0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4.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5303"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 dirty="0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 dirty="0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 dirty="0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 dirty="0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5.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5303"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 dirty="0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 dirty="0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 dirty="0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 dirty="0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6.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 dirty="0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 dirty="0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 dirty="0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 dirty="0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 dirty="0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 dirty="0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 dirty="0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Zástupný symbol pro číslo snímku 7">
            <a:extLst>
              <a:ext uri="{FF2B5EF4-FFF2-40B4-BE49-F238E27FC236}">
                <a16:creationId xmlns:a16="http://schemas.microsoft.com/office/drawing/2014/main" id="{7809D858-23F1-2D5B-2665-76AF26756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39397-4F73-4FA7-83D2-1BA6AB1DB2A5}" type="slidenum">
              <a:rPr lang="cs-CZ" smtClean="0"/>
              <a:t>6</a:t>
            </a:fld>
            <a:endParaRPr lang="cs-CZ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29000"/>
            <a:lum/>
          </a:blip>
          <a:srcRect/>
          <a:stretch>
            <a:fillRect l="-2000" t="-1000" r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467544" y="4221088"/>
            <a:ext cx="8280920" cy="2636912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AutoNum type="arabicPeriod"/>
            </a:pPr>
            <a:r>
              <a:rPr lang="cs-CZ" sz="2400" b="1" dirty="0">
                <a:solidFill>
                  <a:schemeClr val="tx1"/>
                </a:solidFill>
                <a:latin typeface="Baskerville Old Face" pitchFamily="18" charset="0"/>
              </a:rPr>
              <a:t>neomezená vláda jednotlivce či skupiny lidí</a:t>
            </a:r>
          </a:p>
          <a:p>
            <a:pPr marL="457200" indent="-457200">
              <a:buAutoNum type="arabicPeriod"/>
            </a:pPr>
            <a:r>
              <a:rPr lang="cs-CZ" sz="2400" b="1" dirty="0">
                <a:solidFill>
                  <a:schemeClr val="tx1"/>
                </a:solidFill>
                <a:latin typeface="Baskerville Old Face" pitchFamily="18" charset="0"/>
              </a:rPr>
              <a:t>podnik založený na ruční řemeslné práci a její dělbě do několika úkonů</a:t>
            </a:r>
          </a:p>
          <a:p>
            <a:pPr marL="457200" indent="-457200">
              <a:buAutoNum type="arabicPeriod"/>
            </a:pPr>
            <a:r>
              <a:rPr lang="cs-CZ" sz="2400" b="1" dirty="0">
                <a:solidFill>
                  <a:schemeClr val="tx1"/>
                </a:solidFill>
                <a:latin typeface="Baskerville Old Face" pitchFamily="18" charset="0"/>
              </a:rPr>
              <a:t>zvláštní právo, výsada</a:t>
            </a:r>
          </a:p>
          <a:p>
            <a:pPr marL="457200" indent="-457200">
              <a:buAutoNum type="arabicPeriod"/>
            </a:pPr>
            <a:r>
              <a:rPr lang="cs-CZ" sz="2400" b="1" dirty="0">
                <a:solidFill>
                  <a:schemeClr val="tx1"/>
                </a:solidFill>
                <a:latin typeface="Baskerville Old Face" pitchFamily="18" charset="0"/>
              </a:rPr>
              <a:t>zásadní změna, převrat (politický, či jako společenský proces)</a:t>
            </a:r>
          </a:p>
          <a:p>
            <a:pPr marL="457200" indent="-457200">
              <a:buAutoNum type="arabicPeriod"/>
            </a:pPr>
            <a:r>
              <a:rPr lang="cs-CZ" sz="2400" b="1" dirty="0">
                <a:solidFill>
                  <a:schemeClr val="tx1"/>
                </a:solidFill>
                <a:latin typeface="Baskerville Old Face" pitchFamily="18" charset="0"/>
              </a:rPr>
              <a:t>umělecký a životní styl měšťanstva v 1. polovině19. století</a:t>
            </a:r>
          </a:p>
          <a:p>
            <a:pPr marL="457200" indent="-457200">
              <a:buAutoNum type="arabicPeriod"/>
            </a:pPr>
            <a:r>
              <a:rPr lang="cs-CZ" sz="2400" b="1" dirty="0">
                <a:solidFill>
                  <a:schemeClr val="tx1"/>
                </a:solidFill>
                <a:latin typeface="Baskerville Old Face" pitchFamily="18" charset="0"/>
              </a:rPr>
              <a:t>listina obsahující panovníkovo nařízení</a:t>
            </a:r>
          </a:p>
        </p:txBody>
      </p:sp>
      <p:graphicFrame>
        <p:nvGraphicFramePr>
          <p:cNvPr id="5" name="Tabulka 4"/>
          <p:cNvGraphicFramePr>
            <a:graphicFrameLocks noGrp="1"/>
          </p:cNvGraphicFramePr>
          <p:nvPr/>
        </p:nvGraphicFramePr>
        <p:xfrm>
          <a:off x="251516" y="260648"/>
          <a:ext cx="8424936" cy="3744414"/>
        </p:xfrm>
        <a:graphic>
          <a:graphicData uri="http://schemas.openxmlformats.org/drawingml/2006/table">
            <a:tbl>
              <a:tblPr/>
              <a:tblGrid>
                <a:gridCol w="4680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0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80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80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80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80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80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6805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6805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6805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6805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68052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68052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68052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68052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68052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468052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468052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</a:tblGrid>
              <a:tr h="557589"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 dirty="0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 dirty="0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 dirty="0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1.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D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I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K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T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A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T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U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R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A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7365"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 dirty="0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 dirty="0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 dirty="0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2.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 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A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N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U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F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A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K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T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U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R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A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7365"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3.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 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 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I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V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I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L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E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G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I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U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M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7365"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 dirty="0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 dirty="0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 dirty="0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4.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R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E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V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O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L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U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C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E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7365"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 dirty="0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 dirty="0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 dirty="0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 dirty="0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5.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B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I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E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D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E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R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M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E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I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E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R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7365"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 dirty="0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 dirty="0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 dirty="0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 dirty="0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6.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P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A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T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E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N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2000" b="1" i="0" u="none" strike="noStrike" dirty="0">
                          <a:solidFill>
                            <a:srgbClr val="000000"/>
                          </a:solidFill>
                          <a:latin typeface="Baskerville Old Face" pitchFamily="18" charset="0"/>
                        </a:rPr>
                        <a:t>T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 dirty="0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 dirty="0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 dirty="0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 dirty="0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 dirty="0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 dirty="0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cs-CZ" sz="2000" b="1" i="0" u="none" strike="noStrike" dirty="0">
                        <a:solidFill>
                          <a:srgbClr val="000000"/>
                        </a:solidFill>
                        <a:latin typeface="Baskerville Old Face" pitchFamily="18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F4A2D43-77DF-78AF-AC46-47A2A5E34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39397-4F73-4FA7-83D2-1BA6AB1DB2A5}" type="slidenum">
              <a:rPr lang="cs-CZ" smtClean="0"/>
              <a:t>7</a:t>
            </a:fld>
            <a:endParaRPr lang="cs-CZ"/>
          </a:p>
        </p:txBody>
      </p:sp>
    </p:spTree>
  </p:cSld>
  <p:clrMapOvr>
    <a:masterClrMapping/>
  </p:clrMapOvr>
  <p:transition spd="slow">
    <p:zo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1800200"/>
          </a:xfrm>
        </p:spPr>
        <p:txBody>
          <a:bodyPr/>
          <a:lstStyle/>
          <a:p>
            <a:r>
              <a:rPr lang="cs-CZ" b="1" dirty="0">
                <a:solidFill>
                  <a:srgbClr val="FF0000"/>
                </a:solidFill>
                <a:latin typeface="Baskerville Old Face" pitchFamily="18" charset="0"/>
              </a:rPr>
              <a:t>ANGLIE </a:t>
            </a:r>
            <a:r>
              <a:rPr lang="cs-CZ" b="1" dirty="0">
                <a:latin typeface="Baskerville Old Face" pitchFamily="18" charset="0"/>
              </a:rPr>
              <a:t>= kolébka první průmyslové revoluce</a:t>
            </a:r>
            <a:endParaRPr lang="cs-CZ" b="1" dirty="0">
              <a:solidFill>
                <a:srgbClr val="FF0000"/>
              </a:solidFill>
              <a:latin typeface="Baskerville Old Face" pitchFamily="18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4" name="Obrázek 3" descr="anglie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916832"/>
            <a:ext cx="4241446" cy="30243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Obrázek 4" descr="angli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67944" y="3501008"/>
            <a:ext cx="4809905" cy="31324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C711E03D-F692-5398-73A1-63CBF781C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39397-4F73-4FA7-83D2-1BA6AB1DB2A5}" type="slidenum">
              <a:rPr lang="cs-CZ" smtClean="0"/>
              <a:t>8</a:t>
            </a:fld>
            <a:endParaRPr lang="cs-CZ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9000"/>
            <a:lum/>
          </a:blip>
          <a:srcRect/>
          <a:stretch>
            <a:fillRect l="-2000" t="-1000" r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635896" y="260649"/>
            <a:ext cx="4822304" cy="2952328"/>
          </a:xfrm>
        </p:spPr>
        <p:txBody>
          <a:bodyPr>
            <a:normAutofit/>
          </a:bodyPr>
          <a:lstStyle/>
          <a:p>
            <a:r>
              <a:rPr lang="cs-CZ" sz="5400" b="1" dirty="0">
                <a:latin typeface="Baskerville Old Face" pitchFamily="18" charset="0"/>
              </a:rPr>
              <a:t>Průmyslová revoluce…a co to vlastně je???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11560" y="3645024"/>
            <a:ext cx="7848872" cy="2736304"/>
          </a:xfrm>
        </p:spPr>
        <p:txBody>
          <a:bodyPr/>
          <a:lstStyle/>
          <a:p>
            <a:pPr algn="l"/>
            <a:r>
              <a:rPr lang="cs-CZ" b="1" dirty="0">
                <a:solidFill>
                  <a:schemeClr val="tx1"/>
                </a:solidFill>
                <a:latin typeface="Baskerville Old Face" pitchFamily="18" charset="0"/>
              </a:rPr>
              <a:t>= proces, během kterého byla lidská práce nahrazena prací strojovou </a:t>
            </a:r>
            <a:r>
              <a:rPr lang="cs-CZ" b="1" dirty="0">
                <a:solidFill>
                  <a:schemeClr val="tx1"/>
                </a:solidFill>
                <a:latin typeface="Times New Roman"/>
                <a:cs typeface="Times New Roman"/>
              </a:rPr>
              <a:t>→ manufaktury nahrazeny továrnami </a:t>
            </a:r>
          </a:p>
          <a:p>
            <a:pPr algn="l"/>
            <a:r>
              <a:rPr lang="cs-CZ" b="1" dirty="0">
                <a:solidFill>
                  <a:schemeClr val="tx1"/>
                </a:solidFill>
                <a:latin typeface="Times New Roman"/>
                <a:cs typeface="Times New Roman"/>
              </a:rPr>
              <a:t>→ výroba tovární = průmyslová</a:t>
            </a:r>
          </a:p>
          <a:p>
            <a:pPr algn="l"/>
            <a:r>
              <a:rPr lang="cs-CZ" b="1" dirty="0">
                <a:solidFill>
                  <a:schemeClr val="tx1"/>
                </a:solidFill>
                <a:latin typeface="Times New Roman"/>
                <a:cs typeface="Times New Roman"/>
              </a:rPr>
              <a:t>→hospodářský rozmach</a:t>
            </a:r>
          </a:p>
          <a:p>
            <a:pPr algn="l"/>
            <a:endParaRPr lang="cs-CZ" b="1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  <p:pic>
        <p:nvPicPr>
          <p:cNvPr id="4" name="Obrázek 3" descr="kdy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560" y="404664"/>
            <a:ext cx="2947764" cy="2702117"/>
          </a:xfrm>
          <a:prstGeom prst="rect">
            <a:avLst/>
          </a:prstGeom>
        </p:spPr>
      </p:pic>
      <p:sp>
        <p:nvSpPr>
          <p:cNvPr id="8" name="Zástupný symbol pro číslo snímku 7">
            <a:extLst>
              <a:ext uri="{FF2B5EF4-FFF2-40B4-BE49-F238E27FC236}">
                <a16:creationId xmlns:a16="http://schemas.microsoft.com/office/drawing/2014/main" id="{FD9C4562-D541-BCE7-D4CD-C86F6129B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39397-4F73-4FA7-83D2-1BA6AB1DB2A5}" type="slidenum">
              <a:rPr lang="cs-CZ" smtClean="0"/>
              <a:t>9</a:t>
            </a:fld>
            <a:endParaRPr lang="cs-CZ"/>
          </a:p>
        </p:txBody>
      </p:sp>
    </p:spTree>
  </p:cSld>
  <p:clrMapOvr>
    <a:masterClrMapping/>
  </p:clrMapOvr>
  <p:transition spd="slow">
    <p:zo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268760"/>
          </a:xfrm>
        </p:spPr>
        <p:txBody>
          <a:bodyPr/>
          <a:lstStyle/>
          <a:p>
            <a:r>
              <a:rPr lang="cs-CZ" b="1" dirty="0">
                <a:latin typeface="Baskerville Old Face" pitchFamily="18" charset="0"/>
              </a:rPr>
              <a:t>Co se děje???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39552" y="1124744"/>
            <a:ext cx="8136904" cy="5256584"/>
          </a:xfrm>
        </p:spPr>
        <p:txBody>
          <a:bodyPr>
            <a:normAutofit/>
          </a:bodyPr>
          <a:lstStyle/>
          <a:p>
            <a:pPr algn="l">
              <a:buFont typeface="Wingdings" pitchFamily="2" charset="2"/>
              <a:buChar char="§"/>
            </a:pPr>
            <a:r>
              <a:rPr lang="cs-CZ" sz="2400" b="1" dirty="0">
                <a:solidFill>
                  <a:schemeClr val="tx1"/>
                </a:solidFill>
                <a:latin typeface="Baskerville Old Face" pitchFamily="18" charset="0"/>
              </a:rPr>
              <a:t> stavba: továrny, průplavy, silnice, železnice</a:t>
            </a:r>
          </a:p>
          <a:p>
            <a:pPr algn="l">
              <a:buFont typeface="Wingdings" pitchFamily="2" charset="2"/>
              <a:buChar char="§"/>
            </a:pPr>
            <a:r>
              <a:rPr lang="cs-CZ" sz="2400" b="1" dirty="0">
                <a:solidFill>
                  <a:schemeClr val="tx1"/>
                </a:solidFill>
                <a:latin typeface="Baskerville Old Face" pitchFamily="18" charset="0"/>
              </a:rPr>
              <a:t> odchod lidí z venkova do měst – práce v železárnách, továrnách </a:t>
            </a:r>
          </a:p>
          <a:p>
            <a:pPr algn="l">
              <a:buFont typeface="Wingdings" pitchFamily="2" charset="2"/>
              <a:buChar char="§"/>
            </a:pPr>
            <a:r>
              <a:rPr lang="cs-CZ" sz="2400" b="1" dirty="0">
                <a:solidFill>
                  <a:schemeClr val="tx1"/>
                </a:solidFill>
                <a:latin typeface="Baskerville Old Face" pitchFamily="18" charset="0"/>
              </a:rPr>
              <a:t> vznik průmyslových center – např. Manchester</a:t>
            </a:r>
          </a:p>
          <a:p>
            <a:pPr algn="l">
              <a:buFont typeface="Wingdings" pitchFamily="2" charset="2"/>
              <a:buChar char="§"/>
            </a:pPr>
            <a:r>
              <a:rPr lang="cs-CZ" sz="2400" b="1" dirty="0">
                <a:solidFill>
                  <a:schemeClr val="tx1"/>
                </a:solidFill>
                <a:latin typeface="Baskerville Old Face" pitchFamily="18" charset="0"/>
              </a:rPr>
              <a:t> rozvoj dopravy – lodní a železniční</a:t>
            </a:r>
          </a:p>
          <a:p>
            <a:pPr algn="l">
              <a:buFont typeface="Wingdings" pitchFamily="2" charset="2"/>
              <a:buChar char="§"/>
            </a:pPr>
            <a:r>
              <a:rPr lang="cs-CZ" sz="2400" b="1" dirty="0">
                <a:solidFill>
                  <a:schemeClr val="tx1"/>
                </a:solidFill>
                <a:latin typeface="Baskerville Old Face" pitchFamily="18" charset="0"/>
              </a:rPr>
              <a:t> změna životního stylu</a:t>
            </a:r>
          </a:p>
          <a:p>
            <a:pPr algn="l"/>
            <a:endParaRPr lang="cs-CZ" sz="2400" b="1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  <p:pic>
        <p:nvPicPr>
          <p:cNvPr id="4" name="Obrázek 3" descr="továrna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3717032"/>
            <a:ext cx="4005978" cy="27481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Obrázek 4" descr="továrn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0032" y="3068960"/>
            <a:ext cx="3888432" cy="35238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96F944CE-CD83-C0A8-F5A4-1E73C1341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39397-4F73-4FA7-83D2-1BA6AB1DB2A5}" type="slidenum">
              <a:rPr lang="cs-CZ" smtClean="0"/>
              <a:t>10</a:t>
            </a:fld>
            <a:endParaRPr lang="cs-CZ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332656"/>
            <a:ext cx="7772400" cy="1296144"/>
          </a:xfrm>
        </p:spPr>
        <p:txBody>
          <a:bodyPr>
            <a:noAutofit/>
          </a:bodyPr>
          <a:lstStyle/>
          <a:p>
            <a:r>
              <a:rPr lang="cs-CZ" sz="4000" b="1" dirty="0">
                <a:latin typeface="Baskerville Old Face" pitchFamily="18" charset="0"/>
              </a:rPr>
              <a:t>„Století páry“</a:t>
            </a:r>
            <a:br>
              <a:rPr lang="cs-CZ" sz="4000" b="1" dirty="0">
                <a:latin typeface="Baskerville Old Face" pitchFamily="18" charset="0"/>
              </a:rPr>
            </a:br>
            <a:r>
              <a:rPr lang="cs-CZ" sz="4000" b="1" dirty="0">
                <a:solidFill>
                  <a:srgbClr val="FF0000"/>
                </a:solidFill>
                <a:latin typeface="Baskerville Old Face" pitchFamily="18" charset="0"/>
              </a:rPr>
              <a:t>parní stroj	-	</a:t>
            </a:r>
            <a:r>
              <a:rPr lang="cs-CZ" sz="4000" b="1" dirty="0" err="1">
                <a:solidFill>
                  <a:srgbClr val="FF0000"/>
                </a:solidFill>
                <a:latin typeface="Baskerville Old Face" pitchFamily="18" charset="0"/>
              </a:rPr>
              <a:t>James</a:t>
            </a:r>
            <a:r>
              <a:rPr lang="cs-CZ" sz="4000" b="1" dirty="0">
                <a:solidFill>
                  <a:srgbClr val="FF0000"/>
                </a:solidFill>
                <a:latin typeface="Baskerville Old Face" pitchFamily="18" charset="0"/>
              </a:rPr>
              <a:t> Watt</a:t>
            </a:r>
            <a:br>
              <a:rPr lang="cs-CZ" sz="4000" b="1" dirty="0">
                <a:solidFill>
                  <a:srgbClr val="FF0000"/>
                </a:solidFill>
                <a:latin typeface="Baskerville Old Face" pitchFamily="18" charset="0"/>
              </a:rPr>
            </a:br>
            <a:r>
              <a:rPr lang="cs-CZ" sz="4000" b="1" dirty="0">
                <a:latin typeface="Baskerville Old Face" pitchFamily="18" charset="0"/>
              </a:rPr>
              <a:t>1769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 descr="stroj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2060848"/>
            <a:ext cx="7920880" cy="4486281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" name="Obrázek 4" descr="wat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58050" y="764704"/>
            <a:ext cx="1885950" cy="24288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7CE83DE4-8F9E-1820-87C7-4DF7562D8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39397-4F73-4FA7-83D2-1BA6AB1DB2A5}" type="slidenum">
              <a:rPr lang="cs-CZ" smtClean="0"/>
              <a:t>11</a:t>
            </a:fld>
            <a:endParaRPr lang="cs-CZ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3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1296143"/>
          </a:xfrm>
        </p:spPr>
        <p:txBody>
          <a:bodyPr>
            <a:normAutofit fontScale="90000"/>
          </a:bodyPr>
          <a:lstStyle/>
          <a:p>
            <a:r>
              <a:rPr lang="cs-CZ" sz="4000" b="1" dirty="0">
                <a:latin typeface="Baskerville Old Face" pitchFamily="18" charset="0"/>
              </a:rPr>
              <a:t>…využíván v dolech, hutích, při válcování železa…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 descr="stroj v továrně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1556792"/>
            <a:ext cx="7928538" cy="49685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Zástupný symbol pro číslo snímku 7">
            <a:extLst>
              <a:ext uri="{FF2B5EF4-FFF2-40B4-BE49-F238E27FC236}">
                <a16:creationId xmlns:a16="http://schemas.microsoft.com/office/drawing/2014/main" id="{F8CD6CE3-8601-06B8-4197-A7CE347A1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39397-4F73-4FA7-83D2-1BA6AB1DB2A5}" type="slidenum">
              <a:rPr lang="cs-CZ" smtClean="0"/>
              <a:t>12</a:t>
            </a:fld>
            <a:endParaRPr lang="cs-CZ"/>
          </a:p>
        </p:txBody>
      </p:sp>
    </p:spTree>
  </p:cSld>
  <p:clrMapOvr>
    <a:masterClrMapping/>
  </p:clrMapOvr>
  <p:transition spd="slow">
    <p:zo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1916832"/>
            <a:ext cx="7772400" cy="2232248"/>
          </a:xfrm>
        </p:spPr>
        <p:txBody>
          <a:bodyPr>
            <a:normAutofit fontScale="90000"/>
          </a:bodyPr>
          <a:lstStyle/>
          <a:p>
            <a:r>
              <a:rPr lang="cs-CZ" sz="3600" b="1" dirty="0">
                <a:latin typeface="Baskerville Old Face" pitchFamily="18" charset="0"/>
              </a:rPr>
              <a:t>…a později také k </a:t>
            </a:r>
            <a:r>
              <a:rPr lang="cs-CZ" sz="3600" b="1" u="sng" dirty="0">
                <a:latin typeface="Baskerville Old Face" pitchFamily="18" charset="0"/>
              </a:rPr>
              <a:t>pohonu lodí </a:t>
            </a:r>
            <a:r>
              <a:rPr lang="cs-CZ" sz="3600" b="1" dirty="0">
                <a:latin typeface="Baskerville Old Face" pitchFamily="18" charset="0"/>
              </a:rPr>
              <a:t>a tažení vozů.</a:t>
            </a:r>
            <a:br>
              <a:rPr lang="cs-CZ" sz="3600" b="1" dirty="0">
                <a:latin typeface="Baskerville Old Face" pitchFamily="18" charset="0"/>
              </a:rPr>
            </a:br>
            <a:br>
              <a:rPr lang="cs-CZ" sz="3600" b="1" dirty="0">
                <a:latin typeface="Baskerville Old Face" pitchFamily="18" charset="0"/>
              </a:rPr>
            </a:br>
            <a:r>
              <a:rPr lang="cs-CZ" sz="3600" b="1" dirty="0">
                <a:latin typeface="Baskerville Old Face" pitchFamily="18" charset="0"/>
              </a:rPr>
              <a:t>   </a:t>
            </a:r>
            <a:r>
              <a:rPr lang="cs-CZ" b="1" dirty="0">
                <a:solidFill>
                  <a:srgbClr val="FF0000"/>
                </a:solidFill>
                <a:latin typeface="Baskerville Old Face" pitchFamily="18" charset="0"/>
              </a:rPr>
              <a:t>parník 	        	       Robert </a:t>
            </a:r>
            <a:r>
              <a:rPr lang="cs-CZ" b="1" dirty="0" err="1">
                <a:solidFill>
                  <a:srgbClr val="FF0000"/>
                </a:solidFill>
                <a:latin typeface="Baskerville Old Face" pitchFamily="18" charset="0"/>
              </a:rPr>
              <a:t>Fulton</a:t>
            </a:r>
            <a:br>
              <a:rPr lang="cs-CZ" b="1" dirty="0">
                <a:solidFill>
                  <a:srgbClr val="FF0000"/>
                </a:solidFill>
                <a:latin typeface="Baskerville Old Face" pitchFamily="18" charset="0"/>
              </a:rPr>
            </a:br>
            <a:r>
              <a:rPr lang="cs-CZ" b="1" dirty="0">
                <a:latin typeface="Baskerville Old Face" pitchFamily="18" charset="0"/>
              </a:rPr>
              <a:t>1803</a:t>
            </a:r>
            <a:br>
              <a:rPr lang="cs-CZ" b="1" dirty="0">
                <a:solidFill>
                  <a:srgbClr val="FF0000"/>
                </a:solidFill>
                <a:latin typeface="Baskerville Old Face" pitchFamily="18" charset="0"/>
              </a:rPr>
            </a:br>
            <a:br>
              <a:rPr lang="cs-CZ" b="1" dirty="0">
                <a:solidFill>
                  <a:srgbClr val="FF0000"/>
                </a:solidFill>
                <a:latin typeface="Baskerville Old Face" pitchFamily="18" charset="0"/>
              </a:rPr>
            </a:br>
            <a:br>
              <a:rPr lang="cs-CZ" b="1" dirty="0">
                <a:solidFill>
                  <a:srgbClr val="FF0000"/>
                </a:solidFill>
                <a:latin typeface="Baskerville Old Face" pitchFamily="18" charset="0"/>
              </a:rPr>
            </a:br>
            <a:br>
              <a:rPr lang="cs-CZ" b="1" dirty="0">
                <a:solidFill>
                  <a:srgbClr val="FF0000"/>
                </a:solidFill>
                <a:latin typeface="Baskerville Old Face" pitchFamily="18" charset="0"/>
              </a:rPr>
            </a:br>
            <a:br>
              <a:rPr lang="cs-CZ" b="1" dirty="0">
                <a:solidFill>
                  <a:srgbClr val="FF0000"/>
                </a:solidFill>
                <a:latin typeface="Baskerville Old Face" pitchFamily="18" charset="0"/>
              </a:rPr>
            </a:br>
            <a:endParaRPr lang="cs-CZ" b="1" dirty="0">
              <a:latin typeface="Baskerville Old Face" pitchFamily="18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Šipka dolů 3"/>
          <p:cNvSpPr/>
          <p:nvPr/>
        </p:nvSpPr>
        <p:spPr>
          <a:xfrm>
            <a:off x="2987824" y="980728"/>
            <a:ext cx="648072" cy="1152128"/>
          </a:xfrm>
          <a:prstGeom prst="downArrow">
            <a:avLst/>
          </a:prstGeom>
          <a:scene3d>
            <a:camera prst="orthographicFront">
              <a:rot lat="0" lon="600000" rev="186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6" name="Obrázek 5" descr="fult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47664" y="2708920"/>
            <a:ext cx="6192688" cy="3944808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34B9FEC0-68E8-A24B-6B60-7BCE557C5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39397-4F73-4FA7-83D2-1BA6AB1DB2A5}" type="slidenum">
              <a:rPr lang="cs-CZ" smtClean="0"/>
              <a:t>13</a:t>
            </a:fld>
            <a:endParaRPr lang="cs-CZ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35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Obrázek 4" descr="parník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80528" y="0"/>
            <a:ext cx="9721080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Obrázek 5" descr="parník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59632" y="1052736"/>
            <a:ext cx="6755446" cy="45365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Obrázek 6" descr="parník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51720" y="1700808"/>
            <a:ext cx="5099038" cy="33123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Zástupný symbol pro číslo snímku 9">
            <a:extLst>
              <a:ext uri="{FF2B5EF4-FFF2-40B4-BE49-F238E27FC236}">
                <a16:creationId xmlns:a16="http://schemas.microsoft.com/office/drawing/2014/main" id="{2AB461A4-6D08-F17E-D2A9-2BCB0603A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39397-4F73-4FA7-83D2-1BA6AB1DB2A5}" type="slidenum">
              <a:rPr lang="cs-CZ" smtClean="0"/>
              <a:t>14</a:t>
            </a:fld>
            <a:endParaRPr lang="cs-CZ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000" t="-1000" r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2304255"/>
          </a:xfrm>
        </p:spPr>
        <p:txBody>
          <a:bodyPr>
            <a:normAutofit/>
          </a:bodyPr>
          <a:lstStyle/>
          <a:p>
            <a:r>
              <a:rPr lang="cs-CZ" sz="4000" b="1" dirty="0">
                <a:latin typeface="Baskerville Old Face" pitchFamily="18" charset="0"/>
              </a:rPr>
              <a:t>„Železnice udělala pro sblížení lidí více než všichni politici světa…“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Tlačítko akce: Video 3">
            <a:hlinkClick r:id="rId3" highlightClick="1"/>
          </p:cNvPr>
          <p:cNvSpPr/>
          <p:nvPr/>
        </p:nvSpPr>
        <p:spPr>
          <a:xfrm>
            <a:off x="611560" y="3861048"/>
            <a:ext cx="1728192" cy="936104"/>
          </a:xfrm>
          <a:prstGeom prst="actionButtonMovi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Oválný popisek 4"/>
          <p:cNvSpPr/>
          <p:nvPr/>
        </p:nvSpPr>
        <p:spPr>
          <a:xfrm>
            <a:off x="2195736" y="2564904"/>
            <a:ext cx="2088232" cy="1368152"/>
          </a:xfrm>
          <a:prstGeom prst="wedgeEllipseCallout">
            <a:avLst/>
          </a:prstGeom>
          <a:scene3d>
            <a:camera prst="orthographicFront">
              <a:rot lat="0" lon="0" rev="198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000" b="1" dirty="0">
                <a:latin typeface="Baskerville Old Face" pitchFamily="18" charset="0"/>
              </a:rPr>
              <a:t>VIDEO</a:t>
            </a:r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D346C531-7173-6E4F-D7CF-DF9D092A4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39397-4F73-4FA7-83D2-1BA6AB1DB2A5}" type="slidenum">
              <a:rPr lang="cs-CZ" smtClean="0"/>
              <a:t>15</a:t>
            </a:fld>
            <a:endParaRPr lang="cs-CZ"/>
          </a:p>
        </p:txBody>
      </p:sp>
    </p:spTree>
  </p:cSld>
  <p:clrMapOvr>
    <a:masterClrMapping/>
  </p:clrMapOvr>
  <p:transition spd="slow">
    <p:zo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23528" y="404665"/>
            <a:ext cx="8496944" cy="2520279"/>
          </a:xfrm>
        </p:spPr>
        <p:txBody>
          <a:bodyPr>
            <a:normAutofit/>
          </a:bodyPr>
          <a:lstStyle/>
          <a:p>
            <a:r>
              <a:rPr lang="cs-CZ" sz="3600" b="1" dirty="0">
                <a:solidFill>
                  <a:srgbClr val="FF0000"/>
                </a:solidFill>
                <a:latin typeface="Baskerville Old Face" pitchFamily="18" charset="0"/>
              </a:rPr>
              <a:t>parní lokomotiva	  -	</a:t>
            </a:r>
            <a:r>
              <a:rPr lang="cs-CZ" sz="3600" b="1" dirty="0" err="1">
                <a:solidFill>
                  <a:srgbClr val="FF0000"/>
                </a:solidFill>
                <a:latin typeface="Baskerville Old Face" pitchFamily="18" charset="0"/>
              </a:rPr>
              <a:t>George</a:t>
            </a:r>
            <a:r>
              <a:rPr lang="cs-CZ" sz="3600" b="1" dirty="0">
                <a:solidFill>
                  <a:srgbClr val="FF0000"/>
                </a:solidFill>
                <a:latin typeface="Baskerville Old Face" pitchFamily="18" charset="0"/>
              </a:rPr>
              <a:t> </a:t>
            </a:r>
            <a:r>
              <a:rPr lang="cs-CZ" sz="3600" b="1" dirty="0" err="1">
                <a:solidFill>
                  <a:srgbClr val="FF0000"/>
                </a:solidFill>
                <a:latin typeface="Baskerville Old Face" pitchFamily="18" charset="0"/>
              </a:rPr>
              <a:t>Stephenson</a:t>
            </a:r>
            <a:br>
              <a:rPr lang="cs-CZ" sz="3600" b="1" dirty="0">
                <a:solidFill>
                  <a:srgbClr val="FF0000"/>
                </a:solidFill>
                <a:latin typeface="Baskerville Old Face" pitchFamily="18" charset="0"/>
              </a:rPr>
            </a:br>
            <a:r>
              <a:rPr lang="cs-CZ" sz="3600" b="1" dirty="0">
                <a:latin typeface="Baskerville Old Face" pitchFamily="18" charset="0"/>
              </a:rPr>
              <a:t>1814</a:t>
            </a:r>
            <a:br>
              <a:rPr lang="cs-CZ" sz="3600" b="1" dirty="0">
                <a:latin typeface="Baskerville Old Face" pitchFamily="18" charset="0"/>
              </a:rPr>
            </a:br>
            <a:r>
              <a:rPr lang="cs-CZ" sz="3600" b="1" dirty="0">
                <a:latin typeface="Baskerville Old Face" pitchFamily="18" charset="0"/>
              </a:rPr>
              <a:t>„</a:t>
            </a:r>
            <a:r>
              <a:rPr lang="cs-CZ" sz="3600" b="1" i="1" dirty="0" err="1">
                <a:latin typeface="Baskerville Old Face" pitchFamily="18" charset="0"/>
              </a:rPr>
              <a:t>Rocket</a:t>
            </a:r>
            <a:r>
              <a:rPr lang="cs-CZ" sz="3600" b="1" i="1" dirty="0">
                <a:latin typeface="Baskerville Old Face" pitchFamily="18" charset="0"/>
              </a:rPr>
              <a:t>“</a:t>
            </a:r>
            <a:br>
              <a:rPr lang="cs-CZ" sz="3600" b="1" dirty="0">
                <a:solidFill>
                  <a:srgbClr val="FF0000"/>
                </a:solidFill>
                <a:latin typeface="Baskerville Old Face" pitchFamily="18" charset="0"/>
              </a:rPr>
            </a:br>
            <a:endParaRPr lang="cs-CZ" sz="3600" b="1" dirty="0">
              <a:solidFill>
                <a:srgbClr val="FF0000"/>
              </a:solidFill>
              <a:latin typeface="Baskerville Old Face" pitchFamily="18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4" name="Obrázek 3" descr="rocket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2276872"/>
            <a:ext cx="6156814" cy="43745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Obrázek 4" descr="georg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72200" y="1268760"/>
            <a:ext cx="2405216" cy="32403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2E7649EF-6031-594E-CCB7-BCC2B915A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39397-4F73-4FA7-83D2-1BA6AB1DB2A5}" type="slidenum">
              <a:rPr lang="cs-CZ" smtClean="0"/>
              <a:t>16</a:t>
            </a:fld>
            <a:endParaRPr lang="cs-CZ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2" presetID="35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95536" y="260649"/>
            <a:ext cx="8208912" cy="1008111"/>
          </a:xfrm>
        </p:spPr>
        <p:txBody>
          <a:bodyPr>
            <a:normAutofit/>
          </a:bodyPr>
          <a:lstStyle/>
          <a:p>
            <a:r>
              <a:rPr lang="cs-CZ" sz="4000" b="1" dirty="0" err="1">
                <a:latin typeface="Baskerville Old Face" pitchFamily="18" charset="0"/>
              </a:rPr>
              <a:t>koněspřežka</a:t>
            </a:r>
            <a:r>
              <a:rPr lang="cs-CZ" sz="4000" b="1" dirty="0">
                <a:latin typeface="Baskerville Old Face" pitchFamily="18" charset="0"/>
              </a:rPr>
              <a:t> X parní lokomotiva </a:t>
            </a:r>
          </a:p>
        </p:txBody>
      </p:sp>
      <p:pic>
        <p:nvPicPr>
          <p:cNvPr id="4" name="Obrázek 3" descr="konesprezk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124744"/>
            <a:ext cx="4953000" cy="33432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5" name="Obrázek 4" descr="lokomotiva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23928" y="3140968"/>
            <a:ext cx="4866021" cy="35283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284B9F94-7DBF-8345-6928-C9FF8B0A8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39397-4F73-4FA7-83D2-1BA6AB1DB2A5}" type="slidenum">
              <a:rPr lang="cs-CZ" smtClean="0"/>
              <a:t>17</a:t>
            </a:fld>
            <a:endParaRPr lang="cs-CZ"/>
          </a:p>
        </p:txBody>
      </p:sp>
    </p:spTree>
  </p:cSld>
  <p:clrMapOvr>
    <a:masterClrMapping/>
  </p:clrMapOvr>
  <p:transition spd="slow">
    <p:zo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8000"/>
            <a:lum/>
          </a:blip>
          <a:srcRect/>
          <a:stretch>
            <a:fillRect l="-2000" t="-1000" r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51520" y="476673"/>
            <a:ext cx="5400600" cy="1512167"/>
          </a:xfrm>
        </p:spPr>
        <p:txBody>
          <a:bodyPr>
            <a:normAutofit/>
          </a:bodyPr>
          <a:lstStyle/>
          <a:p>
            <a:r>
              <a:rPr lang="cs-CZ" sz="4000" b="1" dirty="0">
                <a:latin typeface="Baskerville Old Face" pitchFamily="18" charset="0"/>
              </a:rPr>
              <a:t>Co si budeme pamatovat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1520" y="2348880"/>
            <a:ext cx="8640960" cy="4320480"/>
          </a:xfrm>
        </p:spPr>
        <p:txBody>
          <a:bodyPr>
            <a:normAutofit/>
          </a:bodyPr>
          <a:lstStyle/>
          <a:p>
            <a:pPr algn="l"/>
            <a:r>
              <a:rPr lang="cs-CZ" sz="2800" b="1" dirty="0">
                <a:solidFill>
                  <a:schemeClr val="tx1"/>
                </a:solidFill>
                <a:latin typeface="Baskerville Old Face" pitchFamily="18" charset="0"/>
              </a:rPr>
              <a:t>! </a:t>
            </a:r>
            <a:r>
              <a:rPr lang="cs-CZ" sz="2800" b="1" dirty="0">
                <a:solidFill>
                  <a:srgbClr val="FF0000"/>
                </a:solidFill>
                <a:latin typeface="Baskerville Old Face" pitchFamily="18" charset="0"/>
              </a:rPr>
              <a:t>parní</a:t>
            </a:r>
            <a:r>
              <a:rPr lang="cs-CZ" sz="2800" b="1" dirty="0">
                <a:solidFill>
                  <a:schemeClr val="tx1"/>
                </a:solidFill>
                <a:latin typeface="Baskerville Old Face" pitchFamily="18" charset="0"/>
              </a:rPr>
              <a:t> stroj – </a:t>
            </a:r>
            <a:r>
              <a:rPr lang="cs-CZ" sz="2800" b="1" dirty="0" err="1">
                <a:solidFill>
                  <a:schemeClr val="tx1"/>
                </a:solidFill>
                <a:latin typeface="Baskerville Old Face" pitchFamily="18" charset="0"/>
              </a:rPr>
              <a:t>James</a:t>
            </a:r>
            <a:r>
              <a:rPr lang="cs-CZ" sz="2800" b="1" dirty="0">
                <a:solidFill>
                  <a:schemeClr val="tx1"/>
                </a:solidFill>
                <a:latin typeface="Baskerville Old Face" pitchFamily="18" charset="0"/>
              </a:rPr>
              <a:t> Watt</a:t>
            </a:r>
          </a:p>
          <a:p>
            <a:pPr algn="l"/>
            <a:endParaRPr lang="cs-CZ" sz="2800" b="1" dirty="0">
              <a:solidFill>
                <a:schemeClr val="tx1"/>
              </a:solidFill>
              <a:latin typeface="Baskerville Old Face" pitchFamily="18" charset="0"/>
            </a:endParaRPr>
          </a:p>
          <a:p>
            <a:pPr algn="l"/>
            <a:r>
              <a:rPr lang="cs-CZ" sz="2800" b="1" dirty="0">
                <a:solidFill>
                  <a:schemeClr val="tx1"/>
                </a:solidFill>
                <a:latin typeface="Baskerville Old Face" pitchFamily="18" charset="0"/>
              </a:rPr>
              <a:t>! parník – Robert </a:t>
            </a:r>
            <a:r>
              <a:rPr lang="cs-CZ" sz="2800" b="1" dirty="0" err="1">
                <a:solidFill>
                  <a:schemeClr val="tx1"/>
                </a:solidFill>
                <a:latin typeface="Baskerville Old Face" pitchFamily="18" charset="0"/>
              </a:rPr>
              <a:t>Fulton</a:t>
            </a:r>
            <a:r>
              <a:rPr lang="cs-CZ" sz="2800" b="1" dirty="0">
                <a:solidFill>
                  <a:schemeClr val="tx1"/>
                </a:solidFill>
                <a:latin typeface="Baskerville Old Face" pitchFamily="18" charset="0"/>
              </a:rPr>
              <a:t> 		rozvoj lodní dopravy</a:t>
            </a:r>
          </a:p>
          <a:p>
            <a:pPr algn="l"/>
            <a:endParaRPr lang="cs-CZ" sz="2800" b="1" dirty="0">
              <a:solidFill>
                <a:schemeClr val="tx1"/>
              </a:solidFill>
              <a:latin typeface="Baskerville Old Face" pitchFamily="18" charset="0"/>
            </a:endParaRPr>
          </a:p>
          <a:p>
            <a:pPr algn="l"/>
            <a:r>
              <a:rPr lang="cs-CZ" sz="2800" b="1" dirty="0">
                <a:solidFill>
                  <a:schemeClr val="tx1"/>
                </a:solidFill>
                <a:latin typeface="Baskerville Old Face" pitchFamily="18" charset="0"/>
              </a:rPr>
              <a:t>! parní lokomotiva – </a:t>
            </a:r>
            <a:r>
              <a:rPr lang="cs-CZ" sz="2800" b="1" dirty="0" err="1">
                <a:solidFill>
                  <a:schemeClr val="tx1"/>
                </a:solidFill>
                <a:latin typeface="Baskerville Old Face" pitchFamily="18" charset="0"/>
              </a:rPr>
              <a:t>George</a:t>
            </a:r>
            <a:r>
              <a:rPr lang="cs-CZ" sz="2800" b="1" dirty="0">
                <a:solidFill>
                  <a:schemeClr val="tx1"/>
                </a:solidFill>
                <a:latin typeface="Baskerville Old Face" pitchFamily="18" charset="0"/>
              </a:rPr>
              <a:t> </a:t>
            </a:r>
            <a:r>
              <a:rPr lang="cs-CZ" sz="2800" b="1" dirty="0" err="1">
                <a:solidFill>
                  <a:schemeClr val="tx1"/>
                </a:solidFill>
                <a:latin typeface="Baskerville Old Face" pitchFamily="18" charset="0"/>
              </a:rPr>
              <a:t>Stephenson</a:t>
            </a:r>
            <a:endParaRPr lang="cs-CZ" sz="2800" b="1" dirty="0">
              <a:solidFill>
                <a:schemeClr val="tx1"/>
              </a:solidFill>
              <a:latin typeface="Baskerville Old Face" pitchFamily="18" charset="0"/>
            </a:endParaRPr>
          </a:p>
          <a:p>
            <a:pPr algn="l"/>
            <a:r>
              <a:rPr lang="cs-CZ" sz="2800" b="1" dirty="0">
                <a:solidFill>
                  <a:schemeClr val="tx1"/>
                </a:solidFill>
                <a:latin typeface="Baskerville Old Face" pitchFamily="18" charset="0"/>
              </a:rPr>
              <a:t>					rozvoj železniční dopravy	</a:t>
            </a:r>
          </a:p>
        </p:txBody>
      </p:sp>
      <p:pic>
        <p:nvPicPr>
          <p:cNvPr id="4" name="Obrázek 3" descr="pamatovat.jpg"/>
          <p:cNvPicPr>
            <a:picLocks noChangeAspect="1"/>
          </p:cNvPicPr>
          <p:nvPr/>
        </p:nvPicPr>
        <p:blipFill>
          <a:blip r:embed="rId3" cstate="print"/>
          <a:srcRect r="2354" b="7208"/>
          <a:stretch>
            <a:fillRect/>
          </a:stretch>
        </p:blipFill>
        <p:spPr>
          <a:xfrm>
            <a:off x="5436096" y="404664"/>
            <a:ext cx="3221707" cy="27270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Šrafovaná šipka doprava 4"/>
          <p:cNvSpPr/>
          <p:nvPr/>
        </p:nvSpPr>
        <p:spPr>
          <a:xfrm>
            <a:off x="3995936" y="3501008"/>
            <a:ext cx="720080" cy="216024"/>
          </a:xfrm>
          <a:prstGeom prst="strip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6" name="Šrafovaná šipka doprava 5"/>
          <p:cNvSpPr/>
          <p:nvPr/>
        </p:nvSpPr>
        <p:spPr>
          <a:xfrm>
            <a:off x="3923928" y="5085184"/>
            <a:ext cx="720080" cy="216024"/>
          </a:xfrm>
          <a:prstGeom prst="strip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10" name="Zástupný symbol pro číslo snímku 9">
            <a:extLst>
              <a:ext uri="{FF2B5EF4-FFF2-40B4-BE49-F238E27FC236}">
                <a16:creationId xmlns:a16="http://schemas.microsoft.com/office/drawing/2014/main" id="{0DDF23AC-A5C5-6692-2016-7EDC2075C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39397-4F73-4FA7-83D2-1BA6AB1DB2A5}" type="slidenum">
              <a:rPr lang="cs-CZ" smtClean="0"/>
              <a:t>18</a:t>
            </a:fld>
            <a:endParaRPr lang="cs-CZ"/>
          </a:p>
        </p:txBody>
      </p:sp>
    </p:spTree>
  </p:cSld>
  <p:clrMapOvr>
    <a:masterClrMapping/>
  </p:clrMapOvr>
  <p:transition spd="slow">
    <p:zo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Nadpis 3"/>
          <p:cNvSpPr>
            <a:spLocks noGrp="1"/>
          </p:cNvSpPr>
          <p:nvPr>
            <p:ph type="ctrTitle"/>
          </p:nvPr>
        </p:nvSpPr>
        <p:spPr>
          <a:xfrm>
            <a:off x="323528" y="332657"/>
            <a:ext cx="8568952" cy="2376264"/>
          </a:xfrm>
        </p:spPr>
        <p:txBody>
          <a:bodyPr>
            <a:normAutofit fontScale="90000"/>
          </a:bodyPr>
          <a:lstStyle/>
          <a:p>
            <a:r>
              <a:rPr lang="cs-CZ" sz="4000" dirty="0">
                <a:latin typeface="Baskerville Old Face" pitchFamily="18" charset="0"/>
              </a:rPr>
              <a:t>A dále…</a:t>
            </a:r>
            <a:br>
              <a:rPr lang="cs-CZ" sz="4000" dirty="0">
                <a:latin typeface="Baskerville Old Face" pitchFamily="18" charset="0"/>
              </a:rPr>
            </a:br>
            <a:r>
              <a:rPr lang="cs-CZ" sz="4000" dirty="0" err="1">
                <a:solidFill>
                  <a:srgbClr val="FF0000"/>
                </a:solidFill>
                <a:latin typeface="Baskerville Old Face" pitchFamily="18" charset="0"/>
              </a:rPr>
              <a:t>Morseův</a:t>
            </a:r>
            <a:r>
              <a:rPr lang="cs-CZ" sz="4000" dirty="0">
                <a:solidFill>
                  <a:srgbClr val="FF0000"/>
                </a:solidFill>
                <a:latin typeface="Baskerville Old Face" pitchFamily="18" charset="0"/>
              </a:rPr>
              <a:t> telegraf 	  -	Samuel F. B. Morse</a:t>
            </a:r>
            <a:br>
              <a:rPr lang="cs-CZ" sz="4000" dirty="0">
                <a:solidFill>
                  <a:srgbClr val="FF0000"/>
                </a:solidFill>
                <a:latin typeface="Baskerville Old Face" pitchFamily="18" charset="0"/>
              </a:rPr>
            </a:br>
            <a:r>
              <a:rPr lang="cs-CZ" sz="4000" dirty="0">
                <a:latin typeface="Baskerville Old Face" pitchFamily="18" charset="0"/>
              </a:rPr>
              <a:t>1844</a:t>
            </a:r>
            <a:br>
              <a:rPr lang="cs-CZ" sz="4000" dirty="0">
                <a:latin typeface="Baskerville Old Face" pitchFamily="18" charset="0"/>
              </a:rPr>
            </a:br>
            <a:endParaRPr lang="cs-CZ" sz="4000" dirty="0">
              <a:latin typeface="Baskerville Old Face" pitchFamily="18" charset="0"/>
            </a:endParaRPr>
          </a:p>
        </p:txBody>
      </p:sp>
      <p:pic>
        <p:nvPicPr>
          <p:cNvPr id="5" name="Obrázek 4" descr="telegraf2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844824"/>
            <a:ext cx="3751369" cy="29523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Obrázek 5" descr="telegraf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3968" y="2780928"/>
            <a:ext cx="3960440" cy="39164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Obrázek 6" descr="morse.jpg"/>
          <p:cNvPicPr>
            <a:picLocks noChangeAspect="1"/>
          </p:cNvPicPr>
          <p:nvPr/>
        </p:nvPicPr>
        <p:blipFill>
          <a:blip r:embed="rId4" cstate="print"/>
          <a:srcRect r="4558" b="11653"/>
          <a:stretch>
            <a:fillRect/>
          </a:stretch>
        </p:blipFill>
        <p:spPr>
          <a:xfrm>
            <a:off x="7020272" y="1628800"/>
            <a:ext cx="1663626" cy="232256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" name="Zástupný symbol pro číslo snímku 9">
            <a:extLst>
              <a:ext uri="{FF2B5EF4-FFF2-40B4-BE49-F238E27FC236}">
                <a16:creationId xmlns:a16="http://schemas.microsoft.com/office/drawing/2014/main" id="{D8509798-1478-7D3E-263E-221855B0A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39397-4F73-4FA7-83D2-1BA6AB1DB2A5}" type="slidenum">
              <a:rPr lang="cs-CZ" smtClean="0"/>
              <a:t>19</a:t>
            </a:fld>
            <a:endParaRPr lang="cs-CZ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3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868144" y="476673"/>
            <a:ext cx="2880320" cy="1368151"/>
          </a:xfrm>
        </p:spPr>
        <p:txBody>
          <a:bodyPr>
            <a:normAutofit/>
          </a:bodyPr>
          <a:lstStyle/>
          <a:p>
            <a:r>
              <a:rPr lang="cs-CZ" sz="4000" b="1" dirty="0">
                <a:latin typeface="Baskerville Old Face" pitchFamily="18" charset="0"/>
              </a:rPr>
              <a:t>Práce ve dvojici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5" name="Obrázek 4" descr="abeced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3140968"/>
            <a:ext cx="7497443" cy="35417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Výbuch 1 3"/>
          <p:cNvSpPr/>
          <p:nvPr/>
        </p:nvSpPr>
        <p:spPr>
          <a:xfrm>
            <a:off x="539552" y="0"/>
            <a:ext cx="5544616" cy="3456384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b="1" dirty="0">
                <a:latin typeface="Baskerville Old Face" pitchFamily="18" charset="0"/>
              </a:rPr>
              <a:t>       </a:t>
            </a:r>
            <a:r>
              <a:rPr lang="cs-CZ" sz="2000" b="1" dirty="0">
                <a:latin typeface="Baskerville Old Face" pitchFamily="18" charset="0"/>
              </a:rPr>
              <a:t> Pomocí </a:t>
            </a:r>
            <a:r>
              <a:rPr lang="cs-CZ" sz="2000" b="1" dirty="0" err="1">
                <a:latin typeface="Baskerville Old Face" pitchFamily="18" charset="0"/>
              </a:rPr>
              <a:t>Morseovy</a:t>
            </a:r>
            <a:r>
              <a:rPr lang="cs-CZ" sz="2000" b="1" dirty="0">
                <a:latin typeface="Baskerville Old Face" pitchFamily="18" charset="0"/>
              </a:rPr>
              <a:t> abecedy zašifruj libovolná tři slova </a:t>
            </a:r>
            <a:r>
              <a:rPr lang="cs-CZ" sz="2000" b="1" dirty="0">
                <a:latin typeface="Times New Roman"/>
                <a:cs typeface="Times New Roman"/>
              </a:rPr>
              <a:t>→ ve dvojici si je vymě</a:t>
            </a:r>
            <a:r>
              <a:rPr lang="cs-CZ" sz="2000" b="1" dirty="0">
                <a:latin typeface="Book Antiqua"/>
                <a:cs typeface="Times New Roman"/>
              </a:rPr>
              <a:t>ňte a rozšifrujte!</a:t>
            </a:r>
            <a:endParaRPr lang="cs-CZ" sz="2000" b="1" dirty="0">
              <a:latin typeface="Baskerville Old Face" pitchFamily="18" charset="0"/>
            </a:endParaRPr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8DAF9E0D-96AA-29D2-9049-983F24E50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39397-4F73-4FA7-83D2-1BA6AB1DB2A5}" type="slidenum">
              <a:rPr lang="cs-CZ" smtClean="0"/>
              <a:t>20</a:t>
            </a:fld>
            <a:endParaRPr lang="cs-CZ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3000"/>
            <a:lum/>
          </a:blip>
          <a:srcRect/>
          <a:stretch>
            <a:fillRect l="-2000" t="-1000" r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1440159"/>
          </a:xfrm>
        </p:spPr>
        <p:txBody>
          <a:bodyPr>
            <a:normAutofit/>
          </a:bodyPr>
          <a:lstStyle/>
          <a:p>
            <a:r>
              <a:rPr lang="cs-CZ" sz="4000" b="1" dirty="0">
                <a:latin typeface="Baskerville Old Face" pitchFamily="18" charset="0"/>
              </a:rPr>
              <a:t>Kde všude proběhla průmyslová revoluce?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364088" y="1700808"/>
            <a:ext cx="3024336" cy="4968552"/>
          </a:xfrm>
        </p:spPr>
        <p:txBody>
          <a:bodyPr/>
          <a:lstStyle/>
          <a:p>
            <a:r>
              <a:rPr lang="cs-CZ" b="1" dirty="0">
                <a:solidFill>
                  <a:schemeClr val="tx1"/>
                </a:solidFill>
                <a:latin typeface="Baskerville Old Face" pitchFamily="18" charset="0"/>
              </a:rPr>
              <a:t>Anglie</a:t>
            </a:r>
          </a:p>
          <a:p>
            <a:r>
              <a:rPr lang="cs-CZ" b="1" dirty="0">
                <a:solidFill>
                  <a:schemeClr val="tx1"/>
                </a:solidFill>
                <a:latin typeface="Baskerville Old Face" pitchFamily="18" charset="0"/>
              </a:rPr>
              <a:t>USA</a:t>
            </a:r>
          </a:p>
          <a:p>
            <a:r>
              <a:rPr lang="cs-CZ" b="1" dirty="0">
                <a:solidFill>
                  <a:schemeClr val="tx1"/>
                </a:solidFill>
                <a:latin typeface="Baskerville Old Face" pitchFamily="18" charset="0"/>
              </a:rPr>
              <a:t>Francie</a:t>
            </a:r>
          </a:p>
          <a:p>
            <a:r>
              <a:rPr lang="cs-CZ" b="1" dirty="0">
                <a:solidFill>
                  <a:schemeClr val="tx1"/>
                </a:solidFill>
                <a:latin typeface="Baskerville Old Face" pitchFamily="18" charset="0"/>
              </a:rPr>
              <a:t>Holandsko</a:t>
            </a:r>
          </a:p>
          <a:p>
            <a:r>
              <a:rPr lang="cs-CZ" b="1" dirty="0">
                <a:solidFill>
                  <a:schemeClr val="tx1"/>
                </a:solidFill>
                <a:latin typeface="Baskerville Old Face" pitchFamily="18" charset="0"/>
              </a:rPr>
              <a:t>Belgie</a:t>
            </a:r>
          </a:p>
          <a:p>
            <a:r>
              <a:rPr lang="cs-CZ" b="1" dirty="0">
                <a:solidFill>
                  <a:schemeClr val="tx1"/>
                </a:solidFill>
                <a:latin typeface="Baskerville Old Face" pitchFamily="18" charset="0"/>
              </a:rPr>
              <a:t>Prusko</a:t>
            </a:r>
          </a:p>
          <a:p>
            <a:r>
              <a:rPr lang="cs-CZ" b="1" dirty="0">
                <a:solidFill>
                  <a:schemeClr val="tx1"/>
                </a:solidFill>
                <a:latin typeface="Baskerville Old Face" pitchFamily="18" charset="0"/>
              </a:rPr>
              <a:t>…a také…</a:t>
            </a:r>
          </a:p>
          <a:p>
            <a:endParaRPr lang="cs-CZ" b="1" dirty="0">
              <a:solidFill>
                <a:schemeClr val="tx1"/>
              </a:solidFill>
              <a:latin typeface="Baskerville Old Face" pitchFamily="18" charset="0"/>
            </a:endParaRPr>
          </a:p>
          <a:p>
            <a:endParaRPr lang="cs-CZ" b="1" dirty="0">
              <a:solidFill>
                <a:schemeClr val="tx1"/>
              </a:solidFill>
              <a:latin typeface="Baskerville Old Face" pitchFamily="18" charset="0"/>
            </a:endParaRPr>
          </a:p>
        </p:txBody>
      </p:sp>
      <p:pic>
        <p:nvPicPr>
          <p:cNvPr id="4" name="Obrázek 3" descr="otazník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1772816"/>
            <a:ext cx="4702799" cy="31013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Zástupný symbol pro číslo snímku 7">
            <a:extLst>
              <a:ext uri="{FF2B5EF4-FFF2-40B4-BE49-F238E27FC236}">
                <a16:creationId xmlns:a16="http://schemas.microsoft.com/office/drawing/2014/main" id="{ACFBA51B-25F9-2875-7D30-6491B549B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39397-4F73-4FA7-83D2-1BA6AB1DB2A5}" type="slidenum">
              <a:rPr lang="cs-CZ" smtClean="0"/>
              <a:t>21</a:t>
            </a:fld>
            <a:endParaRPr lang="cs-CZ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620689"/>
            <a:ext cx="7772400" cy="1368151"/>
          </a:xfrm>
        </p:spPr>
        <p:txBody>
          <a:bodyPr>
            <a:normAutofit fontScale="90000"/>
          </a:bodyPr>
          <a:lstStyle/>
          <a:p>
            <a:r>
              <a:rPr lang="cs-CZ" b="1" dirty="0">
                <a:latin typeface="Baskerville Old Face" pitchFamily="18" charset="0"/>
              </a:rPr>
              <a:t>…v českých zemích, ale o tom až příště. </a:t>
            </a:r>
            <a:r>
              <a:rPr lang="cs-CZ" b="1" dirty="0">
                <a:solidFill>
                  <a:schemeClr val="tx2">
                    <a:lumMod val="60000"/>
                    <a:lumOff val="40000"/>
                  </a:schemeClr>
                </a:solidFill>
                <a:latin typeface="Baskerville Old Face" pitchFamily="18" charset="0"/>
                <a:sym typeface="Wingdings" pitchFamily="2" charset="2"/>
              </a:rPr>
              <a:t></a:t>
            </a:r>
            <a:endParaRPr lang="cs-CZ" b="1" dirty="0">
              <a:solidFill>
                <a:schemeClr val="tx2">
                  <a:lumMod val="60000"/>
                  <a:lumOff val="40000"/>
                </a:schemeClr>
              </a:solidFill>
              <a:latin typeface="Baskerville Old Face" pitchFamily="18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755576" y="2204864"/>
            <a:ext cx="3528392" cy="3433936"/>
          </a:xfrm>
        </p:spPr>
        <p:txBody>
          <a:bodyPr/>
          <a:lstStyle/>
          <a:p>
            <a:r>
              <a:rPr lang="cs-CZ" b="1" u="sng" dirty="0">
                <a:latin typeface="Baskerville Old Face" pitchFamily="18" charset="0"/>
              </a:rPr>
              <a:t>Příště také</a:t>
            </a:r>
            <a:r>
              <a:rPr lang="cs-CZ" b="1" dirty="0">
                <a:latin typeface="Baskerville Old Face" pitchFamily="18" charset="0"/>
              </a:rPr>
              <a:t>:</a:t>
            </a:r>
          </a:p>
          <a:p>
            <a:pPr>
              <a:buFont typeface="Wingdings" pitchFamily="2" charset="2"/>
              <a:buChar char="§"/>
            </a:pPr>
            <a:r>
              <a:rPr lang="cs-CZ" b="1" dirty="0">
                <a:latin typeface="Baskerville Old Face" pitchFamily="18" charset="0"/>
              </a:rPr>
              <a:t> zápis do sešitu</a:t>
            </a:r>
          </a:p>
          <a:p>
            <a:pPr>
              <a:buFont typeface="Wingdings" pitchFamily="2" charset="2"/>
              <a:buChar char="§"/>
            </a:pPr>
            <a:r>
              <a:rPr lang="cs-CZ" b="1" dirty="0">
                <a:latin typeface="Baskerville Old Face" pitchFamily="18" charset="0"/>
              </a:rPr>
              <a:t> klady a zápory </a:t>
            </a:r>
          </a:p>
          <a:p>
            <a:r>
              <a:rPr lang="cs-CZ" b="1" dirty="0">
                <a:latin typeface="Baskerville Old Face" pitchFamily="18" charset="0"/>
              </a:rPr>
              <a:t>průmyslové revoluce</a:t>
            </a: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4F09E6D-A030-8FD2-1FE2-D15F83470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39397-4F73-4FA7-83D2-1BA6AB1DB2A5}" type="slidenum">
              <a:rPr lang="cs-CZ" smtClean="0"/>
              <a:t>22</a:t>
            </a:fld>
            <a:endParaRPr lang="cs-CZ"/>
          </a:p>
        </p:txBody>
      </p:sp>
    </p:spTree>
  </p:cSld>
  <p:clrMapOvr>
    <a:masterClrMapping/>
  </p:clrMapOvr>
  <p:transition spd="slow">
    <p:zoom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1224135"/>
          </a:xfrm>
        </p:spPr>
        <p:txBody>
          <a:bodyPr>
            <a:normAutofit/>
          </a:bodyPr>
          <a:lstStyle/>
          <a:p>
            <a:r>
              <a:rPr lang="cs-CZ" sz="3600" b="1" dirty="0">
                <a:latin typeface="Baskerville Old Face" pitchFamily="18" charset="0"/>
              </a:rPr>
              <a:t>Bylo vynalezeno/objeveno během první průmyslové revoluce??? ANO/NE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4" name="Obrázek 3" descr="DN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556792"/>
            <a:ext cx="2232248" cy="22258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Obrázek 4" descr="elektřin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19872" y="4509120"/>
            <a:ext cx="2552700" cy="1790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Obrázek 8" descr="rocke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4365104"/>
            <a:ext cx="3175000" cy="22225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Obrázek 5" descr="kolo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475656" y="2708920"/>
            <a:ext cx="2209800" cy="20669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Obrázek 7" descr="telegraf2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75856" y="1628800"/>
            <a:ext cx="2532112" cy="19927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Obrázek 6" descr="kone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427984" y="3140968"/>
            <a:ext cx="3076550" cy="21581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Obrázek 9" descr="POČÍTAČ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300192" y="1556792"/>
            <a:ext cx="2466975" cy="18478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Obrázek 10" descr="parník4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228184" y="4941168"/>
            <a:ext cx="2647950" cy="17240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Zástupný symbol pro číslo snímku 14">
            <a:extLst>
              <a:ext uri="{FF2B5EF4-FFF2-40B4-BE49-F238E27FC236}">
                <a16:creationId xmlns:a16="http://schemas.microsoft.com/office/drawing/2014/main" id="{26E8C496-E4DC-54DD-0833-C46EB114D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39397-4F73-4FA7-83D2-1BA6AB1DB2A5}" type="slidenum">
              <a:rPr lang="cs-CZ" smtClean="0"/>
              <a:t>23</a:t>
            </a:fld>
            <a:endParaRPr lang="cs-CZ"/>
          </a:p>
        </p:txBody>
      </p:sp>
    </p:spTree>
  </p:cSld>
  <p:clrMapOvr>
    <a:masterClrMapping/>
  </p:clrMapOvr>
  <p:transition spd="slow">
    <p:zoom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Jmění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</TotalTime>
  <Words>639</Words>
  <Application>Microsoft Office PowerPoint</Application>
  <PresentationFormat>Předvádění na obrazovce (4:3)</PresentationFormat>
  <Paragraphs>227</Paragraphs>
  <Slides>23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23</vt:i4>
      </vt:variant>
    </vt:vector>
  </HeadingPairs>
  <TitlesOfParts>
    <vt:vector size="30" baseType="lpstr">
      <vt:lpstr>Times New Roman</vt:lpstr>
      <vt:lpstr>Baskerville Old Face</vt:lpstr>
      <vt:lpstr>Arial</vt:lpstr>
      <vt:lpstr>Wingdings</vt:lpstr>
      <vt:lpstr>Book Antiqua</vt:lpstr>
      <vt:lpstr>Calibri</vt:lpstr>
      <vt:lpstr>Motiv sady Office</vt:lpstr>
      <vt:lpstr>Prezentace aplikace PowerPoint</vt:lpstr>
      <vt:lpstr>Průmyslová revoluce</vt:lpstr>
      <vt:lpstr>Kdy</vt:lpstr>
      <vt:lpstr>Průmyslová revoluce 18. – 19. století = první průmyslová revoluce</vt:lpstr>
      <vt:lpstr>Kde</vt:lpstr>
      <vt:lpstr>Prezentace aplikace PowerPoint</vt:lpstr>
      <vt:lpstr>Prezentace aplikace PowerPoint</vt:lpstr>
      <vt:lpstr>ANGLIE = kolébka první průmyslové revoluce</vt:lpstr>
      <vt:lpstr>Průmyslová revoluce…a co to vlastně je???</vt:lpstr>
      <vt:lpstr>Co se děje???</vt:lpstr>
      <vt:lpstr>„Století páry“ parní stroj - James Watt 1769</vt:lpstr>
      <vt:lpstr>…využíván v dolech, hutích, při válcování železa…</vt:lpstr>
      <vt:lpstr>…a později také k pohonu lodí a tažení vozů.     parník                  Robert Fulton 1803     </vt:lpstr>
      <vt:lpstr>Prezentace aplikace PowerPoint</vt:lpstr>
      <vt:lpstr>„Železnice udělala pro sblížení lidí více než všichni politici světa…“</vt:lpstr>
      <vt:lpstr>parní lokomotiva   - George Stephenson 1814 „Rocket“ </vt:lpstr>
      <vt:lpstr>koněspřežka X parní lokomotiva </vt:lpstr>
      <vt:lpstr>Co si budeme pamatovat</vt:lpstr>
      <vt:lpstr>A dále… Morseův telegraf    - Samuel F. B. Morse 1844 </vt:lpstr>
      <vt:lpstr>Práce ve dvojici</vt:lpstr>
      <vt:lpstr>Kde všude proběhla průmyslová revoluce?</vt:lpstr>
      <vt:lpstr>…v českých zemích, ale o tom až příště. </vt:lpstr>
      <vt:lpstr>Bylo vynalezeno/objeveno během první průmyslové revoluce??? ANO/NE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Rubášová Simona</dc:creator>
  <cp:lastModifiedBy>Jana Műllerová</cp:lastModifiedBy>
  <cp:revision>105</cp:revision>
  <dcterms:created xsi:type="dcterms:W3CDTF">2013-03-20T15:38:13Z</dcterms:created>
  <dcterms:modified xsi:type="dcterms:W3CDTF">2022-11-25T21:53:15Z</dcterms:modified>
</cp:coreProperties>
</file>