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media/image4.jpg" ContentType="image/jpeg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3"/>
  </p:notesMasterIdLst>
  <p:sldIdLst>
    <p:sldId id="256" r:id="rId2"/>
    <p:sldId id="298" r:id="rId3"/>
    <p:sldId id="299" r:id="rId4"/>
    <p:sldId id="300" r:id="rId5"/>
    <p:sldId id="301" r:id="rId6"/>
    <p:sldId id="302" r:id="rId7"/>
    <p:sldId id="303" r:id="rId8"/>
    <p:sldId id="304" r:id="rId9"/>
    <p:sldId id="305" r:id="rId10"/>
    <p:sldId id="306" r:id="rId11"/>
    <p:sldId id="307" r:id="rId12"/>
    <p:sldId id="308" r:id="rId13"/>
    <p:sldId id="309" r:id="rId14"/>
    <p:sldId id="310" r:id="rId15"/>
    <p:sldId id="311" r:id="rId16"/>
    <p:sldId id="312" r:id="rId17"/>
    <p:sldId id="313" r:id="rId18"/>
    <p:sldId id="314" r:id="rId19"/>
    <p:sldId id="315" r:id="rId20"/>
    <p:sldId id="316" r:id="rId21"/>
    <p:sldId id="317" r:id="rId22"/>
    <p:sldId id="318" r:id="rId23"/>
    <p:sldId id="319" r:id="rId24"/>
    <p:sldId id="320" r:id="rId25"/>
    <p:sldId id="321" r:id="rId26"/>
    <p:sldId id="322" r:id="rId27"/>
    <p:sldId id="323" r:id="rId28"/>
    <p:sldId id="324" r:id="rId29"/>
    <p:sldId id="325" r:id="rId30"/>
    <p:sldId id="326" r:id="rId31"/>
    <p:sldId id="327" r:id="rId32"/>
    <p:sldId id="328" r:id="rId33"/>
    <p:sldId id="329" r:id="rId34"/>
    <p:sldId id="330" r:id="rId35"/>
    <p:sldId id="331" r:id="rId36"/>
    <p:sldId id="332" r:id="rId37"/>
    <p:sldId id="333" r:id="rId38"/>
    <p:sldId id="334" r:id="rId39"/>
    <p:sldId id="335" r:id="rId40"/>
    <p:sldId id="336" r:id="rId41"/>
    <p:sldId id="337" r:id="rId42"/>
    <p:sldId id="338" r:id="rId43"/>
    <p:sldId id="339" r:id="rId44"/>
    <p:sldId id="340" r:id="rId45"/>
    <p:sldId id="341" r:id="rId46"/>
    <p:sldId id="342" r:id="rId47"/>
    <p:sldId id="343" r:id="rId48"/>
    <p:sldId id="344" r:id="rId49"/>
    <p:sldId id="345" r:id="rId50"/>
    <p:sldId id="346" r:id="rId51"/>
    <p:sldId id="347" r:id="rId52"/>
    <p:sldId id="348" r:id="rId53"/>
    <p:sldId id="349" r:id="rId54"/>
    <p:sldId id="350" r:id="rId55"/>
    <p:sldId id="351" r:id="rId56"/>
    <p:sldId id="352" r:id="rId57"/>
    <p:sldId id="353" r:id="rId58"/>
    <p:sldId id="354" r:id="rId59"/>
    <p:sldId id="355" r:id="rId60"/>
    <p:sldId id="356" r:id="rId61"/>
    <p:sldId id="297" r:id="rId62"/>
  </p:sldIdLst>
  <p:sldSz cx="10693400" cy="7562850"/>
  <p:notesSz cx="10693400" cy="756285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5" d="100"/>
          <a:sy n="115" d="100"/>
        </p:scale>
        <p:origin x="-936" y="-9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633913" cy="3778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6057900" y="0"/>
            <a:ext cx="4632325" cy="3778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D6B2B9-21C1-4627-9339-8D737C222A14}" type="datetimeFigureOut">
              <a:rPr lang="cs-CZ" smtClean="0"/>
              <a:t>16.2.2022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3341688" y="566738"/>
            <a:ext cx="4010025" cy="28368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1069975" y="3592513"/>
            <a:ext cx="8553450" cy="34036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7183438"/>
            <a:ext cx="4633913" cy="3778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6057900" y="7183438"/>
            <a:ext cx="4632325" cy="3778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1D38AB-D00D-4F04-823F-A8B028594A2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601800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2825750" y="566738"/>
            <a:ext cx="5041900" cy="2836862"/>
          </a:xfrm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EC03B9-49A6-4410-9D95-272FEFCC28A1}" type="slidenum">
              <a:rPr lang="cs-CZ" smtClean="0"/>
              <a:t>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857939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3341688" y="566738"/>
            <a:ext cx="4010025" cy="2836862"/>
          </a:xfrm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EC03B9-49A6-4410-9D95-272FEFCC28A1}" type="slidenum">
              <a:rPr lang="cs-CZ" smtClean="0"/>
              <a:t>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262732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2825750" y="566738"/>
            <a:ext cx="5041900" cy="2836862"/>
          </a:xfrm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EC03B9-49A6-4410-9D95-272FEFCC28A1}" type="slidenum">
              <a:rPr lang="cs-CZ" smtClean="0"/>
              <a:t>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66120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3341688" y="566738"/>
            <a:ext cx="4010025" cy="2836862"/>
          </a:xfrm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EC03B9-49A6-4410-9D95-272FEFCC28A1}" type="slidenum">
              <a:rPr lang="cs-CZ" smtClean="0"/>
              <a:t>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176880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3341688" y="566738"/>
            <a:ext cx="4010025" cy="2836862"/>
          </a:xfrm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EC03B9-49A6-4410-9D95-272FEFCC28A1}" type="slidenum">
              <a:rPr lang="cs-CZ" smtClean="0"/>
              <a:t>10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942538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3341688" y="566738"/>
            <a:ext cx="4010025" cy="2836862"/>
          </a:xfrm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EC03B9-49A6-4410-9D95-272FEFCC28A1}" type="slidenum">
              <a:rPr lang="cs-CZ" smtClean="0"/>
              <a:t>12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593646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3341688" y="566738"/>
            <a:ext cx="4010025" cy="2836862"/>
          </a:xfrm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EC03B9-49A6-4410-9D95-272FEFCC28A1}" type="slidenum">
              <a:rPr lang="cs-CZ" smtClean="0"/>
              <a:t>24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971799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3341688" y="566738"/>
            <a:ext cx="4010025" cy="2836862"/>
          </a:xfrm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EC03B9-49A6-4410-9D95-272FEFCC28A1}" type="slidenum">
              <a:rPr lang="cs-CZ" smtClean="0"/>
              <a:t>25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8907925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3341688" y="566738"/>
            <a:ext cx="4010025" cy="2836862"/>
          </a:xfrm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EC03B9-49A6-4410-9D95-272FEFCC28A1}" type="slidenum">
              <a:rPr lang="cs-CZ" smtClean="0"/>
              <a:t>27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6515222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3341688" y="566738"/>
            <a:ext cx="4010025" cy="2836862"/>
          </a:xfrm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EC03B9-49A6-4410-9D95-272FEFCC28A1}" type="slidenum">
              <a:rPr lang="cs-CZ" smtClean="0"/>
              <a:t>40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5139759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3341688" y="566738"/>
            <a:ext cx="4010025" cy="2836862"/>
          </a:xfrm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EC03B9-49A6-4410-9D95-272FEFCC28A1}" type="slidenum">
              <a:rPr lang="cs-CZ" smtClean="0"/>
              <a:t>41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6989012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3341688" y="566738"/>
            <a:ext cx="4010025" cy="2836862"/>
          </a:xfrm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EC03B9-49A6-4410-9D95-272FEFCC28A1}" type="slidenum">
              <a:rPr lang="cs-CZ" smtClean="0"/>
              <a:t>43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6075364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3341688" y="566738"/>
            <a:ext cx="4010025" cy="2836862"/>
          </a:xfrm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EC03B9-49A6-4410-9D95-272FEFCC28A1}" type="slidenum">
              <a:rPr lang="cs-CZ" smtClean="0"/>
              <a:t>45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645706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2/16/2022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2/16/2022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2/16/2022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2/16/2022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adpis a obsah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707301" y="2069865"/>
            <a:ext cx="9278797" cy="1384995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534670" y="7033450"/>
            <a:ext cx="2459482" cy="276999"/>
          </a:xfrm>
        </p:spPr>
        <p:txBody>
          <a:bodyPr/>
          <a:lstStyle/>
          <a:p>
            <a:fld id="{EB495E84-8D39-46E5-864A-7D3C6968D9CF}" type="datetime1">
              <a:rPr lang="cs-CZ" smtClean="0"/>
              <a:t>16.2.2022</a:t>
            </a:fld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>
          <a:xfrm>
            <a:off x="7699248" y="7033450"/>
            <a:ext cx="2459482" cy="276999"/>
          </a:xfrm>
        </p:spPr>
        <p:txBody>
          <a:bodyPr/>
          <a:lstStyle/>
          <a:p>
            <a:fld id="{586FDAA6-568C-43E2-9F8C-4A5EEC4218C5}" type="slidenum">
              <a:rPr lang="cs-CZ" smtClean="0"/>
              <a:t>‹#›</a:t>
            </a:fld>
            <a:endParaRPr lang="cs-CZ" dirty="0"/>
          </a:p>
        </p:txBody>
      </p:sp>
      <p:sp>
        <p:nvSpPr>
          <p:cNvPr id="8" name="Zástupný symbol pro obsah 7"/>
          <p:cNvSpPr>
            <a:spLocks noGrp="1"/>
          </p:cNvSpPr>
          <p:nvPr>
            <p:ph sz="quarter" idx="13"/>
          </p:nvPr>
        </p:nvSpPr>
        <p:spPr>
          <a:xfrm>
            <a:off x="5884270" y="277947"/>
            <a:ext cx="4448930" cy="276999"/>
          </a:xfrm>
        </p:spPr>
        <p:txBody>
          <a:bodyPr/>
          <a:lstStyle>
            <a:lvl1pPr marL="0" indent="0" algn="r">
              <a:buNone/>
              <a:defRPr sz="1800">
                <a:solidFill>
                  <a:schemeClr val="bg1">
                    <a:lumMod val="95000"/>
                  </a:schemeClr>
                </a:solidFill>
                <a:latin typeface="+mj-lt"/>
              </a:defRPr>
            </a:lvl1pPr>
            <a:lvl2pPr marL="457200" indent="0">
              <a:buNone/>
              <a:defRPr>
                <a:solidFill>
                  <a:srgbClr val="F1F1F1"/>
                </a:solidFill>
              </a:defRPr>
            </a:lvl2pPr>
            <a:lvl3pPr marL="914400" indent="0">
              <a:buNone/>
              <a:defRPr>
                <a:solidFill>
                  <a:srgbClr val="F1F1F1"/>
                </a:solidFill>
              </a:defRPr>
            </a:lvl3pPr>
            <a:lvl4pPr marL="1371600" indent="0">
              <a:buNone/>
              <a:defRPr>
                <a:solidFill>
                  <a:srgbClr val="F1F1F1"/>
                </a:solidFill>
              </a:defRPr>
            </a:lvl4pPr>
            <a:lvl5pPr marL="1828800" indent="0">
              <a:buNone/>
              <a:defRPr>
                <a:solidFill>
                  <a:srgbClr val="F1F1F1"/>
                </a:solidFill>
              </a:defRPr>
            </a:lvl5pPr>
          </a:lstStyle>
          <a:p>
            <a:pPr lvl="0"/>
            <a:r>
              <a:rPr lang="cs-CZ" dirty="0"/>
              <a:t>Upravte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22671643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9602" y="4108067"/>
            <a:ext cx="9223058" cy="92333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9602" y="5061158"/>
            <a:ext cx="9223058" cy="369332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534670" y="7033450"/>
            <a:ext cx="2459482" cy="276999"/>
          </a:xfrm>
        </p:spPr>
        <p:txBody>
          <a:bodyPr/>
          <a:lstStyle/>
          <a:p>
            <a:fld id="{21D3C519-3A0E-4800-BB97-E2053B047AE7}" type="datetime1">
              <a:rPr lang="cs-CZ" smtClean="0"/>
              <a:t>16.2.2022</a:t>
            </a:fld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3542189" y="7009642"/>
            <a:ext cx="3609023" cy="276999"/>
          </a:xfrm>
          <a:prstGeom prst="rect">
            <a:avLst/>
          </a:prstGeom>
        </p:spPr>
        <p:txBody>
          <a:bodyPr/>
          <a:lstStyle/>
          <a:p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>
          <a:xfrm>
            <a:off x="7699248" y="7033450"/>
            <a:ext cx="2459482" cy="276999"/>
          </a:xfrm>
        </p:spPr>
        <p:txBody>
          <a:bodyPr/>
          <a:lstStyle/>
          <a:p>
            <a:fld id="{586FDAA6-568C-43E2-9F8C-4A5EEC4218C5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6646493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3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12"/>
            <a:ext cx="10692002" cy="6479997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6684092" y="6750009"/>
            <a:ext cx="1117395" cy="539997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3786055" y="6828576"/>
            <a:ext cx="2078671" cy="385982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2890520" y="6750012"/>
            <a:ext cx="810260" cy="540385"/>
          </a:xfrm>
          <a:custGeom>
            <a:avLst/>
            <a:gdLst/>
            <a:ahLst/>
            <a:cxnLst/>
            <a:rect l="l" t="t" r="r" b="b"/>
            <a:pathLst>
              <a:path w="810260" h="540384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3266979" y="681001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w="57150" h="54609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317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k object 22"/>
          <p:cNvSpPr/>
          <p:nvPr/>
        </p:nvSpPr>
        <p:spPr>
          <a:xfrm>
            <a:off x="311109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k object 23"/>
          <p:cNvSpPr/>
          <p:nvPr/>
        </p:nvSpPr>
        <p:spPr>
          <a:xfrm>
            <a:off x="3086980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k object 24"/>
          <p:cNvSpPr/>
          <p:nvPr/>
        </p:nvSpPr>
        <p:spPr>
          <a:xfrm>
            <a:off x="3446979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k object 25"/>
          <p:cNvSpPr/>
          <p:nvPr/>
        </p:nvSpPr>
        <p:spPr>
          <a:xfrm>
            <a:off x="342286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k object 26"/>
          <p:cNvSpPr/>
          <p:nvPr/>
        </p:nvSpPr>
        <p:spPr>
          <a:xfrm>
            <a:off x="335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k object 27"/>
          <p:cNvSpPr/>
          <p:nvPr/>
        </p:nvSpPr>
        <p:spPr>
          <a:xfrm>
            <a:off x="342286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bk object 28"/>
          <p:cNvSpPr/>
          <p:nvPr/>
        </p:nvSpPr>
        <p:spPr>
          <a:xfrm>
            <a:off x="335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bk object 29"/>
          <p:cNvSpPr/>
          <p:nvPr/>
        </p:nvSpPr>
        <p:spPr>
          <a:xfrm>
            <a:off x="3266979" y="7169999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bk object 30"/>
          <p:cNvSpPr/>
          <p:nvPr/>
        </p:nvSpPr>
        <p:spPr>
          <a:xfrm>
            <a:off x="317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bk object 31"/>
          <p:cNvSpPr/>
          <p:nvPr/>
        </p:nvSpPr>
        <p:spPr>
          <a:xfrm>
            <a:off x="311109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07301" y="1328879"/>
            <a:ext cx="9278797" cy="533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1854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2/16/2022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gif"/><Relationship Id="rId2" Type="http://schemas.openxmlformats.org/officeDocument/2006/relationships/image" Target="../media/image32.gif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9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gif"/><Relationship Id="rId2" Type="http://schemas.openxmlformats.org/officeDocument/2006/relationships/image" Target="../media/image32.gif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9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6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gif"/><Relationship Id="rId2" Type="http://schemas.openxmlformats.org/officeDocument/2006/relationships/image" Target="../media/image32.gif"/><Relationship Id="rId1" Type="http://schemas.openxmlformats.org/officeDocument/2006/relationships/slideLayout" Target="../slideLayouts/slideLayout6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0692002" cy="64799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684092" y="6750009"/>
            <a:ext cx="1117395" cy="53999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786055" y="6828576"/>
            <a:ext cx="2078671" cy="38598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890520" y="6750012"/>
            <a:ext cx="810260" cy="540385"/>
          </a:xfrm>
          <a:custGeom>
            <a:avLst/>
            <a:gdLst/>
            <a:ahLst/>
            <a:cxnLst/>
            <a:rect l="l" t="t" r="r" b="b"/>
            <a:pathLst>
              <a:path w="810260" h="540384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266979" y="681001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w="57150" h="54609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17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11109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086980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446979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42286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35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42286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35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266979" y="7169999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17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11109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895543" y="2319254"/>
            <a:ext cx="8902065" cy="11224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4700"/>
              </a:lnSpc>
            </a:pPr>
            <a:r>
              <a:rPr lang="cs-CZ" sz="3200" b="1" spc="-20" dirty="0">
                <a:solidFill>
                  <a:srgbClr val="428F9B"/>
                </a:solidFill>
                <a:cs typeface="Calibri"/>
              </a:rPr>
              <a:t>ESF II projekt Západočeské univerzity v Plzni</a:t>
            </a:r>
          </a:p>
          <a:p>
            <a:pPr algn="ctr">
              <a:lnSpc>
                <a:spcPts val="4700"/>
              </a:lnSpc>
            </a:pPr>
            <a:r>
              <a:rPr lang="cs-CZ" sz="2000" b="1" spc="-20" dirty="0" err="1">
                <a:solidFill>
                  <a:srgbClr val="428F9B"/>
                </a:solidFill>
                <a:cs typeface="Calibri"/>
              </a:rPr>
              <a:t>reg</a:t>
            </a:r>
            <a:r>
              <a:rPr lang="cs-CZ" sz="2000" b="1" spc="-20" dirty="0">
                <a:solidFill>
                  <a:srgbClr val="428F9B"/>
                </a:solidFill>
                <a:cs typeface="Calibri"/>
              </a:rPr>
              <a:t>. č. CZ.02.2.69/0.0/0.0/18_056/0013239</a:t>
            </a:r>
            <a:endParaRPr sz="4000" dirty="0">
              <a:latin typeface="Calibri"/>
              <a:cs typeface="Calibri"/>
            </a:endParaRPr>
          </a:p>
        </p:txBody>
      </p:sp>
      <p:sp>
        <p:nvSpPr>
          <p:cNvPr id="19" name="TextovéPole 18"/>
          <p:cNvSpPr txBox="1"/>
          <p:nvPr/>
        </p:nvSpPr>
        <p:spPr>
          <a:xfrm>
            <a:off x="774700" y="4104590"/>
            <a:ext cx="9142602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mtClean="0"/>
              <a:t>KKS/VSC</a:t>
            </a:r>
            <a:endParaRPr lang="cs-CZ" dirty="0" smtClean="0"/>
          </a:p>
          <a:p>
            <a:pPr algn="ctr"/>
            <a:r>
              <a:rPr lang="cs-CZ" sz="2400" dirty="0" smtClean="0"/>
              <a:t>Modální analýza</a:t>
            </a:r>
            <a:br>
              <a:rPr lang="cs-CZ" sz="2400" dirty="0" smtClean="0"/>
            </a:br>
            <a:r>
              <a:rPr lang="cs-CZ" sz="2400" dirty="0"/>
              <a:t/>
            </a:r>
            <a:br>
              <a:rPr lang="cs-CZ" sz="2400" dirty="0"/>
            </a:br>
            <a:r>
              <a:rPr lang="cs-CZ" sz="1600" dirty="0"/>
              <a:t>Ing. </a:t>
            </a:r>
            <a:r>
              <a:rPr lang="cs-CZ" sz="1600" dirty="0" smtClean="0"/>
              <a:t>František Sedláček, </a:t>
            </a:r>
            <a:r>
              <a:rPr lang="cs-CZ" sz="1600" dirty="0"/>
              <a:t>Ph.D</a:t>
            </a:r>
            <a:r>
              <a:rPr lang="cs-CZ" sz="1600" dirty="0" smtClean="0"/>
              <a:t>.</a:t>
            </a:r>
            <a:br>
              <a:rPr lang="cs-CZ" sz="1600" dirty="0" smtClean="0"/>
            </a:br>
            <a:r>
              <a:rPr lang="cs-CZ" sz="1600" dirty="0" smtClean="0"/>
              <a:t>Ing. Petr Janda</a:t>
            </a:r>
          </a:p>
          <a:p>
            <a:pPr algn="ctr"/>
            <a:r>
              <a:rPr lang="cs-CZ" sz="1600" dirty="0" smtClean="0"/>
              <a:t>Prof. Václava </a:t>
            </a:r>
            <a:r>
              <a:rPr lang="cs-CZ" sz="1600" dirty="0" err="1" smtClean="0"/>
              <a:t>Lašová</a:t>
            </a:r>
            <a:r>
              <a:rPr lang="cs-CZ" sz="1600" dirty="0" smtClean="0"/>
              <a:t>, Ph.D.</a:t>
            </a:r>
            <a:endParaRPr lang="cs-CZ" sz="1600" dirty="0"/>
          </a:p>
        </p:txBody>
      </p:sp>
    </p:spTree>
  </p:cSld>
  <p:clrMapOvr>
    <a:masterClrMapping/>
  </p:clrMapOvr>
  <p:transition>
    <p:push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5EFDB5B9-8BF6-4641-BA6C-C1A7493168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Obecně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="" xmlns:a16="http://schemas.microsoft.com/office/drawing/2014/main" id="{A9F8A51F-2D5D-463A-87C4-386962F549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7301" y="2069865"/>
            <a:ext cx="9278797" cy="1661993"/>
          </a:xfrm>
        </p:spPr>
        <p:txBody>
          <a:bodyPr/>
          <a:lstStyle/>
          <a:p>
            <a:r>
              <a:rPr lang="cs-CZ" dirty="0"/>
              <a:t>Doplňkové podklady ke cvičením z předmětu KKS/VSC</a:t>
            </a:r>
          </a:p>
          <a:p>
            <a:pPr lvl="1"/>
            <a:r>
              <a:rPr lang="cs-CZ" dirty="0"/>
              <a:t>Vyučovaných v softwaru Siemens NX</a:t>
            </a:r>
          </a:p>
          <a:p>
            <a:pPr lvl="2"/>
            <a:r>
              <a:rPr lang="cs-CZ" dirty="0"/>
              <a:t>S řešičem:</a:t>
            </a:r>
          </a:p>
          <a:p>
            <a:pPr lvl="3"/>
            <a:r>
              <a:rPr lang="cs-CZ" dirty="0"/>
              <a:t>Strukturální lineární a nelineární analýzy: </a:t>
            </a:r>
            <a:r>
              <a:rPr lang="cs-CZ" i="1" dirty="0"/>
              <a:t>NX Nastran</a:t>
            </a:r>
          </a:p>
          <a:p>
            <a:pPr lvl="3"/>
            <a:r>
              <a:rPr lang="cs-CZ" dirty="0"/>
              <a:t>Teplotní a CFD analýzy: </a:t>
            </a:r>
            <a:r>
              <a:rPr lang="cs-CZ" i="1" dirty="0"/>
              <a:t>Simcenter </a:t>
            </a:r>
            <a:r>
              <a:rPr lang="cs-CZ" i="1" dirty="0" err="1"/>
              <a:t>Thermal</a:t>
            </a:r>
            <a:r>
              <a:rPr lang="cs-CZ" i="1" dirty="0"/>
              <a:t>/</a:t>
            </a:r>
            <a:r>
              <a:rPr lang="cs-CZ" i="1" dirty="0" err="1"/>
              <a:t>Flow</a:t>
            </a:r>
            <a:endParaRPr lang="cs-CZ" i="1" dirty="0"/>
          </a:p>
          <a:p>
            <a:pPr lvl="4"/>
            <a:r>
              <a:rPr lang="cs-CZ" dirty="0"/>
              <a:t>Dříve </a:t>
            </a:r>
            <a:r>
              <a:rPr lang="cs-CZ" i="1" dirty="0"/>
              <a:t>NX </a:t>
            </a:r>
            <a:r>
              <a:rPr lang="cs-CZ" i="1" dirty="0" err="1"/>
              <a:t>Thermal</a:t>
            </a:r>
            <a:r>
              <a:rPr lang="cs-CZ" i="1" dirty="0"/>
              <a:t> </a:t>
            </a:r>
            <a:r>
              <a:rPr lang="cs-CZ" dirty="0"/>
              <a:t>a </a:t>
            </a:r>
            <a:r>
              <a:rPr lang="cs-CZ" i="1" dirty="0"/>
              <a:t>NX </a:t>
            </a:r>
            <a:r>
              <a:rPr lang="cs-CZ" i="1" dirty="0" err="1"/>
              <a:t>Flow</a:t>
            </a:r>
            <a:endParaRPr lang="cs-CZ" i="1" dirty="0"/>
          </a:p>
        </p:txBody>
      </p:sp>
      <p:sp>
        <p:nvSpPr>
          <p:cNvPr id="4" name="Zástupný obsah 3">
            <a:extLst>
              <a:ext uri="{FF2B5EF4-FFF2-40B4-BE49-F238E27FC236}">
                <a16:creationId xmlns="" xmlns:a16="http://schemas.microsoft.com/office/drawing/2014/main" id="{E816806A-B403-4176-B60A-10E014DD78CB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cs-CZ" dirty="0"/>
              <a:t>KKS/VSC</a:t>
            </a:r>
          </a:p>
        </p:txBody>
      </p:sp>
    </p:spTree>
    <p:extLst>
      <p:ext uri="{BB962C8B-B14F-4D97-AF65-F5344CB8AC3E}">
        <p14:creationId xmlns:p14="http://schemas.microsoft.com/office/powerpoint/2010/main" val="3642393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E8E85ADB-635F-4591-BA63-24AB33D235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Modální analýza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="" xmlns:a16="http://schemas.microsoft.com/office/drawing/2014/main" id="{AD0A9905-DF38-489D-902E-9ECF4B26FA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6830" y="1889386"/>
            <a:ext cx="9986370" cy="4922432"/>
          </a:xfrm>
        </p:spPr>
        <p:txBody>
          <a:bodyPr>
            <a:normAutofit/>
          </a:bodyPr>
          <a:lstStyle/>
          <a:p>
            <a:pPr algn="just"/>
            <a:r>
              <a:rPr lang="cs-CZ" sz="2400" dirty="0"/>
              <a:t>Základní a nejjednodušší typ úlohy pro stanovení základních dynamických vlastností struktury.</a:t>
            </a:r>
          </a:p>
          <a:p>
            <a:pPr algn="just"/>
            <a:r>
              <a:rPr lang="cs-CZ" sz="2400" dirty="0"/>
              <a:t>Umožňuje stanovit vlastní frekvence a korespondující tvary (módy) řešené struktury.</a:t>
            </a:r>
          </a:p>
          <a:p>
            <a:pPr lvl="1" algn="just"/>
            <a:r>
              <a:rPr lang="cs-CZ" sz="2000" dirty="0"/>
              <a:t>Pokud se hodnoty vlastních frekvencí shodují s budící frekvencí &gt; </a:t>
            </a:r>
            <a:r>
              <a:rPr lang="cs-CZ" sz="2000" b="1" dirty="0"/>
              <a:t>začne struktura rezonovat</a:t>
            </a:r>
            <a:r>
              <a:rPr lang="cs-CZ" sz="2000" dirty="0"/>
              <a:t>.</a:t>
            </a:r>
          </a:p>
          <a:p>
            <a:pPr lvl="1" algn="just"/>
            <a:r>
              <a:rPr lang="cs-CZ" sz="2000" dirty="0"/>
              <a:t>Není uvažováno tlumení.</a:t>
            </a:r>
          </a:p>
          <a:p>
            <a:pPr algn="just"/>
            <a:endParaRPr lang="cs-CZ" sz="1600" dirty="0"/>
          </a:p>
        </p:txBody>
      </p:sp>
      <p:sp>
        <p:nvSpPr>
          <p:cNvPr id="4" name="Zástupný obsah 3">
            <a:extLst>
              <a:ext uri="{FF2B5EF4-FFF2-40B4-BE49-F238E27FC236}">
                <a16:creationId xmlns="" xmlns:a16="http://schemas.microsoft.com/office/drawing/2014/main" id="{53114F18-56AC-4426-8B07-B4A6A2EB3803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cs-CZ" dirty="0"/>
              <a:t>Modální analýza</a:t>
            </a:r>
          </a:p>
        </p:txBody>
      </p:sp>
    </p:spTree>
    <p:extLst>
      <p:ext uri="{BB962C8B-B14F-4D97-AF65-F5344CB8AC3E}">
        <p14:creationId xmlns:p14="http://schemas.microsoft.com/office/powerpoint/2010/main" val="720866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E8E85ADB-635F-4591-BA63-24AB33D235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Modální analýza – teorie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="" xmlns:a16="http://schemas.microsoft.com/office/drawing/2014/main" id="{AD0A9905-DF38-489D-902E-9ECF4B26FA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7301" y="2069865"/>
            <a:ext cx="9278797" cy="3921360"/>
          </a:xfrm>
        </p:spPr>
        <p:txBody>
          <a:bodyPr>
            <a:normAutofit/>
          </a:bodyPr>
          <a:lstStyle/>
          <a:p>
            <a:r>
              <a:rPr lang="cs-CZ" sz="2400" dirty="0"/>
              <a:t>Vychází z obecné pohybové rovnice výpočtové soustavy:</a:t>
            </a:r>
          </a:p>
          <a:p>
            <a:endParaRPr lang="cs-CZ" sz="2400" dirty="0" smtClean="0"/>
          </a:p>
          <a:p>
            <a:endParaRPr lang="cs-CZ" sz="2400" dirty="0"/>
          </a:p>
          <a:p>
            <a:endParaRPr lang="cs-CZ" sz="2400" dirty="0"/>
          </a:p>
          <a:p>
            <a:pPr>
              <a:lnSpc>
                <a:spcPct val="100000"/>
              </a:lnSpc>
            </a:pPr>
            <a:endParaRPr lang="cs-CZ" sz="1200" dirty="0"/>
          </a:p>
          <a:p>
            <a:pPr>
              <a:lnSpc>
                <a:spcPct val="100000"/>
              </a:lnSpc>
            </a:pPr>
            <a:r>
              <a:rPr lang="cs-CZ" sz="1200" dirty="0"/>
              <a:t>kde:	M … matice hmotnosti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cs-CZ" sz="1200" dirty="0"/>
              <a:t>	C … matice tlumení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cs-CZ" sz="1200" dirty="0"/>
              <a:t>	K … matice tuhosti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cs-CZ" sz="1200" dirty="0"/>
              <a:t>	x … vektor uzlových posunutí (a jeho první a druhá </a:t>
            </a:r>
            <a:r>
              <a:rPr lang="cs-CZ" sz="1200" dirty="0" err="1"/>
              <a:t>dericace</a:t>
            </a:r>
            <a:r>
              <a:rPr lang="cs-CZ" sz="1200" dirty="0"/>
              <a:t> &gt; rychlost a zrychlení)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cs-CZ" sz="1200" dirty="0"/>
              <a:t>	F … vektor vnějších sil v uzlech</a:t>
            </a:r>
          </a:p>
          <a:p>
            <a:pPr lvl="0"/>
            <a:endParaRPr lang="cs-CZ" sz="2400" dirty="0">
              <a:solidFill>
                <a:prstClr val="black"/>
              </a:solidFill>
            </a:endParaRPr>
          </a:p>
          <a:p>
            <a:pPr lvl="0"/>
            <a:r>
              <a:rPr lang="cs-CZ" sz="2400" dirty="0">
                <a:solidFill>
                  <a:prstClr val="black"/>
                </a:solidFill>
              </a:rPr>
              <a:t>Pro modální analýzu (bez tlumení) přechází pohybová rovnice do tvaru:</a:t>
            </a:r>
          </a:p>
          <a:p>
            <a:pPr marL="0" indent="0">
              <a:lnSpc>
                <a:spcPct val="100000"/>
              </a:lnSpc>
              <a:buNone/>
            </a:pPr>
            <a:endParaRPr lang="cs-CZ" sz="1200" dirty="0"/>
          </a:p>
          <a:p>
            <a:pPr marL="0" indent="0">
              <a:lnSpc>
                <a:spcPct val="100000"/>
              </a:lnSpc>
              <a:buNone/>
            </a:pPr>
            <a:endParaRPr lang="cs-CZ" sz="1600" dirty="0"/>
          </a:p>
        </p:txBody>
      </p:sp>
      <p:sp>
        <p:nvSpPr>
          <p:cNvPr id="4" name="Zástupný obsah 3">
            <a:extLst>
              <a:ext uri="{FF2B5EF4-FFF2-40B4-BE49-F238E27FC236}">
                <a16:creationId xmlns="" xmlns:a16="http://schemas.microsoft.com/office/drawing/2014/main" id="{53114F18-56AC-4426-8B07-B4A6A2EB3803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cs-CZ" dirty="0"/>
              <a:t>Modální analýza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ovéPole 4">
                <a:extLst>
                  <a:ext uri="{FF2B5EF4-FFF2-40B4-BE49-F238E27FC236}">
                    <a16:creationId xmlns="" xmlns:a16="http://schemas.microsoft.com/office/drawing/2014/main" id="{C27F7F1E-3692-4FD1-B0E4-F89CC15B68C1}"/>
                  </a:ext>
                </a:extLst>
              </p:cNvPr>
              <p:cNvSpPr txBox="1"/>
              <p:nvPr/>
            </p:nvSpPr>
            <p:spPr>
              <a:xfrm>
                <a:off x="3057081" y="2560606"/>
                <a:ext cx="4773936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cs-CZ" sz="2800" i="1" smtClean="0">
                              <a:latin typeface="Cambria Math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cs-CZ" sz="2800" b="0" i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M</m:t>
                          </m:r>
                        </m:e>
                      </m:d>
                      <m:r>
                        <a:rPr lang="cs-CZ" sz="2800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acc>
                        <m:accPr>
                          <m:chr m:val="̈"/>
                          <m:ctrlPr>
                            <a:rPr lang="cs-CZ" sz="2800" i="1">
                              <a:latin typeface="Cambria Math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cs-CZ" sz="28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</m:acc>
                      <m:r>
                        <a:rPr lang="cs-CZ" sz="2800" i="1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begChr m:val="["/>
                          <m:endChr m:val="]"/>
                          <m:ctrlPr>
                            <a:rPr lang="cs-CZ" sz="2800" i="1">
                              <a:latin typeface="Cambria Math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cs-CZ" sz="2800">
                              <a:latin typeface="Cambria Math" panose="02040503050406030204" pitchFamily="18" charset="0"/>
                            </a:rPr>
                            <m:t>C</m:t>
                          </m:r>
                        </m:e>
                      </m:d>
                      <m:r>
                        <a:rPr lang="cs-CZ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acc>
                        <m:accPr>
                          <m:chr m:val="̇"/>
                          <m:ctrlPr>
                            <a:rPr lang="cs-CZ" sz="2800" i="1">
                              <a:latin typeface="Cambria Math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cs-CZ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</m:acc>
                      <m:r>
                        <a:rPr lang="cs-CZ" sz="28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d>
                        <m:dPr>
                          <m:begChr m:val="["/>
                          <m:endChr m:val="]"/>
                          <m:ctrlPr>
                            <a:rPr lang="cs-CZ" sz="28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cs-CZ" sz="28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</m:d>
                      <m:r>
                        <a:rPr lang="cs-CZ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cs-CZ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cs-CZ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cs-CZ" sz="28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cs-CZ" sz="28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</m:d>
                    </m:oMath>
                  </m:oMathPara>
                </a14:m>
                <a:endParaRPr lang="cs-CZ" sz="2800" dirty="0"/>
              </a:p>
            </p:txBody>
          </p:sp>
        </mc:Choice>
        <mc:Fallback xmlns="">
          <p:sp>
            <p:nvSpPr>
              <p:cNvPr id="5" name="TextovéPole 4">
                <a:extLst>
                  <a:ext uri="{FF2B5EF4-FFF2-40B4-BE49-F238E27FC236}">
                    <a16:creationId xmlns:a16="http://schemas.microsoft.com/office/drawing/2014/main" id="{C27F7F1E-3692-4FD1-B0E4-F89CC15B68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85508" y="2321960"/>
                <a:ext cx="4847674" cy="43088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Obdélník 5">
            <a:extLst>
              <a:ext uri="{FF2B5EF4-FFF2-40B4-BE49-F238E27FC236}">
                <a16:creationId xmlns="" xmlns:a16="http://schemas.microsoft.com/office/drawing/2014/main" id="{A4FAF3C7-E27D-4FE2-8030-FE5FE589C695}"/>
              </a:ext>
            </a:extLst>
          </p:cNvPr>
          <p:cNvSpPr/>
          <p:nvPr/>
        </p:nvSpPr>
        <p:spPr>
          <a:xfrm>
            <a:off x="7970385" y="3035778"/>
            <a:ext cx="2135779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1600" dirty="0"/>
              <a:t>&gt;&gt; řešením rovnice je posunutí (přemístění) uzlů v čase – tzn.: </a:t>
            </a:r>
            <a:r>
              <a:rPr lang="cs-CZ" sz="1600" i="1" dirty="0"/>
              <a:t>x = x(t)</a:t>
            </a:r>
          </a:p>
          <a:p>
            <a:pPr lvl="1"/>
            <a:r>
              <a:rPr lang="cs-CZ" sz="1000" dirty="0"/>
              <a:t>Tzn. Odezva soustavy v posunutích … napětích a dále v rychlostech a zrychleních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ovéPole 6">
                <a:extLst>
                  <a:ext uri="{FF2B5EF4-FFF2-40B4-BE49-F238E27FC236}">
                    <a16:creationId xmlns="" xmlns:a16="http://schemas.microsoft.com/office/drawing/2014/main" id="{3C76CD17-AE98-4746-A8C4-F93220C9F37E}"/>
                  </a:ext>
                </a:extLst>
              </p:cNvPr>
              <p:cNvSpPr txBox="1"/>
              <p:nvPr/>
            </p:nvSpPr>
            <p:spPr>
              <a:xfrm>
                <a:off x="3899638" y="6140230"/>
                <a:ext cx="3130985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cs-CZ" sz="2800" i="1" smtClean="0">
                              <a:latin typeface="Cambria Math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cs-CZ" sz="2800" b="0" i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M</m:t>
                          </m:r>
                        </m:e>
                      </m:d>
                      <m:r>
                        <a:rPr lang="cs-CZ" sz="2800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acc>
                        <m:accPr>
                          <m:chr m:val="̈"/>
                          <m:ctrlPr>
                            <a:rPr lang="cs-CZ" sz="2800" i="1">
                              <a:latin typeface="Cambria Math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cs-CZ" sz="28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</m:acc>
                      <m:r>
                        <a:rPr lang="cs-CZ" sz="2800" i="1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begChr m:val="["/>
                          <m:endChr m:val="]"/>
                          <m:ctrlPr>
                            <a:rPr lang="cs-CZ" sz="28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cs-CZ" sz="28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</m:d>
                      <m:r>
                        <a:rPr lang="cs-CZ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cs-CZ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cs-CZ" sz="28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cs-CZ" sz="2800" dirty="0"/>
              </a:p>
            </p:txBody>
          </p:sp>
        </mc:Choice>
        <mc:Fallback xmlns="">
          <p:sp>
            <p:nvSpPr>
              <p:cNvPr id="7" name="TextovéPole 6">
                <a:extLst>
                  <a:ext uri="{FF2B5EF4-FFF2-40B4-BE49-F238E27FC236}">
                    <a16:creationId xmlns:a16="http://schemas.microsoft.com/office/drawing/2014/main" id="{3C76CD17-AE98-4746-A8C4-F93220C9F3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46142" y="5567966"/>
                <a:ext cx="3156633" cy="43088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81771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E8E85ADB-635F-4591-BA63-24AB33D235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Modální analýza – teorie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="" xmlns:a16="http://schemas.microsoft.com/office/drawing/2014/main" id="{AD0A9905-DF38-489D-902E-9ECF4B26FA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6831" y="1889386"/>
            <a:ext cx="5537440" cy="4922432"/>
          </a:xfrm>
        </p:spPr>
        <p:txBody>
          <a:bodyPr>
            <a:normAutofit/>
          </a:bodyPr>
          <a:lstStyle/>
          <a:p>
            <a:r>
              <a:rPr lang="cs-CZ" sz="2400" dirty="0"/>
              <a:t>Pro systém s jedním stupněm volnosti je vlastní frekvence struktury přímo závislá na hmotnosti (M) a tuhosti (K):</a:t>
            </a:r>
            <a:endParaRPr lang="cs-CZ" sz="1200" dirty="0"/>
          </a:p>
          <a:p>
            <a:pPr marL="0" indent="0">
              <a:lnSpc>
                <a:spcPct val="100000"/>
              </a:lnSpc>
              <a:buNone/>
            </a:pPr>
            <a:endParaRPr lang="cs-CZ" sz="1600" dirty="0"/>
          </a:p>
        </p:txBody>
      </p:sp>
      <p:sp>
        <p:nvSpPr>
          <p:cNvPr id="4" name="Zástupný obsah 3">
            <a:extLst>
              <a:ext uri="{FF2B5EF4-FFF2-40B4-BE49-F238E27FC236}">
                <a16:creationId xmlns="" xmlns:a16="http://schemas.microsoft.com/office/drawing/2014/main" id="{53114F18-56AC-4426-8B07-B4A6A2EB3803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cs-CZ" dirty="0"/>
              <a:t>Modální analýza</a:t>
            </a:r>
          </a:p>
        </p:txBody>
      </p:sp>
      <p:pic>
        <p:nvPicPr>
          <p:cNvPr id="1026" name="Picture 2" descr="Výsledek obrázku pro single dof system">
            <a:extLst>
              <a:ext uri="{FF2B5EF4-FFF2-40B4-BE49-F238E27FC236}">
                <a16:creationId xmlns="" xmlns:a16="http://schemas.microsoft.com/office/drawing/2014/main" id="{C0508502-3B84-4396-901D-A3C1C03458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4514" y="2383719"/>
            <a:ext cx="3223290" cy="2957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ovéPole 7">
                <a:extLst>
                  <a:ext uri="{FF2B5EF4-FFF2-40B4-BE49-F238E27FC236}">
                    <a16:creationId xmlns="" xmlns:a16="http://schemas.microsoft.com/office/drawing/2014/main" id="{5E312C37-17B6-401E-8AE6-DDC3A1880664}"/>
                  </a:ext>
                </a:extLst>
              </p:cNvPr>
              <p:cNvSpPr txBox="1"/>
              <p:nvPr/>
            </p:nvSpPr>
            <p:spPr>
              <a:xfrm>
                <a:off x="2408268" y="3365103"/>
                <a:ext cx="1231812" cy="109119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cs-CZ" sz="2400" i="0" smtClean="0">
                          <a:latin typeface="Cambria Math" panose="02040503050406030204" pitchFamily="18" charset="0"/>
                        </a:rPr>
                        <m:t>Ω</m:t>
                      </m:r>
                      <m:r>
                        <a:rPr lang="cs-CZ" sz="2400" b="0" i="1" smtClean="0">
                          <a:latin typeface="Cambria Math" panose="02040503050406030204" pitchFamily="18" charset="0"/>
                        </a:rPr>
                        <m:t>= </m:t>
                      </m:r>
                      <m:rad>
                        <m:radPr>
                          <m:degHide m:val="on"/>
                          <m:ctrlPr>
                            <a:rPr lang="cs-CZ" sz="2400" i="1" smtClean="0">
                              <a:latin typeface="Cambria Math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cs-CZ" sz="2400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cs-CZ" sz="2400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num>
                            <m:den>
                              <m:r>
                                <m:rPr>
                                  <m:sty m:val="p"/>
                                </m:rPr>
                                <a:rPr lang="cs-CZ" sz="2400" b="0" i="0" smtClean="0">
                                  <a:latin typeface="Cambria Math" panose="02040503050406030204" pitchFamily="18" charset="0"/>
                                </a:rPr>
                                <m:t>M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cs-CZ" sz="2400" dirty="0"/>
              </a:p>
            </p:txBody>
          </p:sp>
        </mc:Choice>
        <mc:Fallback xmlns="">
          <p:sp>
            <p:nvSpPr>
              <p:cNvPr id="8" name="TextovéPole 7">
                <a:extLst>
                  <a:ext uri="{FF2B5EF4-FFF2-40B4-BE49-F238E27FC236}">
                    <a16:creationId xmlns:a16="http://schemas.microsoft.com/office/drawing/2014/main" id="{5E312C37-17B6-401E-8AE6-DDC3A18806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45768" y="3051479"/>
                <a:ext cx="1231811" cy="109119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32439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E8E85ADB-635F-4591-BA63-24AB33D235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Použitelné materiály a elementy MKP sítě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="" xmlns:a16="http://schemas.microsoft.com/office/drawing/2014/main" id="{AD0A9905-DF38-489D-902E-9ECF4B26FA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7301" y="2069865"/>
            <a:ext cx="9278797" cy="4378560"/>
          </a:xfrm>
        </p:spPr>
        <p:txBody>
          <a:bodyPr>
            <a:normAutofit lnSpcReduction="10000"/>
          </a:bodyPr>
          <a:lstStyle/>
          <a:p>
            <a:r>
              <a:rPr lang="cs-CZ" dirty="0"/>
              <a:t>Použitelné materiály:</a:t>
            </a:r>
          </a:p>
          <a:p>
            <a:pPr lvl="1"/>
            <a:r>
              <a:rPr lang="cs-CZ" sz="1800" dirty="0"/>
              <a:t>Izotropní</a:t>
            </a:r>
          </a:p>
          <a:p>
            <a:pPr lvl="1"/>
            <a:r>
              <a:rPr lang="cs-CZ" sz="1800" dirty="0"/>
              <a:t>Ortotropní</a:t>
            </a:r>
          </a:p>
          <a:p>
            <a:pPr lvl="1"/>
            <a:r>
              <a:rPr lang="cs-CZ" sz="1800" dirty="0"/>
              <a:t>Anizotropní</a:t>
            </a:r>
          </a:p>
          <a:p>
            <a:pPr lvl="1"/>
            <a:r>
              <a:rPr lang="cs-CZ" sz="1800" dirty="0"/>
              <a:t>Kapaliny</a:t>
            </a:r>
          </a:p>
          <a:p>
            <a:pPr lvl="1"/>
            <a:endParaRPr lang="cs-CZ" sz="1100" dirty="0"/>
          </a:p>
          <a:p>
            <a:r>
              <a:rPr lang="cs-CZ" dirty="0"/>
              <a:t>Použitelní elementy:</a:t>
            </a:r>
          </a:p>
          <a:p>
            <a:pPr lvl="1"/>
            <a:r>
              <a:rPr lang="cs-CZ" sz="2000" dirty="0"/>
              <a:t>3D elementy typu:</a:t>
            </a:r>
          </a:p>
          <a:p>
            <a:pPr lvl="2"/>
            <a:r>
              <a:rPr lang="cs-CZ" sz="1600" dirty="0" err="1"/>
              <a:t>Tetrahedral</a:t>
            </a:r>
            <a:r>
              <a:rPr lang="cs-CZ" sz="1600" dirty="0"/>
              <a:t> a </a:t>
            </a:r>
            <a:r>
              <a:rPr lang="cs-CZ" sz="1600" dirty="0" err="1"/>
              <a:t>hexahedral</a:t>
            </a:r>
            <a:r>
              <a:rPr lang="cs-CZ" sz="1600" dirty="0"/>
              <a:t> (prvního i druhého řádu)</a:t>
            </a:r>
          </a:p>
          <a:p>
            <a:pPr lvl="2"/>
            <a:endParaRPr lang="cs-CZ" sz="1200" dirty="0"/>
          </a:p>
          <a:p>
            <a:pPr lvl="1"/>
            <a:r>
              <a:rPr lang="cs-CZ" sz="2000" dirty="0"/>
              <a:t>2D elementy typu:</a:t>
            </a:r>
          </a:p>
          <a:p>
            <a:pPr lvl="2"/>
            <a:r>
              <a:rPr lang="cs-CZ" sz="1600" dirty="0" err="1"/>
              <a:t>Quadrilateral</a:t>
            </a:r>
            <a:r>
              <a:rPr lang="cs-CZ" sz="1600" dirty="0"/>
              <a:t> nebo </a:t>
            </a:r>
            <a:r>
              <a:rPr lang="cs-CZ" sz="1600" dirty="0" err="1"/>
              <a:t>triangular</a:t>
            </a:r>
            <a:r>
              <a:rPr lang="cs-CZ" sz="1600" dirty="0"/>
              <a:t> (prvního i druhého řádu)</a:t>
            </a:r>
          </a:p>
          <a:p>
            <a:pPr lvl="1"/>
            <a:endParaRPr lang="cs-CZ" sz="2000" dirty="0"/>
          </a:p>
          <a:p>
            <a:pPr lvl="1"/>
            <a:r>
              <a:rPr lang="cs-CZ" sz="2000" dirty="0"/>
              <a:t>1D elementy typu:</a:t>
            </a:r>
          </a:p>
          <a:p>
            <a:pPr lvl="2"/>
            <a:r>
              <a:rPr lang="cs-CZ" sz="1600" dirty="0"/>
              <a:t>Bar, </a:t>
            </a:r>
            <a:r>
              <a:rPr lang="cs-CZ" sz="1600" dirty="0" err="1"/>
              <a:t>beam</a:t>
            </a:r>
            <a:r>
              <a:rPr lang="cs-CZ" sz="1600" dirty="0"/>
              <a:t>, rod, </a:t>
            </a:r>
            <a:r>
              <a:rPr lang="cs-CZ" sz="1600" dirty="0" err="1"/>
              <a:t>rigid</a:t>
            </a:r>
            <a:r>
              <a:rPr lang="cs-CZ" sz="1600" dirty="0"/>
              <a:t> link a pružinové typy elementů.</a:t>
            </a:r>
          </a:p>
          <a:p>
            <a:pPr lvl="2"/>
            <a:endParaRPr lang="cs-CZ" sz="1200" dirty="0"/>
          </a:p>
          <a:p>
            <a:pPr lvl="1"/>
            <a:r>
              <a:rPr lang="cs-CZ" sz="2000" dirty="0"/>
              <a:t>0D koncentrované elementy hmotnosti</a:t>
            </a:r>
          </a:p>
          <a:p>
            <a:pPr lvl="1"/>
            <a:endParaRPr lang="cs-CZ" sz="1000" dirty="0"/>
          </a:p>
          <a:p>
            <a:pPr lvl="1"/>
            <a:endParaRPr lang="cs-CZ" sz="1000" dirty="0"/>
          </a:p>
        </p:txBody>
      </p:sp>
      <p:sp>
        <p:nvSpPr>
          <p:cNvPr id="4" name="Zástupný obsah 3">
            <a:extLst>
              <a:ext uri="{FF2B5EF4-FFF2-40B4-BE49-F238E27FC236}">
                <a16:creationId xmlns="" xmlns:a16="http://schemas.microsoft.com/office/drawing/2014/main" id="{53114F18-56AC-4426-8B07-B4A6A2EB3803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cs-CZ" dirty="0"/>
              <a:t>Modální analýza</a:t>
            </a:r>
          </a:p>
        </p:txBody>
      </p:sp>
      <p:pic>
        <p:nvPicPr>
          <p:cNvPr id="2050" name="Picture 2" descr="Výsledek obrázku pro fem element types">
            <a:extLst>
              <a:ext uri="{FF2B5EF4-FFF2-40B4-BE49-F238E27FC236}">
                <a16:creationId xmlns="" xmlns:a16="http://schemas.microsoft.com/office/drawing/2014/main" id="{02DF04D7-70B9-429F-84F1-D0008A779F5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594" t="-1859" r="36852" b="62197"/>
          <a:stretch/>
        </p:blipFill>
        <p:spPr bwMode="auto">
          <a:xfrm>
            <a:off x="7371236" y="2515286"/>
            <a:ext cx="1157953" cy="1353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Výsledek obrázku pro fem element types">
            <a:extLst>
              <a:ext uri="{FF2B5EF4-FFF2-40B4-BE49-F238E27FC236}">
                <a16:creationId xmlns="" xmlns:a16="http://schemas.microsoft.com/office/drawing/2014/main" id="{F83677A7-B2B3-4210-9847-881D6246D74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89" t="51743" r="37657" b="8595"/>
          <a:stretch/>
        </p:blipFill>
        <p:spPr bwMode="auto">
          <a:xfrm>
            <a:off x="7337443" y="4383132"/>
            <a:ext cx="1157953" cy="1353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Výsledek obrázku pro fem element types">
            <a:extLst>
              <a:ext uri="{FF2B5EF4-FFF2-40B4-BE49-F238E27FC236}">
                <a16:creationId xmlns="" xmlns:a16="http://schemas.microsoft.com/office/drawing/2014/main" id="{08176F34-ED51-4E3D-BDB5-EAD36F57425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783" t="-1276" r="1663" b="58793"/>
          <a:stretch/>
        </p:blipFill>
        <p:spPr bwMode="auto">
          <a:xfrm>
            <a:off x="9057225" y="2537947"/>
            <a:ext cx="1157953" cy="14502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Výsledek obrázku pro fem element types">
            <a:extLst>
              <a:ext uri="{FF2B5EF4-FFF2-40B4-BE49-F238E27FC236}">
                <a16:creationId xmlns="" xmlns:a16="http://schemas.microsoft.com/office/drawing/2014/main" id="{5C6D784A-09C2-4F1B-8661-E7E4195BF46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249" t="49368" r="-1559" b="3583"/>
          <a:stretch/>
        </p:blipFill>
        <p:spPr bwMode="auto">
          <a:xfrm>
            <a:off x="8870889" y="4265700"/>
            <a:ext cx="1344289" cy="1606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Výsledek obrázku pro fem element types">
            <a:extLst>
              <a:ext uri="{FF2B5EF4-FFF2-40B4-BE49-F238E27FC236}">
                <a16:creationId xmlns="" xmlns:a16="http://schemas.microsoft.com/office/drawing/2014/main" id="{F55B9243-3126-4E81-9A77-ADF8F0DFCA0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549" t="-6753" r="73995" b="76714"/>
          <a:stretch/>
        </p:blipFill>
        <p:spPr bwMode="auto">
          <a:xfrm>
            <a:off x="5884271" y="2345249"/>
            <a:ext cx="1157953" cy="1025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4136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82B25DEE-6EB2-4C92-AD0E-A0E043E013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Vstupní model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="" xmlns:a16="http://schemas.microsoft.com/office/drawing/2014/main" id="{BA4A9B2B-A2BA-4AAA-A5EE-EB985BF16D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6831" y="1889386"/>
            <a:ext cx="5037417" cy="1107996"/>
          </a:xfrm>
        </p:spPr>
        <p:txBody>
          <a:bodyPr/>
          <a:lstStyle/>
          <a:p>
            <a:r>
              <a:rPr lang="cs-CZ" dirty="0"/>
              <a:t>Držák el. motoru</a:t>
            </a:r>
          </a:p>
          <a:p>
            <a:pPr lvl="1"/>
            <a:r>
              <a:rPr lang="cs-CZ" dirty="0"/>
              <a:t>Materiál: hliníková slitina</a:t>
            </a:r>
          </a:p>
          <a:p>
            <a:pPr lvl="1"/>
            <a:r>
              <a:rPr lang="cs-CZ" dirty="0"/>
              <a:t>Hmotnost motoru: 22kg</a:t>
            </a:r>
          </a:p>
          <a:p>
            <a:pPr lvl="1"/>
            <a:r>
              <a:rPr lang="cs-CZ" dirty="0"/>
              <a:t>Uložení držáku: ocelová konstrukce</a:t>
            </a:r>
            <a:endParaRPr lang="cs-CZ" i="1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="" xmlns:a16="http://schemas.microsoft.com/office/drawing/2014/main" id="{CF3E3A26-037D-43A4-960B-E91A978143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FDAA6-568C-43E2-9F8C-4A5EEC4218C5}" type="slidenum">
              <a:rPr lang="cs-CZ" smtClean="0"/>
              <a:t>7</a:t>
            </a:fld>
            <a:endParaRPr lang="cs-CZ" dirty="0"/>
          </a:p>
        </p:txBody>
      </p:sp>
      <p:sp>
        <p:nvSpPr>
          <p:cNvPr id="5" name="Zástupný obsah 4">
            <a:extLst>
              <a:ext uri="{FF2B5EF4-FFF2-40B4-BE49-F238E27FC236}">
                <a16:creationId xmlns="" xmlns:a16="http://schemas.microsoft.com/office/drawing/2014/main" id="{7E906629-BB16-45B0-BB84-C65BD0E1A754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cs-CZ" dirty="0"/>
              <a:t>Modální analýza</a:t>
            </a:r>
          </a:p>
        </p:txBody>
      </p:sp>
      <p:pic>
        <p:nvPicPr>
          <p:cNvPr id="8" name="Obrázek 7">
            <a:extLst>
              <a:ext uri="{FF2B5EF4-FFF2-40B4-BE49-F238E27FC236}">
                <a16:creationId xmlns="" xmlns:a16="http://schemas.microsoft.com/office/drawing/2014/main" id="{E674027B-51C0-4592-9DE3-C3C2F0060DE0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262796" y="972154"/>
            <a:ext cx="3691878" cy="5940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2884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Nadpis 12">
            <a:extLst>
              <a:ext uri="{FF2B5EF4-FFF2-40B4-BE49-F238E27FC236}">
                <a16:creationId xmlns="" xmlns:a16="http://schemas.microsoft.com/office/drawing/2014/main" id="{DE33EA71-DAE4-4D1D-94DE-32C646B6C3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5400" b="1" dirty="0"/>
              <a:t>I. Volné uložení</a:t>
            </a:r>
          </a:p>
        </p:txBody>
      </p:sp>
      <p:sp>
        <p:nvSpPr>
          <p:cNvPr id="15" name="Zástupný text 14">
            <a:extLst>
              <a:ext uri="{FF2B5EF4-FFF2-40B4-BE49-F238E27FC236}">
                <a16:creationId xmlns="" xmlns:a16="http://schemas.microsoft.com/office/drawing/2014/main" id="{105BC7A8-2650-4987-B10E-B7C8EA3139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Modální analýza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="" xmlns:a16="http://schemas.microsoft.com/office/drawing/2014/main" id="{5DA6EC64-0A87-4DBB-B1D3-A10AF4197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586FDAA6-568C-43E2-9F8C-4A5EEC4218C5}" type="slidenum">
              <a:rPr lang="en-US" sz="1000">
                <a:solidFill>
                  <a:srgbClr val="898989"/>
                </a:solidFill>
              </a:rPr>
              <a:pPr>
                <a:spcAft>
                  <a:spcPts val="600"/>
                </a:spcAft>
              </a:pPr>
              <a:t>8</a:t>
            </a:fld>
            <a:endParaRPr lang="en-US" sz="1000">
              <a:solidFill>
                <a:srgbClr val="89898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4826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995ADCDA-FB67-4C48-B264-F707E526F3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Vytvoření FEM a SIM souboru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="" xmlns:a16="http://schemas.microsoft.com/office/drawing/2014/main" id="{82ED69A3-F6E2-494A-9465-91C77598DF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7301" y="2069865"/>
            <a:ext cx="9278797" cy="4149960"/>
          </a:xfrm>
        </p:spPr>
        <p:txBody>
          <a:bodyPr>
            <a:normAutofit/>
          </a:bodyPr>
          <a:lstStyle/>
          <a:p>
            <a:r>
              <a:rPr lang="cs-CZ" dirty="0" err="1"/>
              <a:t>File</a:t>
            </a:r>
            <a:r>
              <a:rPr lang="cs-CZ" dirty="0"/>
              <a:t> &gt; </a:t>
            </a:r>
            <a:r>
              <a:rPr lang="cs-CZ" dirty="0" err="1"/>
              <a:t>Pre</a:t>
            </a:r>
            <a:r>
              <a:rPr lang="cs-CZ" dirty="0"/>
              <a:t>/Post</a:t>
            </a:r>
          </a:p>
          <a:p>
            <a:pPr lvl="1"/>
            <a:r>
              <a:rPr lang="cs-CZ" dirty="0"/>
              <a:t>New </a:t>
            </a:r>
            <a:r>
              <a:rPr lang="cs-CZ" dirty="0" err="1"/>
              <a:t>Fem</a:t>
            </a:r>
            <a:r>
              <a:rPr lang="cs-CZ" dirty="0"/>
              <a:t> and </a:t>
            </a:r>
            <a:r>
              <a:rPr lang="cs-CZ" dirty="0" err="1"/>
              <a:t>Simulation</a:t>
            </a:r>
            <a:endParaRPr lang="cs-CZ" dirty="0"/>
          </a:p>
          <a:p>
            <a:pPr lvl="2"/>
            <a:r>
              <a:rPr lang="cs-CZ" dirty="0" err="1"/>
              <a:t>Bodies</a:t>
            </a:r>
            <a:r>
              <a:rPr lang="cs-CZ" dirty="0"/>
              <a:t> to Use &gt; All </a:t>
            </a:r>
            <a:r>
              <a:rPr lang="cs-CZ" dirty="0" err="1"/>
              <a:t>Visible</a:t>
            </a:r>
            <a:endParaRPr lang="cs-CZ" dirty="0"/>
          </a:p>
          <a:p>
            <a:pPr lvl="2"/>
            <a:r>
              <a:rPr lang="cs-CZ" dirty="0" err="1"/>
              <a:t>Solver</a:t>
            </a:r>
            <a:r>
              <a:rPr lang="cs-CZ" dirty="0"/>
              <a:t> Environment</a:t>
            </a:r>
          </a:p>
          <a:p>
            <a:pPr lvl="3"/>
            <a:r>
              <a:rPr lang="cs-CZ" dirty="0" err="1"/>
              <a:t>Solver</a:t>
            </a:r>
            <a:r>
              <a:rPr lang="cs-CZ" dirty="0"/>
              <a:t> &gt; NX Nastran</a:t>
            </a:r>
          </a:p>
          <a:p>
            <a:pPr lvl="3"/>
            <a:r>
              <a:rPr lang="cs-CZ" dirty="0" err="1"/>
              <a:t>Analysis</a:t>
            </a:r>
            <a:r>
              <a:rPr lang="cs-CZ" dirty="0"/>
              <a:t> type &gt; Structural</a:t>
            </a:r>
          </a:p>
          <a:p>
            <a:pPr lvl="3"/>
            <a:endParaRPr lang="cs-CZ" dirty="0"/>
          </a:p>
          <a:p>
            <a:pPr lvl="2"/>
            <a:r>
              <a:rPr lang="cs-CZ" dirty="0" err="1"/>
              <a:t>Solution</a:t>
            </a:r>
            <a:endParaRPr lang="cs-CZ" dirty="0"/>
          </a:p>
          <a:p>
            <a:pPr lvl="3"/>
            <a:r>
              <a:rPr lang="cs-CZ" dirty="0"/>
              <a:t>Name &gt; … zadejte název úlohy</a:t>
            </a:r>
          </a:p>
          <a:p>
            <a:pPr lvl="3"/>
            <a:r>
              <a:rPr lang="cs-CZ" dirty="0" err="1"/>
              <a:t>Solver</a:t>
            </a:r>
            <a:r>
              <a:rPr lang="cs-CZ" dirty="0"/>
              <a:t> &gt; NX Nastran</a:t>
            </a:r>
          </a:p>
          <a:p>
            <a:pPr marL="1371600" lvl="3" indent="0">
              <a:buNone/>
            </a:pPr>
            <a:r>
              <a:rPr lang="cs-CZ" sz="1400" dirty="0">
                <a:solidFill>
                  <a:schemeClr val="bg1">
                    <a:lumMod val="50000"/>
                  </a:schemeClr>
                </a:solidFill>
              </a:rPr>
              <a:t>	// Nastavení typu řešiče</a:t>
            </a:r>
          </a:p>
          <a:p>
            <a:pPr lvl="3"/>
            <a:r>
              <a:rPr lang="cs-CZ" dirty="0" err="1"/>
              <a:t>Analysis</a:t>
            </a:r>
            <a:r>
              <a:rPr lang="cs-CZ" dirty="0"/>
              <a:t> type &gt; Structural</a:t>
            </a:r>
          </a:p>
          <a:p>
            <a:pPr marL="1371600" lvl="3" indent="0">
              <a:buNone/>
            </a:pPr>
            <a:r>
              <a:rPr lang="cs-CZ" sz="1400" dirty="0">
                <a:solidFill>
                  <a:schemeClr val="bg1">
                    <a:lumMod val="50000"/>
                  </a:schemeClr>
                </a:solidFill>
              </a:rPr>
              <a:t>	// Nastavení typu analýzy</a:t>
            </a:r>
          </a:p>
          <a:p>
            <a:pPr lvl="3"/>
            <a:r>
              <a:rPr lang="cs-CZ" dirty="0" err="1"/>
              <a:t>Solution</a:t>
            </a:r>
            <a:r>
              <a:rPr lang="cs-CZ" dirty="0"/>
              <a:t> Type &gt; SOL 103 </a:t>
            </a:r>
            <a:r>
              <a:rPr lang="cs-CZ" dirty="0" smtClean="0"/>
              <a:t/>
            </a:r>
            <a:br>
              <a:rPr lang="cs-CZ" dirty="0" smtClean="0"/>
            </a:br>
            <a:r>
              <a:rPr lang="cs-CZ" dirty="0" smtClean="0"/>
              <a:t>		Real </a:t>
            </a:r>
            <a:r>
              <a:rPr lang="cs-CZ" dirty="0" err="1"/>
              <a:t>Eigenvalues</a:t>
            </a:r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="" xmlns:a16="http://schemas.microsoft.com/office/drawing/2014/main" id="{10147195-DDBB-41DE-A6DB-785B68F35F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FDAA6-568C-43E2-9F8C-4A5EEC4218C5}" type="slidenum">
              <a:rPr lang="cs-CZ" smtClean="0"/>
              <a:t>9</a:t>
            </a:fld>
            <a:endParaRPr lang="cs-CZ" dirty="0"/>
          </a:p>
        </p:txBody>
      </p:sp>
      <p:sp>
        <p:nvSpPr>
          <p:cNvPr id="5" name="Zástupný obsah 4">
            <a:extLst>
              <a:ext uri="{FF2B5EF4-FFF2-40B4-BE49-F238E27FC236}">
                <a16:creationId xmlns="" xmlns:a16="http://schemas.microsoft.com/office/drawing/2014/main" id="{AC09D500-E8C4-4221-908F-4EE1DAEF63FD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cs-CZ" dirty="0"/>
              <a:t>Modální analýza</a:t>
            </a:r>
          </a:p>
        </p:txBody>
      </p:sp>
      <p:grpSp>
        <p:nvGrpSpPr>
          <p:cNvPr id="9" name="Skupina 8">
            <a:extLst>
              <a:ext uri="{FF2B5EF4-FFF2-40B4-BE49-F238E27FC236}">
                <a16:creationId xmlns="" xmlns:a16="http://schemas.microsoft.com/office/drawing/2014/main" id="{EEAB9ECB-139A-446C-BF5C-4989F4B432BE}"/>
              </a:ext>
            </a:extLst>
          </p:cNvPr>
          <p:cNvGrpSpPr/>
          <p:nvPr/>
        </p:nvGrpSpPr>
        <p:grpSpPr>
          <a:xfrm>
            <a:off x="5340015" y="876288"/>
            <a:ext cx="2365559" cy="6948628"/>
            <a:chOff x="6839166" y="1203159"/>
            <a:chExt cx="2243189" cy="5240637"/>
          </a:xfrm>
        </p:grpSpPr>
        <p:pic>
          <p:nvPicPr>
            <p:cNvPr id="6" name="Obrázek 5">
              <a:extLst>
                <a:ext uri="{FF2B5EF4-FFF2-40B4-BE49-F238E27FC236}">
                  <a16:creationId xmlns="" xmlns:a16="http://schemas.microsoft.com/office/drawing/2014/main" id="{91770FAA-6F03-4EB5-8A9C-5173796D032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r="47488"/>
            <a:stretch/>
          </p:blipFill>
          <p:spPr>
            <a:xfrm>
              <a:off x="6839166" y="1203159"/>
              <a:ext cx="1807952" cy="5240637"/>
            </a:xfrm>
            <a:prstGeom prst="rect">
              <a:avLst/>
            </a:prstGeom>
          </p:spPr>
        </p:pic>
        <p:sp>
          <p:nvSpPr>
            <p:cNvPr id="8" name="Šipka: doprava 7">
              <a:extLst>
                <a:ext uri="{FF2B5EF4-FFF2-40B4-BE49-F238E27FC236}">
                  <a16:creationId xmlns="" xmlns:a16="http://schemas.microsoft.com/office/drawing/2014/main" id="{1EB0FC10-C99E-4F4E-82EA-D013CE2E45B3}"/>
                </a:ext>
              </a:extLst>
            </p:cNvPr>
            <p:cNvSpPr/>
            <p:nvPr/>
          </p:nvSpPr>
          <p:spPr>
            <a:xfrm>
              <a:off x="8763856" y="3375061"/>
              <a:ext cx="318499" cy="272265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</p:grpSp>
      <p:pic>
        <p:nvPicPr>
          <p:cNvPr id="7" name="Obrázek 6">
            <a:extLst>
              <a:ext uri="{FF2B5EF4-FFF2-40B4-BE49-F238E27FC236}">
                <a16:creationId xmlns="" xmlns:a16="http://schemas.microsoft.com/office/drawing/2014/main" id="{1BCE860E-A5DE-4519-B5E7-9F23F81375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2170" y="2277354"/>
            <a:ext cx="2502985" cy="3396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8004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BF13D602-D109-4EF0-8A06-3E6D5F3062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Vytvoření materiálu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="" xmlns:a16="http://schemas.microsoft.com/office/drawing/2014/main" id="{903D8F3A-2C83-4CEF-8DC8-EB005E0193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6831" y="1889386"/>
            <a:ext cx="4617503" cy="4922432"/>
          </a:xfrm>
        </p:spPr>
        <p:txBody>
          <a:bodyPr>
            <a:normAutofit/>
          </a:bodyPr>
          <a:lstStyle/>
          <a:p>
            <a:r>
              <a:rPr lang="cs-CZ" dirty="0"/>
              <a:t>Vytvoření materiálu:</a:t>
            </a:r>
          </a:p>
          <a:p>
            <a:pPr marL="457200" lvl="1" indent="0">
              <a:buNone/>
            </a:pPr>
            <a:r>
              <a:rPr lang="cs-CZ" dirty="0">
                <a:solidFill>
                  <a:schemeClr val="bg1">
                    <a:lumMod val="50000"/>
                  </a:schemeClr>
                </a:solidFill>
              </a:rPr>
              <a:t>// vytvoření vlastního materiálu hliníkové slitiny s izotropními vlastnostmi.</a:t>
            </a:r>
          </a:p>
          <a:p>
            <a:pPr marL="457200" lvl="1" indent="0">
              <a:buNone/>
            </a:pPr>
            <a:endParaRPr lang="cs-CZ" dirty="0">
              <a:solidFill>
                <a:schemeClr val="bg1">
                  <a:lumMod val="50000"/>
                </a:schemeClr>
              </a:solidFill>
            </a:endParaRPr>
          </a:p>
          <a:p>
            <a:pPr lvl="1"/>
            <a:r>
              <a:rPr lang="cs-CZ" dirty="0" err="1"/>
              <a:t>Properties</a:t>
            </a:r>
            <a:r>
              <a:rPr lang="cs-CZ" dirty="0"/>
              <a:t> &gt; </a:t>
            </a:r>
            <a:r>
              <a:rPr lang="cs-CZ" dirty="0" err="1"/>
              <a:t>Mesh</a:t>
            </a:r>
            <a:r>
              <a:rPr lang="cs-CZ" dirty="0"/>
              <a:t> </a:t>
            </a:r>
            <a:r>
              <a:rPr lang="cs-CZ" dirty="0" err="1"/>
              <a:t>Collector</a:t>
            </a:r>
            <a:endParaRPr lang="cs-CZ" dirty="0"/>
          </a:p>
          <a:p>
            <a:pPr lvl="2"/>
            <a:r>
              <a:rPr lang="cs-CZ" dirty="0"/>
              <a:t>Element </a:t>
            </a:r>
            <a:r>
              <a:rPr lang="cs-CZ" dirty="0" err="1"/>
              <a:t>Family</a:t>
            </a:r>
            <a:r>
              <a:rPr lang="cs-CZ" dirty="0"/>
              <a:t> &gt; 3D</a:t>
            </a:r>
          </a:p>
          <a:p>
            <a:pPr lvl="2"/>
            <a:r>
              <a:rPr lang="cs-CZ" dirty="0" err="1"/>
              <a:t>Collector</a:t>
            </a:r>
            <a:r>
              <a:rPr lang="cs-CZ" dirty="0"/>
              <a:t> Type &gt; Solid</a:t>
            </a:r>
          </a:p>
          <a:p>
            <a:pPr lvl="2"/>
            <a:r>
              <a:rPr lang="cs-CZ" dirty="0"/>
              <a:t>Type &gt; PSOLID</a:t>
            </a:r>
          </a:p>
          <a:p>
            <a:pPr lvl="1"/>
            <a:r>
              <a:rPr lang="cs-CZ" dirty="0"/>
              <a:t>Name &gt; „AL_6XXX“</a:t>
            </a:r>
          </a:p>
          <a:p>
            <a:pPr lvl="1"/>
            <a:r>
              <a:rPr lang="cs-CZ" dirty="0"/>
              <a:t>Zvolit &gt; </a:t>
            </a:r>
            <a:r>
              <a:rPr lang="cs-CZ" dirty="0" err="1"/>
              <a:t>Create</a:t>
            </a:r>
            <a:r>
              <a:rPr lang="cs-CZ" dirty="0"/>
              <a:t> </a:t>
            </a:r>
            <a:r>
              <a:rPr lang="cs-CZ" dirty="0" err="1"/>
              <a:t>Physical</a:t>
            </a:r>
            <a:r>
              <a:rPr lang="cs-CZ" dirty="0"/>
              <a:t> …</a:t>
            </a:r>
          </a:p>
          <a:p>
            <a:pPr lvl="1"/>
            <a:r>
              <a:rPr lang="cs-CZ" dirty="0" err="1"/>
              <a:t>Material</a:t>
            </a:r>
            <a:r>
              <a:rPr lang="cs-CZ" dirty="0"/>
              <a:t> &gt; </a:t>
            </a:r>
            <a:r>
              <a:rPr lang="cs-CZ" dirty="0" err="1"/>
              <a:t>Choose</a:t>
            </a:r>
            <a:r>
              <a:rPr lang="cs-CZ" dirty="0"/>
              <a:t> </a:t>
            </a:r>
            <a:r>
              <a:rPr lang="cs-CZ" dirty="0" err="1"/>
              <a:t>Material</a:t>
            </a:r>
            <a:endParaRPr lang="cs-CZ" dirty="0"/>
          </a:p>
          <a:p>
            <a:pPr lvl="2"/>
            <a:r>
              <a:rPr lang="cs-CZ" dirty="0"/>
              <a:t>Type &gt; </a:t>
            </a:r>
            <a:r>
              <a:rPr lang="cs-CZ" dirty="0" err="1"/>
              <a:t>Isotropic</a:t>
            </a:r>
            <a:endParaRPr lang="cs-CZ" dirty="0"/>
          </a:p>
          <a:p>
            <a:pPr lvl="2"/>
            <a:r>
              <a:rPr lang="cs-CZ" dirty="0" err="1"/>
              <a:t>Create</a:t>
            </a:r>
            <a:r>
              <a:rPr lang="cs-CZ" dirty="0"/>
              <a:t> &gt; </a:t>
            </a:r>
            <a:r>
              <a:rPr lang="cs-CZ" dirty="0" err="1"/>
              <a:t>Create</a:t>
            </a:r>
            <a:r>
              <a:rPr lang="cs-CZ" dirty="0"/>
              <a:t> </a:t>
            </a:r>
            <a:r>
              <a:rPr lang="cs-CZ" dirty="0" err="1"/>
              <a:t>Material</a:t>
            </a:r>
            <a:endParaRPr lang="cs-CZ" dirty="0"/>
          </a:p>
          <a:p>
            <a:pPr lvl="3"/>
            <a:r>
              <a:rPr lang="cs-CZ" dirty="0"/>
              <a:t>Name &gt; „AL_6XXX“</a:t>
            </a:r>
          </a:p>
          <a:p>
            <a:pPr lvl="3"/>
            <a:r>
              <a:rPr lang="cs-CZ" dirty="0" err="1"/>
              <a:t>Mass</a:t>
            </a:r>
            <a:r>
              <a:rPr lang="cs-CZ" dirty="0"/>
              <a:t> </a:t>
            </a:r>
            <a:r>
              <a:rPr lang="cs-CZ" dirty="0" err="1"/>
              <a:t>Density</a:t>
            </a:r>
            <a:r>
              <a:rPr lang="cs-CZ" dirty="0"/>
              <a:t> &gt; 2710 kg/m3</a:t>
            </a:r>
          </a:p>
          <a:p>
            <a:pPr lvl="3"/>
            <a:r>
              <a:rPr lang="cs-CZ" dirty="0"/>
              <a:t>E &gt; 69800 </a:t>
            </a:r>
            <a:r>
              <a:rPr lang="cs-CZ" dirty="0" err="1"/>
              <a:t>Mpa</a:t>
            </a:r>
            <a:endParaRPr lang="cs-CZ" dirty="0"/>
          </a:p>
          <a:p>
            <a:pPr lvl="3"/>
            <a:r>
              <a:rPr lang="cs-CZ" dirty="0"/>
              <a:t>NU &gt; 0.33</a:t>
            </a:r>
          </a:p>
          <a:p>
            <a:pPr lvl="2"/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="" xmlns:a16="http://schemas.microsoft.com/office/drawing/2014/main" id="{5E17F4A5-4B2E-48BD-9FF6-990374810B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FDAA6-568C-43E2-9F8C-4A5EEC4218C5}" type="slidenum">
              <a:rPr lang="cs-CZ" smtClean="0"/>
              <a:t>10</a:t>
            </a:fld>
            <a:endParaRPr lang="cs-CZ" dirty="0"/>
          </a:p>
        </p:txBody>
      </p:sp>
      <p:sp>
        <p:nvSpPr>
          <p:cNvPr id="5" name="Zástupný obsah 4">
            <a:extLst>
              <a:ext uri="{FF2B5EF4-FFF2-40B4-BE49-F238E27FC236}">
                <a16:creationId xmlns="" xmlns:a16="http://schemas.microsoft.com/office/drawing/2014/main" id="{C36BADF8-1B76-457D-9378-6D1FD552A71D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cs-CZ" dirty="0"/>
              <a:t>Modální analýza</a:t>
            </a:r>
          </a:p>
        </p:txBody>
      </p:sp>
      <p:pic>
        <p:nvPicPr>
          <p:cNvPr id="6" name="Obrázek 5">
            <a:extLst>
              <a:ext uri="{FF2B5EF4-FFF2-40B4-BE49-F238E27FC236}">
                <a16:creationId xmlns="" xmlns:a16="http://schemas.microsoft.com/office/drawing/2014/main" id="{DEA45847-0E20-43F5-9287-49290C53F5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3877" y="1379217"/>
            <a:ext cx="1645888" cy="1879499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="" xmlns:a16="http://schemas.microsoft.com/office/drawing/2014/main" id="{6D050440-B0C1-4241-9641-E4C09B3CA3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89763" y="1234779"/>
            <a:ext cx="1645888" cy="2265170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="" xmlns:a16="http://schemas.microsoft.com/office/drawing/2014/main" id="{A2E57AFF-9719-4D2C-B7F4-9BAB623D7A6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95152" y="3812042"/>
            <a:ext cx="2435111" cy="2770790"/>
          </a:xfrm>
          <a:prstGeom prst="rect">
            <a:avLst/>
          </a:prstGeom>
        </p:spPr>
      </p:pic>
      <p:pic>
        <p:nvPicPr>
          <p:cNvPr id="9" name="Obrázek 8">
            <a:extLst>
              <a:ext uri="{FF2B5EF4-FFF2-40B4-BE49-F238E27FC236}">
                <a16:creationId xmlns="" xmlns:a16="http://schemas.microsoft.com/office/drawing/2014/main" id="{1C38C241-D830-4E88-ABD3-900A2E23CE7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14644" y="3812042"/>
            <a:ext cx="2530197" cy="2770790"/>
          </a:xfrm>
          <a:prstGeom prst="rect">
            <a:avLst/>
          </a:prstGeom>
        </p:spPr>
      </p:pic>
      <p:cxnSp>
        <p:nvCxnSpPr>
          <p:cNvPr id="11" name="Spojnice: pravoúhlá 10">
            <a:extLst>
              <a:ext uri="{FF2B5EF4-FFF2-40B4-BE49-F238E27FC236}">
                <a16:creationId xmlns="" xmlns:a16="http://schemas.microsoft.com/office/drawing/2014/main" id="{AF8052AA-038C-454D-8F58-4DA79D51F9C3}"/>
              </a:ext>
            </a:extLst>
          </p:cNvPr>
          <p:cNvCxnSpPr>
            <a:cxnSpLocks/>
            <a:endCxn id="7" idx="1"/>
          </p:cNvCxnSpPr>
          <p:nvPr/>
        </p:nvCxnSpPr>
        <p:spPr>
          <a:xfrm flipV="1">
            <a:off x="6965730" y="2367364"/>
            <a:ext cx="1224034" cy="266888"/>
          </a:xfrm>
          <a:prstGeom prst="bentConnector3">
            <a:avLst>
              <a:gd name="adj1" fmla="val 50000"/>
            </a:avLst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pojnice: pravoúhlá 12">
            <a:extLst>
              <a:ext uri="{FF2B5EF4-FFF2-40B4-BE49-F238E27FC236}">
                <a16:creationId xmlns="" xmlns:a16="http://schemas.microsoft.com/office/drawing/2014/main" id="{041181FA-F0AF-455D-B724-E1388EF0D9DC}"/>
              </a:ext>
            </a:extLst>
          </p:cNvPr>
          <p:cNvCxnSpPr>
            <a:cxnSpLocks/>
            <a:endCxn id="8" idx="3"/>
          </p:cNvCxnSpPr>
          <p:nvPr/>
        </p:nvCxnSpPr>
        <p:spPr>
          <a:xfrm rot="16200000" flipH="1">
            <a:off x="8482178" y="3449350"/>
            <a:ext cx="2971070" cy="525102"/>
          </a:xfrm>
          <a:prstGeom prst="bentConnector4">
            <a:avLst>
              <a:gd name="adj1" fmla="val -9"/>
              <a:gd name="adj2" fmla="val 138183"/>
            </a:avLst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pojnice: pravoúhlá 16">
            <a:extLst>
              <a:ext uri="{FF2B5EF4-FFF2-40B4-BE49-F238E27FC236}">
                <a16:creationId xmlns="" xmlns:a16="http://schemas.microsoft.com/office/drawing/2014/main" id="{7FAD9C3C-AB60-4D39-814F-A6CC96FFA085}"/>
              </a:ext>
            </a:extLst>
          </p:cNvPr>
          <p:cNvCxnSpPr>
            <a:cxnSpLocks/>
            <a:endCxn id="9" idx="3"/>
          </p:cNvCxnSpPr>
          <p:nvPr/>
        </p:nvCxnSpPr>
        <p:spPr>
          <a:xfrm rot="10800000">
            <a:off x="7644842" y="5197439"/>
            <a:ext cx="2435112" cy="1039790"/>
          </a:xfrm>
          <a:prstGeom prst="bentConnector3">
            <a:avLst>
              <a:gd name="adj1" fmla="val 38898"/>
            </a:avLst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Obdélník 30">
            <a:extLst>
              <a:ext uri="{FF2B5EF4-FFF2-40B4-BE49-F238E27FC236}">
                <a16:creationId xmlns="" xmlns:a16="http://schemas.microsoft.com/office/drawing/2014/main" id="{D0214778-1022-4DFC-B949-32C11DED97CD}"/>
              </a:ext>
            </a:extLst>
          </p:cNvPr>
          <p:cNvSpPr/>
          <p:nvPr/>
        </p:nvSpPr>
        <p:spPr>
          <a:xfrm>
            <a:off x="9946893" y="746527"/>
            <a:ext cx="7707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dirty="0"/>
              <a:t>*.</a:t>
            </a:r>
            <a:r>
              <a:rPr lang="cs-CZ" dirty="0" err="1"/>
              <a:t>fem</a:t>
            </a:r>
            <a:r>
              <a:rPr lang="cs-CZ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9638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Nadpis 12">
            <a:extLst>
              <a:ext uri="{FF2B5EF4-FFF2-40B4-BE49-F238E27FC236}">
                <a16:creationId xmlns="" xmlns:a16="http://schemas.microsoft.com/office/drawing/2014/main" id="{DE33EA71-DAE4-4D1D-94DE-32C646B6C3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600" dirty="0"/>
              <a:t>Tvorba MKP sítě</a:t>
            </a:r>
          </a:p>
        </p:txBody>
      </p:sp>
      <p:sp>
        <p:nvSpPr>
          <p:cNvPr id="15" name="Zástupný text 14">
            <a:extLst>
              <a:ext uri="{FF2B5EF4-FFF2-40B4-BE49-F238E27FC236}">
                <a16:creationId xmlns="" xmlns:a16="http://schemas.microsoft.com/office/drawing/2014/main" id="{105BC7A8-2650-4987-B10E-B7C8EA3139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*.</a:t>
            </a:r>
            <a:r>
              <a:rPr lang="cs-CZ" dirty="0" err="1"/>
              <a:t>fem</a:t>
            </a:r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="" xmlns:a16="http://schemas.microsoft.com/office/drawing/2014/main" id="{5DA6EC64-0A87-4DBB-B1D3-A10AF4197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586FDAA6-568C-43E2-9F8C-4A5EEC4218C5}" type="slidenum">
              <a:rPr lang="en-US" sz="1000">
                <a:solidFill>
                  <a:srgbClr val="898989"/>
                </a:solidFill>
              </a:rPr>
              <a:pPr>
                <a:spcAft>
                  <a:spcPts val="600"/>
                </a:spcAft>
              </a:pPr>
              <a:t>11</a:t>
            </a:fld>
            <a:endParaRPr lang="en-US" sz="1000">
              <a:solidFill>
                <a:srgbClr val="89898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013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5D38877D-5820-40A6-865A-E516CA082C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Tvorba MKP modelu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="" xmlns:a16="http://schemas.microsoft.com/office/drawing/2014/main" id="{820FE735-5715-40BB-86AE-6E7AB6B421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6831" y="1889386"/>
            <a:ext cx="4703999" cy="4922432"/>
          </a:xfrm>
        </p:spPr>
        <p:txBody>
          <a:bodyPr>
            <a:normAutofit fontScale="92500" lnSpcReduction="20000"/>
          </a:bodyPr>
          <a:lstStyle/>
          <a:p>
            <a:r>
              <a:rPr lang="cs-CZ" sz="2400" dirty="0"/>
              <a:t>Výběr 3D sítě s </a:t>
            </a:r>
            <a:r>
              <a:rPr lang="cs-CZ" sz="2400" dirty="0" err="1"/>
              <a:t>tetrahedrovými</a:t>
            </a:r>
            <a:r>
              <a:rPr lang="cs-CZ" sz="2400" dirty="0"/>
              <a:t> elementy druhého řádu:</a:t>
            </a:r>
          </a:p>
          <a:p>
            <a:pPr lvl="1"/>
            <a:endParaRPr lang="cs-CZ" sz="2000" dirty="0"/>
          </a:p>
          <a:p>
            <a:pPr lvl="1"/>
            <a:r>
              <a:rPr lang="cs-CZ" sz="2000" dirty="0" err="1"/>
              <a:t>Mesh</a:t>
            </a:r>
            <a:r>
              <a:rPr lang="cs-CZ" sz="2000" dirty="0"/>
              <a:t> &gt; 3D </a:t>
            </a:r>
            <a:r>
              <a:rPr lang="cs-CZ" sz="2000" dirty="0" err="1"/>
              <a:t>Tetrahedral</a:t>
            </a:r>
            <a:endParaRPr lang="cs-CZ" sz="2000" dirty="0"/>
          </a:p>
          <a:p>
            <a:pPr lvl="2"/>
            <a:r>
              <a:rPr lang="cs-CZ" sz="1800" dirty="0"/>
              <a:t>Type &gt; CTETRA(10)</a:t>
            </a:r>
          </a:p>
          <a:p>
            <a:pPr lvl="2"/>
            <a:r>
              <a:rPr lang="cs-CZ" sz="1800" dirty="0"/>
              <a:t>Element </a:t>
            </a:r>
            <a:r>
              <a:rPr lang="cs-CZ" sz="1800" dirty="0" err="1"/>
              <a:t>size</a:t>
            </a:r>
            <a:r>
              <a:rPr lang="cs-CZ" sz="1800" dirty="0"/>
              <a:t> &gt; 10 mm</a:t>
            </a:r>
          </a:p>
          <a:p>
            <a:pPr marL="1371600" lvl="3" indent="0">
              <a:buNone/>
            </a:pPr>
            <a:r>
              <a:rPr lang="cs-CZ" sz="1600" dirty="0">
                <a:solidFill>
                  <a:schemeClr val="bg1">
                    <a:lumMod val="50000"/>
                  </a:schemeClr>
                </a:solidFill>
              </a:rPr>
              <a:t>// definování velikosti elementů</a:t>
            </a:r>
          </a:p>
          <a:p>
            <a:pPr lvl="2"/>
            <a:r>
              <a:rPr lang="cs-CZ" sz="1800" dirty="0" err="1"/>
              <a:t>Mesh</a:t>
            </a:r>
            <a:r>
              <a:rPr lang="cs-CZ" sz="1800" dirty="0"/>
              <a:t> </a:t>
            </a:r>
            <a:r>
              <a:rPr lang="cs-CZ" sz="1800" dirty="0" err="1"/>
              <a:t>Settings</a:t>
            </a:r>
            <a:endParaRPr lang="cs-CZ" sz="1800" dirty="0"/>
          </a:p>
          <a:p>
            <a:pPr lvl="3"/>
            <a:r>
              <a:rPr lang="cs-CZ" sz="1600" dirty="0"/>
              <a:t>Surface </a:t>
            </a:r>
            <a:r>
              <a:rPr lang="cs-CZ" sz="1600" dirty="0" err="1"/>
              <a:t>Curvature</a:t>
            </a:r>
            <a:r>
              <a:rPr lang="cs-CZ" sz="1600" dirty="0"/>
              <a:t> </a:t>
            </a:r>
            <a:r>
              <a:rPr lang="cs-CZ" sz="1600" dirty="0" err="1"/>
              <a:t>Based</a:t>
            </a:r>
            <a:r>
              <a:rPr lang="cs-CZ" sz="1600" dirty="0"/>
              <a:t> </a:t>
            </a:r>
            <a:r>
              <a:rPr lang="cs-CZ" sz="1600" dirty="0" err="1"/>
              <a:t>Size</a:t>
            </a:r>
            <a:r>
              <a:rPr lang="cs-CZ" sz="1600" dirty="0"/>
              <a:t> </a:t>
            </a:r>
            <a:r>
              <a:rPr lang="cs-CZ" sz="1600" dirty="0" err="1"/>
              <a:t>Variation</a:t>
            </a:r>
            <a:r>
              <a:rPr lang="cs-CZ" sz="1600" dirty="0"/>
              <a:t> &gt; 55</a:t>
            </a:r>
          </a:p>
          <a:p>
            <a:pPr marL="1828800" lvl="4" indent="0">
              <a:buNone/>
            </a:pPr>
            <a:r>
              <a:rPr lang="cs-CZ" sz="1600" dirty="0">
                <a:solidFill>
                  <a:schemeClr val="bg1">
                    <a:lumMod val="50000"/>
                  </a:schemeClr>
                </a:solidFill>
              </a:rPr>
              <a:t>// definování </a:t>
            </a:r>
            <a:r>
              <a:rPr lang="cs-CZ" sz="1600" dirty="0" err="1">
                <a:solidFill>
                  <a:schemeClr val="bg1">
                    <a:lumMod val="50000"/>
                  </a:schemeClr>
                </a:solidFill>
              </a:rPr>
              <a:t>zajemnění</a:t>
            </a:r>
            <a:r>
              <a:rPr lang="cs-CZ" sz="1600" dirty="0">
                <a:solidFill>
                  <a:schemeClr val="bg1">
                    <a:lumMod val="50000"/>
                  </a:schemeClr>
                </a:solidFill>
              </a:rPr>
              <a:t> sítě v závislosti na specifické velikosti ploch modelu</a:t>
            </a:r>
          </a:p>
          <a:p>
            <a:pPr lvl="3"/>
            <a:r>
              <a:rPr lang="cs-CZ" sz="1600" dirty="0"/>
              <a:t>Internal </a:t>
            </a:r>
            <a:r>
              <a:rPr lang="cs-CZ" sz="1600" dirty="0" err="1"/>
              <a:t>Mesh</a:t>
            </a:r>
            <a:r>
              <a:rPr lang="cs-CZ" sz="1600" dirty="0"/>
              <a:t> </a:t>
            </a:r>
            <a:r>
              <a:rPr lang="cs-CZ" sz="1600" dirty="0" err="1"/>
              <a:t>Gradation</a:t>
            </a:r>
            <a:r>
              <a:rPr lang="cs-CZ" sz="1600" dirty="0"/>
              <a:t> &gt; 55</a:t>
            </a:r>
          </a:p>
          <a:p>
            <a:pPr marL="1828800" lvl="4" indent="0">
              <a:buNone/>
            </a:pPr>
            <a:r>
              <a:rPr lang="cs-CZ" sz="1600" dirty="0">
                <a:solidFill>
                  <a:schemeClr val="bg1">
                    <a:lumMod val="50000"/>
                  </a:schemeClr>
                </a:solidFill>
              </a:rPr>
              <a:t>// růst elementů uvnitř objemu</a:t>
            </a:r>
          </a:p>
          <a:p>
            <a:pPr lvl="2"/>
            <a:r>
              <a:rPr lang="cs-CZ" sz="1800" dirty="0"/>
              <a:t>Model </a:t>
            </a:r>
            <a:r>
              <a:rPr lang="cs-CZ" sz="1800" dirty="0" err="1"/>
              <a:t>Cleanup</a:t>
            </a:r>
            <a:r>
              <a:rPr lang="cs-CZ" sz="1800" dirty="0"/>
              <a:t> </a:t>
            </a:r>
            <a:r>
              <a:rPr lang="cs-CZ" sz="1800" dirty="0" err="1"/>
              <a:t>Options</a:t>
            </a:r>
            <a:endParaRPr lang="cs-CZ" sz="1800" dirty="0"/>
          </a:p>
          <a:p>
            <a:pPr lvl="3"/>
            <a:r>
              <a:rPr lang="cs-CZ" sz="1600" dirty="0" err="1"/>
              <a:t>Small</a:t>
            </a:r>
            <a:r>
              <a:rPr lang="cs-CZ" sz="1600" dirty="0"/>
              <a:t> </a:t>
            </a:r>
            <a:r>
              <a:rPr lang="cs-CZ" sz="1600" dirty="0" err="1"/>
              <a:t>Feature</a:t>
            </a:r>
            <a:r>
              <a:rPr lang="cs-CZ" sz="1600" dirty="0"/>
              <a:t> Tolerance &gt; 2,5 %</a:t>
            </a:r>
          </a:p>
          <a:p>
            <a:pPr marL="1828800" lvl="4" indent="0">
              <a:buNone/>
            </a:pPr>
            <a:r>
              <a:rPr lang="cs-CZ" sz="1600" dirty="0">
                <a:solidFill>
                  <a:schemeClr val="bg1">
                    <a:lumMod val="50000"/>
                  </a:schemeClr>
                </a:solidFill>
              </a:rPr>
              <a:t>// čištění modelu od drobných plošek, které jsou často problematické pro tvorbu objemové sítě</a:t>
            </a:r>
          </a:p>
          <a:p>
            <a:pPr lvl="2"/>
            <a:r>
              <a:rPr lang="cs-CZ" sz="1800" dirty="0" err="1"/>
              <a:t>Destination</a:t>
            </a:r>
            <a:r>
              <a:rPr lang="cs-CZ" sz="1800" dirty="0"/>
              <a:t> </a:t>
            </a:r>
            <a:r>
              <a:rPr lang="cs-CZ" sz="1800" dirty="0" err="1"/>
              <a:t>Collector</a:t>
            </a:r>
            <a:endParaRPr lang="cs-CZ" sz="1800" dirty="0"/>
          </a:p>
          <a:p>
            <a:pPr lvl="3"/>
            <a:r>
              <a:rPr lang="cs-CZ" sz="1600" dirty="0" err="1"/>
              <a:t>Mesh</a:t>
            </a:r>
            <a:r>
              <a:rPr lang="cs-CZ" sz="1600" dirty="0"/>
              <a:t> </a:t>
            </a:r>
            <a:r>
              <a:rPr lang="cs-CZ" sz="1600" dirty="0" err="1"/>
              <a:t>Collector</a:t>
            </a:r>
            <a:r>
              <a:rPr lang="cs-CZ" sz="1600" dirty="0"/>
              <a:t> &gt; AL_6XXX</a:t>
            </a:r>
          </a:p>
          <a:p>
            <a:pPr marL="1828800" lvl="4" indent="0">
              <a:buNone/>
            </a:pPr>
            <a:r>
              <a:rPr lang="cs-CZ" sz="1600" dirty="0">
                <a:solidFill>
                  <a:schemeClr val="bg1">
                    <a:lumMod val="50000"/>
                  </a:schemeClr>
                </a:solidFill>
              </a:rPr>
              <a:t>// přiřazení materiálu</a:t>
            </a:r>
          </a:p>
          <a:p>
            <a:pPr lvl="3"/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="" xmlns:a16="http://schemas.microsoft.com/office/drawing/2014/main" id="{A37950E9-C8D4-4506-9DC6-F1FB331A9B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FDAA6-568C-43E2-9F8C-4A5EEC4218C5}" type="slidenum">
              <a:rPr lang="cs-CZ" smtClean="0"/>
              <a:t>12</a:t>
            </a:fld>
            <a:endParaRPr lang="cs-CZ" dirty="0"/>
          </a:p>
        </p:txBody>
      </p:sp>
      <p:sp>
        <p:nvSpPr>
          <p:cNvPr id="5" name="Zástupný obsah 4">
            <a:extLst>
              <a:ext uri="{FF2B5EF4-FFF2-40B4-BE49-F238E27FC236}">
                <a16:creationId xmlns="" xmlns:a16="http://schemas.microsoft.com/office/drawing/2014/main" id="{6F2B7954-5A1F-413B-8203-2DA52CFCE4DD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cs-CZ" dirty="0"/>
              <a:t>Modální analýza</a:t>
            </a:r>
          </a:p>
        </p:txBody>
      </p:sp>
      <p:sp>
        <p:nvSpPr>
          <p:cNvPr id="9" name="Obdélník 8">
            <a:extLst>
              <a:ext uri="{FF2B5EF4-FFF2-40B4-BE49-F238E27FC236}">
                <a16:creationId xmlns="" xmlns:a16="http://schemas.microsoft.com/office/drawing/2014/main" id="{990AEAC3-0EE8-4E40-8AB3-FF7C79F1CA0A}"/>
              </a:ext>
            </a:extLst>
          </p:cNvPr>
          <p:cNvSpPr/>
          <p:nvPr/>
        </p:nvSpPr>
        <p:spPr>
          <a:xfrm>
            <a:off x="9946893" y="746527"/>
            <a:ext cx="7707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dirty="0"/>
              <a:t>*.</a:t>
            </a:r>
            <a:r>
              <a:rPr lang="cs-CZ" dirty="0" err="1"/>
              <a:t>fem</a:t>
            </a:r>
            <a:r>
              <a:rPr lang="cs-CZ" dirty="0"/>
              <a:t> </a:t>
            </a:r>
          </a:p>
        </p:txBody>
      </p:sp>
      <p:pic>
        <p:nvPicPr>
          <p:cNvPr id="10" name="Obrázek 9">
            <a:extLst>
              <a:ext uri="{FF2B5EF4-FFF2-40B4-BE49-F238E27FC236}">
                <a16:creationId xmlns="" xmlns:a16="http://schemas.microsoft.com/office/drawing/2014/main" id="{07E00C36-DEE6-4CCE-BEC6-0168469735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3605" y="1408361"/>
            <a:ext cx="3707304" cy="3973442"/>
          </a:xfrm>
          <a:prstGeom prst="rect">
            <a:avLst/>
          </a:prstGeom>
        </p:spPr>
      </p:pic>
      <p:sp>
        <p:nvSpPr>
          <p:cNvPr id="8" name="Šipka: doprava 7">
            <a:extLst>
              <a:ext uri="{FF2B5EF4-FFF2-40B4-BE49-F238E27FC236}">
                <a16:creationId xmlns="" xmlns:a16="http://schemas.microsoft.com/office/drawing/2014/main" id="{A3298FB1-D5E7-4A7C-9434-DA717FFB13E4}"/>
              </a:ext>
            </a:extLst>
          </p:cNvPr>
          <p:cNvSpPr/>
          <p:nvPr/>
        </p:nvSpPr>
        <p:spPr>
          <a:xfrm rot="1390213">
            <a:off x="7638206" y="5160866"/>
            <a:ext cx="375248" cy="339903"/>
          </a:xfrm>
          <a:prstGeom prst="rightArrow">
            <a:avLst>
              <a:gd name="adj1" fmla="val 50000"/>
              <a:gd name="adj2" fmla="val 6333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11" name="Obrázek 10">
            <a:extLst>
              <a:ext uri="{FF2B5EF4-FFF2-40B4-BE49-F238E27FC236}">
                <a16:creationId xmlns="" xmlns:a16="http://schemas.microsoft.com/office/drawing/2014/main" id="{D417F817-9B91-4A42-9EB9-C27196AF1D1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162893" y="3594479"/>
            <a:ext cx="2332259" cy="3472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321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68234A60-2816-41E5-A687-EBDF691224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Tvorba MKP modelu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="" xmlns:a16="http://schemas.microsoft.com/office/drawing/2014/main" id="{13AA1F79-8F4A-420B-87E0-B965E9E0FA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6831" y="1889386"/>
            <a:ext cx="5343800" cy="4922432"/>
          </a:xfrm>
        </p:spPr>
        <p:txBody>
          <a:bodyPr>
            <a:normAutofit/>
          </a:bodyPr>
          <a:lstStyle/>
          <a:p>
            <a:r>
              <a:rPr lang="cs-CZ" sz="2000" dirty="0"/>
              <a:t>Náhrada el. motoru za pomoci kombinace 1D a 0D sítě</a:t>
            </a:r>
          </a:p>
          <a:p>
            <a:pPr lvl="1"/>
            <a:r>
              <a:rPr lang="cs-CZ" sz="1600" dirty="0"/>
              <a:t>Uvažována dokonale tuhá náhrada v kombinaci s hmotným bodem (v místě těžiště el. Motoru).</a:t>
            </a:r>
          </a:p>
          <a:p>
            <a:endParaRPr lang="cs-CZ" sz="2000" dirty="0"/>
          </a:p>
          <a:p>
            <a:r>
              <a:rPr lang="cs-CZ" sz="2000" dirty="0" err="1"/>
              <a:t>Connections</a:t>
            </a:r>
            <a:r>
              <a:rPr lang="cs-CZ" sz="2000" dirty="0"/>
              <a:t> &gt; 1D </a:t>
            </a:r>
            <a:r>
              <a:rPr lang="cs-CZ" sz="2000" dirty="0" err="1"/>
              <a:t>Connection</a:t>
            </a:r>
            <a:endParaRPr lang="cs-CZ" sz="2000" dirty="0"/>
          </a:p>
          <a:p>
            <a:pPr lvl="1"/>
            <a:r>
              <a:rPr lang="cs-CZ" sz="1600" dirty="0"/>
              <a:t>Typ: Point to Face</a:t>
            </a:r>
          </a:p>
          <a:p>
            <a:pPr lvl="2"/>
            <a:r>
              <a:rPr lang="cs-CZ" sz="1400" dirty="0" err="1"/>
              <a:t>Connection</a:t>
            </a:r>
            <a:r>
              <a:rPr lang="cs-CZ" sz="1400" dirty="0"/>
              <a:t> Element &gt; Type &gt; RBE2</a:t>
            </a:r>
          </a:p>
          <a:p>
            <a:pPr marL="457200" lvl="1" indent="0">
              <a:buNone/>
            </a:pPr>
            <a:r>
              <a:rPr lang="cs-CZ" sz="1100" dirty="0">
                <a:solidFill>
                  <a:schemeClr val="bg1">
                    <a:lumMod val="50000"/>
                  </a:schemeClr>
                </a:solidFill>
              </a:rPr>
              <a:t>		// dokonale tuhé spojení vč. odebrání rotačních stupňů volnosti</a:t>
            </a:r>
          </a:p>
          <a:p>
            <a:pPr lvl="2"/>
            <a:r>
              <a:rPr lang="cs-CZ" sz="1400" dirty="0"/>
              <a:t>Source &gt; Point &gt; Point Dialog &gt; v ose „x“ zadat hodnotu 120 mm</a:t>
            </a:r>
          </a:p>
          <a:p>
            <a:pPr marL="457200" lvl="1" indent="0">
              <a:buNone/>
            </a:pPr>
            <a:r>
              <a:rPr lang="cs-CZ" sz="1100" dirty="0">
                <a:solidFill>
                  <a:schemeClr val="bg1">
                    <a:lumMod val="50000"/>
                  </a:schemeClr>
                </a:solidFill>
              </a:rPr>
              <a:t>		// vybrat středový bod otvoru pro motor a offset</a:t>
            </a:r>
          </a:p>
          <a:p>
            <a:pPr lvl="2"/>
            <a:r>
              <a:rPr lang="cs-CZ" sz="1400" dirty="0"/>
              <a:t>Target &gt; </a:t>
            </a:r>
            <a:r>
              <a:rPr lang="cs-CZ" sz="1400" dirty="0" err="1"/>
              <a:t>Select</a:t>
            </a:r>
            <a:r>
              <a:rPr lang="cs-CZ" sz="1400" dirty="0"/>
              <a:t> Face</a:t>
            </a:r>
          </a:p>
          <a:p>
            <a:pPr marL="457200" lvl="1" indent="0">
              <a:buNone/>
            </a:pPr>
            <a:r>
              <a:rPr lang="cs-CZ" sz="1100" dirty="0">
                <a:solidFill>
                  <a:schemeClr val="bg1">
                    <a:lumMod val="50000"/>
                  </a:schemeClr>
                </a:solidFill>
              </a:rPr>
              <a:t>		// vybrat dotykovou plochu příruby motoru a otvory pro šrouby</a:t>
            </a:r>
          </a:p>
          <a:p>
            <a:pPr marL="457200" lvl="1" indent="0">
              <a:buNone/>
            </a:pPr>
            <a:endParaRPr lang="cs-CZ" sz="1800" dirty="0"/>
          </a:p>
          <a:p>
            <a:pPr marL="457200" lvl="1" indent="0">
              <a:buNone/>
            </a:pPr>
            <a:endParaRPr lang="cs-CZ" sz="1800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="" xmlns:a16="http://schemas.microsoft.com/office/drawing/2014/main" id="{8FAEAD46-3BCC-45A0-9114-3218F77F4C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FDAA6-568C-43E2-9F8C-4A5EEC4218C5}" type="slidenum">
              <a:rPr lang="cs-CZ" smtClean="0"/>
              <a:t>13</a:t>
            </a:fld>
            <a:endParaRPr lang="cs-CZ" dirty="0"/>
          </a:p>
        </p:txBody>
      </p:sp>
      <p:sp>
        <p:nvSpPr>
          <p:cNvPr id="5" name="Zástupný obsah 4">
            <a:extLst>
              <a:ext uri="{FF2B5EF4-FFF2-40B4-BE49-F238E27FC236}">
                <a16:creationId xmlns="" xmlns:a16="http://schemas.microsoft.com/office/drawing/2014/main" id="{628A381D-9C17-44B7-AA69-770A911B9281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cs-CZ" dirty="0"/>
              <a:t>Modální analýza</a:t>
            </a:r>
          </a:p>
        </p:txBody>
      </p:sp>
      <p:sp>
        <p:nvSpPr>
          <p:cNvPr id="9" name="Obdélník 8">
            <a:extLst>
              <a:ext uri="{FF2B5EF4-FFF2-40B4-BE49-F238E27FC236}">
                <a16:creationId xmlns="" xmlns:a16="http://schemas.microsoft.com/office/drawing/2014/main" id="{1DB2C3C5-4654-489F-AAEB-6F3DBD4C660B}"/>
              </a:ext>
            </a:extLst>
          </p:cNvPr>
          <p:cNvSpPr/>
          <p:nvPr/>
        </p:nvSpPr>
        <p:spPr>
          <a:xfrm>
            <a:off x="9946893" y="746527"/>
            <a:ext cx="7707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dirty="0"/>
              <a:t>*.</a:t>
            </a:r>
            <a:r>
              <a:rPr lang="cs-CZ" dirty="0" err="1"/>
              <a:t>fem</a:t>
            </a:r>
            <a:r>
              <a:rPr lang="cs-CZ" dirty="0"/>
              <a:t> </a:t>
            </a:r>
          </a:p>
        </p:txBody>
      </p:sp>
      <p:pic>
        <p:nvPicPr>
          <p:cNvPr id="10" name="Obrázek 9">
            <a:extLst>
              <a:ext uri="{FF2B5EF4-FFF2-40B4-BE49-F238E27FC236}">
                <a16:creationId xmlns="" xmlns:a16="http://schemas.microsoft.com/office/drawing/2014/main" id="{251F4B7D-12F5-4818-8FFC-5C0870767E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4271" y="2025556"/>
            <a:ext cx="4501853" cy="4667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2107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68234A60-2816-41E5-A687-EBDF691224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Tvorba MKP modelu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="" xmlns:a16="http://schemas.microsoft.com/office/drawing/2014/main" id="{13AA1F79-8F4A-420B-87E0-B965E9E0FA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6830" y="1889386"/>
            <a:ext cx="4999870" cy="4922432"/>
          </a:xfrm>
        </p:spPr>
        <p:txBody>
          <a:bodyPr>
            <a:normAutofit/>
          </a:bodyPr>
          <a:lstStyle/>
          <a:p>
            <a:r>
              <a:rPr lang="cs-CZ" sz="2400" b="1" dirty="0"/>
              <a:t>Definování hmotného bodu:</a:t>
            </a:r>
          </a:p>
          <a:p>
            <a:pPr lvl="1"/>
            <a:r>
              <a:rPr lang="cs-CZ" sz="1800" dirty="0" err="1"/>
              <a:t>Mesh</a:t>
            </a:r>
            <a:r>
              <a:rPr lang="cs-CZ" sz="1800" dirty="0"/>
              <a:t> &gt; 0D </a:t>
            </a:r>
            <a:r>
              <a:rPr lang="cs-CZ" sz="1800" dirty="0" err="1"/>
              <a:t>Mesh</a:t>
            </a:r>
            <a:r>
              <a:rPr lang="cs-CZ" sz="1800" dirty="0"/>
              <a:t> &gt; </a:t>
            </a:r>
            <a:r>
              <a:rPr lang="cs-CZ" sz="1800" dirty="0" err="1"/>
              <a:t>Create</a:t>
            </a:r>
            <a:r>
              <a:rPr lang="cs-CZ" sz="1800" dirty="0"/>
              <a:t> 0D </a:t>
            </a:r>
            <a:r>
              <a:rPr lang="cs-CZ" sz="1800" dirty="0" err="1"/>
              <a:t>Mesh</a:t>
            </a:r>
            <a:endParaRPr lang="cs-CZ" sz="1800" dirty="0"/>
          </a:p>
          <a:p>
            <a:pPr lvl="2"/>
            <a:r>
              <a:rPr lang="cs-CZ" sz="1400" dirty="0" err="1"/>
              <a:t>Objects</a:t>
            </a:r>
            <a:r>
              <a:rPr lang="cs-CZ" sz="1400" dirty="0"/>
              <a:t> to </a:t>
            </a:r>
            <a:r>
              <a:rPr lang="cs-CZ" sz="1400" dirty="0" err="1"/>
              <a:t>Mesh</a:t>
            </a:r>
            <a:r>
              <a:rPr lang="cs-CZ" sz="1400" dirty="0"/>
              <a:t> &gt; vybrat bod „těžiště“ motoru.</a:t>
            </a:r>
          </a:p>
          <a:p>
            <a:pPr lvl="2"/>
            <a:r>
              <a:rPr lang="cs-CZ" sz="1400" dirty="0"/>
              <a:t>Element </a:t>
            </a:r>
            <a:r>
              <a:rPr lang="cs-CZ" sz="1400" dirty="0" err="1"/>
              <a:t>Properties</a:t>
            </a:r>
            <a:r>
              <a:rPr lang="cs-CZ" sz="1400" dirty="0"/>
              <a:t> &gt; CONM2 &gt; Edit </a:t>
            </a:r>
            <a:r>
              <a:rPr lang="cs-CZ" sz="1400" dirty="0" err="1"/>
              <a:t>Mesh</a:t>
            </a:r>
            <a:r>
              <a:rPr lang="cs-CZ" sz="1400" dirty="0"/>
              <a:t> </a:t>
            </a:r>
            <a:r>
              <a:rPr lang="cs-CZ" sz="1400" dirty="0" err="1"/>
              <a:t>Associated</a:t>
            </a:r>
            <a:r>
              <a:rPr lang="cs-CZ" sz="1400" dirty="0"/>
              <a:t> Data</a:t>
            </a:r>
          </a:p>
          <a:p>
            <a:pPr lvl="3"/>
            <a:r>
              <a:rPr lang="cs-CZ" sz="1200" dirty="0" err="1"/>
              <a:t>Mass</a:t>
            </a:r>
            <a:r>
              <a:rPr lang="cs-CZ" sz="1200" dirty="0"/>
              <a:t> &gt; zadejte hodnotu hmotnosti = 22kg</a:t>
            </a:r>
          </a:p>
          <a:p>
            <a:pPr lvl="2"/>
            <a:endParaRPr lang="cs-CZ" sz="1400" dirty="0"/>
          </a:p>
          <a:p>
            <a:endParaRPr lang="cs-CZ" sz="1200" dirty="0">
              <a:solidFill>
                <a:schemeClr val="bg1">
                  <a:lumMod val="50000"/>
                </a:schemeClr>
              </a:solidFill>
            </a:endParaRPr>
          </a:p>
          <a:p>
            <a:pPr marL="457200" lvl="1" indent="0">
              <a:buNone/>
            </a:pPr>
            <a:endParaRPr lang="cs-CZ" sz="2000" dirty="0"/>
          </a:p>
          <a:p>
            <a:pPr marL="457200" lvl="1" indent="0">
              <a:buNone/>
            </a:pPr>
            <a:endParaRPr lang="cs-CZ" sz="2000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="" xmlns:a16="http://schemas.microsoft.com/office/drawing/2014/main" id="{8FAEAD46-3BCC-45A0-9114-3218F77F4C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FDAA6-568C-43E2-9F8C-4A5EEC4218C5}" type="slidenum">
              <a:rPr lang="cs-CZ" smtClean="0"/>
              <a:t>14</a:t>
            </a:fld>
            <a:endParaRPr lang="cs-CZ" dirty="0"/>
          </a:p>
        </p:txBody>
      </p:sp>
      <p:sp>
        <p:nvSpPr>
          <p:cNvPr id="5" name="Zástupný obsah 4">
            <a:extLst>
              <a:ext uri="{FF2B5EF4-FFF2-40B4-BE49-F238E27FC236}">
                <a16:creationId xmlns="" xmlns:a16="http://schemas.microsoft.com/office/drawing/2014/main" id="{628A381D-9C17-44B7-AA69-770A911B9281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cs-CZ" dirty="0"/>
              <a:t>Modální analýza</a:t>
            </a:r>
          </a:p>
        </p:txBody>
      </p:sp>
      <p:sp>
        <p:nvSpPr>
          <p:cNvPr id="9" name="Obdélník 8">
            <a:extLst>
              <a:ext uri="{FF2B5EF4-FFF2-40B4-BE49-F238E27FC236}">
                <a16:creationId xmlns="" xmlns:a16="http://schemas.microsoft.com/office/drawing/2014/main" id="{1DB2C3C5-4654-489F-AAEB-6F3DBD4C660B}"/>
              </a:ext>
            </a:extLst>
          </p:cNvPr>
          <p:cNvSpPr/>
          <p:nvPr/>
        </p:nvSpPr>
        <p:spPr>
          <a:xfrm>
            <a:off x="9946893" y="746527"/>
            <a:ext cx="7707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dirty="0"/>
              <a:t>*.</a:t>
            </a:r>
            <a:r>
              <a:rPr lang="cs-CZ" dirty="0" err="1"/>
              <a:t>fem</a:t>
            </a:r>
            <a:r>
              <a:rPr lang="cs-CZ" dirty="0"/>
              <a:t> </a:t>
            </a:r>
          </a:p>
        </p:txBody>
      </p:sp>
      <p:pic>
        <p:nvPicPr>
          <p:cNvPr id="6" name="Obrázek 5">
            <a:extLst>
              <a:ext uri="{FF2B5EF4-FFF2-40B4-BE49-F238E27FC236}">
                <a16:creationId xmlns="" xmlns:a16="http://schemas.microsoft.com/office/drawing/2014/main" id="{08CC0131-FC95-4438-BE19-9E790E0989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198" y="1270315"/>
            <a:ext cx="3822230" cy="3917429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="" xmlns:a16="http://schemas.microsoft.com/office/drawing/2014/main" id="{C2CFC48A-245E-4E5F-82B4-BACAF0CB8E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46751" y="3646346"/>
            <a:ext cx="2132508" cy="3472679"/>
          </a:xfrm>
          <a:prstGeom prst="rect">
            <a:avLst/>
          </a:prstGeom>
        </p:spPr>
      </p:pic>
      <p:cxnSp>
        <p:nvCxnSpPr>
          <p:cNvPr id="11" name="Spojnice: pravoúhlá 10">
            <a:extLst>
              <a:ext uri="{FF2B5EF4-FFF2-40B4-BE49-F238E27FC236}">
                <a16:creationId xmlns="" xmlns:a16="http://schemas.microsoft.com/office/drawing/2014/main" id="{E93D5A9E-3500-4AF3-A010-CCF23214D9EA}"/>
              </a:ext>
            </a:extLst>
          </p:cNvPr>
          <p:cNvCxnSpPr>
            <a:cxnSpLocks/>
          </p:cNvCxnSpPr>
          <p:nvPr/>
        </p:nvCxnSpPr>
        <p:spPr>
          <a:xfrm>
            <a:off x="6379995" y="1965774"/>
            <a:ext cx="1473347" cy="913550"/>
          </a:xfrm>
          <a:prstGeom prst="bentConnector3">
            <a:avLst>
              <a:gd name="adj1" fmla="val 50000"/>
            </a:avLst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pojnice: pravoúhlá 11">
            <a:extLst>
              <a:ext uri="{FF2B5EF4-FFF2-40B4-BE49-F238E27FC236}">
                <a16:creationId xmlns="" xmlns:a16="http://schemas.microsoft.com/office/drawing/2014/main" id="{24876E52-F01A-4D4C-A939-61FA1AB4BA0F}"/>
              </a:ext>
            </a:extLst>
          </p:cNvPr>
          <p:cNvCxnSpPr>
            <a:cxnSpLocks/>
            <a:endCxn id="7" idx="1"/>
          </p:cNvCxnSpPr>
          <p:nvPr/>
        </p:nvCxnSpPr>
        <p:spPr>
          <a:xfrm rot="16200000" flipH="1">
            <a:off x="5796542" y="2832478"/>
            <a:ext cx="3133660" cy="1966755"/>
          </a:xfrm>
          <a:prstGeom prst="bentConnector2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4246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Nadpis 12">
            <a:extLst>
              <a:ext uri="{FF2B5EF4-FFF2-40B4-BE49-F238E27FC236}">
                <a16:creationId xmlns="" xmlns:a16="http://schemas.microsoft.com/office/drawing/2014/main" id="{DE33EA71-DAE4-4D1D-94DE-32C646B6C3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sz="3600" dirty="0"/>
              <a:t>Aplikace okrajových podmínek a nastavení úlohy</a:t>
            </a:r>
          </a:p>
        </p:txBody>
      </p:sp>
      <p:sp>
        <p:nvSpPr>
          <p:cNvPr id="15" name="Zástupný text 14">
            <a:extLst>
              <a:ext uri="{FF2B5EF4-FFF2-40B4-BE49-F238E27FC236}">
                <a16:creationId xmlns="" xmlns:a16="http://schemas.microsoft.com/office/drawing/2014/main" id="{105BC7A8-2650-4987-B10E-B7C8EA3139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*.sim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="" xmlns:a16="http://schemas.microsoft.com/office/drawing/2014/main" id="{5DA6EC64-0A87-4DBB-B1D3-A10AF4197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586FDAA6-568C-43E2-9F8C-4A5EEC4218C5}" type="slidenum">
              <a:rPr lang="en-US" sz="1000">
                <a:solidFill>
                  <a:srgbClr val="898989"/>
                </a:solidFill>
              </a:rPr>
              <a:pPr>
                <a:spcAft>
                  <a:spcPts val="600"/>
                </a:spcAft>
              </a:pPr>
              <a:t>15</a:t>
            </a:fld>
            <a:endParaRPr lang="en-US" sz="1000">
              <a:solidFill>
                <a:srgbClr val="89898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4130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19512F98-FB99-4A2A-BF84-CFBE533EDC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Okrajové podmínky úlohy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="" xmlns:a16="http://schemas.microsoft.com/office/drawing/2014/main" id="{EDE596A3-986F-4BE1-AFD6-966609E9DA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6831" y="1889386"/>
            <a:ext cx="4960167" cy="4922432"/>
          </a:xfrm>
        </p:spPr>
        <p:txBody>
          <a:bodyPr>
            <a:normAutofit/>
          </a:bodyPr>
          <a:lstStyle/>
          <a:p>
            <a:r>
              <a:rPr lang="cs-CZ" dirty="0"/>
              <a:t>Uložení modelu v prostoru</a:t>
            </a:r>
          </a:p>
          <a:p>
            <a:pPr marL="457200" lvl="1" indent="0">
              <a:buNone/>
            </a:pPr>
            <a:r>
              <a:rPr lang="cs-CZ" sz="2000" dirty="0"/>
              <a:t>Pro volné uložení není nutné nastavit žádné okrajové podmínky z hlediska odebrání stupňů volnosti …</a:t>
            </a:r>
          </a:p>
          <a:p>
            <a:pPr lvl="1"/>
            <a:r>
              <a:rPr lang="cs-CZ" sz="1600" dirty="0"/>
              <a:t>U úlohy se nedefinují žádné omezení.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="" xmlns:a16="http://schemas.microsoft.com/office/drawing/2014/main" id="{5F6A72D9-0963-404A-9DBA-30B73AC932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FDAA6-568C-43E2-9F8C-4A5EEC4218C5}" type="slidenum">
              <a:rPr lang="cs-CZ" smtClean="0"/>
              <a:t>16</a:t>
            </a:fld>
            <a:endParaRPr lang="cs-CZ" dirty="0"/>
          </a:p>
        </p:txBody>
      </p:sp>
      <p:sp>
        <p:nvSpPr>
          <p:cNvPr id="5" name="Zástupný obsah 4">
            <a:extLst>
              <a:ext uri="{FF2B5EF4-FFF2-40B4-BE49-F238E27FC236}">
                <a16:creationId xmlns="" xmlns:a16="http://schemas.microsoft.com/office/drawing/2014/main" id="{10833B37-597A-45C3-A844-F83BC0C8D827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cs-CZ" dirty="0"/>
              <a:t>Modální analýza</a:t>
            </a:r>
          </a:p>
        </p:txBody>
      </p:sp>
      <p:pic>
        <p:nvPicPr>
          <p:cNvPr id="9" name="Obrázek 8">
            <a:extLst>
              <a:ext uri="{FF2B5EF4-FFF2-40B4-BE49-F238E27FC236}">
                <a16:creationId xmlns="" xmlns:a16="http://schemas.microsoft.com/office/drawing/2014/main" id="{91C282D6-6CEA-4A06-9A45-B33F591930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3754" y="1889386"/>
            <a:ext cx="1731713" cy="2714462"/>
          </a:xfrm>
          <a:prstGeom prst="rect">
            <a:avLst/>
          </a:prstGeom>
        </p:spPr>
      </p:pic>
      <p:pic>
        <p:nvPicPr>
          <p:cNvPr id="10" name="Obrázek 9">
            <a:extLst>
              <a:ext uri="{FF2B5EF4-FFF2-40B4-BE49-F238E27FC236}">
                <a16:creationId xmlns="" xmlns:a16="http://schemas.microsoft.com/office/drawing/2014/main" id="{E58D2A7F-4D35-48EA-B979-E1D92FBCF303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809894" y="2446452"/>
            <a:ext cx="3325620" cy="4526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4262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CF911C5F-6C5D-46AC-A774-4E1F4FF8AE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400" dirty="0"/>
              <a:t>Nastavení řešiče úlohy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="" xmlns:a16="http://schemas.microsoft.com/office/drawing/2014/main" id="{6162654F-30A5-4395-908C-B424410EB2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*.sim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="" xmlns:a16="http://schemas.microsoft.com/office/drawing/2014/main" id="{F7BA1172-F0B5-4CE4-A57F-EDADDED338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FDAA6-568C-43E2-9F8C-4A5EEC4218C5}" type="slidenum">
              <a:rPr lang="cs-CZ" smtClean="0"/>
              <a:t>17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044038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FDC3658C-D397-460F-8DFD-88E6A6B41F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Nastavení úlohy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="" xmlns:a16="http://schemas.microsoft.com/office/drawing/2014/main" id="{BAE914BD-C2D0-4BAA-996A-9020654046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6831" y="1889386"/>
            <a:ext cx="6817147" cy="4922432"/>
          </a:xfrm>
        </p:spPr>
        <p:txBody>
          <a:bodyPr>
            <a:normAutofit/>
          </a:bodyPr>
          <a:lstStyle/>
          <a:p>
            <a:r>
              <a:rPr lang="cs-CZ" sz="2400" dirty="0"/>
              <a:t>Edit &gt; </a:t>
            </a:r>
            <a:r>
              <a:rPr lang="cs-CZ" sz="2400" dirty="0" err="1"/>
              <a:t>Subcase</a:t>
            </a:r>
            <a:r>
              <a:rPr lang="cs-CZ" sz="2400" dirty="0"/>
              <a:t> – </a:t>
            </a:r>
            <a:r>
              <a:rPr lang="cs-CZ" sz="2400" dirty="0" err="1"/>
              <a:t>Eigenvalue</a:t>
            </a:r>
            <a:r>
              <a:rPr lang="cs-CZ" sz="2400" dirty="0"/>
              <a:t> </a:t>
            </a:r>
            <a:r>
              <a:rPr lang="cs-CZ" sz="2400" dirty="0" err="1"/>
              <a:t>Method</a:t>
            </a:r>
            <a:r>
              <a:rPr lang="cs-CZ" sz="2400" dirty="0"/>
              <a:t> …</a:t>
            </a:r>
          </a:p>
          <a:p>
            <a:pPr marL="0" indent="0">
              <a:buNone/>
            </a:pPr>
            <a:r>
              <a:rPr lang="cs-CZ" sz="1800" dirty="0">
                <a:solidFill>
                  <a:schemeClr val="bg1">
                    <a:lumMod val="50000"/>
                  </a:schemeClr>
                </a:solidFill>
              </a:rPr>
              <a:t>	// nastavení modální analýzy</a:t>
            </a:r>
          </a:p>
          <a:p>
            <a:pPr lvl="1"/>
            <a:r>
              <a:rPr lang="cs-CZ" sz="2000" dirty="0" err="1"/>
              <a:t>Eigenvalue</a:t>
            </a:r>
            <a:r>
              <a:rPr lang="cs-CZ" sz="2000" dirty="0"/>
              <a:t> </a:t>
            </a:r>
            <a:r>
              <a:rPr lang="cs-CZ" sz="2000" dirty="0" err="1"/>
              <a:t>Method</a:t>
            </a:r>
            <a:r>
              <a:rPr lang="cs-CZ" sz="2000" dirty="0"/>
              <a:t> &gt; </a:t>
            </a:r>
            <a:r>
              <a:rPr lang="cs-CZ" sz="2000" dirty="0" err="1"/>
              <a:t>Lanczos</a:t>
            </a:r>
            <a:endParaRPr lang="cs-CZ" sz="2000" dirty="0"/>
          </a:p>
          <a:p>
            <a:pPr marL="914400" lvl="2" indent="0">
              <a:buNone/>
            </a:pPr>
            <a:r>
              <a:rPr lang="cs-CZ" sz="1800" dirty="0">
                <a:solidFill>
                  <a:schemeClr val="bg1">
                    <a:lumMod val="50000"/>
                  </a:schemeClr>
                </a:solidFill>
              </a:rPr>
              <a:t>// nastavení typu metody</a:t>
            </a:r>
          </a:p>
          <a:p>
            <a:pPr lvl="2"/>
            <a:r>
              <a:rPr lang="cs-CZ" sz="1800" dirty="0" err="1"/>
              <a:t>Lanczos</a:t>
            </a:r>
            <a:r>
              <a:rPr lang="cs-CZ" sz="1800" dirty="0"/>
              <a:t> Data &gt; Edit …</a:t>
            </a:r>
          </a:p>
          <a:p>
            <a:pPr lvl="3"/>
            <a:r>
              <a:rPr lang="cs-CZ" sz="1600" dirty="0" err="1"/>
              <a:t>Frequency</a:t>
            </a:r>
            <a:r>
              <a:rPr lang="cs-CZ" sz="1600" dirty="0"/>
              <a:t> </a:t>
            </a:r>
            <a:r>
              <a:rPr lang="cs-CZ" sz="1600" dirty="0" err="1"/>
              <a:t>Options</a:t>
            </a:r>
            <a:endParaRPr lang="cs-CZ" sz="1600" dirty="0"/>
          </a:p>
          <a:p>
            <a:pPr lvl="4"/>
            <a:r>
              <a:rPr lang="cs-CZ" sz="1200" dirty="0" err="1"/>
              <a:t>Frequency</a:t>
            </a:r>
            <a:r>
              <a:rPr lang="cs-CZ" sz="1200" dirty="0"/>
              <a:t> </a:t>
            </a:r>
            <a:r>
              <a:rPr lang="cs-CZ" sz="1200" dirty="0" err="1"/>
              <a:t>Range</a:t>
            </a:r>
            <a:r>
              <a:rPr lang="cs-CZ" sz="1200" dirty="0"/>
              <a:t> – </a:t>
            </a:r>
            <a:r>
              <a:rPr lang="cs-CZ" sz="1200" dirty="0" err="1"/>
              <a:t>Lower</a:t>
            </a:r>
            <a:r>
              <a:rPr lang="cs-CZ" sz="1200" dirty="0"/>
              <a:t> / </a:t>
            </a:r>
            <a:r>
              <a:rPr lang="cs-CZ" sz="1200" dirty="0" err="1"/>
              <a:t>Upper</a:t>
            </a:r>
            <a:r>
              <a:rPr lang="cs-CZ" sz="1200" dirty="0"/>
              <a:t> Limit</a:t>
            </a:r>
          </a:p>
          <a:p>
            <a:pPr marL="1371600" lvl="3" indent="0">
              <a:buNone/>
            </a:pPr>
            <a:r>
              <a:rPr lang="cs-CZ" sz="1200" dirty="0">
                <a:solidFill>
                  <a:schemeClr val="bg1">
                    <a:lumMod val="50000"/>
                  </a:schemeClr>
                </a:solidFill>
              </a:rPr>
              <a:t>		// definování rozsahu hledání vlastních frekvencí</a:t>
            </a:r>
          </a:p>
          <a:p>
            <a:pPr lvl="4"/>
            <a:r>
              <a:rPr lang="cs-CZ" sz="1200" dirty="0" err="1"/>
              <a:t>Number</a:t>
            </a:r>
            <a:r>
              <a:rPr lang="cs-CZ" sz="1200" dirty="0"/>
              <a:t> </a:t>
            </a:r>
            <a:r>
              <a:rPr lang="cs-CZ" sz="1200" dirty="0" err="1"/>
              <a:t>of</a:t>
            </a:r>
            <a:r>
              <a:rPr lang="cs-CZ" sz="1200" dirty="0"/>
              <a:t> </a:t>
            </a:r>
            <a:r>
              <a:rPr lang="cs-CZ" sz="1200" dirty="0" err="1"/>
              <a:t>Desired</a:t>
            </a:r>
            <a:r>
              <a:rPr lang="cs-CZ" sz="1200" dirty="0"/>
              <a:t> </a:t>
            </a:r>
            <a:r>
              <a:rPr lang="cs-CZ" sz="1200" dirty="0" err="1"/>
              <a:t>Modes</a:t>
            </a:r>
            <a:r>
              <a:rPr lang="cs-CZ" sz="1200" dirty="0"/>
              <a:t> &gt; 12</a:t>
            </a:r>
          </a:p>
          <a:p>
            <a:pPr marL="1371600" lvl="3" indent="0">
              <a:buNone/>
            </a:pPr>
            <a:r>
              <a:rPr lang="cs-CZ" sz="1200" dirty="0">
                <a:solidFill>
                  <a:schemeClr val="bg1">
                    <a:lumMod val="50000"/>
                  </a:schemeClr>
                </a:solidFill>
              </a:rPr>
              <a:t>		// definování počtu výsledných (prvních nalezených) módů</a:t>
            </a:r>
          </a:p>
          <a:p>
            <a:pPr lvl="3"/>
            <a:r>
              <a:rPr lang="cs-CZ" sz="1600" dirty="0" err="1"/>
              <a:t>Extraction</a:t>
            </a:r>
            <a:r>
              <a:rPr lang="cs-CZ" sz="1600" dirty="0"/>
              <a:t> Data</a:t>
            </a:r>
          </a:p>
          <a:p>
            <a:pPr lvl="4"/>
            <a:r>
              <a:rPr lang="cs-CZ" sz="1200" dirty="0" err="1"/>
              <a:t>Number</a:t>
            </a:r>
            <a:r>
              <a:rPr lang="cs-CZ" sz="1200" dirty="0"/>
              <a:t> </a:t>
            </a:r>
            <a:r>
              <a:rPr lang="cs-CZ" sz="1200" dirty="0" err="1"/>
              <a:t>of</a:t>
            </a:r>
            <a:r>
              <a:rPr lang="cs-CZ" sz="1200" dirty="0"/>
              <a:t> </a:t>
            </a:r>
            <a:r>
              <a:rPr lang="cs-CZ" sz="1200" dirty="0" err="1"/>
              <a:t>Vectors</a:t>
            </a:r>
            <a:endParaRPr lang="cs-CZ" sz="1200" dirty="0"/>
          </a:p>
          <a:p>
            <a:pPr marL="1371600" lvl="3" indent="0">
              <a:buNone/>
            </a:pPr>
            <a:r>
              <a:rPr lang="cs-CZ" sz="1200" dirty="0">
                <a:solidFill>
                  <a:schemeClr val="bg1">
                    <a:lumMod val="50000"/>
                  </a:schemeClr>
                </a:solidFill>
              </a:rPr>
              <a:t>		// definování počtů vektorů</a:t>
            </a:r>
          </a:p>
          <a:p>
            <a:pPr lvl="4"/>
            <a:r>
              <a:rPr lang="cs-CZ" sz="1200" dirty="0" err="1"/>
              <a:t>Estimate</a:t>
            </a:r>
            <a:r>
              <a:rPr lang="cs-CZ" sz="1200" dirty="0"/>
              <a:t> </a:t>
            </a:r>
            <a:r>
              <a:rPr lang="cs-CZ" sz="1200" dirty="0" err="1"/>
              <a:t>of</a:t>
            </a:r>
            <a:r>
              <a:rPr lang="cs-CZ" sz="1200" dirty="0"/>
              <a:t> </a:t>
            </a:r>
            <a:r>
              <a:rPr lang="cs-CZ" sz="1200" dirty="0" err="1"/>
              <a:t>the</a:t>
            </a:r>
            <a:r>
              <a:rPr lang="cs-CZ" sz="1200" dirty="0"/>
              <a:t> </a:t>
            </a:r>
            <a:r>
              <a:rPr lang="cs-CZ" sz="1200" dirty="0" err="1"/>
              <a:t>First</a:t>
            </a:r>
            <a:r>
              <a:rPr lang="cs-CZ" sz="1200" dirty="0"/>
              <a:t> Natural </a:t>
            </a:r>
            <a:r>
              <a:rPr lang="cs-CZ" sz="1200" dirty="0" err="1"/>
              <a:t>Frequency</a:t>
            </a:r>
            <a:endParaRPr lang="cs-CZ" sz="1200" dirty="0"/>
          </a:p>
          <a:p>
            <a:pPr marL="1371600" lvl="3" indent="0">
              <a:buNone/>
            </a:pPr>
            <a:r>
              <a:rPr lang="cs-CZ" sz="1200" dirty="0">
                <a:solidFill>
                  <a:schemeClr val="bg1">
                    <a:lumMod val="50000"/>
                  </a:schemeClr>
                </a:solidFill>
              </a:rPr>
              <a:t>		// definování odhadované první vlastní frekvence … je vhodné definovat zejména u úloh, kde víme kde se cca. první vlastní frekvence může nacházet &gt;&gt; čímž můžeme značně snížit celkový výpočetní čas úlohy.</a:t>
            </a:r>
          </a:p>
          <a:p>
            <a:pPr marL="1371600" lvl="3" indent="0">
              <a:buNone/>
            </a:pPr>
            <a:endParaRPr lang="cs-CZ" sz="1200" dirty="0">
              <a:solidFill>
                <a:schemeClr val="bg1">
                  <a:lumMod val="50000"/>
                </a:schemeClr>
              </a:solidFill>
            </a:endParaRPr>
          </a:p>
          <a:p>
            <a:pPr marL="1371600" lvl="3" indent="0">
              <a:buNone/>
            </a:pPr>
            <a:endParaRPr lang="cs-CZ" sz="1200" dirty="0">
              <a:solidFill>
                <a:schemeClr val="bg1">
                  <a:lumMod val="50000"/>
                </a:schemeClr>
              </a:solidFill>
            </a:endParaRPr>
          </a:p>
          <a:p>
            <a:pPr marL="1371600" lvl="3" indent="0">
              <a:buNone/>
            </a:pPr>
            <a:endParaRPr lang="cs-CZ" sz="1200" dirty="0">
              <a:solidFill>
                <a:schemeClr val="bg1">
                  <a:lumMod val="50000"/>
                </a:schemeClr>
              </a:solidFill>
            </a:endParaRPr>
          </a:p>
          <a:p>
            <a:pPr marL="1371600" lvl="3" indent="0">
              <a:buNone/>
            </a:pPr>
            <a:endParaRPr lang="cs-CZ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="" xmlns:a16="http://schemas.microsoft.com/office/drawing/2014/main" id="{E63DADF1-2B41-47BB-B51A-E0815CE49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FDAA6-568C-43E2-9F8C-4A5EEC4218C5}" type="slidenum">
              <a:rPr lang="cs-CZ" smtClean="0"/>
              <a:t>18</a:t>
            </a:fld>
            <a:endParaRPr lang="cs-CZ" dirty="0"/>
          </a:p>
        </p:txBody>
      </p:sp>
      <p:sp>
        <p:nvSpPr>
          <p:cNvPr id="5" name="Zástupný obsah 4">
            <a:extLst>
              <a:ext uri="{FF2B5EF4-FFF2-40B4-BE49-F238E27FC236}">
                <a16:creationId xmlns="" xmlns:a16="http://schemas.microsoft.com/office/drawing/2014/main" id="{D595CAFC-5770-464F-BEE7-469B2B0C01F9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cs-CZ" dirty="0"/>
              <a:t>Modální analýza</a:t>
            </a:r>
          </a:p>
        </p:txBody>
      </p:sp>
      <p:pic>
        <p:nvPicPr>
          <p:cNvPr id="8" name="Obrázek 7">
            <a:extLst>
              <a:ext uri="{FF2B5EF4-FFF2-40B4-BE49-F238E27FC236}">
                <a16:creationId xmlns="" xmlns:a16="http://schemas.microsoft.com/office/drawing/2014/main" id="{198C0FE5-88CA-42F5-B705-CB01F1B62F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2829" y="1342620"/>
            <a:ext cx="2285920" cy="3449930"/>
          </a:xfrm>
          <a:prstGeom prst="rect">
            <a:avLst/>
          </a:prstGeom>
        </p:spPr>
      </p:pic>
      <p:pic>
        <p:nvPicPr>
          <p:cNvPr id="9" name="Obrázek 8">
            <a:extLst>
              <a:ext uri="{FF2B5EF4-FFF2-40B4-BE49-F238E27FC236}">
                <a16:creationId xmlns="" xmlns:a16="http://schemas.microsoft.com/office/drawing/2014/main" id="{0EEEE798-B703-457E-8D0F-7655C13DDA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39124" y="3540853"/>
            <a:ext cx="2150750" cy="3270965"/>
          </a:xfrm>
          <a:prstGeom prst="rect">
            <a:avLst/>
          </a:prstGeom>
        </p:spPr>
      </p:pic>
      <p:cxnSp>
        <p:nvCxnSpPr>
          <p:cNvPr id="11" name="Spojnice: pravoúhlá 10">
            <a:extLst>
              <a:ext uri="{FF2B5EF4-FFF2-40B4-BE49-F238E27FC236}">
                <a16:creationId xmlns="" xmlns:a16="http://schemas.microsoft.com/office/drawing/2014/main" id="{17879624-BFCF-4907-932A-2FF9B2DCF8DC}"/>
              </a:ext>
            </a:extLst>
          </p:cNvPr>
          <p:cNvCxnSpPr>
            <a:cxnSpLocks/>
            <a:endCxn id="9" idx="1"/>
          </p:cNvCxnSpPr>
          <p:nvPr/>
        </p:nvCxnSpPr>
        <p:spPr>
          <a:xfrm rot="16200000" flipH="1">
            <a:off x="7563666" y="4300876"/>
            <a:ext cx="1494049" cy="256868"/>
          </a:xfrm>
          <a:prstGeom prst="bentConnector2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49407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Nadpis 12">
            <a:extLst>
              <a:ext uri="{FF2B5EF4-FFF2-40B4-BE49-F238E27FC236}">
                <a16:creationId xmlns="" xmlns:a16="http://schemas.microsoft.com/office/drawing/2014/main" id="{DE33EA71-DAE4-4D1D-94DE-32C646B6C3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200" dirty="0"/>
              <a:t>Post-processing úlohy</a:t>
            </a:r>
          </a:p>
        </p:txBody>
      </p:sp>
      <p:sp>
        <p:nvSpPr>
          <p:cNvPr id="15" name="Zástupný text 14">
            <a:extLst>
              <a:ext uri="{FF2B5EF4-FFF2-40B4-BE49-F238E27FC236}">
                <a16:creationId xmlns="" xmlns:a16="http://schemas.microsoft.com/office/drawing/2014/main" id="{105BC7A8-2650-4987-B10E-B7C8EA3139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Práce s výsledky úlohy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="" xmlns:a16="http://schemas.microsoft.com/office/drawing/2014/main" id="{5DA6EC64-0A87-4DBB-B1D3-A10AF4197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586FDAA6-568C-43E2-9F8C-4A5EEC4218C5}" type="slidenum">
              <a:rPr lang="en-US" sz="1000">
                <a:solidFill>
                  <a:srgbClr val="898989"/>
                </a:solidFill>
              </a:rPr>
              <a:pPr>
                <a:spcAft>
                  <a:spcPts val="600"/>
                </a:spcAft>
              </a:pPr>
              <a:t>19</a:t>
            </a:fld>
            <a:endParaRPr lang="en-US" sz="1000">
              <a:solidFill>
                <a:srgbClr val="89898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8374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68234A60-2816-41E5-A687-EBDF691224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Výsledky úlohy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="" xmlns:a16="http://schemas.microsoft.com/office/drawing/2014/main" id="{13AA1F79-8F4A-420B-87E0-B965E9E0FA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6830" y="1889386"/>
            <a:ext cx="5681725" cy="4922432"/>
          </a:xfrm>
        </p:spPr>
        <p:txBody>
          <a:bodyPr>
            <a:normAutofit/>
          </a:bodyPr>
          <a:lstStyle/>
          <a:p>
            <a:r>
              <a:rPr lang="cs-CZ" sz="2000" dirty="0"/>
              <a:t>Výsledky otevřeme po proběhnutí analýzy pod složkou </a:t>
            </a:r>
            <a:r>
              <a:rPr lang="cs-CZ" sz="2000" i="1" dirty="0" err="1"/>
              <a:t>Results</a:t>
            </a:r>
            <a:r>
              <a:rPr lang="cs-CZ" sz="2000" dirty="0"/>
              <a:t> v záložce </a:t>
            </a:r>
            <a:r>
              <a:rPr lang="cs-CZ" sz="2000" i="1" dirty="0" err="1"/>
              <a:t>Simulation</a:t>
            </a:r>
            <a:r>
              <a:rPr lang="cs-CZ" sz="2000" i="1" dirty="0"/>
              <a:t> </a:t>
            </a:r>
            <a:r>
              <a:rPr lang="cs-CZ" sz="2000" i="1" dirty="0" err="1"/>
              <a:t>Navigator</a:t>
            </a:r>
            <a:r>
              <a:rPr lang="cs-CZ" sz="2000" i="1" dirty="0"/>
              <a:t>. </a:t>
            </a:r>
          </a:p>
          <a:p>
            <a:r>
              <a:rPr lang="cs-CZ" sz="2000" dirty="0"/>
              <a:t>Veškeré základní funkce z hlediska zobrazení výsledků jsou shromážděny v dialogovém okně </a:t>
            </a:r>
            <a:r>
              <a:rPr lang="cs-CZ" sz="2000" i="1" dirty="0"/>
              <a:t>Edit Post </a:t>
            </a:r>
            <a:r>
              <a:rPr lang="cs-CZ" sz="2000" i="1" dirty="0" err="1"/>
              <a:t>View</a:t>
            </a:r>
            <a:r>
              <a:rPr lang="cs-CZ" sz="2000" i="1" dirty="0"/>
              <a:t>.</a:t>
            </a:r>
          </a:p>
          <a:p>
            <a:pPr lvl="1"/>
            <a:r>
              <a:rPr lang="cs-CZ" sz="1600" i="1" dirty="0" err="1"/>
              <a:t>Results</a:t>
            </a:r>
            <a:r>
              <a:rPr lang="cs-CZ" sz="1600" i="1" dirty="0"/>
              <a:t> &gt;&gt; Post </a:t>
            </a:r>
            <a:r>
              <a:rPr lang="cs-CZ" sz="1600" i="1" dirty="0" err="1"/>
              <a:t>View</a:t>
            </a:r>
            <a:r>
              <a:rPr lang="cs-CZ" sz="1600" i="1" dirty="0"/>
              <a:t> &gt;&gt; Edit Post </a:t>
            </a:r>
            <a:r>
              <a:rPr lang="cs-CZ" sz="1600" i="1" dirty="0" err="1"/>
              <a:t>View</a:t>
            </a:r>
            <a:endParaRPr lang="cs-CZ" sz="1600" i="1" dirty="0"/>
          </a:p>
          <a:p>
            <a:pPr lvl="1"/>
            <a:endParaRPr lang="cs-CZ" sz="1600" i="1" dirty="0"/>
          </a:p>
          <a:p>
            <a:pPr lvl="1"/>
            <a:r>
              <a:rPr lang="cs-CZ" sz="1600" i="1" dirty="0"/>
              <a:t>Edit Post </a:t>
            </a:r>
            <a:r>
              <a:rPr lang="cs-CZ" sz="1600" i="1" dirty="0" err="1"/>
              <a:t>View</a:t>
            </a:r>
            <a:endParaRPr lang="cs-CZ" sz="1600" i="1" dirty="0"/>
          </a:p>
          <a:p>
            <a:pPr lvl="2"/>
            <a:r>
              <a:rPr lang="cs-CZ" sz="1200" i="1" dirty="0" err="1"/>
              <a:t>Result</a:t>
            </a:r>
            <a:r>
              <a:rPr lang="cs-CZ" sz="1200" i="1" dirty="0"/>
              <a:t> – výběr výsledků úlohy</a:t>
            </a:r>
          </a:p>
          <a:p>
            <a:pPr lvl="3"/>
            <a:r>
              <a:rPr lang="cs-CZ" sz="1000" i="1" dirty="0" err="1"/>
              <a:t>Result</a:t>
            </a:r>
            <a:r>
              <a:rPr lang="cs-CZ" sz="1000" i="1" dirty="0"/>
              <a:t> </a:t>
            </a:r>
            <a:r>
              <a:rPr lang="cs-CZ" sz="1000" i="1" dirty="0" err="1"/>
              <a:t>Selection</a:t>
            </a:r>
            <a:r>
              <a:rPr lang="cs-CZ" sz="1000" i="1" dirty="0"/>
              <a:t> - výběr výsledků úlohy nebo pod-úlohy</a:t>
            </a:r>
          </a:p>
          <a:p>
            <a:pPr lvl="3"/>
            <a:r>
              <a:rPr lang="cs-CZ" sz="1000" i="1" dirty="0" err="1"/>
              <a:t>Result</a:t>
            </a:r>
            <a:r>
              <a:rPr lang="cs-CZ" sz="1000" i="1" dirty="0"/>
              <a:t> Type – výběr typu výsledků a způsob zobrazení</a:t>
            </a:r>
          </a:p>
          <a:p>
            <a:pPr lvl="3"/>
            <a:r>
              <a:rPr lang="cs-CZ" sz="1000" i="1" dirty="0" err="1"/>
              <a:t>Result</a:t>
            </a:r>
            <a:r>
              <a:rPr lang="cs-CZ" sz="1000" i="1" dirty="0"/>
              <a:t> </a:t>
            </a:r>
            <a:r>
              <a:rPr lang="cs-CZ" sz="1000" i="1" dirty="0" err="1"/>
              <a:t>Combination</a:t>
            </a:r>
            <a:r>
              <a:rPr lang="cs-CZ" sz="1000" i="1" dirty="0"/>
              <a:t> – možnost zprůměrování výsledků (na rozhraní elementů nebo uzlů)</a:t>
            </a:r>
          </a:p>
          <a:p>
            <a:pPr lvl="3"/>
            <a:r>
              <a:rPr lang="cs-CZ" sz="1000" i="1" dirty="0" err="1"/>
              <a:t>Coordinate</a:t>
            </a:r>
            <a:r>
              <a:rPr lang="cs-CZ" sz="1000" i="1" dirty="0"/>
              <a:t> </a:t>
            </a:r>
            <a:r>
              <a:rPr lang="cs-CZ" sz="1000" i="1" dirty="0" err="1"/>
              <a:t>System</a:t>
            </a:r>
            <a:r>
              <a:rPr lang="cs-CZ" sz="1000" i="1" dirty="0"/>
              <a:t> – volba souřadného systému</a:t>
            </a:r>
          </a:p>
          <a:p>
            <a:pPr lvl="3"/>
            <a:r>
              <a:rPr lang="cs-CZ" sz="1000" i="1" dirty="0" err="1"/>
              <a:t>Units</a:t>
            </a:r>
            <a:r>
              <a:rPr lang="cs-CZ" sz="1000" i="1" dirty="0"/>
              <a:t> – výběr jednotek výsledků</a:t>
            </a:r>
          </a:p>
          <a:p>
            <a:pPr lvl="3"/>
            <a:r>
              <a:rPr lang="cs-CZ" sz="1000" i="1" dirty="0" err="1"/>
              <a:t>Scale</a:t>
            </a:r>
            <a:r>
              <a:rPr lang="cs-CZ" sz="1000" i="1" dirty="0"/>
              <a:t> – měřítko výsledků (možné použít např. u úloh lineární statiky)</a:t>
            </a:r>
          </a:p>
          <a:p>
            <a:pPr lvl="2"/>
            <a:r>
              <a:rPr lang="cs-CZ" sz="1200" i="1" dirty="0"/>
              <a:t>Display – nastavení způsobu vykreslení výsledků, možnost zobrazení výsledků v řezu</a:t>
            </a:r>
          </a:p>
          <a:p>
            <a:pPr lvl="2"/>
            <a:r>
              <a:rPr lang="cs-CZ" sz="1200" i="1" dirty="0" err="1"/>
              <a:t>Deformation</a:t>
            </a:r>
            <a:r>
              <a:rPr lang="cs-CZ" sz="1200" i="1" dirty="0"/>
              <a:t> – nastavení deformace výsledků</a:t>
            </a:r>
          </a:p>
          <a:p>
            <a:pPr lvl="2"/>
            <a:r>
              <a:rPr lang="cs-CZ" sz="1200" i="1" dirty="0"/>
              <a:t>Legend – nastavení zobrazení legendy a anotací výsledků</a:t>
            </a:r>
          </a:p>
          <a:p>
            <a:pPr lvl="2"/>
            <a:endParaRPr lang="cs-CZ" sz="1200" i="1" dirty="0"/>
          </a:p>
          <a:p>
            <a:pPr lvl="3"/>
            <a:endParaRPr lang="cs-CZ" sz="1000" i="1" dirty="0"/>
          </a:p>
          <a:p>
            <a:pPr lvl="1"/>
            <a:endParaRPr lang="cs-CZ" sz="700" i="1" dirty="0">
              <a:solidFill>
                <a:schemeClr val="bg1">
                  <a:lumMod val="50000"/>
                </a:schemeClr>
              </a:solidFill>
            </a:endParaRPr>
          </a:p>
          <a:p>
            <a:pPr marL="457200" lvl="1" indent="0">
              <a:buNone/>
            </a:pPr>
            <a:endParaRPr lang="cs-CZ" sz="1800" dirty="0"/>
          </a:p>
          <a:p>
            <a:pPr marL="457200" lvl="1" indent="0">
              <a:buNone/>
            </a:pPr>
            <a:endParaRPr lang="cs-CZ" sz="1800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="" xmlns:a16="http://schemas.microsoft.com/office/drawing/2014/main" id="{8FAEAD46-3BCC-45A0-9114-3218F77F4C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FDAA6-568C-43E2-9F8C-4A5EEC4218C5}" type="slidenum">
              <a:rPr lang="cs-CZ" smtClean="0"/>
              <a:t>20</a:t>
            </a:fld>
            <a:endParaRPr lang="cs-CZ" dirty="0"/>
          </a:p>
        </p:txBody>
      </p:sp>
      <p:sp>
        <p:nvSpPr>
          <p:cNvPr id="5" name="Zástupný obsah 4">
            <a:extLst>
              <a:ext uri="{FF2B5EF4-FFF2-40B4-BE49-F238E27FC236}">
                <a16:creationId xmlns="" xmlns:a16="http://schemas.microsoft.com/office/drawing/2014/main" id="{628A381D-9C17-44B7-AA69-770A911B9281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cs-CZ" dirty="0"/>
              <a:t>Modální analýza</a:t>
            </a:r>
          </a:p>
        </p:txBody>
      </p:sp>
      <p:pic>
        <p:nvPicPr>
          <p:cNvPr id="6" name="Obrázek 5">
            <a:extLst>
              <a:ext uri="{FF2B5EF4-FFF2-40B4-BE49-F238E27FC236}">
                <a16:creationId xmlns="" xmlns:a16="http://schemas.microsoft.com/office/drawing/2014/main" id="{1EBD8705-BB7A-4EA6-B12E-DD8D4609FF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4118" y="1685651"/>
            <a:ext cx="1459632" cy="4367000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="" xmlns:a16="http://schemas.microsoft.com/office/drawing/2014/main" id="{53D45DCA-D6F1-4714-9FCC-8C18272925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10507" y="2167102"/>
            <a:ext cx="1457610" cy="4367000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="" xmlns:a16="http://schemas.microsoft.com/office/drawing/2014/main" id="{5542602F-8C10-4586-A0C8-388E850302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22917" y="1597925"/>
            <a:ext cx="1461659" cy="4367000"/>
          </a:xfrm>
          <a:prstGeom prst="rect">
            <a:avLst/>
          </a:prstGeom>
        </p:spPr>
      </p:pic>
      <p:pic>
        <p:nvPicPr>
          <p:cNvPr id="11" name="Obrázek 10">
            <a:extLst>
              <a:ext uri="{FF2B5EF4-FFF2-40B4-BE49-F238E27FC236}">
                <a16:creationId xmlns="" xmlns:a16="http://schemas.microsoft.com/office/drawing/2014/main" id="{5DC43FAB-220B-4F97-8031-765377B1B18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03794" y="2444818"/>
            <a:ext cx="1449998" cy="436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68234A60-2816-41E5-A687-EBDF691224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Výsledky úlohy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="" xmlns:a16="http://schemas.microsoft.com/office/drawing/2014/main" id="{13AA1F79-8F4A-420B-87E0-B965E9E0FA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6830" y="1889386"/>
            <a:ext cx="4999870" cy="4922432"/>
          </a:xfrm>
        </p:spPr>
        <p:txBody>
          <a:bodyPr>
            <a:normAutofit fontScale="92500" lnSpcReduction="10000"/>
          </a:bodyPr>
          <a:lstStyle/>
          <a:p>
            <a:r>
              <a:rPr lang="cs-CZ" sz="2400" dirty="0"/>
              <a:t>U volného uložení obsahují výsledky úlohy i tzv. </a:t>
            </a:r>
            <a:r>
              <a:rPr lang="cs-CZ" sz="2400" dirty="0" err="1"/>
              <a:t>Rigid</a:t>
            </a:r>
            <a:r>
              <a:rPr lang="cs-CZ" sz="2400" dirty="0"/>
              <a:t> body </a:t>
            </a:r>
            <a:r>
              <a:rPr lang="cs-CZ" sz="2400" dirty="0" err="1"/>
              <a:t>modes</a:t>
            </a:r>
            <a:endParaRPr lang="cs-CZ" sz="2400" dirty="0"/>
          </a:p>
          <a:p>
            <a:pPr lvl="1"/>
            <a:r>
              <a:rPr lang="cs-CZ" sz="2000" i="1" dirty="0"/>
              <a:t>výpočtem volné struktury, lze odhalit chyby při tvorbě modelu</a:t>
            </a:r>
          </a:p>
          <a:p>
            <a:pPr lvl="1"/>
            <a:r>
              <a:rPr lang="cs-CZ" sz="2000" i="1" dirty="0"/>
              <a:t>pro výpočet modů tuhých těles je nutné nastavit dolní limit frekvence na 1 Hz</a:t>
            </a:r>
          </a:p>
          <a:p>
            <a:pPr lvl="2"/>
            <a:endParaRPr lang="cs-CZ" sz="1600" i="1" dirty="0"/>
          </a:p>
          <a:p>
            <a:pPr lvl="3"/>
            <a:endParaRPr lang="cs-CZ" sz="1100" i="1" dirty="0"/>
          </a:p>
          <a:p>
            <a:pPr lvl="1"/>
            <a:r>
              <a:rPr lang="cs-CZ" sz="2000" i="1" dirty="0"/>
              <a:t>Kdy výsledkem modální analýzy jsou tzv. vlastní tvary a vlastní frekvence</a:t>
            </a:r>
          </a:p>
          <a:p>
            <a:pPr lvl="2"/>
            <a:r>
              <a:rPr lang="cs-CZ" sz="1700" i="1" dirty="0"/>
              <a:t>výsledky jsou řazeny vzestupně dle frekvence</a:t>
            </a:r>
          </a:p>
          <a:p>
            <a:pPr lvl="2"/>
            <a:r>
              <a:rPr lang="cs-CZ" sz="1700" i="1" dirty="0"/>
              <a:t>vlastní tvary reprezentují dynamický stav ve kterém jsou elastické a setrvačné síly v rovnováze (pokud není aplikováno vnější zatížení). </a:t>
            </a:r>
          </a:p>
          <a:p>
            <a:pPr lvl="2"/>
            <a:r>
              <a:rPr lang="cs-CZ" sz="1700" i="1" dirty="0"/>
              <a:t>Velikost deformace je předem definována. </a:t>
            </a:r>
          </a:p>
          <a:p>
            <a:pPr lvl="2"/>
            <a:r>
              <a:rPr lang="cs-CZ" sz="1700" i="1" dirty="0"/>
              <a:t>amplituda posunutí není podstatná, podstatné je relativní posunutí uzlů</a:t>
            </a:r>
          </a:p>
          <a:p>
            <a:pPr lvl="3"/>
            <a:r>
              <a:rPr lang="cs-CZ" sz="1500" i="1" dirty="0"/>
              <a:t>Tzn. Výsledky napětí jsou fiktivní!!!</a:t>
            </a:r>
          </a:p>
          <a:p>
            <a:pPr lvl="2"/>
            <a:r>
              <a:rPr lang="cs-CZ" sz="1600" i="1" dirty="0"/>
              <a:t>vlastní tvary pomáhají definovat slabá místa struktury</a:t>
            </a:r>
          </a:p>
          <a:p>
            <a:pPr lvl="1"/>
            <a:endParaRPr lang="cs-CZ" sz="900" i="1" dirty="0">
              <a:solidFill>
                <a:schemeClr val="bg1">
                  <a:lumMod val="50000"/>
                </a:schemeClr>
              </a:solidFill>
            </a:endParaRPr>
          </a:p>
          <a:p>
            <a:pPr marL="457200" lvl="1" indent="0">
              <a:buNone/>
            </a:pPr>
            <a:endParaRPr lang="cs-CZ" dirty="0"/>
          </a:p>
          <a:p>
            <a:pPr marL="457200" lvl="1" indent="0">
              <a:buNone/>
            </a:pPr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="" xmlns:a16="http://schemas.microsoft.com/office/drawing/2014/main" id="{8FAEAD46-3BCC-45A0-9114-3218F77F4C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FDAA6-568C-43E2-9F8C-4A5EEC4218C5}" type="slidenum">
              <a:rPr lang="cs-CZ" smtClean="0"/>
              <a:t>21</a:t>
            </a:fld>
            <a:endParaRPr lang="cs-CZ" dirty="0"/>
          </a:p>
        </p:txBody>
      </p:sp>
      <p:sp>
        <p:nvSpPr>
          <p:cNvPr id="5" name="Zástupný obsah 4">
            <a:extLst>
              <a:ext uri="{FF2B5EF4-FFF2-40B4-BE49-F238E27FC236}">
                <a16:creationId xmlns="" xmlns:a16="http://schemas.microsoft.com/office/drawing/2014/main" id="{628A381D-9C17-44B7-AA69-770A911B9281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cs-CZ" dirty="0"/>
              <a:t>Modální analýza</a:t>
            </a:r>
          </a:p>
        </p:txBody>
      </p:sp>
      <p:pic>
        <p:nvPicPr>
          <p:cNvPr id="6" name="Obrázek 5">
            <a:extLst>
              <a:ext uri="{FF2B5EF4-FFF2-40B4-BE49-F238E27FC236}">
                <a16:creationId xmlns="" xmlns:a16="http://schemas.microsoft.com/office/drawing/2014/main" id="{71083FB8-0BB6-4588-9F1B-D026FD8FEE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50028" y="2135440"/>
            <a:ext cx="1517415" cy="3013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2273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68234A60-2816-41E5-A687-EBDF691224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Výsledky úlohy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="" xmlns:a16="http://schemas.microsoft.com/office/drawing/2014/main" id="{13AA1F79-8F4A-420B-87E0-B965E9E0FA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6831" y="1889386"/>
            <a:ext cx="4627307" cy="4922432"/>
          </a:xfrm>
        </p:spPr>
        <p:txBody>
          <a:bodyPr>
            <a:normAutofit/>
          </a:bodyPr>
          <a:lstStyle/>
          <a:p>
            <a:pPr marL="342900" indent="-342900">
              <a:buFont typeface="Calibri" pitchFamily="34" charset="0"/>
              <a:buChar char="□"/>
            </a:pPr>
            <a:r>
              <a:rPr lang="cs-CZ" sz="2400" dirty="0"/>
              <a:t>V Post-processing  </a:t>
            </a:r>
            <a:r>
              <a:rPr lang="en-US" sz="2400" dirty="0"/>
              <a:t>&gt;</a:t>
            </a:r>
            <a:r>
              <a:rPr lang="cs-CZ" sz="2400" dirty="0"/>
              <a:t>       </a:t>
            </a:r>
            <a:r>
              <a:rPr lang="cs-CZ" sz="2400" dirty="0" err="1"/>
              <a:t>Animation</a:t>
            </a:r>
            <a:endParaRPr lang="cs-CZ" sz="2400" dirty="0"/>
          </a:p>
          <a:p>
            <a:pPr marL="800100" lvl="1" indent="-342900">
              <a:buFont typeface="Calibri" pitchFamily="34" charset="0"/>
              <a:buChar char="□"/>
            </a:pPr>
            <a:r>
              <a:rPr lang="cs-CZ" sz="2000" dirty="0"/>
              <a:t>je zvláště užitečné pro vizualizaci jednotlivých vlastních tvarů kmitů.</a:t>
            </a:r>
          </a:p>
          <a:p>
            <a:pPr marL="800100" lvl="1" indent="-342900">
              <a:buFont typeface="Calibri" pitchFamily="34" charset="0"/>
              <a:buChar char="□"/>
            </a:pPr>
            <a:endParaRPr lang="cs-CZ" dirty="0"/>
          </a:p>
          <a:p>
            <a:pPr marL="800100" lvl="1" indent="-342900">
              <a:buFont typeface="Calibri" pitchFamily="34" charset="0"/>
              <a:buChar char="□"/>
            </a:pPr>
            <a:r>
              <a:rPr lang="cs-CZ" sz="2000" dirty="0"/>
              <a:t>Nastavení (v dialogovém okně animace):</a:t>
            </a:r>
          </a:p>
          <a:p>
            <a:pPr marL="1257300" lvl="2" indent="-342900">
              <a:buFont typeface="Wingdings" pitchFamily="2" charset="2"/>
              <a:buChar char="§"/>
            </a:pPr>
            <a:r>
              <a:rPr lang="cs-CZ" dirty="0"/>
              <a:t>Styl animace: </a:t>
            </a:r>
            <a:r>
              <a:rPr lang="cs-CZ" dirty="0" err="1"/>
              <a:t>Modal</a:t>
            </a:r>
            <a:endParaRPr lang="cs-CZ" dirty="0"/>
          </a:p>
          <a:p>
            <a:pPr marL="1257300" lvl="2" indent="-342900">
              <a:buFont typeface="Wingdings" pitchFamily="2" charset="2"/>
              <a:buChar char="§"/>
            </a:pPr>
            <a:r>
              <a:rPr lang="cs-CZ" dirty="0"/>
              <a:t>Označit: Full </a:t>
            </a:r>
            <a:r>
              <a:rPr lang="cs-CZ" dirty="0" err="1"/>
              <a:t>Cycle</a:t>
            </a:r>
            <a:r>
              <a:rPr lang="cs-CZ" dirty="0"/>
              <a:t> (plný cyklus)</a:t>
            </a:r>
          </a:p>
          <a:p>
            <a:pPr lvl="2"/>
            <a:endParaRPr lang="cs-CZ" sz="1100" dirty="0"/>
          </a:p>
          <a:p>
            <a:pPr lvl="3"/>
            <a:endParaRPr lang="cs-CZ" sz="1000" dirty="0"/>
          </a:p>
          <a:p>
            <a:pPr lvl="2"/>
            <a:endParaRPr lang="cs-CZ" sz="1600" i="1" dirty="0"/>
          </a:p>
          <a:p>
            <a:pPr lvl="3"/>
            <a:endParaRPr lang="cs-CZ" sz="1100" i="1" dirty="0"/>
          </a:p>
          <a:p>
            <a:pPr lvl="1"/>
            <a:endParaRPr lang="cs-CZ" sz="900" i="1" dirty="0">
              <a:solidFill>
                <a:schemeClr val="bg1">
                  <a:lumMod val="50000"/>
                </a:schemeClr>
              </a:solidFill>
            </a:endParaRPr>
          </a:p>
          <a:p>
            <a:pPr marL="457200" lvl="1" indent="0">
              <a:buNone/>
            </a:pPr>
            <a:endParaRPr lang="cs-CZ" dirty="0"/>
          </a:p>
          <a:p>
            <a:pPr marL="457200" lvl="1" indent="0">
              <a:buNone/>
            </a:pPr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="" xmlns:a16="http://schemas.microsoft.com/office/drawing/2014/main" id="{8FAEAD46-3BCC-45A0-9114-3218F77F4C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FDAA6-568C-43E2-9F8C-4A5EEC4218C5}" type="slidenum">
              <a:rPr lang="cs-CZ" smtClean="0"/>
              <a:t>22</a:t>
            </a:fld>
            <a:endParaRPr lang="cs-CZ" dirty="0"/>
          </a:p>
        </p:txBody>
      </p:sp>
      <p:sp>
        <p:nvSpPr>
          <p:cNvPr id="5" name="Zástupný obsah 4">
            <a:extLst>
              <a:ext uri="{FF2B5EF4-FFF2-40B4-BE49-F238E27FC236}">
                <a16:creationId xmlns="" xmlns:a16="http://schemas.microsoft.com/office/drawing/2014/main" id="{628A381D-9C17-44B7-AA69-770A911B9281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cs-CZ" dirty="0"/>
              <a:t>Modální analýza</a:t>
            </a:r>
          </a:p>
        </p:txBody>
      </p:sp>
      <p:pic>
        <p:nvPicPr>
          <p:cNvPr id="8" name="Picture 2" descr="C:\Program Files\Siemens\NX 8.0\nxcast\html\graphics\nonLocalized\nx_dss\icons\icons\toolbars\simulation\simulation_post_control\animation.gif">
            <a:extLst>
              <a:ext uri="{FF2B5EF4-FFF2-40B4-BE49-F238E27FC236}">
                <a16:creationId xmlns="" xmlns:a16="http://schemas.microsoft.com/office/drawing/2014/main" id="{D4078295-5695-44AA-A648-68E6645566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3305" y="1966217"/>
            <a:ext cx="258981" cy="315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Obrázek 6">
            <a:extLst>
              <a:ext uri="{FF2B5EF4-FFF2-40B4-BE49-F238E27FC236}">
                <a16:creationId xmlns="" xmlns:a16="http://schemas.microsoft.com/office/drawing/2014/main" id="{E7D62254-1585-499B-A3C3-C6EA8B9737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8280" y="1439790"/>
            <a:ext cx="3851667" cy="5372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2223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Nadpis 12">
            <a:extLst>
              <a:ext uri="{FF2B5EF4-FFF2-40B4-BE49-F238E27FC236}">
                <a16:creationId xmlns="" xmlns:a16="http://schemas.microsoft.com/office/drawing/2014/main" id="{DE33EA71-DAE4-4D1D-94DE-32C646B6C3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5400" b="1" dirty="0"/>
              <a:t>II. Pevné uložení</a:t>
            </a:r>
          </a:p>
        </p:txBody>
      </p:sp>
      <p:sp>
        <p:nvSpPr>
          <p:cNvPr id="15" name="Zástupný text 14">
            <a:extLst>
              <a:ext uri="{FF2B5EF4-FFF2-40B4-BE49-F238E27FC236}">
                <a16:creationId xmlns="" xmlns:a16="http://schemas.microsoft.com/office/drawing/2014/main" id="{105BC7A8-2650-4987-B10E-B7C8EA3139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Modální analýza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="" xmlns:a16="http://schemas.microsoft.com/office/drawing/2014/main" id="{5DA6EC64-0A87-4DBB-B1D3-A10AF4197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586FDAA6-568C-43E2-9F8C-4A5EEC4218C5}" type="slidenum">
              <a:rPr lang="en-US" sz="1000">
                <a:solidFill>
                  <a:srgbClr val="898989"/>
                </a:solidFill>
              </a:rPr>
              <a:pPr>
                <a:spcAft>
                  <a:spcPts val="600"/>
                </a:spcAft>
              </a:pPr>
              <a:t>23</a:t>
            </a:fld>
            <a:endParaRPr lang="en-US" sz="1000">
              <a:solidFill>
                <a:srgbClr val="89898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6463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995ADCDA-FB67-4C48-B264-F707E526F3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Vytvoření FEM a SIM souboru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="" xmlns:a16="http://schemas.microsoft.com/office/drawing/2014/main" id="{82ED69A3-F6E2-494A-9465-91C77598DF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7301" y="2069865"/>
            <a:ext cx="9278797" cy="4454760"/>
          </a:xfrm>
        </p:spPr>
        <p:txBody>
          <a:bodyPr>
            <a:normAutofit/>
          </a:bodyPr>
          <a:lstStyle/>
          <a:p>
            <a:r>
              <a:rPr lang="cs-CZ" dirty="0" err="1"/>
              <a:t>File</a:t>
            </a:r>
            <a:r>
              <a:rPr lang="cs-CZ" dirty="0"/>
              <a:t> &gt; </a:t>
            </a:r>
            <a:r>
              <a:rPr lang="cs-CZ" dirty="0" err="1"/>
              <a:t>Pre</a:t>
            </a:r>
            <a:r>
              <a:rPr lang="cs-CZ" dirty="0"/>
              <a:t>/Post</a:t>
            </a:r>
          </a:p>
          <a:p>
            <a:pPr lvl="1"/>
            <a:r>
              <a:rPr lang="cs-CZ" dirty="0"/>
              <a:t>New </a:t>
            </a:r>
            <a:r>
              <a:rPr lang="cs-CZ" dirty="0" err="1"/>
              <a:t>Fem</a:t>
            </a:r>
            <a:r>
              <a:rPr lang="cs-CZ" dirty="0"/>
              <a:t> and </a:t>
            </a:r>
            <a:r>
              <a:rPr lang="cs-CZ" dirty="0" err="1"/>
              <a:t>Simulation</a:t>
            </a:r>
            <a:endParaRPr lang="cs-CZ" dirty="0"/>
          </a:p>
          <a:p>
            <a:pPr lvl="2"/>
            <a:r>
              <a:rPr lang="cs-CZ" dirty="0" err="1"/>
              <a:t>Bodies</a:t>
            </a:r>
            <a:r>
              <a:rPr lang="cs-CZ" dirty="0"/>
              <a:t> to Use &gt; All </a:t>
            </a:r>
            <a:r>
              <a:rPr lang="cs-CZ" dirty="0" err="1"/>
              <a:t>Visible</a:t>
            </a:r>
            <a:endParaRPr lang="cs-CZ" dirty="0"/>
          </a:p>
          <a:p>
            <a:pPr lvl="2"/>
            <a:r>
              <a:rPr lang="cs-CZ" dirty="0" err="1"/>
              <a:t>Solver</a:t>
            </a:r>
            <a:r>
              <a:rPr lang="cs-CZ" dirty="0"/>
              <a:t> Environment</a:t>
            </a:r>
          </a:p>
          <a:p>
            <a:pPr lvl="3"/>
            <a:r>
              <a:rPr lang="cs-CZ" dirty="0" err="1"/>
              <a:t>Solver</a:t>
            </a:r>
            <a:r>
              <a:rPr lang="cs-CZ" dirty="0"/>
              <a:t> &gt; NX Nastran</a:t>
            </a:r>
          </a:p>
          <a:p>
            <a:pPr lvl="3"/>
            <a:r>
              <a:rPr lang="cs-CZ" dirty="0" err="1"/>
              <a:t>Analysis</a:t>
            </a:r>
            <a:r>
              <a:rPr lang="cs-CZ" dirty="0"/>
              <a:t> type &gt; Structural</a:t>
            </a:r>
          </a:p>
          <a:p>
            <a:pPr lvl="3"/>
            <a:endParaRPr lang="cs-CZ" dirty="0"/>
          </a:p>
          <a:p>
            <a:pPr lvl="2"/>
            <a:r>
              <a:rPr lang="cs-CZ" dirty="0" err="1"/>
              <a:t>Solution</a:t>
            </a:r>
            <a:endParaRPr lang="cs-CZ" dirty="0"/>
          </a:p>
          <a:p>
            <a:pPr lvl="3"/>
            <a:r>
              <a:rPr lang="cs-CZ" dirty="0"/>
              <a:t>Name &gt; … zadejte název úlohy</a:t>
            </a:r>
          </a:p>
          <a:p>
            <a:pPr lvl="3"/>
            <a:r>
              <a:rPr lang="cs-CZ" dirty="0" err="1"/>
              <a:t>Solver</a:t>
            </a:r>
            <a:r>
              <a:rPr lang="cs-CZ" dirty="0"/>
              <a:t> &gt; NX Nastran</a:t>
            </a:r>
          </a:p>
          <a:p>
            <a:pPr marL="1371600" lvl="3" indent="0">
              <a:buNone/>
            </a:pPr>
            <a:r>
              <a:rPr lang="cs-CZ" sz="1400" dirty="0">
                <a:solidFill>
                  <a:schemeClr val="bg1">
                    <a:lumMod val="50000"/>
                  </a:schemeClr>
                </a:solidFill>
              </a:rPr>
              <a:t>	// Nastavení typu řešiče</a:t>
            </a:r>
          </a:p>
          <a:p>
            <a:pPr lvl="3"/>
            <a:r>
              <a:rPr lang="cs-CZ" dirty="0" err="1"/>
              <a:t>Analysis</a:t>
            </a:r>
            <a:r>
              <a:rPr lang="cs-CZ" dirty="0"/>
              <a:t> type &gt; Structural</a:t>
            </a:r>
          </a:p>
          <a:p>
            <a:pPr marL="1371600" lvl="3" indent="0">
              <a:buNone/>
            </a:pPr>
            <a:r>
              <a:rPr lang="cs-CZ" sz="1400" dirty="0">
                <a:solidFill>
                  <a:schemeClr val="bg1">
                    <a:lumMod val="50000"/>
                  </a:schemeClr>
                </a:solidFill>
              </a:rPr>
              <a:t>	// Nastavení typu analýzy</a:t>
            </a:r>
          </a:p>
          <a:p>
            <a:pPr lvl="3"/>
            <a:r>
              <a:rPr lang="cs-CZ" dirty="0" err="1"/>
              <a:t>Solution</a:t>
            </a:r>
            <a:r>
              <a:rPr lang="cs-CZ" dirty="0"/>
              <a:t> Type &gt; SOL 103 </a:t>
            </a:r>
            <a:r>
              <a:rPr lang="cs-CZ" dirty="0" smtClean="0"/>
              <a:t/>
            </a:r>
            <a:br>
              <a:rPr lang="cs-CZ" dirty="0" smtClean="0"/>
            </a:br>
            <a:r>
              <a:rPr lang="cs-CZ" dirty="0" smtClean="0"/>
              <a:t>		Real </a:t>
            </a:r>
            <a:r>
              <a:rPr lang="cs-CZ" dirty="0" err="1"/>
              <a:t>Eigenvalues</a:t>
            </a:r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="" xmlns:a16="http://schemas.microsoft.com/office/drawing/2014/main" id="{10147195-DDBB-41DE-A6DB-785B68F35F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FDAA6-568C-43E2-9F8C-4A5EEC4218C5}" type="slidenum">
              <a:rPr lang="cs-CZ" smtClean="0"/>
              <a:t>24</a:t>
            </a:fld>
            <a:endParaRPr lang="cs-CZ" dirty="0"/>
          </a:p>
        </p:txBody>
      </p:sp>
      <p:sp>
        <p:nvSpPr>
          <p:cNvPr id="5" name="Zástupný obsah 4">
            <a:extLst>
              <a:ext uri="{FF2B5EF4-FFF2-40B4-BE49-F238E27FC236}">
                <a16:creationId xmlns="" xmlns:a16="http://schemas.microsoft.com/office/drawing/2014/main" id="{AC09D500-E8C4-4221-908F-4EE1DAEF63FD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cs-CZ" dirty="0"/>
              <a:t>Modální analýza</a:t>
            </a:r>
          </a:p>
        </p:txBody>
      </p:sp>
      <p:grpSp>
        <p:nvGrpSpPr>
          <p:cNvPr id="9" name="Skupina 8">
            <a:extLst>
              <a:ext uri="{FF2B5EF4-FFF2-40B4-BE49-F238E27FC236}">
                <a16:creationId xmlns="" xmlns:a16="http://schemas.microsoft.com/office/drawing/2014/main" id="{EEAB9ECB-139A-446C-BF5C-4989F4B432BE}"/>
              </a:ext>
            </a:extLst>
          </p:cNvPr>
          <p:cNvGrpSpPr/>
          <p:nvPr/>
        </p:nvGrpSpPr>
        <p:grpSpPr>
          <a:xfrm>
            <a:off x="5340015" y="876288"/>
            <a:ext cx="2365559" cy="6948628"/>
            <a:chOff x="6839166" y="1203159"/>
            <a:chExt cx="2243189" cy="5240637"/>
          </a:xfrm>
        </p:grpSpPr>
        <p:pic>
          <p:nvPicPr>
            <p:cNvPr id="6" name="Obrázek 5">
              <a:extLst>
                <a:ext uri="{FF2B5EF4-FFF2-40B4-BE49-F238E27FC236}">
                  <a16:creationId xmlns="" xmlns:a16="http://schemas.microsoft.com/office/drawing/2014/main" id="{91770FAA-6F03-4EB5-8A9C-5173796D032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r="47488"/>
            <a:stretch/>
          </p:blipFill>
          <p:spPr>
            <a:xfrm>
              <a:off x="6839166" y="1203159"/>
              <a:ext cx="1807952" cy="5240637"/>
            </a:xfrm>
            <a:prstGeom prst="rect">
              <a:avLst/>
            </a:prstGeom>
          </p:spPr>
        </p:pic>
        <p:sp>
          <p:nvSpPr>
            <p:cNvPr id="8" name="Šipka: doprava 7">
              <a:extLst>
                <a:ext uri="{FF2B5EF4-FFF2-40B4-BE49-F238E27FC236}">
                  <a16:creationId xmlns="" xmlns:a16="http://schemas.microsoft.com/office/drawing/2014/main" id="{1EB0FC10-C99E-4F4E-82EA-D013CE2E45B3}"/>
                </a:ext>
              </a:extLst>
            </p:cNvPr>
            <p:cNvSpPr/>
            <p:nvPr/>
          </p:nvSpPr>
          <p:spPr>
            <a:xfrm>
              <a:off x="8763856" y="3375061"/>
              <a:ext cx="318499" cy="272265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</p:grpSp>
      <p:pic>
        <p:nvPicPr>
          <p:cNvPr id="7" name="Obrázek 6">
            <a:extLst>
              <a:ext uri="{FF2B5EF4-FFF2-40B4-BE49-F238E27FC236}">
                <a16:creationId xmlns="" xmlns:a16="http://schemas.microsoft.com/office/drawing/2014/main" id="{1BCE860E-A5DE-4519-B5E7-9F23F81375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2170" y="2277354"/>
            <a:ext cx="2502985" cy="3396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9042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BF13D602-D109-4EF0-8A06-3E6D5F3062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Vytvoření materiálu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="" xmlns:a16="http://schemas.microsoft.com/office/drawing/2014/main" id="{903D8F3A-2C83-4CEF-8DC8-EB005E0193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6831" y="1889386"/>
            <a:ext cx="4617503" cy="4922432"/>
          </a:xfrm>
        </p:spPr>
        <p:txBody>
          <a:bodyPr>
            <a:normAutofit/>
          </a:bodyPr>
          <a:lstStyle/>
          <a:p>
            <a:r>
              <a:rPr lang="cs-CZ" dirty="0"/>
              <a:t>Vytvoření materiálu:</a:t>
            </a:r>
          </a:p>
          <a:p>
            <a:pPr marL="457200" lvl="1" indent="0">
              <a:buNone/>
            </a:pPr>
            <a:r>
              <a:rPr lang="cs-CZ" dirty="0">
                <a:solidFill>
                  <a:schemeClr val="bg1">
                    <a:lumMod val="50000"/>
                  </a:schemeClr>
                </a:solidFill>
              </a:rPr>
              <a:t>// vytvoření vlastního materiálu hliníkové slitiny s izotropními vlastnostmi.</a:t>
            </a:r>
          </a:p>
          <a:p>
            <a:pPr marL="457200" lvl="1" indent="0">
              <a:buNone/>
            </a:pPr>
            <a:endParaRPr lang="cs-CZ" dirty="0">
              <a:solidFill>
                <a:schemeClr val="bg1">
                  <a:lumMod val="50000"/>
                </a:schemeClr>
              </a:solidFill>
            </a:endParaRPr>
          </a:p>
          <a:p>
            <a:pPr lvl="1"/>
            <a:r>
              <a:rPr lang="cs-CZ" dirty="0" err="1"/>
              <a:t>Properties</a:t>
            </a:r>
            <a:r>
              <a:rPr lang="cs-CZ" dirty="0"/>
              <a:t> &gt; </a:t>
            </a:r>
            <a:r>
              <a:rPr lang="cs-CZ" dirty="0" err="1"/>
              <a:t>Mesh</a:t>
            </a:r>
            <a:r>
              <a:rPr lang="cs-CZ" dirty="0"/>
              <a:t> </a:t>
            </a:r>
            <a:r>
              <a:rPr lang="cs-CZ" dirty="0" err="1"/>
              <a:t>Collector</a:t>
            </a:r>
            <a:endParaRPr lang="cs-CZ" dirty="0"/>
          </a:p>
          <a:p>
            <a:pPr lvl="2"/>
            <a:r>
              <a:rPr lang="cs-CZ" dirty="0"/>
              <a:t>Element </a:t>
            </a:r>
            <a:r>
              <a:rPr lang="cs-CZ" dirty="0" err="1"/>
              <a:t>Family</a:t>
            </a:r>
            <a:r>
              <a:rPr lang="cs-CZ" dirty="0"/>
              <a:t> &gt; 3D</a:t>
            </a:r>
          </a:p>
          <a:p>
            <a:pPr lvl="2"/>
            <a:r>
              <a:rPr lang="cs-CZ" dirty="0" err="1"/>
              <a:t>Collector</a:t>
            </a:r>
            <a:r>
              <a:rPr lang="cs-CZ" dirty="0"/>
              <a:t> Type &gt; Solid</a:t>
            </a:r>
          </a:p>
          <a:p>
            <a:pPr lvl="2"/>
            <a:r>
              <a:rPr lang="cs-CZ" dirty="0"/>
              <a:t>Type &gt; PSOLID</a:t>
            </a:r>
          </a:p>
          <a:p>
            <a:pPr lvl="1"/>
            <a:r>
              <a:rPr lang="cs-CZ" dirty="0"/>
              <a:t>Name &gt; „AL_6XXX“</a:t>
            </a:r>
          </a:p>
          <a:p>
            <a:pPr lvl="1"/>
            <a:r>
              <a:rPr lang="cs-CZ" dirty="0"/>
              <a:t>Zvolit &gt; </a:t>
            </a:r>
            <a:r>
              <a:rPr lang="cs-CZ" dirty="0" err="1"/>
              <a:t>Create</a:t>
            </a:r>
            <a:r>
              <a:rPr lang="cs-CZ" dirty="0"/>
              <a:t> </a:t>
            </a:r>
            <a:r>
              <a:rPr lang="cs-CZ" dirty="0" err="1"/>
              <a:t>Physical</a:t>
            </a:r>
            <a:r>
              <a:rPr lang="cs-CZ" dirty="0"/>
              <a:t> …</a:t>
            </a:r>
          </a:p>
          <a:p>
            <a:pPr lvl="1"/>
            <a:r>
              <a:rPr lang="cs-CZ" dirty="0" err="1"/>
              <a:t>Material</a:t>
            </a:r>
            <a:r>
              <a:rPr lang="cs-CZ" dirty="0"/>
              <a:t> &gt; </a:t>
            </a:r>
            <a:r>
              <a:rPr lang="cs-CZ" dirty="0" err="1"/>
              <a:t>Choose</a:t>
            </a:r>
            <a:r>
              <a:rPr lang="cs-CZ" dirty="0"/>
              <a:t> </a:t>
            </a:r>
            <a:r>
              <a:rPr lang="cs-CZ" dirty="0" err="1"/>
              <a:t>Material</a:t>
            </a:r>
            <a:endParaRPr lang="cs-CZ" dirty="0"/>
          </a:p>
          <a:p>
            <a:pPr lvl="2"/>
            <a:r>
              <a:rPr lang="cs-CZ" dirty="0"/>
              <a:t>Type &gt; </a:t>
            </a:r>
            <a:r>
              <a:rPr lang="cs-CZ" dirty="0" err="1"/>
              <a:t>Isotropic</a:t>
            </a:r>
            <a:endParaRPr lang="cs-CZ" dirty="0"/>
          </a:p>
          <a:p>
            <a:pPr lvl="2"/>
            <a:r>
              <a:rPr lang="cs-CZ" dirty="0" err="1"/>
              <a:t>Create</a:t>
            </a:r>
            <a:r>
              <a:rPr lang="cs-CZ" dirty="0"/>
              <a:t> &gt; </a:t>
            </a:r>
            <a:r>
              <a:rPr lang="cs-CZ" dirty="0" err="1"/>
              <a:t>Create</a:t>
            </a:r>
            <a:r>
              <a:rPr lang="cs-CZ" dirty="0"/>
              <a:t> </a:t>
            </a:r>
            <a:r>
              <a:rPr lang="cs-CZ" dirty="0" err="1"/>
              <a:t>Material</a:t>
            </a:r>
            <a:endParaRPr lang="cs-CZ" dirty="0"/>
          </a:p>
          <a:p>
            <a:pPr lvl="3"/>
            <a:r>
              <a:rPr lang="cs-CZ" dirty="0"/>
              <a:t>Name &gt; „AL_6XXX“</a:t>
            </a:r>
          </a:p>
          <a:p>
            <a:pPr lvl="3"/>
            <a:r>
              <a:rPr lang="cs-CZ" dirty="0" err="1"/>
              <a:t>Mass</a:t>
            </a:r>
            <a:r>
              <a:rPr lang="cs-CZ" dirty="0"/>
              <a:t> </a:t>
            </a:r>
            <a:r>
              <a:rPr lang="cs-CZ" dirty="0" err="1"/>
              <a:t>Density</a:t>
            </a:r>
            <a:r>
              <a:rPr lang="cs-CZ" dirty="0"/>
              <a:t> &gt; 2710 kg/m3</a:t>
            </a:r>
          </a:p>
          <a:p>
            <a:pPr lvl="3"/>
            <a:r>
              <a:rPr lang="cs-CZ" dirty="0"/>
              <a:t>E &gt; 69800 </a:t>
            </a:r>
            <a:r>
              <a:rPr lang="cs-CZ" dirty="0" err="1"/>
              <a:t>Mpa</a:t>
            </a:r>
            <a:endParaRPr lang="cs-CZ" dirty="0"/>
          </a:p>
          <a:p>
            <a:pPr lvl="3"/>
            <a:r>
              <a:rPr lang="cs-CZ" dirty="0"/>
              <a:t>NU &gt; 0.33</a:t>
            </a:r>
          </a:p>
          <a:p>
            <a:pPr lvl="2"/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="" xmlns:a16="http://schemas.microsoft.com/office/drawing/2014/main" id="{5E17F4A5-4B2E-48BD-9FF6-990374810B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FDAA6-568C-43E2-9F8C-4A5EEC4218C5}" type="slidenum">
              <a:rPr lang="cs-CZ" smtClean="0"/>
              <a:t>25</a:t>
            </a:fld>
            <a:endParaRPr lang="cs-CZ" dirty="0"/>
          </a:p>
        </p:txBody>
      </p:sp>
      <p:sp>
        <p:nvSpPr>
          <p:cNvPr id="5" name="Zástupný obsah 4">
            <a:extLst>
              <a:ext uri="{FF2B5EF4-FFF2-40B4-BE49-F238E27FC236}">
                <a16:creationId xmlns="" xmlns:a16="http://schemas.microsoft.com/office/drawing/2014/main" id="{C36BADF8-1B76-457D-9378-6D1FD552A71D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cs-CZ" dirty="0"/>
              <a:t>Modální analýza</a:t>
            </a:r>
          </a:p>
        </p:txBody>
      </p:sp>
      <p:pic>
        <p:nvPicPr>
          <p:cNvPr id="6" name="Obrázek 5">
            <a:extLst>
              <a:ext uri="{FF2B5EF4-FFF2-40B4-BE49-F238E27FC236}">
                <a16:creationId xmlns="" xmlns:a16="http://schemas.microsoft.com/office/drawing/2014/main" id="{DEA45847-0E20-43F5-9287-49290C53F5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3877" y="1379217"/>
            <a:ext cx="1645888" cy="1879499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="" xmlns:a16="http://schemas.microsoft.com/office/drawing/2014/main" id="{6D050440-B0C1-4241-9641-E4C09B3CA3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89763" y="1234779"/>
            <a:ext cx="1645888" cy="2265170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="" xmlns:a16="http://schemas.microsoft.com/office/drawing/2014/main" id="{A2E57AFF-9719-4D2C-B7F4-9BAB623D7A6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95152" y="3812042"/>
            <a:ext cx="2435111" cy="2770790"/>
          </a:xfrm>
          <a:prstGeom prst="rect">
            <a:avLst/>
          </a:prstGeom>
        </p:spPr>
      </p:pic>
      <p:pic>
        <p:nvPicPr>
          <p:cNvPr id="9" name="Obrázek 8">
            <a:extLst>
              <a:ext uri="{FF2B5EF4-FFF2-40B4-BE49-F238E27FC236}">
                <a16:creationId xmlns="" xmlns:a16="http://schemas.microsoft.com/office/drawing/2014/main" id="{1C38C241-D830-4E88-ABD3-900A2E23CE7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14644" y="3812042"/>
            <a:ext cx="2530197" cy="2770790"/>
          </a:xfrm>
          <a:prstGeom prst="rect">
            <a:avLst/>
          </a:prstGeom>
        </p:spPr>
      </p:pic>
      <p:cxnSp>
        <p:nvCxnSpPr>
          <p:cNvPr id="11" name="Spojnice: pravoúhlá 10">
            <a:extLst>
              <a:ext uri="{FF2B5EF4-FFF2-40B4-BE49-F238E27FC236}">
                <a16:creationId xmlns="" xmlns:a16="http://schemas.microsoft.com/office/drawing/2014/main" id="{AF8052AA-038C-454D-8F58-4DA79D51F9C3}"/>
              </a:ext>
            </a:extLst>
          </p:cNvPr>
          <p:cNvCxnSpPr>
            <a:cxnSpLocks/>
            <a:endCxn id="7" idx="1"/>
          </p:cNvCxnSpPr>
          <p:nvPr/>
        </p:nvCxnSpPr>
        <p:spPr>
          <a:xfrm flipV="1">
            <a:off x="6965730" y="2367364"/>
            <a:ext cx="1224034" cy="266888"/>
          </a:xfrm>
          <a:prstGeom prst="bentConnector3">
            <a:avLst>
              <a:gd name="adj1" fmla="val 50000"/>
            </a:avLst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pojnice: pravoúhlá 12">
            <a:extLst>
              <a:ext uri="{FF2B5EF4-FFF2-40B4-BE49-F238E27FC236}">
                <a16:creationId xmlns="" xmlns:a16="http://schemas.microsoft.com/office/drawing/2014/main" id="{041181FA-F0AF-455D-B724-E1388EF0D9DC}"/>
              </a:ext>
            </a:extLst>
          </p:cNvPr>
          <p:cNvCxnSpPr>
            <a:cxnSpLocks/>
            <a:endCxn id="8" idx="3"/>
          </p:cNvCxnSpPr>
          <p:nvPr/>
        </p:nvCxnSpPr>
        <p:spPr>
          <a:xfrm rot="16200000" flipH="1">
            <a:off x="8482178" y="3449350"/>
            <a:ext cx="2971070" cy="525102"/>
          </a:xfrm>
          <a:prstGeom prst="bentConnector4">
            <a:avLst>
              <a:gd name="adj1" fmla="val -9"/>
              <a:gd name="adj2" fmla="val 138183"/>
            </a:avLst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pojnice: pravoúhlá 16">
            <a:extLst>
              <a:ext uri="{FF2B5EF4-FFF2-40B4-BE49-F238E27FC236}">
                <a16:creationId xmlns="" xmlns:a16="http://schemas.microsoft.com/office/drawing/2014/main" id="{7FAD9C3C-AB60-4D39-814F-A6CC96FFA085}"/>
              </a:ext>
            </a:extLst>
          </p:cNvPr>
          <p:cNvCxnSpPr>
            <a:cxnSpLocks/>
            <a:endCxn id="9" idx="3"/>
          </p:cNvCxnSpPr>
          <p:nvPr/>
        </p:nvCxnSpPr>
        <p:spPr>
          <a:xfrm rot="10800000">
            <a:off x="7644842" y="5197439"/>
            <a:ext cx="2435112" cy="1039790"/>
          </a:xfrm>
          <a:prstGeom prst="bentConnector3">
            <a:avLst>
              <a:gd name="adj1" fmla="val 38898"/>
            </a:avLst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Obdélník 30">
            <a:extLst>
              <a:ext uri="{FF2B5EF4-FFF2-40B4-BE49-F238E27FC236}">
                <a16:creationId xmlns="" xmlns:a16="http://schemas.microsoft.com/office/drawing/2014/main" id="{D0214778-1022-4DFC-B949-32C11DED97CD}"/>
              </a:ext>
            </a:extLst>
          </p:cNvPr>
          <p:cNvSpPr/>
          <p:nvPr/>
        </p:nvSpPr>
        <p:spPr>
          <a:xfrm>
            <a:off x="9946893" y="746527"/>
            <a:ext cx="7707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dirty="0"/>
              <a:t>*.</a:t>
            </a:r>
            <a:r>
              <a:rPr lang="cs-CZ" dirty="0" err="1"/>
              <a:t>fem</a:t>
            </a:r>
            <a:r>
              <a:rPr lang="cs-CZ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20656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Nadpis 12">
            <a:extLst>
              <a:ext uri="{FF2B5EF4-FFF2-40B4-BE49-F238E27FC236}">
                <a16:creationId xmlns="" xmlns:a16="http://schemas.microsoft.com/office/drawing/2014/main" id="{DE33EA71-DAE4-4D1D-94DE-32C646B6C3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600" dirty="0"/>
              <a:t>Tvorba MKP sítě</a:t>
            </a:r>
          </a:p>
        </p:txBody>
      </p:sp>
      <p:sp>
        <p:nvSpPr>
          <p:cNvPr id="15" name="Zástupný text 14">
            <a:extLst>
              <a:ext uri="{FF2B5EF4-FFF2-40B4-BE49-F238E27FC236}">
                <a16:creationId xmlns="" xmlns:a16="http://schemas.microsoft.com/office/drawing/2014/main" id="{105BC7A8-2650-4987-B10E-B7C8EA3139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*.</a:t>
            </a:r>
            <a:r>
              <a:rPr lang="cs-CZ" dirty="0" err="1"/>
              <a:t>fem</a:t>
            </a:r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="" xmlns:a16="http://schemas.microsoft.com/office/drawing/2014/main" id="{5DA6EC64-0A87-4DBB-B1D3-A10AF4197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586FDAA6-568C-43E2-9F8C-4A5EEC4218C5}" type="slidenum">
              <a:rPr lang="en-US" sz="1000">
                <a:solidFill>
                  <a:srgbClr val="898989"/>
                </a:solidFill>
              </a:rPr>
              <a:pPr>
                <a:spcAft>
                  <a:spcPts val="600"/>
                </a:spcAft>
              </a:pPr>
              <a:t>26</a:t>
            </a:fld>
            <a:endParaRPr lang="en-US" sz="1000">
              <a:solidFill>
                <a:srgbClr val="89898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6899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5D38877D-5820-40A6-865A-E516CA082C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Tvorba MKP modelu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="" xmlns:a16="http://schemas.microsoft.com/office/drawing/2014/main" id="{820FE735-5715-40BB-86AE-6E7AB6B421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6831" y="1889386"/>
            <a:ext cx="4703999" cy="4922432"/>
          </a:xfrm>
        </p:spPr>
        <p:txBody>
          <a:bodyPr>
            <a:normAutofit fontScale="92500" lnSpcReduction="20000"/>
          </a:bodyPr>
          <a:lstStyle/>
          <a:p>
            <a:r>
              <a:rPr lang="cs-CZ" sz="2400" dirty="0"/>
              <a:t>Výběr 3D sítě s </a:t>
            </a:r>
            <a:r>
              <a:rPr lang="cs-CZ" sz="2400" dirty="0" err="1"/>
              <a:t>tetrahedrovými</a:t>
            </a:r>
            <a:r>
              <a:rPr lang="cs-CZ" sz="2400" dirty="0"/>
              <a:t> elementy druhého řádu:</a:t>
            </a:r>
          </a:p>
          <a:p>
            <a:pPr lvl="1"/>
            <a:endParaRPr lang="cs-CZ" sz="2000" dirty="0"/>
          </a:p>
          <a:p>
            <a:pPr lvl="1"/>
            <a:r>
              <a:rPr lang="cs-CZ" sz="2000" dirty="0" err="1"/>
              <a:t>Mesh</a:t>
            </a:r>
            <a:r>
              <a:rPr lang="cs-CZ" sz="2000" dirty="0"/>
              <a:t> &gt; 3D </a:t>
            </a:r>
            <a:r>
              <a:rPr lang="cs-CZ" sz="2000" dirty="0" err="1"/>
              <a:t>Tetrahedral</a:t>
            </a:r>
            <a:endParaRPr lang="cs-CZ" sz="2000" dirty="0"/>
          </a:p>
          <a:p>
            <a:pPr lvl="2"/>
            <a:r>
              <a:rPr lang="cs-CZ" sz="1800" dirty="0"/>
              <a:t>Type &gt; CTETRA(10)</a:t>
            </a:r>
          </a:p>
          <a:p>
            <a:pPr lvl="2"/>
            <a:r>
              <a:rPr lang="cs-CZ" sz="1800" dirty="0"/>
              <a:t>Element </a:t>
            </a:r>
            <a:r>
              <a:rPr lang="cs-CZ" sz="1800" dirty="0" err="1"/>
              <a:t>size</a:t>
            </a:r>
            <a:r>
              <a:rPr lang="cs-CZ" sz="1800" dirty="0"/>
              <a:t> &gt; 10 mm</a:t>
            </a:r>
          </a:p>
          <a:p>
            <a:pPr marL="1371600" lvl="3" indent="0">
              <a:buNone/>
            </a:pPr>
            <a:r>
              <a:rPr lang="cs-CZ" sz="1600" dirty="0">
                <a:solidFill>
                  <a:schemeClr val="bg1">
                    <a:lumMod val="50000"/>
                  </a:schemeClr>
                </a:solidFill>
              </a:rPr>
              <a:t>// definování velikosti elementů</a:t>
            </a:r>
          </a:p>
          <a:p>
            <a:pPr lvl="2"/>
            <a:r>
              <a:rPr lang="cs-CZ" sz="1800" dirty="0" err="1"/>
              <a:t>Mesh</a:t>
            </a:r>
            <a:r>
              <a:rPr lang="cs-CZ" sz="1800" dirty="0"/>
              <a:t> </a:t>
            </a:r>
            <a:r>
              <a:rPr lang="cs-CZ" sz="1800" dirty="0" err="1"/>
              <a:t>Settings</a:t>
            </a:r>
            <a:endParaRPr lang="cs-CZ" sz="1800" dirty="0"/>
          </a:p>
          <a:p>
            <a:pPr lvl="3"/>
            <a:r>
              <a:rPr lang="cs-CZ" sz="1600" dirty="0"/>
              <a:t>Surface </a:t>
            </a:r>
            <a:r>
              <a:rPr lang="cs-CZ" sz="1600" dirty="0" err="1"/>
              <a:t>Curvature</a:t>
            </a:r>
            <a:r>
              <a:rPr lang="cs-CZ" sz="1600" dirty="0"/>
              <a:t> </a:t>
            </a:r>
            <a:r>
              <a:rPr lang="cs-CZ" sz="1600" dirty="0" err="1"/>
              <a:t>Based</a:t>
            </a:r>
            <a:r>
              <a:rPr lang="cs-CZ" sz="1600" dirty="0"/>
              <a:t> </a:t>
            </a:r>
            <a:r>
              <a:rPr lang="cs-CZ" sz="1600" dirty="0" err="1"/>
              <a:t>Size</a:t>
            </a:r>
            <a:r>
              <a:rPr lang="cs-CZ" sz="1600" dirty="0"/>
              <a:t> </a:t>
            </a:r>
            <a:r>
              <a:rPr lang="cs-CZ" sz="1600" dirty="0" err="1"/>
              <a:t>Variation</a:t>
            </a:r>
            <a:r>
              <a:rPr lang="cs-CZ" sz="1600" dirty="0"/>
              <a:t> &gt; 55</a:t>
            </a:r>
          </a:p>
          <a:p>
            <a:pPr marL="1828800" lvl="4" indent="0">
              <a:buNone/>
            </a:pPr>
            <a:r>
              <a:rPr lang="cs-CZ" sz="1600" dirty="0">
                <a:solidFill>
                  <a:schemeClr val="bg1">
                    <a:lumMod val="50000"/>
                  </a:schemeClr>
                </a:solidFill>
              </a:rPr>
              <a:t>// definování </a:t>
            </a:r>
            <a:r>
              <a:rPr lang="cs-CZ" sz="1600" dirty="0" err="1">
                <a:solidFill>
                  <a:schemeClr val="bg1">
                    <a:lumMod val="50000"/>
                  </a:schemeClr>
                </a:solidFill>
              </a:rPr>
              <a:t>zajemnění</a:t>
            </a:r>
            <a:r>
              <a:rPr lang="cs-CZ" sz="1600" dirty="0">
                <a:solidFill>
                  <a:schemeClr val="bg1">
                    <a:lumMod val="50000"/>
                  </a:schemeClr>
                </a:solidFill>
              </a:rPr>
              <a:t> sítě v závislosti na specifické velikosti ploch modelu</a:t>
            </a:r>
          </a:p>
          <a:p>
            <a:pPr lvl="3"/>
            <a:r>
              <a:rPr lang="cs-CZ" sz="1600" dirty="0"/>
              <a:t>Internal </a:t>
            </a:r>
            <a:r>
              <a:rPr lang="cs-CZ" sz="1600" dirty="0" err="1"/>
              <a:t>Mesh</a:t>
            </a:r>
            <a:r>
              <a:rPr lang="cs-CZ" sz="1600" dirty="0"/>
              <a:t> </a:t>
            </a:r>
            <a:r>
              <a:rPr lang="cs-CZ" sz="1600" dirty="0" err="1"/>
              <a:t>Gradation</a:t>
            </a:r>
            <a:r>
              <a:rPr lang="cs-CZ" sz="1600" dirty="0"/>
              <a:t> &gt; 55</a:t>
            </a:r>
          </a:p>
          <a:p>
            <a:pPr marL="1828800" lvl="4" indent="0">
              <a:buNone/>
            </a:pPr>
            <a:r>
              <a:rPr lang="cs-CZ" sz="1600" dirty="0">
                <a:solidFill>
                  <a:schemeClr val="bg1">
                    <a:lumMod val="50000"/>
                  </a:schemeClr>
                </a:solidFill>
              </a:rPr>
              <a:t>// růst elementů uvnitř objemu</a:t>
            </a:r>
          </a:p>
          <a:p>
            <a:pPr lvl="2"/>
            <a:r>
              <a:rPr lang="cs-CZ" sz="1800" dirty="0"/>
              <a:t>Model </a:t>
            </a:r>
            <a:r>
              <a:rPr lang="cs-CZ" sz="1800" dirty="0" err="1"/>
              <a:t>Cleanup</a:t>
            </a:r>
            <a:r>
              <a:rPr lang="cs-CZ" sz="1800" dirty="0"/>
              <a:t> </a:t>
            </a:r>
            <a:r>
              <a:rPr lang="cs-CZ" sz="1800" dirty="0" err="1"/>
              <a:t>Options</a:t>
            </a:r>
            <a:endParaRPr lang="cs-CZ" sz="1800" dirty="0"/>
          </a:p>
          <a:p>
            <a:pPr lvl="3"/>
            <a:r>
              <a:rPr lang="cs-CZ" sz="1600" dirty="0" err="1"/>
              <a:t>Small</a:t>
            </a:r>
            <a:r>
              <a:rPr lang="cs-CZ" sz="1600" dirty="0"/>
              <a:t> </a:t>
            </a:r>
            <a:r>
              <a:rPr lang="cs-CZ" sz="1600" dirty="0" err="1"/>
              <a:t>Feature</a:t>
            </a:r>
            <a:r>
              <a:rPr lang="cs-CZ" sz="1600" dirty="0"/>
              <a:t> Tolerance &gt; 2,5 %</a:t>
            </a:r>
          </a:p>
          <a:p>
            <a:pPr marL="1828800" lvl="4" indent="0">
              <a:buNone/>
            </a:pPr>
            <a:r>
              <a:rPr lang="cs-CZ" sz="1600" dirty="0">
                <a:solidFill>
                  <a:schemeClr val="bg1">
                    <a:lumMod val="50000"/>
                  </a:schemeClr>
                </a:solidFill>
              </a:rPr>
              <a:t>// čištění modelu od drobných plošek, které jsou často problematické pro tvorbu objemové sítě</a:t>
            </a:r>
          </a:p>
          <a:p>
            <a:pPr lvl="2"/>
            <a:r>
              <a:rPr lang="cs-CZ" sz="1800" dirty="0" err="1"/>
              <a:t>Destination</a:t>
            </a:r>
            <a:r>
              <a:rPr lang="cs-CZ" sz="1800" dirty="0"/>
              <a:t> </a:t>
            </a:r>
            <a:r>
              <a:rPr lang="cs-CZ" sz="1800" dirty="0" err="1"/>
              <a:t>Collector</a:t>
            </a:r>
            <a:endParaRPr lang="cs-CZ" sz="1800" dirty="0"/>
          </a:p>
          <a:p>
            <a:pPr lvl="3"/>
            <a:r>
              <a:rPr lang="cs-CZ" sz="1600" dirty="0" err="1"/>
              <a:t>Mesh</a:t>
            </a:r>
            <a:r>
              <a:rPr lang="cs-CZ" sz="1600" dirty="0"/>
              <a:t> </a:t>
            </a:r>
            <a:r>
              <a:rPr lang="cs-CZ" sz="1600" dirty="0" err="1"/>
              <a:t>Collector</a:t>
            </a:r>
            <a:r>
              <a:rPr lang="cs-CZ" sz="1600" dirty="0"/>
              <a:t> &gt; AL_6XXX</a:t>
            </a:r>
          </a:p>
          <a:p>
            <a:pPr marL="1828800" lvl="4" indent="0">
              <a:buNone/>
            </a:pPr>
            <a:r>
              <a:rPr lang="cs-CZ" sz="1600" dirty="0">
                <a:solidFill>
                  <a:schemeClr val="bg1">
                    <a:lumMod val="50000"/>
                  </a:schemeClr>
                </a:solidFill>
              </a:rPr>
              <a:t>// přiřazení materiálu</a:t>
            </a:r>
          </a:p>
          <a:p>
            <a:pPr lvl="3"/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="" xmlns:a16="http://schemas.microsoft.com/office/drawing/2014/main" id="{A37950E9-C8D4-4506-9DC6-F1FB331A9B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FDAA6-568C-43E2-9F8C-4A5EEC4218C5}" type="slidenum">
              <a:rPr lang="cs-CZ" smtClean="0"/>
              <a:t>27</a:t>
            </a:fld>
            <a:endParaRPr lang="cs-CZ" dirty="0"/>
          </a:p>
        </p:txBody>
      </p:sp>
      <p:sp>
        <p:nvSpPr>
          <p:cNvPr id="5" name="Zástupný obsah 4">
            <a:extLst>
              <a:ext uri="{FF2B5EF4-FFF2-40B4-BE49-F238E27FC236}">
                <a16:creationId xmlns="" xmlns:a16="http://schemas.microsoft.com/office/drawing/2014/main" id="{6F2B7954-5A1F-413B-8203-2DA52CFCE4DD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cs-CZ" dirty="0"/>
              <a:t>Modální analýza</a:t>
            </a:r>
          </a:p>
        </p:txBody>
      </p:sp>
      <p:sp>
        <p:nvSpPr>
          <p:cNvPr id="9" name="Obdélník 8">
            <a:extLst>
              <a:ext uri="{FF2B5EF4-FFF2-40B4-BE49-F238E27FC236}">
                <a16:creationId xmlns="" xmlns:a16="http://schemas.microsoft.com/office/drawing/2014/main" id="{990AEAC3-0EE8-4E40-8AB3-FF7C79F1CA0A}"/>
              </a:ext>
            </a:extLst>
          </p:cNvPr>
          <p:cNvSpPr/>
          <p:nvPr/>
        </p:nvSpPr>
        <p:spPr>
          <a:xfrm>
            <a:off x="9946893" y="746527"/>
            <a:ext cx="7707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dirty="0"/>
              <a:t>*.</a:t>
            </a:r>
            <a:r>
              <a:rPr lang="cs-CZ" dirty="0" err="1"/>
              <a:t>fem</a:t>
            </a:r>
            <a:r>
              <a:rPr lang="cs-CZ" dirty="0"/>
              <a:t> </a:t>
            </a:r>
          </a:p>
        </p:txBody>
      </p:sp>
      <p:pic>
        <p:nvPicPr>
          <p:cNvPr id="10" name="Obrázek 9">
            <a:extLst>
              <a:ext uri="{FF2B5EF4-FFF2-40B4-BE49-F238E27FC236}">
                <a16:creationId xmlns="" xmlns:a16="http://schemas.microsoft.com/office/drawing/2014/main" id="{07E00C36-DEE6-4CCE-BEC6-0168469735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3605" y="1408361"/>
            <a:ext cx="3707304" cy="3973442"/>
          </a:xfrm>
          <a:prstGeom prst="rect">
            <a:avLst/>
          </a:prstGeom>
        </p:spPr>
      </p:pic>
      <p:sp>
        <p:nvSpPr>
          <p:cNvPr id="8" name="Šipka: doprava 7">
            <a:extLst>
              <a:ext uri="{FF2B5EF4-FFF2-40B4-BE49-F238E27FC236}">
                <a16:creationId xmlns="" xmlns:a16="http://schemas.microsoft.com/office/drawing/2014/main" id="{A3298FB1-D5E7-4A7C-9434-DA717FFB13E4}"/>
              </a:ext>
            </a:extLst>
          </p:cNvPr>
          <p:cNvSpPr/>
          <p:nvPr/>
        </p:nvSpPr>
        <p:spPr>
          <a:xfrm rot="1390213">
            <a:off x="7638206" y="5160866"/>
            <a:ext cx="375248" cy="339903"/>
          </a:xfrm>
          <a:prstGeom prst="rightArrow">
            <a:avLst>
              <a:gd name="adj1" fmla="val 50000"/>
              <a:gd name="adj2" fmla="val 6333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11" name="Obrázek 10">
            <a:extLst>
              <a:ext uri="{FF2B5EF4-FFF2-40B4-BE49-F238E27FC236}">
                <a16:creationId xmlns="" xmlns:a16="http://schemas.microsoft.com/office/drawing/2014/main" id="{D417F817-9B91-4A42-9EB9-C27196AF1D1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162893" y="3594479"/>
            <a:ext cx="2332259" cy="3472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3371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68234A60-2816-41E5-A687-EBDF691224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Tvorba MKP modelu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="" xmlns:a16="http://schemas.microsoft.com/office/drawing/2014/main" id="{13AA1F79-8F4A-420B-87E0-B965E9E0FA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6831" y="1889386"/>
            <a:ext cx="5343800" cy="4922432"/>
          </a:xfrm>
        </p:spPr>
        <p:txBody>
          <a:bodyPr>
            <a:normAutofit/>
          </a:bodyPr>
          <a:lstStyle/>
          <a:p>
            <a:r>
              <a:rPr lang="cs-CZ" sz="2000" dirty="0"/>
              <a:t>Náhrada el. motoru za pomoci kombinace 1D a 0D sítě</a:t>
            </a:r>
          </a:p>
          <a:p>
            <a:pPr lvl="1"/>
            <a:r>
              <a:rPr lang="cs-CZ" sz="1600" dirty="0"/>
              <a:t>Uvažována dokonale tuhá náhrada v kombinaci s hmotným bodem (v místě těžiště el. Motoru).</a:t>
            </a:r>
          </a:p>
          <a:p>
            <a:endParaRPr lang="cs-CZ" sz="2000" dirty="0"/>
          </a:p>
          <a:p>
            <a:r>
              <a:rPr lang="cs-CZ" sz="2000" dirty="0" err="1"/>
              <a:t>Connections</a:t>
            </a:r>
            <a:r>
              <a:rPr lang="cs-CZ" sz="2000" dirty="0"/>
              <a:t> &gt; 1D </a:t>
            </a:r>
            <a:r>
              <a:rPr lang="cs-CZ" sz="2000" dirty="0" err="1"/>
              <a:t>Connection</a:t>
            </a:r>
            <a:endParaRPr lang="cs-CZ" sz="2000" dirty="0"/>
          </a:p>
          <a:p>
            <a:pPr lvl="1"/>
            <a:r>
              <a:rPr lang="cs-CZ" sz="1600" dirty="0"/>
              <a:t>Typ: Point to Face</a:t>
            </a:r>
          </a:p>
          <a:p>
            <a:pPr lvl="2"/>
            <a:r>
              <a:rPr lang="cs-CZ" sz="1400" dirty="0" err="1"/>
              <a:t>Connection</a:t>
            </a:r>
            <a:r>
              <a:rPr lang="cs-CZ" sz="1400" dirty="0"/>
              <a:t> Element &gt; Type &gt; RBE2</a:t>
            </a:r>
          </a:p>
          <a:p>
            <a:pPr marL="457200" lvl="1" indent="0">
              <a:buNone/>
            </a:pPr>
            <a:r>
              <a:rPr lang="cs-CZ" sz="1100" dirty="0">
                <a:solidFill>
                  <a:schemeClr val="bg1">
                    <a:lumMod val="50000"/>
                  </a:schemeClr>
                </a:solidFill>
              </a:rPr>
              <a:t>		// dokonale tuhé spojení vč. odebrání rotačních stupňů volnosti</a:t>
            </a:r>
          </a:p>
          <a:p>
            <a:pPr lvl="2"/>
            <a:r>
              <a:rPr lang="cs-CZ" sz="1400" dirty="0"/>
              <a:t>Source &gt; Point &gt; Point Dialog &gt; v ose „x“ zadat hodnotu 120 mm</a:t>
            </a:r>
          </a:p>
          <a:p>
            <a:pPr marL="457200" lvl="1" indent="0">
              <a:buNone/>
            </a:pPr>
            <a:r>
              <a:rPr lang="cs-CZ" sz="1100" dirty="0">
                <a:solidFill>
                  <a:schemeClr val="bg1">
                    <a:lumMod val="50000"/>
                  </a:schemeClr>
                </a:solidFill>
              </a:rPr>
              <a:t>		// vybrat středový bod otvoru pro motor a offset</a:t>
            </a:r>
          </a:p>
          <a:p>
            <a:pPr lvl="2"/>
            <a:r>
              <a:rPr lang="cs-CZ" sz="1400" dirty="0"/>
              <a:t>Target &gt; </a:t>
            </a:r>
            <a:r>
              <a:rPr lang="cs-CZ" sz="1400" dirty="0" err="1"/>
              <a:t>Select</a:t>
            </a:r>
            <a:r>
              <a:rPr lang="cs-CZ" sz="1400" dirty="0"/>
              <a:t> Face</a:t>
            </a:r>
          </a:p>
          <a:p>
            <a:pPr marL="457200" lvl="1" indent="0">
              <a:buNone/>
            </a:pPr>
            <a:r>
              <a:rPr lang="cs-CZ" sz="1100" dirty="0">
                <a:solidFill>
                  <a:schemeClr val="bg1">
                    <a:lumMod val="50000"/>
                  </a:schemeClr>
                </a:solidFill>
              </a:rPr>
              <a:t>		// vybrat dotykovou plochu příruby motoru a otvory pro šrouby</a:t>
            </a:r>
          </a:p>
          <a:p>
            <a:pPr marL="457200" lvl="1" indent="0">
              <a:buNone/>
            </a:pPr>
            <a:endParaRPr lang="cs-CZ" sz="1800" dirty="0"/>
          </a:p>
          <a:p>
            <a:pPr marL="457200" lvl="1" indent="0">
              <a:buNone/>
            </a:pPr>
            <a:endParaRPr lang="cs-CZ" sz="1800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="" xmlns:a16="http://schemas.microsoft.com/office/drawing/2014/main" id="{8FAEAD46-3BCC-45A0-9114-3218F77F4C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FDAA6-568C-43E2-9F8C-4A5EEC4218C5}" type="slidenum">
              <a:rPr lang="cs-CZ" smtClean="0"/>
              <a:t>28</a:t>
            </a:fld>
            <a:endParaRPr lang="cs-CZ" dirty="0"/>
          </a:p>
        </p:txBody>
      </p:sp>
      <p:sp>
        <p:nvSpPr>
          <p:cNvPr id="5" name="Zástupný obsah 4">
            <a:extLst>
              <a:ext uri="{FF2B5EF4-FFF2-40B4-BE49-F238E27FC236}">
                <a16:creationId xmlns="" xmlns:a16="http://schemas.microsoft.com/office/drawing/2014/main" id="{628A381D-9C17-44B7-AA69-770A911B9281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cs-CZ" dirty="0"/>
              <a:t>Lineární úlohy stability</a:t>
            </a:r>
          </a:p>
          <a:p>
            <a:endParaRPr lang="cs-CZ" dirty="0"/>
          </a:p>
        </p:txBody>
      </p:sp>
      <p:sp>
        <p:nvSpPr>
          <p:cNvPr id="9" name="Obdélník 8">
            <a:extLst>
              <a:ext uri="{FF2B5EF4-FFF2-40B4-BE49-F238E27FC236}">
                <a16:creationId xmlns="" xmlns:a16="http://schemas.microsoft.com/office/drawing/2014/main" id="{1DB2C3C5-4654-489F-AAEB-6F3DBD4C660B}"/>
              </a:ext>
            </a:extLst>
          </p:cNvPr>
          <p:cNvSpPr/>
          <p:nvPr/>
        </p:nvSpPr>
        <p:spPr>
          <a:xfrm>
            <a:off x="9946893" y="746527"/>
            <a:ext cx="7707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dirty="0"/>
              <a:t>*.</a:t>
            </a:r>
            <a:r>
              <a:rPr lang="cs-CZ" dirty="0" err="1"/>
              <a:t>fem</a:t>
            </a:r>
            <a:r>
              <a:rPr lang="cs-CZ" dirty="0"/>
              <a:t> </a:t>
            </a:r>
          </a:p>
        </p:txBody>
      </p:sp>
      <p:pic>
        <p:nvPicPr>
          <p:cNvPr id="10" name="Obrázek 9">
            <a:extLst>
              <a:ext uri="{FF2B5EF4-FFF2-40B4-BE49-F238E27FC236}">
                <a16:creationId xmlns="" xmlns:a16="http://schemas.microsoft.com/office/drawing/2014/main" id="{251F4B7D-12F5-4818-8FFC-5C0870767E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4271" y="2025556"/>
            <a:ext cx="4501853" cy="4667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469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68234A60-2816-41E5-A687-EBDF691224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Tvorba MKP modelu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="" xmlns:a16="http://schemas.microsoft.com/office/drawing/2014/main" id="{13AA1F79-8F4A-420B-87E0-B965E9E0FA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6830" y="1889386"/>
            <a:ext cx="4999870" cy="4922432"/>
          </a:xfrm>
        </p:spPr>
        <p:txBody>
          <a:bodyPr>
            <a:normAutofit/>
          </a:bodyPr>
          <a:lstStyle/>
          <a:p>
            <a:r>
              <a:rPr lang="cs-CZ" sz="2400" b="1" dirty="0"/>
              <a:t>Definování hmotného bodu:</a:t>
            </a:r>
          </a:p>
          <a:p>
            <a:pPr lvl="1"/>
            <a:r>
              <a:rPr lang="cs-CZ" sz="1800" dirty="0" err="1"/>
              <a:t>Mesh</a:t>
            </a:r>
            <a:r>
              <a:rPr lang="cs-CZ" sz="1800" dirty="0"/>
              <a:t> &gt; 0D </a:t>
            </a:r>
            <a:r>
              <a:rPr lang="cs-CZ" sz="1800" dirty="0" err="1"/>
              <a:t>Mesh</a:t>
            </a:r>
            <a:r>
              <a:rPr lang="cs-CZ" sz="1800" dirty="0"/>
              <a:t> &gt; </a:t>
            </a:r>
            <a:r>
              <a:rPr lang="cs-CZ" sz="1800" dirty="0" err="1"/>
              <a:t>Create</a:t>
            </a:r>
            <a:r>
              <a:rPr lang="cs-CZ" sz="1800" dirty="0"/>
              <a:t> 0D </a:t>
            </a:r>
            <a:r>
              <a:rPr lang="cs-CZ" sz="1800" dirty="0" err="1"/>
              <a:t>Mesh</a:t>
            </a:r>
            <a:endParaRPr lang="cs-CZ" sz="1800" dirty="0"/>
          </a:p>
          <a:p>
            <a:pPr lvl="2"/>
            <a:r>
              <a:rPr lang="cs-CZ" sz="1400" dirty="0" err="1"/>
              <a:t>Objects</a:t>
            </a:r>
            <a:r>
              <a:rPr lang="cs-CZ" sz="1400" dirty="0"/>
              <a:t> to </a:t>
            </a:r>
            <a:r>
              <a:rPr lang="cs-CZ" sz="1400" dirty="0" err="1"/>
              <a:t>Mesh</a:t>
            </a:r>
            <a:r>
              <a:rPr lang="cs-CZ" sz="1400" dirty="0"/>
              <a:t> &gt; vybrat bod „těžiště“ motoru.</a:t>
            </a:r>
          </a:p>
          <a:p>
            <a:pPr lvl="2"/>
            <a:r>
              <a:rPr lang="cs-CZ" sz="1400" dirty="0"/>
              <a:t>Element </a:t>
            </a:r>
            <a:r>
              <a:rPr lang="cs-CZ" sz="1400" dirty="0" err="1"/>
              <a:t>Properties</a:t>
            </a:r>
            <a:r>
              <a:rPr lang="cs-CZ" sz="1400" dirty="0"/>
              <a:t> &gt; CONM2 &gt; Edit </a:t>
            </a:r>
            <a:r>
              <a:rPr lang="cs-CZ" sz="1400" dirty="0" err="1"/>
              <a:t>Mesh</a:t>
            </a:r>
            <a:r>
              <a:rPr lang="cs-CZ" sz="1400" dirty="0"/>
              <a:t> </a:t>
            </a:r>
            <a:r>
              <a:rPr lang="cs-CZ" sz="1400" dirty="0" err="1"/>
              <a:t>Associated</a:t>
            </a:r>
            <a:r>
              <a:rPr lang="cs-CZ" sz="1400" dirty="0"/>
              <a:t> Data</a:t>
            </a:r>
          </a:p>
          <a:p>
            <a:pPr lvl="3"/>
            <a:r>
              <a:rPr lang="cs-CZ" sz="1200" dirty="0" err="1"/>
              <a:t>Mass</a:t>
            </a:r>
            <a:r>
              <a:rPr lang="cs-CZ" sz="1200" dirty="0"/>
              <a:t> &gt; zadejte hodnotu hmotnosti = 22kg</a:t>
            </a:r>
          </a:p>
          <a:p>
            <a:pPr lvl="2"/>
            <a:endParaRPr lang="cs-CZ" sz="1400" dirty="0"/>
          </a:p>
          <a:p>
            <a:endParaRPr lang="cs-CZ" sz="1200" dirty="0">
              <a:solidFill>
                <a:schemeClr val="bg1">
                  <a:lumMod val="50000"/>
                </a:schemeClr>
              </a:solidFill>
            </a:endParaRPr>
          </a:p>
          <a:p>
            <a:pPr marL="457200" lvl="1" indent="0">
              <a:buNone/>
            </a:pPr>
            <a:endParaRPr lang="cs-CZ" sz="2000" dirty="0"/>
          </a:p>
          <a:p>
            <a:pPr marL="457200" lvl="1" indent="0">
              <a:buNone/>
            </a:pPr>
            <a:endParaRPr lang="cs-CZ" sz="2000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="" xmlns:a16="http://schemas.microsoft.com/office/drawing/2014/main" id="{8FAEAD46-3BCC-45A0-9114-3218F77F4C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FDAA6-568C-43E2-9F8C-4A5EEC4218C5}" type="slidenum">
              <a:rPr lang="cs-CZ" smtClean="0"/>
              <a:t>29</a:t>
            </a:fld>
            <a:endParaRPr lang="cs-CZ" dirty="0"/>
          </a:p>
        </p:txBody>
      </p:sp>
      <p:sp>
        <p:nvSpPr>
          <p:cNvPr id="5" name="Zástupný obsah 4">
            <a:extLst>
              <a:ext uri="{FF2B5EF4-FFF2-40B4-BE49-F238E27FC236}">
                <a16:creationId xmlns="" xmlns:a16="http://schemas.microsoft.com/office/drawing/2014/main" id="{628A381D-9C17-44B7-AA69-770A911B9281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cs-CZ" dirty="0"/>
              <a:t>Modální analýza</a:t>
            </a:r>
          </a:p>
        </p:txBody>
      </p:sp>
      <p:sp>
        <p:nvSpPr>
          <p:cNvPr id="9" name="Obdélník 8">
            <a:extLst>
              <a:ext uri="{FF2B5EF4-FFF2-40B4-BE49-F238E27FC236}">
                <a16:creationId xmlns="" xmlns:a16="http://schemas.microsoft.com/office/drawing/2014/main" id="{1DB2C3C5-4654-489F-AAEB-6F3DBD4C660B}"/>
              </a:ext>
            </a:extLst>
          </p:cNvPr>
          <p:cNvSpPr/>
          <p:nvPr/>
        </p:nvSpPr>
        <p:spPr>
          <a:xfrm>
            <a:off x="9946893" y="746527"/>
            <a:ext cx="7707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dirty="0"/>
              <a:t>*.</a:t>
            </a:r>
            <a:r>
              <a:rPr lang="cs-CZ" dirty="0" err="1"/>
              <a:t>fem</a:t>
            </a:r>
            <a:r>
              <a:rPr lang="cs-CZ" dirty="0"/>
              <a:t> </a:t>
            </a:r>
          </a:p>
        </p:txBody>
      </p:sp>
      <p:pic>
        <p:nvPicPr>
          <p:cNvPr id="6" name="Obrázek 5">
            <a:extLst>
              <a:ext uri="{FF2B5EF4-FFF2-40B4-BE49-F238E27FC236}">
                <a16:creationId xmlns="" xmlns:a16="http://schemas.microsoft.com/office/drawing/2014/main" id="{08CC0131-FC95-4438-BE19-9E790E0989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198" y="1270315"/>
            <a:ext cx="3822230" cy="3917429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="" xmlns:a16="http://schemas.microsoft.com/office/drawing/2014/main" id="{C2CFC48A-245E-4E5F-82B4-BACAF0CB8E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46751" y="3646346"/>
            <a:ext cx="2132508" cy="3472679"/>
          </a:xfrm>
          <a:prstGeom prst="rect">
            <a:avLst/>
          </a:prstGeom>
        </p:spPr>
      </p:pic>
      <p:cxnSp>
        <p:nvCxnSpPr>
          <p:cNvPr id="11" name="Spojnice: pravoúhlá 10">
            <a:extLst>
              <a:ext uri="{FF2B5EF4-FFF2-40B4-BE49-F238E27FC236}">
                <a16:creationId xmlns="" xmlns:a16="http://schemas.microsoft.com/office/drawing/2014/main" id="{E93D5A9E-3500-4AF3-A010-CCF23214D9EA}"/>
              </a:ext>
            </a:extLst>
          </p:cNvPr>
          <p:cNvCxnSpPr>
            <a:cxnSpLocks/>
          </p:cNvCxnSpPr>
          <p:nvPr/>
        </p:nvCxnSpPr>
        <p:spPr>
          <a:xfrm>
            <a:off x="6379995" y="1965774"/>
            <a:ext cx="1473347" cy="913550"/>
          </a:xfrm>
          <a:prstGeom prst="bentConnector3">
            <a:avLst>
              <a:gd name="adj1" fmla="val 50000"/>
            </a:avLst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pojnice: pravoúhlá 11">
            <a:extLst>
              <a:ext uri="{FF2B5EF4-FFF2-40B4-BE49-F238E27FC236}">
                <a16:creationId xmlns="" xmlns:a16="http://schemas.microsoft.com/office/drawing/2014/main" id="{24876E52-F01A-4D4C-A939-61FA1AB4BA0F}"/>
              </a:ext>
            </a:extLst>
          </p:cNvPr>
          <p:cNvCxnSpPr>
            <a:cxnSpLocks/>
            <a:endCxn id="7" idx="1"/>
          </p:cNvCxnSpPr>
          <p:nvPr/>
        </p:nvCxnSpPr>
        <p:spPr>
          <a:xfrm rot="16200000" flipH="1">
            <a:off x="5796542" y="2832478"/>
            <a:ext cx="3133660" cy="1966755"/>
          </a:xfrm>
          <a:prstGeom prst="bentConnector2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59935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Nadpis 12">
            <a:extLst>
              <a:ext uri="{FF2B5EF4-FFF2-40B4-BE49-F238E27FC236}">
                <a16:creationId xmlns="" xmlns:a16="http://schemas.microsoft.com/office/drawing/2014/main" id="{DE33EA71-DAE4-4D1D-94DE-32C646B6C3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sz="3600" dirty="0"/>
              <a:t>Aplikace okrajových podmínek a nastavení úlohy</a:t>
            </a:r>
          </a:p>
        </p:txBody>
      </p:sp>
      <p:sp>
        <p:nvSpPr>
          <p:cNvPr id="15" name="Zástupný text 14">
            <a:extLst>
              <a:ext uri="{FF2B5EF4-FFF2-40B4-BE49-F238E27FC236}">
                <a16:creationId xmlns="" xmlns:a16="http://schemas.microsoft.com/office/drawing/2014/main" id="{105BC7A8-2650-4987-B10E-B7C8EA3139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*.sim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="" xmlns:a16="http://schemas.microsoft.com/office/drawing/2014/main" id="{5DA6EC64-0A87-4DBB-B1D3-A10AF4197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586FDAA6-568C-43E2-9F8C-4A5EEC4218C5}" type="slidenum">
              <a:rPr lang="en-US" sz="1000">
                <a:solidFill>
                  <a:srgbClr val="898989"/>
                </a:solidFill>
              </a:rPr>
              <a:pPr>
                <a:spcAft>
                  <a:spcPts val="600"/>
                </a:spcAft>
              </a:pPr>
              <a:t>30</a:t>
            </a:fld>
            <a:endParaRPr lang="en-US" sz="1000">
              <a:solidFill>
                <a:srgbClr val="89898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7948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19512F98-FB99-4A2A-BF84-CFBE533EDC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Okrajové podmínky úlohy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="" xmlns:a16="http://schemas.microsoft.com/office/drawing/2014/main" id="{EDE596A3-986F-4BE1-AFD6-966609E9DA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6831" y="1889386"/>
            <a:ext cx="4376311" cy="4922432"/>
          </a:xfrm>
        </p:spPr>
        <p:txBody>
          <a:bodyPr>
            <a:normAutofit/>
          </a:bodyPr>
          <a:lstStyle/>
          <a:p>
            <a:r>
              <a:rPr lang="cs-CZ" dirty="0"/>
              <a:t>Uložení modelu v prostoru</a:t>
            </a:r>
          </a:p>
          <a:p>
            <a:pPr marL="457200" lvl="1" indent="0">
              <a:buNone/>
            </a:pPr>
            <a:r>
              <a:rPr lang="cs-CZ" sz="2000" dirty="0"/>
              <a:t>U této varianty je uvažováno uložení na dokonale tuhé základně.</a:t>
            </a:r>
          </a:p>
          <a:p>
            <a:pPr marL="457200" lvl="1" indent="0">
              <a:buNone/>
            </a:pPr>
            <a:endParaRPr lang="cs-CZ" sz="2000" dirty="0"/>
          </a:p>
          <a:p>
            <a:pPr marL="457200" lvl="1" indent="0">
              <a:buNone/>
            </a:pPr>
            <a:r>
              <a:rPr lang="cs-CZ" sz="2000" dirty="0"/>
              <a:t>Na spodní ploše je aplikována okrajová podmínka </a:t>
            </a:r>
            <a:r>
              <a:rPr lang="cs-CZ" sz="2000" i="1" dirty="0"/>
              <a:t>User </a:t>
            </a:r>
            <a:r>
              <a:rPr lang="cs-CZ" sz="2000" i="1" dirty="0" err="1"/>
              <a:t>Defined</a:t>
            </a:r>
            <a:r>
              <a:rPr lang="cs-CZ" sz="2000" i="1" dirty="0"/>
              <a:t> </a:t>
            </a:r>
            <a:r>
              <a:rPr lang="cs-CZ" sz="2000" i="1" dirty="0" err="1"/>
              <a:t>Constraint</a:t>
            </a:r>
            <a:r>
              <a:rPr lang="cs-CZ" sz="2000" i="1" dirty="0"/>
              <a:t> </a:t>
            </a:r>
            <a:r>
              <a:rPr lang="cs-CZ" sz="2000" dirty="0"/>
              <a:t>s odebráním třetího stupně volnosti </a:t>
            </a:r>
            <a:br>
              <a:rPr lang="cs-CZ" sz="2000" dirty="0"/>
            </a:br>
            <a:r>
              <a:rPr lang="cs-CZ" sz="2000" dirty="0"/>
              <a:t>(</a:t>
            </a:r>
            <a:r>
              <a:rPr lang="cs-CZ" sz="2000" i="1" dirty="0"/>
              <a:t>DOF3 = </a:t>
            </a:r>
            <a:r>
              <a:rPr lang="cs-CZ" sz="2000" i="1" dirty="0" err="1"/>
              <a:t>Fixed</a:t>
            </a:r>
            <a:r>
              <a:rPr lang="cs-CZ" sz="2000" dirty="0"/>
              <a:t>).</a:t>
            </a:r>
            <a:endParaRPr lang="cs-CZ" sz="1600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="" xmlns:a16="http://schemas.microsoft.com/office/drawing/2014/main" id="{5F6A72D9-0963-404A-9DBA-30B73AC932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FDAA6-568C-43E2-9F8C-4A5EEC4218C5}" type="slidenum">
              <a:rPr lang="cs-CZ" smtClean="0"/>
              <a:t>31</a:t>
            </a:fld>
            <a:endParaRPr lang="cs-CZ" dirty="0"/>
          </a:p>
        </p:txBody>
      </p:sp>
      <p:sp>
        <p:nvSpPr>
          <p:cNvPr id="5" name="Zástupný obsah 4">
            <a:extLst>
              <a:ext uri="{FF2B5EF4-FFF2-40B4-BE49-F238E27FC236}">
                <a16:creationId xmlns="" xmlns:a16="http://schemas.microsoft.com/office/drawing/2014/main" id="{10833B37-597A-45C3-A844-F83BC0C8D827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cs-CZ" dirty="0"/>
              <a:t>Modální analýza</a:t>
            </a:r>
          </a:p>
        </p:txBody>
      </p:sp>
      <p:pic>
        <p:nvPicPr>
          <p:cNvPr id="6" name="Obrázek 5">
            <a:extLst>
              <a:ext uri="{FF2B5EF4-FFF2-40B4-BE49-F238E27FC236}">
                <a16:creationId xmlns="" xmlns:a16="http://schemas.microsoft.com/office/drawing/2014/main" id="{49CC76D6-B06D-47E0-A58B-92D61B9968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9182" y="1621064"/>
            <a:ext cx="4817979" cy="5071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692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19512F98-FB99-4A2A-BF84-CFBE533EDC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Okrajové podmínky úlohy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="" xmlns:a16="http://schemas.microsoft.com/office/drawing/2014/main" id="{EDE596A3-986F-4BE1-AFD6-966609E9DA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6831" y="1889386"/>
            <a:ext cx="4376311" cy="4922432"/>
          </a:xfrm>
        </p:spPr>
        <p:txBody>
          <a:bodyPr>
            <a:normAutofit/>
          </a:bodyPr>
          <a:lstStyle/>
          <a:p>
            <a:r>
              <a:rPr lang="cs-CZ" dirty="0"/>
              <a:t>Uložení modelu v prostoru</a:t>
            </a:r>
          </a:p>
          <a:p>
            <a:endParaRPr lang="cs-CZ" dirty="0"/>
          </a:p>
          <a:p>
            <a:pPr lvl="1"/>
            <a:r>
              <a:rPr lang="cs-CZ" dirty="0"/>
              <a:t>+ uložení v oblastech šroubů (též za pomoci okrajové podmínky </a:t>
            </a:r>
            <a:r>
              <a:rPr lang="cs-CZ" i="1" dirty="0"/>
              <a:t>User </a:t>
            </a:r>
            <a:r>
              <a:rPr lang="cs-CZ" i="1" dirty="0" err="1"/>
              <a:t>Defined</a:t>
            </a:r>
            <a:r>
              <a:rPr lang="cs-CZ" i="1" dirty="0"/>
              <a:t> </a:t>
            </a:r>
            <a:r>
              <a:rPr lang="cs-CZ" i="1" dirty="0" err="1"/>
              <a:t>Constraint</a:t>
            </a:r>
            <a:r>
              <a:rPr lang="cs-CZ" dirty="0"/>
              <a:t>)</a:t>
            </a:r>
          </a:p>
          <a:p>
            <a:pPr lvl="2"/>
            <a:r>
              <a:rPr lang="cs-CZ" dirty="0"/>
              <a:t>Odebrány posuvy v příčných směrech (DOF1 + DOF2 = </a:t>
            </a:r>
            <a:r>
              <a:rPr lang="cs-CZ" dirty="0" err="1"/>
              <a:t>Fixed</a:t>
            </a:r>
            <a:r>
              <a:rPr lang="cs-CZ" dirty="0"/>
              <a:t>) 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="" xmlns:a16="http://schemas.microsoft.com/office/drawing/2014/main" id="{5F6A72D9-0963-404A-9DBA-30B73AC932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FDAA6-568C-43E2-9F8C-4A5EEC4218C5}" type="slidenum">
              <a:rPr lang="cs-CZ" smtClean="0"/>
              <a:t>32</a:t>
            </a:fld>
            <a:endParaRPr lang="cs-CZ" dirty="0"/>
          </a:p>
        </p:txBody>
      </p:sp>
      <p:sp>
        <p:nvSpPr>
          <p:cNvPr id="5" name="Zástupný obsah 4">
            <a:extLst>
              <a:ext uri="{FF2B5EF4-FFF2-40B4-BE49-F238E27FC236}">
                <a16:creationId xmlns="" xmlns:a16="http://schemas.microsoft.com/office/drawing/2014/main" id="{10833B37-597A-45C3-A844-F83BC0C8D827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cs-CZ" dirty="0"/>
              <a:t>Modální analýza</a:t>
            </a:r>
          </a:p>
        </p:txBody>
      </p:sp>
      <p:pic>
        <p:nvPicPr>
          <p:cNvPr id="8" name="Obrázek 7">
            <a:extLst>
              <a:ext uri="{FF2B5EF4-FFF2-40B4-BE49-F238E27FC236}">
                <a16:creationId xmlns="" xmlns:a16="http://schemas.microsoft.com/office/drawing/2014/main" id="{67DAB3BA-B99F-4671-BF82-F1BF066A53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1476" y="1606677"/>
            <a:ext cx="4986885" cy="5411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0642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CF911C5F-6C5D-46AC-A774-4E1F4FF8AE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400" dirty="0"/>
              <a:t>Nastavení řešiče úlohy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="" xmlns:a16="http://schemas.microsoft.com/office/drawing/2014/main" id="{6162654F-30A5-4395-908C-B424410EB2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*.sim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="" xmlns:a16="http://schemas.microsoft.com/office/drawing/2014/main" id="{F7BA1172-F0B5-4CE4-A57F-EDADDED338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FDAA6-568C-43E2-9F8C-4A5EEC4218C5}" type="slidenum">
              <a:rPr lang="cs-CZ" smtClean="0"/>
              <a:t>33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71602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FDC3658C-D397-460F-8DFD-88E6A6B41F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Nastavení úlohy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="" xmlns:a16="http://schemas.microsoft.com/office/drawing/2014/main" id="{BAE914BD-C2D0-4BAA-996A-9020654046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6831" y="1889386"/>
            <a:ext cx="6817147" cy="4922432"/>
          </a:xfrm>
        </p:spPr>
        <p:txBody>
          <a:bodyPr>
            <a:normAutofit/>
          </a:bodyPr>
          <a:lstStyle/>
          <a:p>
            <a:r>
              <a:rPr lang="cs-CZ" sz="2400" dirty="0"/>
              <a:t>Edit &gt; </a:t>
            </a:r>
            <a:r>
              <a:rPr lang="cs-CZ" sz="2400" dirty="0" err="1"/>
              <a:t>Subcase</a:t>
            </a:r>
            <a:r>
              <a:rPr lang="cs-CZ" sz="2400" dirty="0"/>
              <a:t> – </a:t>
            </a:r>
            <a:r>
              <a:rPr lang="cs-CZ" sz="2400" dirty="0" err="1"/>
              <a:t>Eigenvalue</a:t>
            </a:r>
            <a:r>
              <a:rPr lang="cs-CZ" sz="2400" dirty="0"/>
              <a:t> </a:t>
            </a:r>
            <a:r>
              <a:rPr lang="cs-CZ" sz="2400" dirty="0" err="1"/>
              <a:t>Method</a:t>
            </a:r>
            <a:r>
              <a:rPr lang="cs-CZ" sz="2400" dirty="0"/>
              <a:t> …</a:t>
            </a:r>
          </a:p>
          <a:p>
            <a:pPr marL="0" indent="0">
              <a:buNone/>
            </a:pPr>
            <a:r>
              <a:rPr lang="cs-CZ" sz="1800" dirty="0">
                <a:solidFill>
                  <a:schemeClr val="bg1">
                    <a:lumMod val="50000"/>
                  </a:schemeClr>
                </a:solidFill>
              </a:rPr>
              <a:t>	// nastavení modální analýzy</a:t>
            </a:r>
          </a:p>
          <a:p>
            <a:pPr lvl="1"/>
            <a:r>
              <a:rPr lang="cs-CZ" sz="2000" dirty="0" err="1"/>
              <a:t>Eigenvalue</a:t>
            </a:r>
            <a:r>
              <a:rPr lang="cs-CZ" sz="2000" dirty="0"/>
              <a:t> </a:t>
            </a:r>
            <a:r>
              <a:rPr lang="cs-CZ" sz="2000" dirty="0" err="1"/>
              <a:t>Method</a:t>
            </a:r>
            <a:r>
              <a:rPr lang="cs-CZ" sz="2000" dirty="0"/>
              <a:t> &gt; </a:t>
            </a:r>
            <a:r>
              <a:rPr lang="cs-CZ" sz="2000" dirty="0" err="1"/>
              <a:t>Lanczos</a:t>
            </a:r>
            <a:endParaRPr lang="cs-CZ" sz="2000" dirty="0"/>
          </a:p>
          <a:p>
            <a:pPr marL="914400" lvl="2" indent="0">
              <a:buNone/>
            </a:pPr>
            <a:r>
              <a:rPr lang="cs-CZ" sz="1800" dirty="0">
                <a:solidFill>
                  <a:schemeClr val="bg1">
                    <a:lumMod val="50000"/>
                  </a:schemeClr>
                </a:solidFill>
              </a:rPr>
              <a:t>// nastavení typu metody</a:t>
            </a:r>
          </a:p>
          <a:p>
            <a:pPr lvl="2"/>
            <a:r>
              <a:rPr lang="cs-CZ" sz="1800" dirty="0" err="1"/>
              <a:t>Lanczos</a:t>
            </a:r>
            <a:r>
              <a:rPr lang="cs-CZ" sz="1800" dirty="0"/>
              <a:t> Data &gt; Edit …</a:t>
            </a:r>
          </a:p>
          <a:p>
            <a:pPr lvl="3"/>
            <a:r>
              <a:rPr lang="cs-CZ" sz="1600" dirty="0" err="1"/>
              <a:t>Frequency</a:t>
            </a:r>
            <a:r>
              <a:rPr lang="cs-CZ" sz="1600" dirty="0"/>
              <a:t> </a:t>
            </a:r>
            <a:r>
              <a:rPr lang="cs-CZ" sz="1600" dirty="0" err="1"/>
              <a:t>Options</a:t>
            </a:r>
            <a:endParaRPr lang="cs-CZ" sz="1600" dirty="0"/>
          </a:p>
          <a:p>
            <a:pPr lvl="4"/>
            <a:r>
              <a:rPr lang="cs-CZ" sz="1200" dirty="0" err="1"/>
              <a:t>Frequency</a:t>
            </a:r>
            <a:r>
              <a:rPr lang="cs-CZ" sz="1200" dirty="0"/>
              <a:t> </a:t>
            </a:r>
            <a:r>
              <a:rPr lang="cs-CZ" sz="1200" dirty="0" err="1"/>
              <a:t>Range</a:t>
            </a:r>
            <a:r>
              <a:rPr lang="cs-CZ" sz="1200" dirty="0"/>
              <a:t> – </a:t>
            </a:r>
            <a:r>
              <a:rPr lang="cs-CZ" sz="1200" dirty="0" err="1"/>
              <a:t>Lower</a:t>
            </a:r>
            <a:r>
              <a:rPr lang="cs-CZ" sz="1200" dirty="0"/>
              <a:t> / </a:t>
            </a:r>
            <a:r>
              <a:rPr lang="cs-CZ" sz="1200" dirty="0" err="1"/>
              <a:t>Upper</a:t>
            </a:r>
            <a:r>
              <a:rPr lang="cs-CZ" sz="1200" dirty="0"/>
              <a:t> Limit</a:t>
            </a:r>
          </a:p>
          <a:p>
            <a:pPr marL="1371600" lvl="3" indent="0">
              <a:buNone/>
            </a:pPr>
            <a:r>
              <a:rPr lang="cs-CZ" sz="1200" dirty="0">
                <a:solidFill>
                  <a:schemeClr val="bg1">
                    <a:lumMod val="50000"/>
                  </a:schemeClr>
                </a:solidFill>
              </a:rPr>
              <a:t>		// definování rozsahu hledání vlastních frekvencí</a:t>
            </a:r>
          </a:p>
          <a:p>
            <a:pPr lvl="4"/>
            <a:r>
              <a:rPr lang="cs-CZ" sz="1200" dirty="0" err="1"/>
              <a:t>Number</a:t>
            </a:r>
            <a:r>
              <a:rPr lang="cs-CZ" sz="1200" dirty="0"/>
              <a:t> </a:t>
            </a:r>
            <a:r>
              <a:rPr lang="cs-CZ" sz="1200" dirty="0" err="1"/>
              <a:t>of</a:t>
            </a:r>
            <a:r>
              <a:rPr lang="cs-CZ" sz="1200" dirty="0"/>
              <a:t> </a:t>
            </a:r>
            <a:r>
              <a:rPr lang="cs-CZ" sz="1200" dirty="0" err="1"/>
              <a:t>Desired</a:t>
            </a:r>
            <a:r>
              <a:rPr lang="cs-CZ" sz="1200" dirty="0"/>
              <a:t> </a:t>
            </a:r>
            <a:r>
              <a:rPr lang="cs-CZ" sz="1200" dirty="0" err="1"/>
              <a:t>Modes</a:t>
            </a:r>
            <a:r>
              <a:rPr lang="cs-CZ" sz="1200" dirty="0"/>
              <a:t> &gt; 12</a:t>
            </a:r>
          </a:p>
          <a:p>
            <a:pPr marL="1371600" lvl="3" indent="0">
              <a:buNone/>
            </a:pPr>
            <a:r>
              <a:rPr lang="cs-CZ" sz="1200" dirty="0">
                <a:solidFill>
                  <a:schemeClr val="bg1">
                    <a:lumMod val="50000"/>
                  </a:schemeClr>
                </a:solidFill>
              </a:rPr>
              <a:t>		// definování počtu výsledných (prvních nalezených) módů</a:t>
            </a:r>
          </a:p>
          <a:p>
            <a:pPr lvl="3"/>
            <a:r>
              <a:rPr lang="cs-CZ" sz="1600" dirty="0" err="1"/>
              <a:t>Extraction</a:t>
            </a:r>
            <a:r>
              <a:rPr lang="cs-CZ" sz="1600" dirty="0"/>
              <a:t> Data</a:t>
            </a:r>
          </a:p>
          <a:p>
            <a:pPr lvl="4"/>
            <a:r>
              <a:rPr lang="cs-CZ" sz="1200" dirty="0" err="1"/>
              <a:t>Number</a:t>
            </a:r>
            <a:r>
              <a:rPr lang="cs-CZ" sz="1200" dirty="0"/>
              <a:t> </a:t>
            </a:r>
            <a:r>
              <a:rPr lang="cs-CZ" sz="1200" dirty="0" err="1"/>
              <a:t>of</a:t>
            </a:r>
            <a:r>
              <a:rPr lang="cs-CZ" sz="1200" dirty="0"/>
              <a:t> </a:t>
            </a:r>
            <a:r>
              <a:rPr lang="cs-CZ" sz="1200" dirty="0" err="1"/>
              <a:t>Vectors</a:t>
            </a:r>
            <a:endParaRPr lang="cs-CZ" sz="1200" dirty="0"/>
          </a:p>
          <a:p>
            <a:pPr marL="1371600" lvl="3" indent="0">
              <a:buNone/>
            </a:pPr>
            <a:r>
              <a:rPr lang="cs-CZ" sz="1200" dirty="0">
                <a:solidFill>
                  <a:schemeClr val="bg1">
                    <a:lumMod val="50000"/>
                  </a:schemeClr>
                </a:solidFill>
              </a:rPr>
              <a:t>		// definování počtů vektorů</a:t>
            </a:r>
          </a:p>
          <a:p>
            <a:pPr lvl="4"/>
            <a:r>
              <a:rPr lang="cs-CZ" sz="1200" dirty="0" err="1"/>
              <a:t>Estimate</a:t>
            </a:r>
            <a:r>
              <a:rPr lang="cs-CZ" sz="1200" dirty="0"/>
              <a:t> </a:t>
            </a:r>
            <a:r>
              <a:rPr lang="cs-CZ" sz="1200" dirty="0" err="1"/>
              <a:t>of</a:t>
            </a:r>
            <a:r>
              <a:rPr lang="cs-CZ" sz="1200" dirty="0"/>
              <a:t> </a:t>
            </a:r>
            <a:r>
              <a:rPr lang="cs-CZ" sz="1200" dirty="0" err="1"/>
              <a:t>the</a:t>
            </a:r>
            <a:r>
              <a:rPr lang="cs-CZ" sz="1200" dirty="0"/>
              <a:t> </a:t>
            </a:r>
            <a:r>
              <a:rPr lang="cs-CZ" sz="1200" dirty="0" err="1"/>
              <a:t>First</a:t>
            </a:r>
            <a:r>
              <a:rPr lang="cs-CZ" sz="1200" dirty="0"/>
              <a:t> Natural </a:t>
            </a:r>
            <a:r>
              <a:rPr lang="cs-CZ" sz="1200" dirty="0" err="1"/>
              <a:t>Frequency</a:t>
            </a:r>
            <a:endParaRPr lang="cs-CZ" sz="1200" dirty="0"/>
          </a:p>
          <a:p>
            <a:pPr marL="1371600" lvl="3" indent="0">
              <a:buNone/>
            </a:pPr>
            <a:r>
              <a:rPr lang="cs-CZ" sz="1200" dirty="0">
                <a:solidFill>
                  <a:schemeClr val="bg1">
                    <a:lumMod val="50000"/>
                  </a:schemeClr>
                </a:solidFill>
              </a:rPr>
              <a:t>		// definování odhadované první vlastní frekvence … je vhodné definovat zejména u úloh, kde víme kde se cca. první vlastní frekvence může nacházet &gt;&gt; čímž můžeme značně snížit celkový výpočetní čas úlohy.</a:t>
            </a:r>
          </a:p>
          <a:p>
            <a:pPr marL="1371600" lvl="3" indent="0">
              <a:buNone/>
            </a:pPr>
            <a:endParaRPr lang="cs-CZ" sz="1200" dirty="0">
              <a:solidFill>
                <a:schemeClr val="bg1">
                  <a:lumMod val="50000"/>
                </a:schemeClr>
              </a:solidFill>
            </a:endParaRPr>
          </a:p>
          <a:p>
            <a:pPr marL="1371600" lvl="3" indent="0">
              <a:buNone/>
            </a:pPr>
            <a:endParaRPr lang="cs-CZ" sz="1200" dirty="0">
              <a:solidFill>
                <a:schemeClr val="bg1">
                  <a:lumMod val="50000"/>
                </a:schemeClr>
              </a:solidFill>
            </a:endParaRPr>
          </a:p>
          <a:p>
            <a:pPr marL="1371600" lvl="3" indent="0">
              <a:buNone/>
            </a:pPr>
            <a:endParaRPr lang="cs-CZ" sz="1200" dirty="0">
              <a:solidFill>
                <a:schemeClr val="bg1">
                  <a:lumMod val="50000"/>
                </a:schemeClr>
              </a:solidFill>
            </a:endParaRPr>
          </a:p>
          <a:p>
            <a:pPr marL="1371600" lvl="3" indent="0">
              <a:buNone/>
            </a:pPr>
            <a:endParaRPr lang="cs-CZ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="" xmlns:a16="http://schemas.microsoft.com/office/drawing/2014/main" id="{E63DADF1-2B41-47BB-B51A-E0815CE49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FDAA6-568C-43E2-9F8C-4A5EEC4218C5}" type="slidenum">
              <a:rPr lang="cs-CZ" smtClean="0"/>
              <a:t>34</a:t>
            </a:fld>
            <a:endParaRPr lang="cs-CZ" dirty="0"/>
          </a:p>
        </p:txBody>
      </p:sp>
      <p:sp>
        <p:nvSpPr>
          <p:cNvPr id="5" name="Zástupný obsah 4">
            <a:extLst>
              <a:ext uri="{FF2B5EF4-FFF2-40B4-BE49-F238E27FC236}">
                <a16:creationId xmlns="" xmlns:a16="http://schemas.microsoft.com/office/drawing/2014/main" id="{D595CAFC-5770-464F-BEE7-469B2B0C01F9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cs-CZ" dirty="0"/>
              <a:t>Modální analýza</a:t>
            </a:r>
          </a:p>
        </p:txBody>
      </p:sp>
      <p:pic>
        <p:nvPicPr>
          <p:cNvPr id="8" name="Obrázek 7">
            <a:extLst>
              <a:ext uri="{FF2B5EF4-FFF2-40B4-BE49-F238E27FC236}">
                <a16:creationId xmlns="" xmlns:a16="http://schemas.microsoft.com/office/drawing/2014/main" id="{198C0FE5-88CA-42F5-B705-CB01F1B62F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2829" y="1342620"/>
            <a:ext cx="2285920" cy="3449930"/>
          </a:xfrm>
          <a:prstGeom prst="rect">
            <a:avLst/>
          </a:prstGeom>
        </p:spPr>
      </p:pic>
      <p:pic>
        <p:nvPicPr>
          <p:cNvPr id="9" name="Obrázek 8">
            <a:extLst>
              <a:ext uri="{FF2B5EF4-FFF2-40B4-BE49-F238E27FC236}">
                <a16:creationId xmlns="" xmlns:a16="http://schemas.microsoft.com/office/drawing/2014/main" id="{0EEEE798-B703-457E-8D0F-7655C13DDA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39124" y="3540853"/>
            <a:ext cx="2150750" cy="3270965"/>
          </a:xfrm>
          <a:prstGeom prst="rect">
            <a:avLst/>
          </a:prstGeom>
        </p:spPr>
      </p:pic>
      <p:cxnSp>
        <p:nvCxnSpPr>
          <p:cNvPr id="11" name="Spojnice: pravoúhlá 10">
            <a:extLst>
              <a:ext uri="{FF2B5EF4-FFF2-40B4-BE49-F238E27FC236}">
                <a16:creationId xmlns="" xmlns:a16="http://schemas.microsoft.com/office/drawing/2014/main" id="{17879624-BFCF-4907-932A-2FF9B2DCF8DC}"/>
              </a:ext>
            </a:extLst>
          </p:cNvPr>
          <p:cNvCxnSpPr>
            <a:cxnSpLocks/>
            <a:endCxn id="9" idx="1"/>
          </p:cNvCxnSpPr>
          <p:nvPr/>
        </p:nvCxnSpPr>
        <p:spPr>
          <a:xfrm rot="16200000" flipH="1">
            <a:off x="7563666" y="4300876"/>
            <a:ext cx="1494049" cy="256868"/>
          </a:xfrm>
          <a:prstGeom prst="bentConnector2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49985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Nadpis 12">
            <a:extLst>
              <a:ext uri="{FF2B5EF4-FFF2-40B4-BE49-F238E27FC236}">
                <a16:creationId xmlns="" xmlns:a16="http://schemas.microsoft.com/office/drawing/2014/main" id="{DE33EA71-DAE4-4D1D-94DE-32C646B6C3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200" dirty="0"/>
              <a:t>Post-processing úlohy</a:t>
            </a:r>
          </a:p>
        </p:txBody>
      </p:sp>
      <p:sp>
        <p:nvSpPr>
          <p:cNvPr id="15" name="Zástupný text 14">
            <a:extLst>
              <a:ext uri="{FF2B5EF4-FFF2-40B4-BE49-F238E27FC236}">
                <a16:creationId xmlns="" xmlns:a16="http://schemas.microsoft.com/office/drawing/2014/main" id="{105BC7A8-2650-4987-B10E-B7C8EA3139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Práce s výsledky úlohy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="" xmlns:a16="http://schemas.microsoft.com/office/drawing/2014/main" id="{5DA6EC64-0A87-4DBB-B1D3-A10AF4197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586FDAA6-568C-43E2-9F8C-4A5EEC4218C5}" type="slidenum">
              <a:rPr lang="en-US" sz="1000">
                <a:solidFill>
                  <a:srgbClr val="898989"/>
                </a:solidFill>
              </a:rPr>
              <a:pPr>
                <a:spcAft>
                  <a:spcPts val="600"/>
                </a:spcAft>
              </a:pPr>
              <a:t>35</a:t>
            </a:fld>
            <a:endParaRPr lang="en-US" sz="1000">
              <a:solidFill>
                <a:srgbClr val="89898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6220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68234A60-2816-41E5-A687-EBDF691224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Výsledky úlohy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="" xmlns:a16="http://schemas.microsoft.com/office/drawing/2014/main" id="{13AA1F79-8F4A-420B-87E0-B965E9E0FA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6830" y="1889386"/>
            <a:ext cx="5681725" cy="4922432"/>
          </a:xfrm>
        </p:spPr>
        <p:txBody>
          <a:bodyPr>
            <a:normAutofit/>
          </a:bodyPr>
          <a:lstStyle/>
          <a:p>
            <a:r>
              <a:rPr lang="cs-CZ" sz="2000" dirty="0"/>
              <a:t>Výsledky otevřeme po proběhnutí analýzy pod složkou </a:t>
            </a:r>
            <a:r>
              <a:rPr lang="cs-CZ" sz="2000" i="1" dirty="0" err="1"/>
              <a:t>Results</a:t>
            </a:r>
            <a:r>
              <a:rPr lang="cs-CZ" sz="2000" dirty="0"/>
              <a:t> v záložce </a:t>
            </a:r>
            <a:r>
              <a:rPr lang="cs-CZ" sz="2000" i="1" dirty="0" err="1"/>
              <a:t>Simulation</a:t>
            </a:r>
            <a:r>
              <a:rPr lang="cs-CZ" sz="2000" i="1" dirty="0"/>
              <a:t> </a:t>
            </a:r>
            <a:r>
              <a:rPr lang="cs-CZ" sz="2000" i="1" dirty="0" err="1"/>
              <a:t>Navigator</a:t>
            </a:r>
            <a:r>
              <a:rPr lang="cs-CZ" sz="2000" i="1" dirty="0"/>
              <a:t>. </a:t>
            </a:r>
          </a:p>
          <a:p>
            <a:r>
              <a:rPr lang="cs-CZ" sz="2000" dirty="0"/>
              <a:t>Veškeré základní funkce z hlediska zobrazení výsledků jsou shromážděny v dialogovém okně </a:t>
            </a:r>
            <a:r>
              <a:rPr lang="cs-CZ" sz="2000" i="1" dirty="0"/>
              <a:t>Edit Post </a:t>
            </a:r>
            <a:r>
              <a:rPr lang="cs-CZ" sz="2000" i="1" dirty="0" err="1"/>
              <a:t>View</a:t>
            </a:r>
            <a:r>
              <a:rPr lang="cs-CZ" sz="2000" i="1" dirty="0"/>
              <a:t>.</a:t>
            </a:r>
          </a:p>
          <a:p>
            <a:pPr lvl="1"/>
            <a:r>
              <a:rPr lang="cs-CZ" sz="1600" i="1" dirty="0" err="1"/>
              <a:t>Results</a:t>
            </a:r>
            <a:r>
              <a:rPr lang="cs-CZ" sz="1600" i="1" dirty="0"/>
              <a:t> &gt;&gt; Post </a:t>
            </a:r>
            <a:r>
              <a:rPr lang="cs-CZ" sz="1600" i="1" dirty="0" err="1"/>
              <a:t>View</a:t>
            </a:r>
            <a:r>
              <a:rPr lang="cs-CZ" sz="1600" i="1" dirty="0"/>
              <a:t> &gt;&gt; Edit Post </a:t>
            </a:r>
            <a:r>
              <a:rPr lang="cs-CZ" sz="1600" i="1" dirty="0" err="1"/>
              <a:t>View</a:t>
            </a:r>
            <a:endParaRPr lang="cs-CZ" sz="1600" i="1" dirty="0"/>
          </a:p>
          <a:p>
            <a:pPr lvl="1"/>
            <a:endParaRPr lang="cs-CZ" sz="1600" i="1" dirty="0"/>
          </a:p>
          <a:p>
            <a:pPr lvl="1"/>
            <a:r>
              <a:rPr lang="cs-CZ" sz="1600" i="1" dirty="0"/>
              <a:t>Edit Post </a:t>
            </a:r>
            <a:r>
              <a:rPr lang="cs-CZ" sz="1600" i="1" dirty="0" err="1"/>
              <a:t>View</a:t>
            </a:r>
            <a:endParaRPr lang="cs-CZ" sz="1600" i="1" dirty="0"/>
          </a:p>
          <a:p>
            <a:pPr lvl="2"/>
            <a:r>
              <a:rPr lang="cs-CZ" sz="1200" i="1" dirty="0" err="1"/>
              <a:t>Result</a:t>
            </a:r>
            <a:r>
              <a:rPr lang="cs-CZ" sz="1200" i="1" dirty="0"/>
              <a:t> – výběr výsledků úlohy</a:t>
            </a:r>
          </a:p>
          <a:p>
            <a:pPr lvl="3"/>
            <a:r>
              <a:rPr lang="cs-CZ" sz="1000" i="1" dirty="0" err="1"/>
              <a:t>Result</a:t>
            </a:r>
            <a:r>
              <a:rPr lang="cs-CZ" sz="1000" i="1" dirty="0"/>
              <a:t> </a:t>
            </a:r>
            <a:r>
              <a:rPr lang="cs-CZ" sz="1000" i="1" dirty="0" err="1"/>
              <a:t>Selection</a:t>
            </a:r>
            <a:r>
              <a:rPr lang="cs-CZ" sz="1000" i="1" dirty="0"/>
              <a:t> - výběr výsledků úlohy nebo pod-úlohy</a:t>
            </a:r>
          </a:p>
          <a:p>
            <a:pPr lvl="3"/>
            <a:r>
              <a:rPr lang="cs-CZ" sz="1000" i="1" dirty="0" err="1"/>
              <a:t>Result</a:t>
            </a:r>
            <a:r>
              <a:rPr lang="cs-CZ" sz="1000" i="1" dirty="0"/>
              <a:t> Type – výběr typu výsledků a způsob zobrazení</a:t>
            </a:r>
          </a:p>
          <a:p>
            <a:pPr lvl="3"/>
            <a:r>
              <a:rPr lang="cs-CZ" sz="1000" i="1" dirty="0" err="1"/>
              <a:t>Result</a:t>
            </a:r>
            <a:r>
              <a:rPr lang="cs-CZ" sz="1000" i="1" dirty="0"/>
              <a:t> </a:t>
            </a:r>
            <a:r>
              <a:rPr lang="cs-CZ" sz="1000" i="1" dirty="0" err="1"/>
              <a:t>Combination</a:t>
            </a:r>
            <a:r>
              <a:rPr lang="cs-CZ" sz="1000" i="1" dirty="0"/>
              <a:t> – možnost zprůměrování výsledků (na rozhraní elementů nebo uzlů)</a:t>
            </a:r>
          </a:p>
          <a:p>
            <a:pPr lvl="3"/>
            <a:r>
              <a:rPr lang="cs-CZ" sz="1000" i="1" dirty="0" err="1"/>
              <a:t>Coordinate</a:t>
            </a:r>
            <a:r>
              <a:rPr lang="cs-CZ" sz="1000" i="1" dirty="0"/>
              <a:t> </a:t>
            </a:r>
            <a:r>
              <a:rPr lang="cs-CZ" sz="1000" i="1" dirty="0" err="1"/>
              <a:t>System</a:t>
            </a:r>
            <a:r>
              <a:rPr lang="cs-CZ" sz="1000" i="1" dirty="0"/>
              <a:t> – volba souřadného systému</a:t>
            </a:r>
          </a:p>
          <a:p>
            <a:pPr lvl="3"/>
            <a:r>
              <a:rPr lang="cs-CZ" sz="1000" i="1" dirty="0" err="1"/>
              <a:t>Units</a:t>
            </a:r>
            <a:r>
              <a:rPr lang="cs-CZ" sz="1000" i="1" dirty="0"/>
              <a:t> – výběr jednotek výsledků</a:t>
            </a:r>
          </a:p>
          <a:p>
            <a:pPr lvl="3"/>
            <a:r>
              <a:rPr lang="cs-CZ" sz="1000" i="1" dirty="0" err="1"/>
              <a:t>Scale</a:t>
            </a:r>
            <a:r>
              <a:rPr lang="cs-CZ" sz="1000" i="1" dirty="0"/>
              <a:t> – měřítko výsledků (možné použít např. u úloh lineární statiky)</a:t>
            </a:r>
          </a:p>
          <a:p>
            <a:pPr lvl="2"/>
            <a:r>
              <a:rPr lang="cs-CZ" sz="1200" i="1" dirty="0"/>
              <a:t>Display – nastavení způsobu vykreslení výsledků, možnost zobrazení výsledků v řezu</a:t>
            </a:r>
          </a:p>
          <a:p>
            <a:pPr lvl="2"/>
            <a:r>
              <a:rPr lang="cs-CZ" sz="1200" i="1" dirty="0" err="1"/>
              <a:t>Deformation</a:t>
            </a:r>
            <a:r>
              <a:rPr lang="cs-CZ" sz="1200" i="1" dirty="0"/>
              <a:t> – nastavení deformace výsledků</a:t>
            </a:r>
          </a:p>
          <a:p>
            <a:pPr lvl="2"/>
            <a:r>
              <a:rPr lang="cs-CZ" sz="1200" i="1" dirty="0"/>
              <a:t>Legend – nastavení zobrazení legendy a anotací výsledků</a:t>
            </a:r>
          </a:p>
          <a:p>
            <a:pPr lvl="2"/>
            <a:endParaRPr lang="cs-CZ" sz="1200" i="1" dirty="0"/>
          </a:p>
          <a:p>
            <a:pPr lvl="3"/>
            <a:endParaRPr lang="cs-CZ" sz="1000" i="1" dirty="0"/>
          </a:p>
          <a:p>
            <a:pPr lvl="1"/>
            <a:endParaRPr lang="cs-CZ" sz="700" i="1" dirty="0">
              <a:solidFill>
                <a:schemeClr val="bg1">
                  <a:lumMod val="50000"/>
                </a:schemeClr>
              </a:solidFill>
            </a:endParaRPr>
          </a:p>
          <a:p>
            <a:pPr marL="457200" lvl="1" indent="0">
              <a:buNone/>
            </a:pPr>
            <a:endParaRPr lang="cs-CZ" sz="1800" dirty="0"/>
          </a:p>
          <a:p>
            <a:pPr marL="457200" lvl="1" indent="0">
              <a:buNone/>
            </a:pPr>
            <a:endParaRPr lang="cs-CZ" sz="1800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="" xmlns:a16="http://schemas.microsoft.com/office/drawing/2014/main" id="{8FAEAD46-3BCC-45A0-9114-3218F77F4C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FDAA6-568C-43E2-9F8C-4A5EEC4218C5}" type="slidenum">
              <a:rPr lang="cs-CZ" smtClean="0"/>
              <a:t>36</a:t>
            </a:fld>
            <a:endParaRPr lang="cs-CZ" dirty="0"/>
          </a:p>
        </p:txBody>
      </p:sp>
      <p:sp>
        <p:nvSpPr>
          <p:cNvPr id="5" name="Zástupný obsah 4">
            <a:extLst>
              <a:ext uri="{FF2B5EF4-FFF2-40B4-BE49-F238E27FC236}">
                <a16:creationId xmlns="" xmlns:a16="http://schemas.microsoft.com/office/drawing/2014/main" id="{628A381D-9C17-44B7-AA69-770A911B9281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cs-CZ" dirty="0"/>
              <a:t>Modální analýza</a:t>
            </a:r>
          </a:p>
        </p:txBody>
      </p:sp>
      <p:pic>
        <p:nvPicPr>
          <p:cNvPr id="6" name="Obrázek 5">
            <a:extLst>
              <a:ext uri="{FF2B5EF4-FFF2-40B4-BE49-F238E27FC236}">
                <a16:creationId xmlns="" xmlns:a16="http://schemas.microsoft.com/office/drawing/2014/main" id="{1EBD8705-BB7A-4EA6-B12E-DD8D4609FF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4118" y="1685651"/>
            <a:ext cx="1459632" cy="4367000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="" xmlns:a16="http://schemas.microsoft.com/office/drawing/2014/main" id="{53D45DCA-D6F1-4714-9FCC-8C18272925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10507" y="2167102"/>
            <a:ext cx="1457610" cy="4367000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="" xmlns:a16="http://schemas.microsoft.com/office/drawing/2014/main" id="{5542602F-8C10-4586-A0C8-388E850302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22917" y="1597925"/>
            <a:ext cx="1461659" cy="4367000"/>
          </a:xfrm>
          <a:prstGeom prst="rect">
            <a:avLst/>
          </a:prstGeom>
        </p:spPr>
      </p:pic>
      <p:pic>
        <p:nvPicPr>
          <p:cNvPr id="11" name="Obrázek 10">
            <a:extLst>
              <a:ext uri="{FF2B5EF4-FFF2-40B4-BE49-F238E27FC236}">
                <a16:creationId xmlns="" xmlns:a16="http://schemas.microsoft.com/office/drawing/2014/main" id="{5DC43FAB-220B-4F97-8031-765377B1B18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03794" y="2444818"/>
            <a:ext cx="1449998" cy="436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8877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68234A60-2816-41E5-A687-EBDF691224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Výsledky úlohy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="" xmlns:a16="http://schemas.microsoft.com/office/drawing/2014/main" id="{13AA1F79-8F4A-420B-87E0-B965E9E0FA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6830" y="1889386"/>
            <a:ext cx="4999870" cy="4922432"/>
          </a:xfrm>
        </p:spPr>
        <p:txBody>
          <a:bodyPr>
            <a:normAutofit/>
          </a:bodyPr>
          <a:lstStyle/>
          <a:p>
            <a:pPr lvl="1"/>
            <a:r>
              <a:rPr lang="cs-CZ" sz="2000" dirty="0"/>
              <a:t>Z výsledků úlohy můžeme pozorovat odlišné vlastní tvary, a nebo jejich posunutí na vyšší vlastní frekvenci než tomu bylo u volného uložení</a:t>
            </a:r>
            <a:r>
              <a:rPr lang="cs-CZ" sz="2000" i="1" dirty="0"/>
              <a:t>.</a:t>
            </a:r>
          </a:p>
          <a:p>
            <a:pPr lvl="2"/>
            <a:r>
              <a:rPr lang="cs-CZ" sz="1600" i="1" dirty="0"/>
              <a:t>výsledkem modální analýzy jsou tzv. vlastní tvary a vlastní frekvence</a:t>
            </a:r>
          </a:p>
          <a:p>
            <a:pPr lvl="3"/>
            <a:r>
              <a:rPr lang="cs-CZ" sz="1500" i="1" dirty="0"/>
              <a:t>výsledky jsou řazeny vzestupně dle frekvence</a:t>
            </a:r>
          </a:p>
          <a:p>
            <a:pPr lvl="3"/>
            <a:r>
              <a:rPr lang="cs-CZ" sz="1500" i="1" dirty="0"/>
              <a:t>vlastní tvary reprezentují dynamický stav ve kterém jsou elastické a setrvačné síly v rovnováze (pokud není aplikováno vnější zatížení). </a:t>
            </a:r>
          </a:p>
          <a:p>
            <a:pPr lvl="3"/>
            <a:r>
              <a:rPr lang="cs-CZ" sz="1500" i="1" dirty="0"/>
              <a:t>Velikost deformace je předem definována. </a:t>
            </a:r>
          </a:p>
          <a:p>
            <a:pPr lvl="3"/>
            <a:r>
              <a:rPr lang="cs-CZ" sz="1500" i="1" dirty="0"/>
              <a:t>amplituda posunutí není podstatná, podstatné je relativní posunutí uzlů</a:t>
            </a:r>
          </a:p>
          <a:p>
            <a:pPr lvl="4"/>
            <a:r>
              <a:rPr lang="cs-CZ" sz="1500" i="1" dirty="0"/>
              <a:t>Tzn. Výsledky napětí jsou fiktivní!!!</a:t>
            </a:r>
          </a:p>
          <a:p>
            <a:pPr lvl="3"/>
            <a:r>
              <a:rPr lang="cs-CZ" sz="1400" i="1" dirty="0"/>
              <a:t>vlastní tvary pomáhají definovat slabá místa struktury</a:t>
            </a:r>
          </a:p>
          <a:p>
            <a:pPr lvl="1"/>
            <a:endParaRPr lang="cs-CZ" sz="900" i="1" dirty="0">
              <a:solidFill>
                <a:schemeClr val="bg1">
                  <a:lumMod val="50000"/>
                </a:schemeClr>
              </a:solidFill>
            </a:endParaRPr>
          </a:p>
          <a:p>
            <a:pPr marL="457200" lvl="1" indent="0">
              <a:buNone/>
            </a:pPr>
            <a:endParaRPr lang="cs-CZ" dirty="0"/>
          </a:p>
          <a:p>
            <a:pPr marL="457200" lvl="1" indent="0">
              <a:buNone/>
            </a:pPr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="" xmlns:a16="http://schemas.microsoft.com/office/drawing/2014/main" id="{8FAEAD46-3BCC-45A0-9114-3218F77F4C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FDAA6-568C-43E2-9F8C-4A5EEC4218C5}" type="slidenum">
              <a:rPr lang="cs-CZ" smtClean="0"/>
              <a:t>37</a:t>
            </a:fld>
            <a:endParaRPr lang="cs-CZ" dirty="0"/>
          </a:p>
        </p:txBody>
      </p:sp>
      <p:sp>
        <p:nvSpPr>
          <p:cNvPr id="5" name="Zástupný obsah 4">
            <a:extLst>
              <a:ext uri="{FF2B5EF4-FFF2-40B4-BE49-F238E27FC236}">
                <a16:creationId xmlns="" xmlns:a16="http://schemas.microsoft.com/office/drawing/2014/main" id="{628A381D-9C17-44B7-AA69-770A911B9281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cs-CZ" dirty="0"/>
              <a:t>Modální analýza</a:t>
            </a:r>
          </a:p>
        </p:txBody>
      </p:sp>
      <p:pic>
        <p:nvPicPr>
          <p:cNvPr id="7" name="Obrázek 6">
            <a:extLst>
              <a:ext uri="{FF2B5EF4-FFF2-40B4-BE49-F238E27FC236}">
                <a16:creationId xmlns="" xmlns:a16="http://schemas.microsoft.com/office/drawing/2014/main" id="{8C251586-C7F8-4456-A198-475A279F3E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280" y="2534136"/>
            <a:ext cx="1589232" cy="3172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2945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68234A60-2816-41E5-A687-EBDF691224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Výsledky úlohy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="" xmlns:a16="http://schemas.microsoft.com/office/drawing/2014/main" id="{13AA1F79-8F4A-420B-87E0-B965E9E0FA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6831" y="1889386"/>
            <a:ext cx="4627307" cy="4922432"/>
          </a:xfrm>
        </p:spPr>
        <p:txBody>
          <a:bodyPr>
            <a:normAutofit/>
          </a:bodyPr>
          <a:lstStyle/>
          <a:p>
            <a:pPr marL="342900" indent="-342900">
              <a:buFont typeface="Calibri" pitchFamily="34" charset="0"/>
              <a:buChar char="□"/>
            </a:pPr>
            <a:r>
              <a:rPr lang="cs-CZ" sz="2400" dirty="0"/>
              <a:t>V Post-processing  </a:t>
            </a:r>
            <a:r>
              <a:rPr lang="en-US" sz="2400" dirty="0"/>
              <a:t>&gt;</a:t>
            </a:r>
            <a:r>
              <a:rPr lang="cs-CZ" sz="2400" dirty="0"/>
              <a:t>       </a:t>
            </a:r>
            <a:r>
              <a:rPr lang="cs-CZ" sz="2400" dirty="0" err="1"/>
              <a:t>Animation</a:t>
            </a:r>
            <a:endParaRPr lang="cs-CZ" sz="2400" dirty="0"/>
          </a:p>
          <a:p>
            <a:pPr marL="800100" lvl="1" indent="-342900">
              <a:buFont typeface="Calibri" pitchFamily="34" charset="0"/>
              <a:buChar char="□"/>
            </a:pPr>
            <a:r>
              <a:rPr lang="cs-CZ" sz="2000" dirty="0"/>
              <a:t>je zvláště užitečné pro vizualizaci jednotlivých vlastních tvarů kmitů.</a:t>
            </a:r>
          </a:p>
          <a:p>
            <a:pPr marL="800100" lvl="1" indent="-342900">
              <a:buFont typeface="Calibri" pitchFamily="34" charset="0"/>
              <a:buChar char="□"/>
            </a:pPr>
            <a:endParaRPr lang="cs-CZ" dirty="0"/>
          </a:p>
          <a:p>
            <a:pPr marL="800100" lvl="1" indent="-342900">
              <a:buFont typeface="Calibri" pitchFamily="34" charset="0"/>
              <a:buChar char="□"/>
            </a:pPr>
            <a:r>
              <a:rPr lang="cs-CZ" sz="2000" dirty="0"/>
              <a:t>Nastavení (v dialogovém okně animace):</a:t>
            </a:r>
          </a:p>
          <a:p>
            <a:pPr marL="1257300" lvl="2" indent="-342900">
              <a:buFont typeface="Wingdings" pitchFamily="2" charset="2"/>
              <a:buChar char="§"/>
            </a:pPr>
            <a:r>
              <a:rPr lang="cs-CZ" dirty="0"/>
              <a:t>Styl animace: </a:t>
            </a:r>
            <a:r>
              <a:rPr lang="cs-CZ" dirty="0" err="1"/>
              <a:t>Modal</a:t>
            </a:r>
            <a:endParaRPr lang="cs-CZ" dirty="0"/>
          </a:p>
          <a:p>
            <a:pPr marL="1257300" lvl="2" indent="-342900">
              <a:buFont typeface="Wingdings" pitchFamily="2" charset="2"/>
              <a:buChar char="§"/>
            </a:pPr>
            <a:r>
              <a:rPr lang="cs-CZ" dirty="0"/>
              <a:t>Označit: Full </a:t>
            </a:r>
            <a:r>
              <a:rPr lang="cs-CZ" dirty="0" err="1"/>
              <a:t>Cycle</a:t>
            </a:r>
            <a:r>
              <a:rPr lang="cs-CZ" dirty="0"/>
              <a:t> (plný cyklus)</a:t>
            </a:r>
          </a:p>
          <a:p>
            <a:pPr lvl="2"/>
            <a:endParaRPr lang="cs-CZ" sz="1100" dirty="0"/>
          </a:p>
          <a:p>
            <a:pPr lvl="3"/>
            <a:endParaRPr lang="cs-CZ" sz="1000" dirty="0"/>
          </a:p>
          <a:p>
            <a:pPr lvl="2"/>
            <a:endParaRPr lang="cs-CZ" sz="1600" i="1" dirty="0"/>
          </a:p>
          <a:p>
            <a:pPr lvl="3"/>
            <a:endParaRPr lang="cs-CZ" sz="1100" i="1" dirty="0"/>
          </a:p>
          <a:p>
            <a:pPr lvl="1"/>
            <a:endParaRPr lang="cs-CZ" sz="900" i="1" dirty="0">
              <a:solidFill>
                <a:schemeClr val="bg1">
                  <a:lumMod val="50000"/>
                </a:schemeClr>
              </a:solidFill>
            </a:endParaRPr>
          </a:p>
          <a:p>
            <a:pPr marL="457200" lvl="1" indent="0">
              <a:buNone/>
            </a:pPr>
            <a:endParaRPr lang="cs-CZ" dirty="0"/>
          </a:p>
          <a:p>
            <a:pPr marL="457200" lvl="1" indent="0">
              <a:buNone/>
            </a:pPr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="" xmlns:a16="http://schemas.microsoft.com/office/drawing/2014/main" id="{8FAEAD46-3BCC-45A0-9114-3218F77F4C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FDAA6-568C-43E2-9F8C-4A5EEC4218C5}" type="slidenum">
              <a:rPr lang="cs-CZ" smtClean="0"/>
              <a:t>38</a:t>
            </a:fld>
            <a:endParaRPr lang="cs-CZ" dirty="0"/>
          </a:p>
        </p:txBody>
      </p:sp>
      <p:sp>
        <p:nvSpPr>
          <p:cNvPr id="5" name="Zástupný obsah 4">
            <a:extLst>
              <a:ext uri="{FF2B5EF4-FFF2-40B4-BE49-F238E27FC236}">
                <a16:creationId xmlns="" xmlns:a16="http://schemas.microsoft.com/office/drawing/2014/main" id="{628A381D-9C17-44B7-AA69-770A911B9281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cs-CZ" dirty="0"/>
              <a:t>Modální analýza</a:t>
            </a:r>
          </a:p>
        </p:txBody>
      </p:sp>
      <p:pic>
        <p:nvPicPr>
          <p:cNvPr id="8" name="Picture 2" descr="C:\Program Files\Siemens\NX 8.0\nxcast\html\graphics\nonLocalized\nx_dss\icons\icons\toolbars\simulation\simulation_post_control\animation.gif">
            <a:extLst>
              <a:ext uri="{FF2B5EF4-FFF2-40B4-BE49-F238E27FC236}">
                <a16:creationId xmlns="" xmlns:a16="http://schemas.microsoft.com/office/drawing/2014/main" id="{D4078295-5695-44AA-A648-68E6645566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3305" y="1966217"/>
            <a:ext cx="258981" cy="315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Obrázek 9">
            <a:extLst>
              <a:ext uri="{FF2B5EF4-FFF2-40B4-BE49-F238E27FC236}">
                <a16:creationId xmlns="" xmlns:a16="http://schemas.microsoft.com/office/drawing/2014/main" id="{CD3733DD-5DDB-4116-922B-D325781BF3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9264" y="1577180"/>
            <a:ext cx="4176415" cy="5115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817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Nadpis 12">
            <a:extLst>
              <a:ext uri="{FF2B5EF4-FFF2-40B4-BE49-F238E27FC236}">
                <a16:creationId xmlns="" xmlns:a16="http://schemas.microsoft.com/office/drawing/2014/main" id="{DE33EA71-DAE4-4D1D-94DE-32C646B6C3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5400" b="1" dirty="0"/>
              <a:t>III. Kontakt + předepnutí</a:t>
            </a:r>
          </a:p>
        </p:txBody>
      </p:sp>
      <p:sp>
        <p:nvSpPr>
          <p:cNvPr id="15" name="Zástupný text 14">
            <a:extLst>
              <a:ext uri="{FF2B5EF4-FFF2-40B4-BE49-F238E27FC236}">
                <a16:creationId xmlns="" xmlns:a16="http://schemas.microsoft.com/office/drawing/2014/main" id="{105BC7A8-2650-4987-B10E-B7C8EA3139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Modální analýza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="" xmlns:a16="http://schemas.microsoft.com/office/drawing/2014/main" id="{5DA6EC64-0A87-4DBB-B1D3-A10AF4197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586FDAA6-568C-43E2-9F8C-4A5EEC4218C5}" type="slidenum">
              <a:rPr lang="en-US" sz="1000">
                <a:solidFill>
                  <a:srgbClr val="898989"/>
                </a:solidFill>
              </a:rPr>
              <a:pPr>
                <a:spcAft>
                  <a:spcPts val="600"/>
                </a:spcAft>
              </a:pPr>
              <a:t>39</a:t>
            </a:fld>
            <a:endParaRPr lang="en-US" sz="1000">
              <a:solidFill>
                <a:srgbClr val="89898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5011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995ADCDA-FB67-4C48-B264-F707E526F3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Vytvoření FEM a SIM souboru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="" xmlns:a16="http://schemas.microsoft.com/office/drawing/2014/main" id="{82ED69A3-F6E2-494A-9465-91C77598DF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40000" lnSpcReduction="20000"/>
          </a:bodyPr>
          <a:lstStyle/>
          <a:p>
            <a:r>
              <a:rPr lang="cs-CZ" dirty="0" err="1"/>
              <a:t>File</a:t>
            </a:r>
            <a:r>
              <a:rPr lang="cs-CZ" dirty="0"/>
              <a:t> &gt; </a:t>
            </a:r>
            <a:r>
              <a:rPr lang="cs-CZ" dirty="0" err="1"/>
              <a:t>Pre</a:t>
            </a:r>
            <a:r>
              <a:rPr lang="cs-CZ" dirty="0"/>
              <a:t>/Post</a:t>
            </a:r>
          </a:p>
          <a:p>
            <a:pPr lvl="1"/>
            <a:r>
              <a:rPr lang="cs-CZ" dirty="0"/>
              <a:t>New </a:t>
            </a:r>
            <a:r>
              <a:rPr lang="cs-CZ" dirty="0" err="1"/>
              <a:t>Fem</a:t>
            </a:r>
            <a:r>
              <a:rPr lang="cs-CZ" dirty="0"/>
              <a:t> and </a:t>
            </a:r>
            <a:r>
              <a:rPr lang="cs-CZ" dirty="0" err="1"/>
              <a:t>Simulation</a:t>
            </a:r>
            <a:endParaRPr lang="cs-CZ" dirty="0"/>
          </a:p>
          <a:p>
            <a:pPr lvl="2"/>
            <a:r>
              <a:rPr lang="cs-CZ" dirty="0" err="1"/>
              <a:t>Bodies</a:t>
            </a:r>
            <a:r>
              <a:rPr lang="cs-CZ" dirty="0"/>
              <a:t> to Use &gt; All </a:t>
            </a:r>
            <a:r>
              <a:rPr lang="cs-CZ" dirty="0" err="1"/>
              <a:t>Visible</a:t>
            </a:r>
            <a:endParaRPr lang="cs-CZ" dirty="0"/>
          </a:p>
          <a:p>
            <a:pPr lvl="2"/>
            <a:r>
              <a:rPr lang="cs-CZ" dirty="0" err="1"/>
              <a:t>Solver</a:t>
            </a:r>
            <a:r>
              <a:rPr lang="cs-CZ" dirty="0"/>
              <a:t> Environment</a:t>
            </a:r>
          </a:p>
          <a:p>
            <a:pPr lvl="3"/>
            <a:r>
              <a:rPr lang="cs-CZ" dirty="0" err="1"/>
              <a:t>Solver</a:t>
            </a:r>
            <a:r>
              <a:rPr lang="cs-CZ" dirty="0"/>
              <a:t> &gt; NX Nastran</a:t>
            </a:r>
          </a:p>
          <a:p>
            <a:pPr lvl="3"/>
            <a:r>
              <a:rPr lang="cs-CZ" dirty="0" err="1"/>
              <a:t>Analysis</a:t>
            </a:r>
            <a:r>
              <a:rPr lang="cs-CZ" dirty="0"/>
              <a:t> type &gt; Structural</a:t>
            </a:r>
          </a:p>
          <a:p>
            <a:pPr lvl="3"/>
            <a:endParaRPr lang="cs-CZ" dirty="0"/>
          </a:p>
          <a:p>
            <a:pPr lvl="2"/>
            <a:r>
              <a:rPr lang="cs-CZ" dirty="0" err="1"/>
              <a:t>Solution</a:t>
            </a:r>
            <a:endParaRPr lang="cs-CZ" dirty="0"/>
          </a:p>
          <a:p>
            <a:pPr lvl="3"/>
            <a:r>
              <a:rPr lang="cs-CZ" dirty="0"/>
              <a:t>Name &gt; … zadejte název úlohy</a:t>
            </a:r>
          </a:p>
          <a:p>
            <a:pPr lvl="3"/>
            <a:r>
              <a:rPr lang="cs-CZ" dirty="0" err="1"/>
              <a:t>Solver</a:t>
            </a:r>
            <a:r>
              <a:rPr lang="cs-CZ" dirty="0"/>
              <a:t> &gt; NX Nastran</a:t>
            </a:r>
          </a:p>
          <a:p>
            <a:pPr marL="1371600" lvl="3" indent="0">
              <a:buNone/>
            </a:pPr>
            <a:r>
              <a:rPr lang="cs-CZ" sz="1400" dirty="0">
                <a:solidFill>
                  <a:schemeClr val="bg1">
                    <a:lumMod val="50000"/>
                  </a:schemeClr>
                </a:solidFill>
              </a:rPr>
              <a:t>	// Nastavení typu řešiče</a:t>
            </a:r>
          </a:p>
          <a:p>
            <a:pPr lvl="3"/>
            <a:r>
              <a:rPr lang="cs-CZ" dirty="0" err="1"/>
              <a:t>Analysis</a:t>
            </a:r>
            <a:r>
              <a:rPr lang="cs-CZ" dirty="0"/>
              <a:t> type &gt; Structural</a:t>
            </a:r>
          </a:p>
          <a:p>
            <a:pPr marL="1371600" lvl="3" indent="0">
              <a:buNone/>
            </a:pPr>
            <a:r>
              <a:rPr lang="cs-CZ" sz="1400" dirty="0">
                <a:solidFill>
                  <a:schemeClr val="bg1">
                    <a:lumMod val="50000"/>
                  </a:schemeClr>
                </a:solidFill>
              </a:rPr>
              <a:t>	// Nastavení typu analýzy</a:t>
            </a:r>
          </a:p>
          <a:p>
            <a:pPr lvl="3"/>
            <a:r>
              <a:rPr lang="cs-CZ" dirty="0" err="1"/>
              <a:t>Solution</a:t>
            </a:r>
            <a:r>
              <a:rPr lang="cs-CZ" dirty="0"/>
              <a:t> Type &gt; SOL 103 Real </a:t>
            </a:r>
            <a:r>
              <a:rPr lang="cs-CZ" dirty="0" err="1"/>
              <a:t>Eigenvalues</a:t>
            </a:r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="" xmlns:a16="http://schemas.microsoft.com/office/drawing/2014/main" id="{10147195-DDBB-41DE-A6DB-785B68F35F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FDAA6-568C-43E2-9F8C-4A5EEC4218C5}" type="slidenum">
              <a:rPr lang="cs-CZ" smtClean="0"/>
              <a:t>40</a:t>
            </a:fld>
            <a:endParaRPr lang="cs-CZ" dirty="0"/>
          </a:p>
        </p:txBody>
      </p:sp>
      <p:sp>
        <p:nvSpPr>
          <p:cNvPr id="5" name="Zástupný obsah 4">
            <a:extLst>
              <a:ext uri="{FF2B5EF4-FFF2-40B4-BE49-F238E27FC236}">
                <a16:creationId xmlns="" xmlns:a16="http://schemas.microsoft.com/office/drawing/2014/main" id="{AC09D500-E8C4-4221-908F-4EE1DAEF63FD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cs-CZ" dirty="0"/>
              <a:t>Modální analýza</a:t>
            </a:r>
          </a:p>
          <a:p>
            <a:endParaRPr lang="cs-CZ" dirty="0"/>
          </a:p>
        </p:txBody>
      </p:sp>
      <p:grpSp>
        <p:nvGrpSpPr>
          <p:cNvPr id="9" name="Skupina 8">
            <a:extLst>
              <a:ext uri="{FF2B5EF4-FFF2-40B4-BE49-F238E27FC236}">
                <a16:creationId xmlns="" xmlns:a16="http://schemas.microsoft.com/office/drawing/2014/main" id="{EEAB9ECB-139A-446C-BF5C-4989F4B432BE}"/>
              </a:ext>
            </a:extLst>
          </p:cNvPr>
          <p:cNvGrpSpPr/>
          <p:nvPr/>
        </p:nvGrpSpPr>
        <p:grpSpPr>
          <a:xfrm>
            <a:off x="5340015" y="876288"/>
            <a:ext cx="2365559" cy="6948628"/>
            <a:chOff x="6839166" y="1203159"/>
            <a:chExt cx="2243189" cy="5240637"/>
          </a:xfrm>
        </p:grpSpPr>
        <p:pic>
          <p:nvPicPr>
            <p:cNvPr id="6" name="Obrázek 5">
              <a:extLst>
                <a:ext uri="{FF2B5EF4-FFF2-40B4-BE49-F238E27FC236}">
                  <a16:creationId xmlns="" xmlns:a16="http://schemas.microsoft.com/office/drawing/2014/main" id="{91770FAA-6F03-4EB5-8A9C-5173796D032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r="47488"/>
            <a:stretch/>
          </p:blipFill>
          <p:spPr>
            <a:xfrm>
              <a:off x="6839166" y="1203159"/>
              <a:ext cx="1807952" cy="5240637"/>
            </a:xfrm>
            <a:prstGeom prst="rect">
              <a:avLst/>
            </a:prstGeom>
          </p:spPr>
        </p:pic>
        <p:sp>
          <p:nvSpPr>
            <p:cNvPr id="8" name="Šipka: doprava 7">
              <a:extLst>
                <a:ext uri="{FF2B5EF4-FFF2-40B4-BE49-F238E27FC236}">
                  <a16:creationId xmlns="" xmlns:a16="http://schemas.microsoft.com/office/drawing/2014/main" id="{1EB0FC10-C99E-4F4E-82EA-D013CE2E45B3}"/>
                </a:ext>
              </a:extLst>
            </p:cNvPr>
            <p:cNvSpPr/>
            <p:nvPr/>
          </p:nvSpPr>
          <p:spPr>
            <a:xfrm>
              <a:off x="8763856" y="3375061"/>
              <a:ext cx="318499" cy="272265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</p:grpSp>
      <p:pic>
        <p:nvPicPr>
          <p:cNvPr id="7" name="Obrázek 6">
            <a:extLst>
              <a:ext uri="{FF2B5EF4-FFF2-40B4-BE49-F238E27FC236}">
                <a16:creationId xmlns="" xmlns:a16="http://schemas.microsoft.com/office/drawing/2014/main" id="{1BCE860E-A5DE-4519-B5E7-9F23F81375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2170" y="2277354"/>
            <a:ext cx="2502985" cy="3396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0667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BF13D602-D109-4EF0-8A06-3E6D5F3062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Vytvoření materiálu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="" xmlns:a16="http://schemas.microsoft.com/office/drawing/2014/main" id="{903D8F3A-2C83-4CEF-8DC8-EB005E0193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6831" y="1889386"/>
            <a:ext cx="4617503" cy="4922432"/>
          </a:xfrm>
        </p:spPr>
        <p:txBody>
          <a:bodyPr>
            <a:normAutofit/>
          </a:bodyPr>
          <a:lstStyle/>
          <a:p>
            <a:r>
              <a:rPr lang="cs-CZ" dirty="0"/>
              <a:t>Vytvoření materiálu:</a:t>
            </a:r>
          </a:p>
          <a:p>
            <a:pPr marL="457200" lvl="1" indent="0">
              <a:buNone/>
            </a:pPr>
            <a:r>
              <a:rPr lang="cs-CZ" dirty="0">
                <a:solidFill>
                  <a:schemeClr val="bg1">
                    <a:lumMod val="50000"/>
                  </a:schemeClr>
                </a:solidFill>
              </a:rPr>
              <a:t>// vytvoření vlastního materiálu hliníkové slitiny s izotropními vlastnostmi.</a:t>
            </a:r>
          </a:p>
          <a:p>
            <a:pPr marL="457200" lvl="1" indent="0">
              <a:buNone/>
            </a:pPr>
            <a:endParaRPr lang="cs-CZ" dirty="0">
              <a:solidFill>
                <a:schemeClr val="bg1">
                  <a:lumMod val="50000"/>
                </a:schemeClr>
              </a:solidFill>
            </a:endParaRPr>
          </a:p>
          <a:p>
            <a:pPr lvl="1"/>
            <a:r>
              <a:rPr lang="cs-CZ" dirty="0" err="1"/>
              <a:t>Properties</a:t>
            </a:r>
            <a:r>
              <a:rPr lang="cs-CZ" dirty="0"/>
              <a:t> &gt; </a:t>
            </a:r>
            <a:r>
              <a:rPr lang="cs-CZ" dirty="0" err="1"/>
              <a:t>Mesh</a:t>
            </a:r>
            <a:r>
              <a:rPr lang="cs-CZ" dirty="0"/>
              <a:t> </a:t>
            </a:r>
            <a:r>
              <a:rPr lang="cs-CZ" dirty="0" err="1"/>
              <a:t>Collector</a:t>
            </a:r>
            <a:endParaRPr lang="cs-CZ" dirty="0"/>
          </a:p>
          <a:p>
            <a:pPr lvl="2"/>
            <a:r>
              <a:rPr lang="cs-CZ" dirty="0"/>
              <a:t>Element </a:t>
            </a:r>
            <a:r>
              <a:rPr lang="cs-CZ" dirty="0" err="1"/>
              <a:t>Family</a:t>
            </a:r>
            <a:r>
              <a:rPr lang="cs-CZ" dirty="0"/>
              <a:t> &gt; 3D</a:t>
            </a:r>
          </a:p>
          <a:p>
            <a:pPr lvl="2"/>
            <a:r>
              <a:rPr lang="cs-CZ" dirty="0" err="1"/>
              <a:t>Collector</a:t>
            </a:r>
            <a:r>
              <a:rPr lang="cs-CZ" dirty="0"/>
              <a:t> Type &gt; Solid</a:t>
            </a:r>
          </a:p>
          <a:p>
            <a:pPr lvl="2"/>
            <a:r>
              <a:rPr lang="cs-CZ" dirty="0"/>
              <a:t>Type &gt; PSOLID</a:t>
            </a:r>
          </a:p>
          <a:p>
            <a:pPr lvl="1"/>
            <a:r>
              <a:rPr lang="cs-CZ" dirty="0"/>
              <a:t>Name &gt; „AL_6XXX“</a:t>
            </a:r>
          </a:p>
          <a:p>
            <a:pPr lvl="1"/>
            <a:r>
              <a:rPr lang="cs-CZ" dirty="0"/>
              <a:t>Zvolit &gt; </a:t>
            </a:r>
            <a:r>
              <a:rPr lang="cs-CZ" dirty="0" err="1"/>
              <a:t>Create</a:t>
            </a:r>
            <a:r>
              <a:rPr lang="cs-CZ" dirty="0"/>
              <a:t> </a:t>
            </a:r>
            <a:r>
              <a:rPr lang="cs-CZ" dirty="0" err="1"/>
              <a:t>Physical</a:t>
            </a:r>
            <a:r>
              <a:rPr lang="cs-CZ" dirty="0"/>
              <a:t> …</a:t>
            </a:r>
          </a:p>
          <a:p>
            <a:pPr lvl="1"/>
            <a:r>
              <a:rPr lang="cs-CZ" dirty="0" err="1"/>
              <a:t>Material</a:t>
            </a:r>
            <a:r>
              <a:rPr lang="cs-CZ" dirty="0"/>
              <a:t> &gt; </a:t>
            </a:r>
            <a:r>
              <a:rPr lang="cs-CZ" dirty="0" err="1"/>
              <a:t>Choose</a:t>
            </a:r>
            <a:r>
              <a:rPr lang="cs-CZ" dirty="0"/>
              <a:t> </a:t>
            </a:r>
            <a:r>
              <a:rPr lang="cs-CZ" dirty="0" err="1"/>
              <a:t>Material</a:t>
            </a:r>
            <a:endParaRPr lang="cs-CZ" dirty="0"/>
          </a:p>
          <a:p>
            <a:pPr lvl="2"/>
            <a:r>
              <a:rPr lang="cs-CZ" dirty="0"/>
              <a:t>Type &gt; </a:t>
            </a:r>
            <a:r>
              <a:rPr lang="cs-CZ" dirty="0" err="1"/>
              <a:t>Isotropic</a:t>
            </a:r>
            <a:endParaRPr lang="cs-CZ" dirty="0"/>
          </a:p>
          <a:p>
            <a:pPr lvl="2"/>
            <a:r>
              <a:rPr lang="cs-CZ" dirty="0" err="1"/>
              <a:t>Create</a:t>
            </a:r>
            <a:r>
              <a:rPr lang="cs-CZ" dirty="0"/>
              <a:t> &gt; </a:t>
            </a:r>
            <a:r>
              <a:rPr lang="cs-CZ" dirty="0" err="1"/>
              <a:t>Create</a:t>
            </a:r>
            <a:r>
              <a:rPr lang="cs-CZ" dirty="0"/>
              <a:t> </a:t>
            </a:r>
            <a:r>
              <a:rPr lang="cs-CZ" dirty="0" err="1"/>
              <a:t>Material</a:t>
            </a:r>
            <a:endParaRPr lang="cs-CZ" dirty="0"/>
          </a:p>
          <a:p>
            <a:pPr lvl="3"/>
            <a:r>
              <a:rPr lang="cs-CZ" dirty="0"/>
              <a:t>Name &gt; „AL_6XXX“</a:t>
            </a:r>
          </a:p>
          <a:p>
            <a:pPr lvl="3"/>
            <a:r>
              <a:rPr lang="cs-CZ" dirty="0" err="1"/>
              <a:t>Mass</a:t>
            </a:r>
            <a:r>
              <a:rPr lang="cs-CZ" dirty="0"/>
              <a:t> </a:t>
            </a:r>
            <a:r>
              <a:rPr lang="cs-CZ" dirty="0" err="1"/>
              <a:t>Density</a:t>
            </a:r>
            <a:r>
              <a:rPr lang="cs-CZ" dirty="0"/>
              <a:t> &gt; 2710 kg/m3</a:t>
            </a:r>
          </a:p>
          <a:p>
            <a:pPr lvl="3"/>
            <a:r>
              <a:rPr lang="cs-CZ" dirty="0"/>
              <a:t>E &gt; 69800 </a:t>
            </a:r>
            <a:r>
              <a:rPr lang="cs-CZ" dirty="0" err="1"/>
              <a:t>Mpa</a:t>
            </a:r>
            <a:endParaRPr lang="cs-CZ" dirty="0"/>
          </a:p>
          <a:p>
            <a:pPr lvl="3"/>
            <a:r>
              <a:rPr lang="cs-CZ" dirty="0"/>
              <a:t>NU &gt; 0.33</a:t>
            </a:r>
          </a:p>
          <a:p>
            <a:pPr lvl="2"/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="" xmlns:a16="http://schemas.microsoft.com/office/drawing/2014/main" id="{5E17F4A5-4B2E-48BD-9FF6-990374810B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FDAA6-568C-43E2-9F8C-4A5EEC4218C5}" type="slidenum">
              <a:rPr lang="cs-CZ" smtClean="0"/>
              <a:t>41</a:t>
            </a:fld>
            <a:endParaRPr lang="cs-CZ" dirty="0"/>
          </a:p>
        </p:txBody>
      </p:sp>
      <p:sp>
        <p:nvSpPr>
          <p:cNvPr id="5" name="Zástupný obsah 4">
            <a:extLst>
              <a:ext uri="{FF2B5EF4-FFF2-40B4-BE49-F238E27FC236}">
                <a16:creationId xmlns="" xmlns:a16="http://schemas.microsoft.com/office/drawing/2014/main" id="{C36BADF8-1B76-457D-9378-6D1FD552A71D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cs-CZ" dirty="0"/>
              <a:t>Modální analýza</a:t>
            </a:r>
          </a:p>
          <a:p>
            <a:endParaRPr lang="cs-CZ" dirty="0"/>
          </a:p>
        </p:txBody>
      </p:sp>
      <p:pic>
        <p:nvPicPr>
          <p:cNvPr id="6" name="Obrázek 5">
            <a:extLst>
              <a:ext uri="{FF2B5EF4-FFF2-40B4-BE49-F238E27FC236}">
                <a16:creationId xmlns="" xmlns:a16="http://schemas.microsoft.com/office/drawing/2014/main" id="{DEA45847-0E20-43F5-9287-49290C53F5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3877" y="1379217"/>
            <a:ext cx="1645888" cy="1879499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="" xmlns:a16="http://schemas.microsoft.com/office/drawing/2014/main" id="{6D050440-B0C1-4241-9641-E4C09B3CA3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89763" y="1234779"/>
            <a:ext cx="1645888" cy="2265170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="" xmlns:a16="http://schemas.microsoft.com/office/drawing/2014/main" id="{A2E57AFF-9719-4D2C-B7F4-9BAB623D7A6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95152" y="3812042"/>
            <a:ext cx="2435111" cy="2770790"/>
          </a:xfrm>
          <a:prstGeom prst="rect">
            <a:avLst/>
          </a:prstGeom>
        </p:spPr>
      </p:pic>
      <p:pic>
        <p:nvPicPr>
          <p:cNvPr id="9" name="Obrázek 8">
            <a:extLst>
              <a:ext uri="{FF2B5EF4-FFF2-40B4-BE49-F238E27FC236}">
                <a16:creationId xmlns="" xmlns:a16="http://schemas.microsoft.com/office/drawing/2014/main" id="{1C38C241-D830-4E88-ABD3-900A2E23CE7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14644" y="3812042"/>
            <a:ext cx="2530197" cy="2770790"/>
          </a:xfrm>
          <a:prstGeom prst="rect">
            <a:avLst/>
          </a:prstGeom>
        </p:spPr>
      </p:pic>
      <p:cxnSp>
        <p:nvCxnSpPr>
          <p:cNvPr id="11" name="Spojnice: pravoúhlá 10">
            <a:extLst>
              <a:ext uri="{FF2B5EF4-FFF2-40B4-BE49-F238E27FC236}">
                <a16:creationId xmlns="" xmlns:a16="http://schemas.microsoft.com/office/drawing/2014/main" id="{AF8052AA-038C-454D-8F58-4DA79D51F9C3}"/>
              </a:ext>
            </a:extLst>
          </p:cNvPr>
          <p:cNvCxnSpPr>
            <a:cxnSpLocks/>
            <a:endCxn id="7" idx="1"/>
          </p:cNvCxnSpPr>
          <p:nvPr/>
        </p:nvCxnSpPr>
        <p:spPr>
          <a:xfrm flipV="1">
            <a:off x="6965730" y="2367364"/>
            <a:ext cx="1224034" cy="266888"/>
          </a:xfrm>
          <a:prstGeom prst="bentConnector3">
            <a:avLst>
              <a:gd name="adj1" fmla="val 50000"/>
            </a:avLst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pojnice: pravoúhlá 12">
            <a:extLst>
              <a:ext uri="{FF2B5EF4-FFF2-40B4-BE49-F238E27FC236}">
                <a16:creationId xmlns="" xmlns:a16="http://schemas.microsoft.com/office/drawing/2014/main" id="{041181FA-F0AF-455D-B724-E1388EF0D9DC}"/>
              </a:ext>
            </a:extLst>
          </p:cNvPr>
          <p:cNvCxnSpPr>
            <a:cxnSpLocks/>
            <a:endCxn id="8" idx="3"/>
          </p:cNvCxnSpPr>
          <p:nvPr/>
        </p:nvCxnSpPr>
        <p:spPr>
          <a:xfrm rot="16200000" flipH="1">
            <a:off x="8482178" y="3449350"/>
            <a:ext cx="2971070" cy="525102"/>
          </a:xfrm>
          <a:prstGeom prst="bentConnector4">
            <a:avLst>
              <a:gd name="adj1" fmla="val -9"/>
              <a:gd name="adj2" fmla="val 138183"/>
            </a:avLst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pojnice: pravoúhlá 16">
            <a:extLst>
              <a:ext uri="{FF2B5EF4-FFF2-40B4-BE49-F238E27FC236}">
                <a16:creationId xmlns="" xmlns:a16="http://schemas.microsoft.com/office/drawing/2014/main" id="{7FAD9C3C-AB60-4D39-814F-A6CC96FFA085}"/>
              </a:ext>
            </a:extLst>
          </p:cNvPr>
          <p:cNvCxnSpPr>
            <a:cxnSpLocks/>
            <a:endCxn id="9" idx="3"/>
          </p:cNvCxnSpPr>
          <p:nvPr/>
        </p:nvCxnSpPr>
        <p:spPr>
          <a:xfrm rot="10800000">
            <a:off x="7644842" y="5197439"/>
            <a:ext cx="2435112" cy="1039790"/>
          </a:xfrm>
          <a:prstGeom prst="bentConnector3">
            <a:avLst>
              <a:gd name="adj1" fmla="val 38898"/>
            </a:avLst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Obdélník 30">
            <a:extLst>
              <a:ext uri="{FF2B5EF4-FFF2-40B4-BE49-F238E27FC236}">
                <a16:creationId xmlns="" xmlns:a16="http://schemas.microsoft.com/office/drawing/2014/main" id="{D0214778-1022-4DFC-B949-32C11DED97CD}"/>
              </a:ext>
            </a:extLst>
          </p:cNvPr>
          <p:cNvSpPr/>
          <p:nvPr/>
        </p:nvSpPr>
        <p:spPr>
          <a:xfrm>
            <a:off x="9946893" y="746527"/>
            <a:ext cx="7707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dirty="0"/>
              <a:t>*.</a:t>
            </a:r>
            <a:r>
              <a:rPr lang="cs-CZ" dirty="0" err="1"/>
              <a:t>fem</a:t>
            </a:r>
            <a:r>
              <a:rPr lang="cs-CZ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61451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Nadpis 12">
            <a:extLst>
              <a:ext uri="{FF2B5EF4-FFF2-40B4-BE49-F238E27FC236}">
                <a16:creationId xmlns="" xmlns:a16="http://schemas.microsoft.com/office/drawing/2014/main" id="{DE33EA71-DAE4-4D1D-94DE-32C646B6C3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600" dirty="0"/>
              <a:t>Tvorba MKP sítě</a:t>
            </a:r>
          </a:p>
        </p:txBody>
      </p:sp>
      <p:sp>
        <p:nvSpPr>
          <p:cNvPr id="15" name="Zástupný text 14">
            <a:extLst>
              <a:ext uri="{FF2B5EF4-FFF2-40B4-BE49-F238E27FC236}">
                <a16:creationId xmlns="" xmlns:a16="http://schemas.microsoft.com/office/drawing/2014/main" id="{105BC7A8-2650-4987-B10E-B7C8EA3139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*.</a:t>
            </a:r>
            <a:r>
              <a:rPr lang="cs-CZ" dirty="0" err="1"/>
              <a:t>fem</a:t>
            </a:r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="" xmlns:a16="http://schemas.microsoft.com/office/drawing/2014/main" id="{5DA6EC64-0A87-4DBB-B1D3-A10AF4197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586FDAA6-568C-43E2-9F8C-4A5EEC4218C5}" type="slidenum">
              <a:rPr lang="en-US" sz="1000">
                <a:solidFill>
                  <a:srgbClr val="898989"/>
                </a:solidFill>
              </a:rPr>
              <a:pPr>
                <a:spcAft>
                  <a:spcPts val="600"/>
                </a:spcAft>
              </a:pPr>
              <a:t>42</a:t>
            </a:fld>
            <a:endParaRPr lang="en-US" sz="1000">
              <a:solidFill>
                <a:srgbClr val="89898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5472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5D38877D-5820-40A6-865A-E516CA082C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Tvorba MKP modelu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="" xmlns:a16="http://schemas.microsoft.com/office/drawing/2014/main" id="{820FE735-5715-40BB-86AE-6E7AB6B421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6831" y="1889386"/>
            <a:ext cx="4703999" cy="4922432"/>
          </a:xfrm>
        </p:spPr>
        <p:txBody>
          <a:bodyPr>
            <a:normAutofit fontScale="92500" lnSpcReduction="20000"/>
          </a:bodyPr>
          <a:lstStyle/>
          <a:p>
            <a:r>
              <a:rPr lang="cs-CZ" sz="2400" dirty="0"/>
              <a:t>Výběr 3D sítě s </a:t>
            </a:r>
            <a:r>
              <a:rPr lang="cs-CZ" sz="2400" dirty="0" err="1"/>
              <a:t>tetrahedrovými</a:t>
            </a:r>
            <a:r>
              <a:rPr lang="cs-CZ" sz="2400" dirty="0"/>
              <a:t> elementy druhého řádu:</a:t>
            </a:r>
          </a:p>
          <a:p>
            <a:pPr lvl="1"/>
            <a:endParaRPr lang="cs-CZ" sz="2000" dirty="0"/>
          </a:p>
          <a:p>
            <a:pPr lvl="1"/>
            <a:r>
              <a:rPr lang="cs-CZ" sz="2000" dirty="0" err="1"/>
              <a:t>Mesh</a:t>
            </a:r>
            <a:r>
              <a:rPr lang="cs-CZ" sz="2000" dirty="0"/>
              <a:t> &gt; 3D </a:t>
            </a:r>
            <a:r>
              <a:rPr lang="cs-CZ" sz="2000" dirty="0" err="1"/>
              <a:t>Tetrahedral</a:t>
            </a:r>
            <a:endParaRPr lang="cs-CZ" sz="2000" dirty="0"/>
          </a:p>
          <a:p>
            <a:pPr lvl="2"/>
            <a:r>
              <a:rPr lang="cs-CZ" sz="1800" dirty="0"/>
              <a:t>Type &gt; CTETRA(10)</a:t>
            </a:r>
          </a:p>
          <a:p>
            <a:pPr lvl="2"/>
            <a:r>
              <a:rPr lang="cs-CZ" sz="1800" dirty="0"/>
              <a:t>Element </a:t>
            </a:r>
            <a:r>
              <a:rPr lang="cs-CZ" sz="1800" dirty="0" err="1"/>
              <a:t>size</a:t>
            </a:r>
            <a:r>
              <a:rPr lang="cs-CZ" sz="1800" dirty="0"/>
              <a:t> &gt; 10 mm</a:t>
            </a:r>
          </a:p>
          <a:p>
            <a:pPr marL="1371600" lvl="3" indent="0">
              <a:buNone/>
            </a:pPr>
            <a:r>
              <a:rPr lang="cs-CZ" sz="1600" dirty="0">
                <a:solidFill>
                  <a:schemeClr val="bg1">
                    <a:lumMod val="50000"/>
                  </a:schemeClr>
                </a:solidFill>
              </a:rPr>
              <a:t>// definování velikosti elementů</a:t>
            </a:r>
          </a:p>
          <a:p>
            <a:pPr lvl="2"/>
            <a:r>
              <a:rPr lang="cs-CZ" sz="1800" dirty="0" err="1"/>
              <a:t>Mesh</a:t>
            </a:r>
            <a:r>
              <a:rPr lang="cs-CZ" sz="1800" dirty="0"/>
              <a:t> </a:t>
            </a:r>
            <a:r>
              <a:rPr lang="cs-CZ" sz="1800" dirty="0" err="1"/>
              <a:t>Settings</a:t>
            </a:r>
            <a:endParaRPr lang="cs-CZ" sz="1800" dirty="0"/>
          </a:p>
          <a:p>
            <a:pPr lvl="3"/>
            <a:r>
              <a:rPr lang="cs-CZ" sz="1600" dirty="0"/>
              <a:t>Surface </a:t>
            </a:r>
            <a:r>
              <a:rPr lang="cs-CZ" sz="1600" dirty="0" err="1"/>
              <a:t>Curvature</a:t>
            </a:r>
            <a:r>
              <a:rPr lang="cs-CZ" sz="1600" dirty="0"/>
              <a:t> </a:t>
            </a:r>
            <a:r>
              <a:rPr lang="cs-CZ" sz="1600" dirty="0" err="1"/>
              <a:t>Based</a:t>
            </a:r>
            <a:r>
              <a:rPr lang="cs-CZ" sz="1600" dirty="0"/>
              <a:t> </a:t>
            </a:r>
            <a:r>
              <a:rPr lang="cs-CZ" sz="1600" dirty="0" err="1"/>
              <a:t>Size</a:t>
            </a:r>
            <a:r>
              <a:rPr lang="cs-CZ" sz="1600" dirty="0"/>
              <a:t> </a:t>
            </a:r>
            <a:r>
              <a:rPr lang="cs-CZ" sz="1600" dirty="0" err="1"/>
              <a:t>Variation</a:t>
            </a:r>
            <a:r>
              <a:rPr lang="cs-CZ" sz="1600" dirty="0"/>
              <a:t> &gt; 55</a:t>
            </a:r>
          </a:p>
          <a:p>
            <a:pPr marL="1828800" lvl="4" indent="0">
              <a:buNone/>
            </a:pPr>
            <a:r>
              <a:rPr lang="cs-CZ" sz="1600" dirty="0">
                <a:solidFill>
                  <a:schemeClr val="bg1">
                    <a:lumMod val="50000"/>
                  </a:schemeClr>
                </a:solidFill>
              </a:rPr>
              <a:t>// definování </a:t>
            </a:r>
            <a:r>
              <a:rPr lang="cs-CZ" sz="1600" dirty="0" err="1">
                <a:solidFill>
                  <a:schemeClr val="bg1">
                    <a:lumMod val="50000"/>
                  </a:schemeClr>
                </a:solidFill>
              </a:rPr>
              <a:t>zajemnění</a:t>
            </a:r>
            <a:r>
              <a:rPr lang="cs-CZ" sz="1600" dirty="0">
                <a:solidFill>
                  <a:schemeClr val="bg1">
                    <a:lumMod val="50000"/>
                  </a:schemeClr>
                </a:solidFill>
              </a:rPr>
              <a:t> sítě v závislosti na specifické velikosti ploch modelu</a:t>
            </a:r>
          </a:p>
          <a:p>
            <a:pPr lvl="3"/>
            <a:r>
              <a:rPr lang="cs-CZ" sz="1600" dirty="0"/>
              <a:t>Internal </a:t>
            </a:r>
            <a:r>
              <a:rPr lang="cs-CZ" sz="1600" dirty="0" err="1"/>
              <a:t>Mesh</a:t>
            </a:r>
            <a:r>
              <a:rPr lang="cs-CZ" sz="1600" dirty="0"/>
              <a:t> </a:t>
            </a:r>
            <a:r>
              <a:rPr lang="cs-CZ" sz="1600" dirty="0" err="1"/>
              <a:t>Gradation</a:t>
            </a:r>
            <a:r>
              <a:rPr lang="cs-CZ" sz="1600" dirty="0"/>
              <a:t> &gt; 55</a:t>
            </a:r>
          </a:p>
          <a:p>
            <a:pPr marL="1828800" lvl="4" indent="0">
              <a:buNone/>
            </a:pPr>
            <a:r>
              <a:rPr lang="cs-CZ" sz="1600" dirty="0">
                <a:solidFill>
                  <a:schemeClr val="bg1">
                    <a:lumMod val="50000"/>
                  </a:schemeClr>
                </a:solidFill>
              </a:rPr>
              <a:t>// růst elementů uvnitř objemu</a:t>
            </a:r>
          </a:p>
          <a:p>
            <a:pPr lvl="2"/>
            <a:r>
              <a:rPr lang="cs-CZ" sz="1800" dirty="0"/>
              <a:t>Model </a:t>
            </a:r>
            <a:r>
              <a:rPr lang="cs-CZ" sz="1800" dirty="0" err="1"/>
              <a:t>Cleanup</a:t>
            </a:r>
            <a:r>
              <a:rPr lang="cs-CZ" sz="1800" dirty="0"/>
              <a:t> </a:t>
            </a:r>
            <a:r>
              <a:rPr lang="cs-CZ" sz="1800" dirty="0" err="1"/>
              <a:t>Options</a:t>
            </a:r>
            <a:endParaRPr lang="cs-CZ" sz="1800" dirty="0"/>
          </a:p>
          <a:p>
            <a:pPr lvl="3"/>
            <a:r>
              <a:rPr lang="cs-CZ" sz="1600" dirty="0" err="1"/>
              <a:t>Small</a:t>
            </a:r>
            <a:r>
              <a:rPr lang="cs-CZ" sz="1600" dirty="0"/>
              <a:t> </a:t>
            </a:r>
            <a:r>
              <a:rPr lang="cs-CZ" sz="1600" dirty="0" err="1"/>
              <a:t>Feature</a:t>
            </a:r>
            <a:r>
              <a:rPr lang="cs-CZ" sz="1600" dirty="0"/>
              <a:t> Tolerance &gt; 2,5 %</a:t>
            </a:r>
          </a:p>
          <a:p>
            <a:pPr marL="1828800" lvl="4" indent="0">
              <a:buNone/>
            </a:pPr>
            <a:r>
              <a:rPr lang="cs-CZ" sz="1600" dirty="0">
                <a:solidFill>
                  <a:schemeClr val="bg1">
                    <a:lumMod val="50000"/>
                  </a:schemeClr>
                </a:solidFill>
              </a:rPr>
              <a:t>// čištění modelu od drobných plošek, které jsou často problematické pro tvorbu objemové sítě</a:t>
            </a:r>
          </a:p>
          <a:p>
            <a:pPr lvl="2"/>
            <a:r>
              <a:rPr lang="cs-CZ" sz="1800" dirty="0" err="1"/>
              <a:t>Destination</a:t>
            </a:r>
            <a:r>
              <a:rPr lang="cs-CZ" sz="1800" dirty="0"/>
              <a:t> </a:t>
            </a:r>
            <a:r>
              <a:rPr lang="cs-CZ" sz="1800" dirty="0" err="1"/>
              <a:t>Collector</a:t>
            </a:r>
            <a:endParaRPr lang="cs-CZ" sz="1800" dirty="0"/>
          </a:p>
          <a:p>
            <a:pPr lvl="3"/>
            <a:r>
              <a:rPr lang="cs-CZ" sz="1600" dirty="0" err="1"/>
              <a:t>Mesh</a:t>
            </a:r>
            <a:r>
              <a:rPr lang="cs-CZ" sz="1600" dirty="0"/>
              <a:t> </a:t>
            </a:r>
            <a:r>
              <a:rPr lang="cs-CZ" sz="1600" dirty="0" err="1"/>
              <a:t>Collector</a:t>
            </a:r>
            <a:r>
              <a:rPr lang="cs-CZ" sz="1600" dirty="0"/>
              <a:t> &gt; AL_6XXX</a:t>
            </a:r>
          </a:p>
          <a:p>
            <a:pPr marL="1828800" lvl="4" indent="0">
              <a:buNone/>
            </a:pPr>
            <a:r>
              <a:rPr lang="cs-CZ" sz="1600" dirty="0">
                <a:solidFill>
                  <a:schemeClr val="bg1">
                    <a:lumMod val="50000"/>
                  </a:schemeClr>
                </a:solidFill>
              </a:rPr>
              <a:t>// přiřazení materiálu</a:t>
            </a:r>
          </a:p>
          <a:p>
            <a:pPr lvl="3"/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="" xmlns:a16="http://schemas.microsoft.com/office/drawing/2014/main" id="{A37950E9-C8D4-4506-9DC6-F1FB331A9B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FDAA6-568C-43E2-9F8C-4A5EEC4218C5}" type="slidenum">
              <a:rPr lang="cs-CZ" smtClean="0"/>
              <a:t>43</a:t>
            </a:fld>
            <a:endParaRPr lang="cs-CZ" dirty="0"/>
          </a:p>
        </p:txBody>
      </p:sp>
      <p:sp>
        <p:nvSpPr>
          <p:cNvPr id="5" name="Zástupný obsah 4">
            <a:extLst>
              <a:ext uri="{FF2B5EF4-FFF2-40B4-BE49-F238E27FC236}">
                <a16:creationId xmlns="" xmlns:a16="http://schemas.microsoft.com/office/drawing/2014/main" id="{6F2B7954-5A1F-413B-8203-2DA52CFCE4DD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cs-CZ" dirty="0"/>
              <a:t>Modální analýza</a:t>
            </a:r>
          </a:p>
          <a:p>
            <a:endParaRPr lang="cs-CZ" dirty="0"/>
          </a:p>
        </p:txBody>
      </p:sp>
      <p:sp>
        <p:nvSpPr>
          <p:cNvPr id="9" name="Obdélník 8">
            <a:extLst>
              <a:ext uri="{FF2B5EF4-FFF2-40B4-BE49-F238E27FC236}">
                <a16:creationId xmlns="" xmlns:a16="http://schemas.microsoft.com/office/drawing/2014/main" id="{990AEAC3-0EE8-4E40-8AB3-FF7C79F1CA0A}"/>
              </a:ext>
            </a:extLst>
          </p:cNvPr>
          <p:cNvSpPr/>
          <p:nvPr/>
        </p:nvSpPr>
        <p:spPr>
          <a:xfrm>
            <a:off x="9946893" y="746527"/>
            <a:ext cx="7707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dirty="0"/>
              <a:t>*.</a:t>
            </a:r>
            <a:r>
              <a:rPr lang="cs-CZ" dirty="0" err="1"/>
              <a:t>fem</a:t>
            </a:r>
            <a:r>
              <a:rPr lang="cs-CZ" dirty="0"/>
              <a:t> </a:t>
            </a:r>
          </a:p>
        </p:txBody>
      </p:sp>
      <p:pic>
        <p:nvPicPr>
          <p:cNvPr id="10" name="Obrázek 9">
            <a:extLst>
              <a:ext uri="{FF2B5EF4-FFF2-40B4-BE49-F238E27FC236}">
                <a16:creationId xmlns="" xmlns:a16="http://schemas.microsoft.com/office/drawing/2014/main" id="{07E00C36-DEE6-4CCE-BEC6-0168469735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3605" y="1408361"/>
            <a:ext cx="3707304" cy="3973442"/>
          </a:xfrm>
          <a:prstGeom prst="rect">
            <a:avLst/>
          </a:prstGeom>
        </p:spPr>
      </p:pic>
      <p:sp>
        <p:nvSpPr>
          <p:cNvPr id="8" name="Šipka: doprava 7">
            <a:extLst>
              <a:ext uri="{FF2B5EF4-FFF2-40B4-BE49-F238E27FC236}">
                <a16:creationId xmlns="" xmlns:a16="http://schemas.microsoft.com/office/drawing/2014/main" id="{A3298FB1-D5E7-4A7C-9434-DA717FFB13E4}"/>
              </a:ext>
            </a:extLst>
          </p:cNvPr>
          <p:cNvSpPr/>
          <p:nvPr/>
        </p:nvSpPr>
        <p:spPr>
          <a:xfrm rot="1390213">
            <a:off x="7638206" y="5160866"/>
            <a:ext cx="375248" cy="339903"/>
          </a:xfrm>
          <a:prstGeom prst="rightArrow">
            <a:avLst>
              <a:gd name="adj1" fmla="val 50000"/>
              <a:gd name="adj2" fmla="val 6333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11" name="Obrázek 10">
            <a:extLst>
              <a:ext uri="{FF2B5EF4-FFF2-40B4-BE49-F238E27FC236}">
                <a16:creationId xmlns="" xmlns:a16="http://schemas.microsoft.com/office/drawing/2014/main" id="{D417F817-9B91-4A42-9EB9-C27196AF1D1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162893" y="3594479"/>
            <a:ext cx="2332259" cy="3472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0070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68234A60-2816-41E5-A687-EBDF691224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Tvorba MKP modelu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="" xmlns:a16="http://schemas.microsoft.com/office/drawing/2014/main" id="{13AA1F79-8F4A-420B-87E0-B965E9E0FA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6831" y="1889386"/>
            <a:ext cx="5343800" cy="4922432"/>
          </a:xfrm>
        </p:spPr>
        <p:txBody>
          <a:bodyPr>
            <a:normAutofit/>
          </a:bodyPr>
          <a:lstStyle/>
          <a:p>
            <a:r>
              <a:rPr lang="cs-CZ" sz="2000" dirty="0"/>
              <a:t>Náhrada el. motoru za pomoci kombinace 1D a 0D sítě</a:t>
            </a:r>
          </a:p>
          <a:p>
            <a:pPr lvl="1"/>
            <a:r>
              <a:rPr lang="cs-CZ" sz="1600" dirty="0"/>
              <a:t>Uvažována dokonale tuhá náhrada v kombinaci s hmotným bodem (v místě těžiště el. Motoru).</a:t>
            </a:r>
          </a:p>
          <a:p>
            <a:endParaRPr lang="cs-CZ" sz="2000" dirty="0"/>
          </a:p>
          <a:p>
            <a:r>
              <a:rPr lang="cs-CZ" sz="2000" dirty="0" err="1"/>
              <a:t>Connections</a:t>
            </a:r>
            <a:r>
              <a:rPr lang="cs-CZ" sz="2000" dirty="0"/>
              <a:t> &gt; 1D </a:t>
            </a:r>
            <a:r>
              <a:rPr lang="cs-CZ" sz="2000" dirty="0" err="1"/>
              <a:t>Connection</a:t>
            </a:r>
            <a:endParaRPr lang="cs-CZ" sz="2000" dirty="0"/>
          </a:p>
          <a:p>
            <a:pPr lvl="1"/>
            <a:r>
              <a:rPr lang="cs-CZ" sz="1600" dirty="0"/>
              <a:t>Typ: Point to Face</a:t>
            </a:r>
          </a:p>
          <a:p>
            <a:pPr lvl="2"/>
            <a:r>
              <a:rPr lang="cs-CZ" sz="1400" dirty="0" err="1"/>
              <a:t>Connection</a:t>
            </a:r>
            <a:r>
              <a:rPr lang="cs-CZ" sz="1400" dirty="0"/>
              <a:t> Element &gt; Type &gt; RBE2</a:t>
            </a:r>
          </a:p>
          <a:p>
            <a:pPr marL="457200" lvl="1" indent="0">
              <a:buNone/>
            </a:pPr>
            <a:r>
              <a:rPr lang="cs-CZ" sz="1100" dirty="0">
                <a:solidFill>
                  <a:schemeClr val="bg1">
                    <a:lumMod val="50000"/>
                  </a:schemeClr>
                </a:solidFill>
              </a:rPr>
              <a:t>		// dokonale tuhé spojení vč. odebrání rotačních stupňů volnosti</a:t>
            </a:r>
          </a:p>
          <a:p>
            <a:pPr lvl="2"/>
            <a:r>
              <a:rPr lang="cs-CZ" sz="1400" dirty="0"/>
              <a:t>Source &gt; Point &gt; Point Dialog &gt; v ose „x“ zadat hodnotu 120 mm</a:t>
            </a:r>
          </a:p>
          <a:p>
            <a:pPr marL="457200" lvl="1" indent="0">
              <a:buNone/>
            </a:pPr>
            <a:r>
              <a:rPr lang="cs-CZ" sz="1100" dirty="0">
                <a:solidFill>
                  <a:schemeClr val="bg1">
                    <a:lumMod val="50000"/>
                  </a:schemeClr>
                </a:solidFill>
              </a:rPr>
              <a:t>		// vybrat středový bod otvoru pro motor a offset</a:t>
            </a:r>
          </a:p>
          <a:p>
            <a:pPr lvl="2"/>
            <a:r>
              <a:rPr lang="cs-CZ" sz="1400" dirty="0"/>
              <a:t>Target &gt; </a:t>
            </a:r>
            <a:r>
              <a:rPr lang="cs-CZ" sz="1400" dirty="0" err="1"/>
              <a:t>Select</a:t>
            </a:r>
            <a:r>
              <a:rPr lang="cs-CZ" sz="1400" dirty="0"/>
              <a:t> Face</a:t>
            </a:r>
          </a:p>
          <a:p>
            <a:pPr marL="457200" lvl="1" indent="0">
              <a:buNone/>
            </a:pPr>
            <a:r>
              <a:rPr lang="cs-CZ" sz="1100" dirty="0">
                <a:solidFill>
                  <a:schemeClr val="bg1">
                    <a:lumMod val="50000"/>
                  </a:schemeClr>
                </a:solidFill>
              </a:rPr>
              <a:t>		// vybrat dotykovou plochu příruby motoru a otvory pro šrouby</a:t>
            </a:r>
          </a:p>
          <a:p>
            <a:pPr marL="457200" lvl="1" indent="0">
              <a:buNone/>
            </a:pPr>
            <a:endParaRPr lang="cs-CZ" sz="1800" dirty="0"/>
          </a:p>
          <a:p>
            <a:pPr marL="457200" lvl="1" indent="0">
              <a:buNone/>
            </a:pPr>
            <a:endParaRPr lang="cs-CZ" sz="1800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="" xmlns:a16="http://schemas.microsoft.com/office/drawing/2014/main" id="{8FAEAD46-3BCC-45A0-9114-3218F77F4C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FDAA6-568C-43E2-9F8C-4A5EEC4218C5}" type="slidenum">
              <a:rPr lang="cs-CZ" smtClean="0"/>
              <a:t>44</a:t>
            </a:fld>
            <a:endParaRPr lang="cs-CZ" dirty="0"/>
          </a:p>
        </p:txBody>
      </p:sp>
      <p:sp>
        <p:nvSpPr>
          <p:cNvPr id="5" name="Zástupný obsah 4">
            <a:extLst>
              <a:ext uri="{FF2B5EF4-FFF2-40B4-BE49-F238E27FC236}">
                <a16:creationId xmlns="" xmlns:a16="http://schemas.microsoft.com/office/drawing/2014/main" id="{628A381D-9C17-44B7-AA69-770A911B9281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cs-CZ" dirty="0"/>
              <a:t>Modální analýza</a:t>
            </a:r>
          </a:p>
          <a:p>
            <a:endParaRPr lang="cs-CZ" dirty="0"/>
          </a:p>
        </p:txBody>
      </p:sp>
      <p:sp>
        <p:nvSpPr>
          <p:cNvPr id="9" name="Obdélník 8">
            <a:extLst>
              <a:ext uri="{FF2B5EF4-FFF2-40B4-BE49-F238E27FC236}">
                <a16:creationId xmlns="" xmlns:a16="http://schemas.microsoft.com/office/drawing/2014/main" id="{1DB2C3C5-4654-489F-AAEB-6F3DBD4C660B}"/>
              </a:ext>
            </a:extLst>
          </p:cNvPr>
          <p:cNvSpPr/>
          <p:nvPr/>
        </p:nvSpPr>
        <p:spPr>
          <a:xfrm>
            <a:off x="9946893" y="746527"/>
            <a:ext cx="7707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dirty="0"/>
              <a:t>*.</a:t>
            </a:r>
            <a:r>
              <a:rPr lang="cs-CZ" dirty="0" err="1"/>
              <a:t>fem</a:t>
            </a:r>
            <a:r>
              <a:rPr lang="cs-CZ" dirty="0"/>
              <a:t> </a:t>
            </a:r>
          </a:p>
        </p:txBody>
      </p:sp>
      <p:pic>
        <p:nvPicPr>
          <p:cNvPr id="10" name="Obrázek 9">
            <a:extLst>
              <a:ext uri="{FF2B5EF4-FFF2-40B4-BE49-F238E27FC236}">
                <a16:creationId xmlns="" xmlns:a16="http://schemas.microsoft.com/office/drawing/2014/main" id="{251F4B7D-12F5-4818-8FFC-5C0870767E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4271" y="2025556"/>
            <a:ext cx="4501853" cy="4667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5209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5D38877D-5820-40A6-865A-E516CA082C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Tvorba MKP modelu – uložení stojanu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="" xmlns:a16="http://schemas.microsoft.com/office/drawing/2014/main" id="{820FE735-5715-40BB-86AE-6E7AB6B421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6831" y="1889386"/>
            <a:ext cx="4703999" cy="4922432"/>
          </a:xfrm>
        </p:spPr>
        <p:txBody>
          <a:bodyPr>
            <a:normAutofit fontScale="92500" lnSpcReduction="20000"/>
          </a:bodyPr>
          <a:lstStyle/>
          <a:p>
            <a:r>
              <a:rPr lang="cs-CZ" sz="2400" dirty="0"/>
              <a:t>Výběr 3D sítě s </a:t>
            </a:r>
            <a:r>
              <a:rPr lang="cs-CZ" sz="2400" dirty="0" err="1"/>
              <a:t>tetrahedrovými</a:t>
            </a:r>
            <a:r>
              <a:rPr lang="cs-CZ" sz="2400" dirty="0"/>
              <a:t> elementy druhého řádu:</a:t>
            </a:r>
          </a:p>
          <a:p>
            <a:pPr lvl="1"/>
            <a:endParaRPr lang="cs-CZ" sz="2000" dirty="0"/>
          </a:p>
          <a:p>
            <a:pPr lvl="1"/>
            <a:r>
              <a:rPr lang="cs-CZ" sz="2000" dirty="0" err="1"/>
              <a:t>Mesh</a:t>
            </a:r>
            <a:r>
              <a:rPr lang="cs-CZ" sz="2000" dirty="0"/>
              <a:t> &gt; 3D </a:t>
            </a:r>
            <a:r>
              <a:rPr lang="cs-CZ" sz="2000" dirty="0" err="1"/>
              <a:t>Tetrahedral</a:t>
            </a:r>
            <a:endParaRPr lang="cs-CZ" sz="2000" dirty="0"/>
          </a:p>
          <a:p>
            <a:pPr lvl="2"/>
            <a:r>
              <a:rPr lang="cs-CZ" sz="1800" dirty="0"/>
              <a:t>Type &gt; CTETRA(10)</a:t>
            </a:r>
          </a:p>
          <a:p>
            <a:pPr lvl="2"/>
            <a:r>
              <a:rPr lang="cs-CZ" sz="1800" dirty="0"/>
              <a:t>Element </a:t>
            </a:r>
            <a:r>
              <a:rPr lang="cs-CZ" sz="1800" dirty="0" err="1"/>
              <a:t>size</a:t>
            </a:r>
            <a:r>
              <a:rPr lang="cs-CZ" sz="1800" dirty="0"/>
              <a:t> &gt; 20 mm</a:t>
            </a:r>
          </a:p>
          <a:p>
            <a:pPr marL="1371600" lvl="3" indent="0">
              <a:buNone/>
            </a:pPr>
            <a:r>
              <a:rPr lang="cs-CZ" sz="1600" dirty="0">
                <a:solidFill>
                  <a:schemeClr val="bg1">
                    <a:lumMod val="50000"/>
                  </a:schemeClr>
                </a:solidFill>
              </a:rPr>
              <a:t>// definování velikosti elementů</a:t>
            </a:r>
          </a:p>
          <a:p>
            <a:pPr lvl="2"/>
            <a:r>
              <a:rPr lang="cs-CZ" sz="1800" dirty="0" err="1"/>
              <a:t>Mesh</a:t>
            </a:r>
            <a:r>
              <a:rPr lang="cs-CZ" sz="1800" dirty="0"/>
              <a:t> </a:t>
            </a:r>
            <a:r>
              <a:rPr lang="cs-CZ" sz="1800" dirty="0" err="1"/>
              <a:t>Settings</a:t>
            </a:r>
            <a:endParaRPr lang="cs-CZ" sz="1800" dirty="0"/>
          </a:p>
          <a:p>
            <a:pPr lvl="3"/>
            <a:r>
              <a:rPr lang="cs-CZ" sz="1600" dirty="0"/>
              <a:t>Surface </a:t>
            </a:r>
            <a:r>
              <a:rPr lang="cs-CZ" sz="1600" dirty="0" err="1"/>
              <a:t>Curvature</a:t>
            </a:r>
            <a:r>
              <a:rPr lang="cs-CZ" sz="1600" dirty="0"/>
              <a:t> </a:t>
            </a:r>
            <a:r>
              <a:rPr lang="cs-CZ" sz="1600" dirty="0" err="1"/>
              <a:t>Based</a:t>
            </a:r>
            <a:r>
              <a:rPr lang="cs-CZ" sz="1600" dirty="0"/>
              <a:t> </a:t>
            </a:r>
            <a:r>
              <a:rPr lang="cs-CZ" sz="1600" dirty="0" err="1"/>
              <a:t>Size</a:t>
            </a:r>
            <a:r>
              <a:rPr lang="cs-CZ" sz="1600" dirty="0"/>
              <a:t> </a:t>
            </a:r>
            <a:r>
              <a:rPr lang="cs-CZ" sz="1600" dirty="0" err="1"/>
              <a:t>Variation</a:t>
            </a:r>
            <a:r>
              <a:rPr lang="cs-CZ" sz="1600" dirty="0"/>
              <a:t> &gt; 70</a:t>
            </a:r>
          </a:p>
          <a:p>
            <a:pPr marL="1828800" lvl="4" indent="0">
              <a:buNone/>
            </a:pPr>
            <a:r>
              <a:rPr lang="cs-CZ" sz="1600" dirty="0">
                <a:solidFill>
                  <a:schemeClr val="bg1">
                    <a:lumMod val="50000"/>
                  </a:schemeClr>
                </a:solidFill>
              </a:rPr>
              <a:t>// definování </a:t>
            </a:r>
            <a:r>
              <a:rPr lang="cs-CZ" sz="1600" dirty="0" err="1">
                <a:solidFill>
                  <a:schemeClr val="bg1">
                    <a:lumMod val="50000"/>
                  </a:schemeClr>
                </a:solidFill>
              </a:rPr>
              <a:t>zajemnění</a:t>
            </a:r>
            <a:r>
              <a:rPr lang="cs-CZ" sz="1600" dirty="0">
                <a:solidFill>
                  <a:schemeClr val="bg1">
                    <a:lumMod val="50000"/>
                  </a:schemeClr>
                </a:solidFill>
              </a:rPr>
              <a:t> sítě v závislosti na specifické velikosti ploch modelu</a:t>
            </a:r>
          </a:p>
          <a:p>
            <a:pPr lvl="3"/>
            <a:r>
              <a:rPr lang="cs-CZ" sz="1600" dirty="0"/>
              <a:t>Internal </a:t>
            </a:r>
            <a:r>
              <a:rPr lang="cs-CZ" sz="1600" dirty="0" err="1"/>
              <a:t>Mesh</a:t>
            </a:r>
            <a:r>
              <a:rPr lang="cs-CZ" sz="1600" dirty="0"/>
              <a:t> </a:t>
            </a:r>
            <a:r>
              <a:rPr lang="cs-CZ" sz="1600" dirty="0" err="1"/>
              <a:t>Gradation</a:t>
            </a:r>
            <a:r>
              <a:rPr lang="cs-CZ" sz="1600" dirty="0"/>
              <a:t> &gt; 70</a:t>
            </a:r>
          </a:p>
          <a:p>
            <a:pPr marL="1828800" lvl="4" indent="0">
              <a:buNone/>
            </a:pPr>
            <a:r>
              <a:rPr lang="cs-CZ" sz="1600" dirty="0">
                <a:solidFill>
                  <a:schemeClr val="bg1">
                    <a:lumMod val="50000"/>
                  </a:schemeClr>
                </a:solidFill>
              </a:rPr>
              <a:t>// růst elementů uvnitř objemu</a:t>
            </a:r>
          </a:p>
          <a:p>
            <a:pPr lvl="2"/>
            <a:r>
              <a:rPr lang="cs-CZ" sz="1800" dirty="0"/>
              <a:t>Model </a:t>
            </a:r>
            <a:r>
              <a:rPr lang="cs-CZ" sz="1800" dirty="0" err="1"/>
              <a:t>Cleanup</a:t>
            </a:r>
            <a:r>
              <a:rPr lang="cs-CZ" sz="1800" dirty="0"/>
              <a:t> </a:t>
            </a:r>
            <a:r>
              <a:rPr lang="cs-CZ" sz="1800" dirty="0" err="1"/>
              <a:t>Options</a:t>
            </a:r>
            <a:endParaRPr lang="cs-CZ" sz="1800" dirty="0"/>
          </a:p>
          <a:p>
            <a:pPr lvl="3"/>
            <a:r>
              <a:rPr lang="cs-CZ" sz="1600" dirty="0" err="1"/>
              <a:t>Small</a:t>
            </a:r>
            <a:r>
              <a:rPr lang="cs-CZ" sz="1600" dirty="0"/>
              <a:t> </a:t>
            </a:r>
            <a:r>
              <a:rPr lang="cs-CZ" sz="1600" dirty="0" err="1"/>
              <a:t>Feature</a:t>
            </a:r>
            <a:r>
              <a:rPr lang="cs-CZ" sz="1600" dirty="0"/>
              <a:t> Tolerance &gt; 0 %</a:t>
            </a:r>
          </a:p>
          <a:p>
            <a:pPr marL="1828800" lvl="4" indent="0">
              <a:buNone/>
            </a:pPr>
            <a:r>
              <a:rPr lang="cs-CZ" sz="1600" dirty="0">
                <a:solidFill>
                  <a:schemeClr val="bg1">
                    <a:lumMod val="50000"/>
                  </a:schemeClr>
                </a:solidFill>
              </a:rPr>
              <a:t>// čištění modelu od drobných plošek, které jsou často problematické pro tvorbu objemové sítě</a:t>
            </a:r>
          </a:p>
          <a:p>
            <a:pPr lvl="2"/>
            <a:r>
              <a:rPr lang="cs-CZ" sz="1800" dirty="0" err="1"/>
              <a:t>Destination</a:t>
            </a:r>
            <a:r>
              <a:rPr lang="cs-CZ" sz="1800" dirty="0"/>
              <a:t> </a:t>
            </a:r>
            <a:r>
              <a:rPr lang="cs-CZ" sz="1800" dirty="0" err="1"/>
              <a:t>Collector</a:t>
            </a:r>
            <a:endParaRPr lang="cs-CZ" sz="1800" dirty="0"/>
          </a:p>
          <a:p>
            <a:pPr lvl="3"/>
            <a:r>
              <a:rPr lang="cs-CZ" sz="1600" dirty="0" err="1"/>
              <a:t>Mesh</a:t>
            </a:r>
            <a:r>
              <a:rPr lang="cs-CZ" sz="1600" dirty="0"/>
              <a:t> </a:t>
            </a:r>
            <a:r>
              <a:rPr lang="cs-CZ" sz="1600" dirty="0" err="1"/>
              <a:t>Collector</a:t>
            </a:r>
            <a:r>
              <a:rPr lang="cs-CZ" sz="1600" dirty="0"/>
              <a:t> &gt; AL_6XXX</a:t>
            </a:r>
          </a:p>
          <a:p>
            <a:pPr marL="1828800" lvl="4" indent="0">
              <a:buNone/>
            </a:pPr>
            <a:r>
              <a:rPr lang="cs-CZ" sz="1600" dirty="0">
                <a:solidFill>
                  <a:schemeClr val="bg1">
                    <a:lumMod val="50000"/>
                  </a:schemeClr>
                </a:solidFill>
              </a:rPr>
              <a:t>// přiřazení materiálu</a:t>
            </a:r>
          </a:p>
          <a:p>
            <a:pPr lvl="3"/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="" xmlns:a16="http://schemas.microsoft.com/office/drawing/2014/main" id="{A37950E9-C8D4-4506-9DC6-F1FB331A9B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FDAA6-568C-43E2-9F8C-4A5EEC4218C5}" type="slidenum">
              <a:rPr lang="cs-CZ" smtClean="0"/>
              <a:t>45</a:t>
            </a:fld>
            <a:endParaRPr lang="cs-CZ" dirty="0"/>
          </a:p>
        </p:txBody>
      </p:sp>
      <p:sp>
        <p:nvSpPr>
          <p:cNvPr id="5" name="Zástupný obsah 4">
            <a:extLst>
              <a:ext uri="{FF2B5EF4-FFF2-40B4-BE49-F238E27FC236}">
                <a16:creationId xmlns="" xmlns:a16="http://schemas.microsoft.com/office/drawing/2014/main" id="{6F2B7954-5A1F-413B-8203-2DA52CFCE4DD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cs-CZ" dirty="0"/>
              <a:t>Modální analýza</a:t>
            </a:r>
          </a:p>
          <a:p>
            <a:endParaRPr lang="cs-CZ" dirty="0"/>
          </a:p>
        </p:txBody>
      </p:sp>
      <p:sp>
        <p:nvSpPr>
          <p:cNvPr id="9" name="Obdélník 8">
            <a:extLst>
              <a:ext uri="{FF2B5EF4-FFF2-40B4-BE49-F238E27FC236}">
                <a16:creationId xmlns="" xmlns:a16="http://schemas.microsoft.com/office/drawing/2014/main" id="{990AEAC3-0EE8-4E40-8AB3-FF7C79F1CA0A}"/>
              </a:ext>
            </a:extLst>
          </p:cNvPr>
          <p:cNvSpPr/>
          <p:nvPr/>
        </p:nvSpPr>
        <p:spPr>
          <a:xfrm>
            <a:off x="9946893" y="746527"/>
            <a:ext cx="7707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dirty="0"/>
              <a:t>*.</a:t>
            </a:r>
            <a:r>
              <a:rPr lang="cs-CZ" dirty="0" err="1"/>
              <a:t>fem</a:t>
            </a:r>
            <a:r>
              <a:rPr lang="cs-CZ" dirty="0"/>
              <a:t> </a:t>
            </a:r>
          </a:p>
        </p:txBody>
      </p:sp>
      <p:pic>
        <p:nvPicPr>
          <p:cNvPr id="6" name="Obrázek 5">
            <a:extLst>
              <a:ext uri="{FF2B5EF4-FFF2-40B4-BE49-F238E27FC236}">
                <a16:creationId xmlns="" xmlns:a16="http://schemas.microsoft.com/office/drawing/2014/main" id="{40A888C3-6005-4CC2-B333-90D1B114FF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42573" y="1783593"/>
            <a:ext cx="4520531" cy="4776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2203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68234A60-2816-41E5-A687-EBDF691224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Tvorba MKP modelu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="" xmlns:a16="http://schemas.microsoft.com/office/drawing/2014/main" id="{13AA1F79-8F4A-420B-87E0-B965E9E0FA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6830" y="1889386"/>
            <a:ext cx="4999870" cy="4922432"/>
          </a:xfrm>
        </p:spPr>
        <p:txBody>
          <a:bodyPr>
            <a:normAutofit/>
          </a:bodyPr>
          <a:lstStyle/>
          <a:p>
            <a:r>
              <a:rPr lang="cs-CZ" sz="2400" b="1" dirty="0"/>
              <a:t>Definování hmotného bodu:</a:t>
            </a:r>
          </a:p>
          <a:p>
            <a:pPr lvl="1"/>
            <a:r>
              <a:rPr lang="cs-CZ" sz="1800" dirty="0" err="1"/>
              <a:t>Mesh</a:t>
            </a:r>
            <a:r>
              <a:rPr lang="cs-CZ" sz="1800" dirty="0"/>
              <a:t> &gt; 0D </a:t>
            </a:r>
            <a:r>
              <a:rPr lang="cs-CZ" sz="1800" dirty="0" err="1"/>
              <a:t>Mesh</a:t>
            </a:r>
            <a:r>
              <a:rPr lang="cs-CZ" sz="1800" dirty="0"/>
              <a:t> &gt; </a:t>
            </a:r>
            <a:r>
              <a:rPr lang="cs-CZ" sz="1800" dirty="0" err="1"/>
              <a:t>Create</a:t>
            </a:r>
            <a:r>
              <a:rPr lang="cs-CZ" sz="1800" dirty="0"/>
              <a:t> 0D </a:t>
            </a:r>
            <a:r>
              <a:rPr lang="cs-CZ" sz="1800" dirty="0" err="1"/>
              <a:t>Mesh</a:t>
            </a:r>
            <a:endParaRPr lang="cs-CZ" sz="1800" dirty="0"/>
          </a:p>
          <a:p>
            <a:pPr lvl="2"/>
            <a:r>
              <a:rPr lang="cs-CZ" sz="1400" dirty="0" err="1"/>
              <a:t>Objects</a:t>
            </a:r>
            <a:r>
              <a:rPr lang="cs-CZ" sz="1400" dirty="0"/>
              <a:t> to </a:t>
            </a:r>
            <a:r>
              <a:rPr lang="cs-CZ" sz="1400" dirty="0" err="1"/>
              <a:t>Mesh</a:t>
            </a:r>
            <a:r>
              <a:rPr lang="cs-CZ" sz="1400" dirty="0"/>
              <a:t> &gt; vybrat bod „těžiště“ motoru.</a:t>
            </a:r>
          </a:p>
          <a:p>
            <a:pPr lvl="2"/>
            <a:r>
              <a:rPr lang="cs-CZ" sz="1400" dirty="0"/>
              <a:t>Element </a:t>
            </a:r>
            <a:r>
              <a:rPr lang="cs-CZ" sz="1400" dirty="0" err="1"/>
              <a:t>Properties</a:t>
            </a:r>
            <a:r>
              <a:rPr lang="cs-CZ" sz="1400" dirty="0"/>
              <a:t> &gt; CONM2 &gt; Edit </a:t>
            </a:r>
            <a:r>
              <a:rPr lang="cs-CZ" sz="1400" dirty="0" err="1"/>
              <a:t>Mesh</a:t>
            </a:r>
            <a:r>
              <a:rPr lang="cs-CZ" sz="1400" dirty="0"/>
              <a:t> </a:t>
            </a:r>
            <a:r>
              <a:rPr lang="cs-CZ" sz="1400" dirty="0" err="1"/>
              <a:t>Associated</a:t>
            </a:r>
            <a:r>
              <a:rPr lang="cs-CZ" sz="1400" dirty="0"/>
              <a:t> Data</a:t>
            </a:r>
          </a:p>
          <a:p>
            <a:pPr lvl="3"/>
            <a:r>
              <a:rPr lang="cs-CZ" sz="1200" dirty="0" err="1"/>
              <a:t>Mass</a:t>
            </a:r>
            <a:r>
              <a:rPr lang="cs-CZ" sz="1200" dirty="0"/>
              <a:t> &gt; zadejte hodnotu hmotnosti = 22kg</a:t>
            </a:r>
          </a:p>
          <a:p>
            <a:pPr lvl="2"/>
            <a:endParaRPr lang="cs-CZ" sz="1400" dirty="0"/>
          </a:p>
          <a:p>
            <a:endParaRPr lang="cs-CZ" sz="1200" dirty="0">
              <a:solidFill>
                <a:schemeClr val="bg1">
                  <a:lumMod val="50000"/>
                </a:schemeClr>
              </a:solidFill>
            </a:endParaRPr>
          </a:p>
          <a:p>
            <a:pPr marL="457200" lvl="1" indent="0">
              <a:buNone/>
            </a:pPr>
            <a:endParaRPr lang="cs-CZ" sz="2000" dirty="0"/>
          </a:p>
          <a:p>
            <a:pPr marL="457200" lvl="1" indent="0">
              <a:buNone/>
            </a:pPr>
            <a:endParaRPr lang="cs-CZ" sz="2000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="" xmlns:a16="http://schemas.microsoft.com/office/drawing/2014/main" id="{8FAEAD46-3BCC-45A0-9114-3218F77F4C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FDAA6-568C-43E2-9F8C-4A5EEC4218C5}" type="slidenum">
              <a:rPr lang="cs-CZ" smtClean="0"/>
              <a:t>46</a:t>
            </a:fld>
            <a:endParaRPr lang="cs-CZ" dirty="0"/>
          </a:p>
        </p:txBody>
      </p:sp>
      <p:sp>
        <p:nvSpPr>
          <p:cNvPr id="5" name="Zástupný obsah 4">
            <a:extLst>
              <a:ext uri="{FF2B5EF4-FFF2-40B4-BE49-F238E27FC236}">
                <a16:creationId xmlns="" xmlns:a16="http://schemas.microsoft.com/office/drawing/2014/main" id="{628A381D-9C17-44B7-AA69-770A911B9281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cs-CZ" dirty="0"/>
              <a:t>Lineární úlohy stability</a:t>
            </a:r>
          </a:p>
          <a:p>
            <a:endParaRPr lang="cs-CZ" dirty="0"/>
          </a:p>
        </p:txBody>
      </p:sp>
      <p:sp>
        <p:nvSpPr>
          <p:cNvPr id="9" name="Obdélník 8">
            <a:extLst>
              <a:ext uri="{FF2B5EF4-FFF2-40B4-BE49-F238E27FC236}">
                <a16:creationId xmlns="" xmlns:a16="http://schemas.microsoft.com/office/drawing/2014/main" id="{1DB2C3C5-4654-489F-AAEB-6F3DBD4C660B}"/>
              </a:ext>
            </a:extLst>
          </p:cNvPr>
          <p:cNvSpPr/>
          <p:nvPr/>
        </p:nvSpPr>
        <p:spPr>
          <a:xfrm>
            <a:off x="9946893" y="746527"/>
            <a:ext cx="7707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dirty="0"/>
              <a:t>*.</a:t>
            </a:r>
            <a:r>
              <a:rPr lang="cs-CZ" dirty="0" err="1"/>
              <a:t>fem</a:t>
            </a:r>
            <a:r>
              <a:rPr lang="cs-CZ" dirty="0"/>
              <a:t> </a:t>
            </a:r>
          </a:p>
        </p:txBody>
      </p:sp>
      <p:pic>
        <p:nvPicPr>
          <p:cNvPr id="6" name="Obrázek 5">
            <a:extLst>
              <a:ext uri="{FF2B5EF4-FFF2-40B4-BE49-F238E27FC236}">
                <a16:creationId xmlns="" xmlns:a16="http://schemas.microsoft.com/office/drawing/2014/main" id="{08CC0131-FC95-4438-BE19-9E790E0989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198" y="1270315"/>
            <a:ext cx="3822230" cy="3917429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="" xmlns:a16="http://schemas.microsoft.com/office/drawing/2014/main" id="{C2CFC48A-245E-4E5F-82B4-BACAF0CB8E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46751" y="3646346"/>
            <a:ext cx="2132508" cy="3472679"/>
          </a:xfrm>
          <a:prstGeom prst="rect">
            <a:avLst/>
          </a:prstGeom>
        </p:spPr>
      </p:pic>
      <p:cxnSp>
        <p:nvCxnSpPr>
          <p:cNvPr id="11" name="Spojnice: pravoúhlá 10">
            <a:extLst>
              <a:ext uri="{FF2B5EF4-FFF2-40B4-BE49-F238E27FC236}">
                <a16:creationId xmlns="" xmlns:a16="http://schemas.microsoft.com/office/drawing/2014/main" id="{E93D5A9E-3500-4AF3-A010-CCF23214D9EA}"/>
              </a:ext>
            </a:extLst>
          </p:cNvPr>
          <p:cNvCxnSpPr>
            <a:cxnSpLocks/>
          </p:cNvCxnSpPr>
          <p:nvPr/>
        </p:nvCxnSpPr>
        <p:spPr>
          <a:xfrm>
            <a:off x="6379995" y="1965774"/>
            <a:ext cx="1473347" cy="913550"/>
          </a:xfrm>
          <a:prstGeom prst="bentConnector3">
            <a:avLst>
              <a:gd name="adj1" fmla="val 50000"/>
            </a:avLst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pojnice: pravoúhlá 11">
            <a:extLst>
              <a:ext uri="{FF2B5EF4-FFF2-40B4-BE49-F238E27FC236}">
                <a16:creationId xmlns="" xmlns:a16="http://schemas.microsoft.com/office/drawing/2014/main" id="{24876E52-F01A-4D4C-A939-61FA1AB4BA0F}"/>
              </a:ext>
            </a:extLst>
          </p:cNvPr>
          <p:cNvCxnSpPr>
            <a:cxnSpLocks/>
            <a:endCxn id="7" idx="1"/>
          </p:cNvCxnSpPr>
          <p:nvPr/>
        </p:nvCxnSpPr>
        <p:spPr>
          <a:xfrm rot="16200000" flipH="1">
            <a:off x="5796542" y="2832478"/>
            <a:ext cx="3133660" cy="1966755"/>
          </a:xfrm>
          <a:prstGeom prst="bentConnector2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41393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>
            <a:extLst>
              <a:ext uri="{FF2B5EF4-FFF2-40B4-BE49-F238E27FC236}">
                <a16:creationId xmlns="" xmlns:a16="http://schemas.microsoft.com/office/drawing/2014/main" id="{1B7C90F4-E0F1-40EC-95DB-8EFBD42BA2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301" y="1328879"/>
            <a:ext cx="9278797" cy="1077218"/>
          </a:xfrm>
        </p:spPr>
        <p:txBody>
          <a:bodyPr/>
          <a:lstStyle/>
          <a:p>
            <a:r>
              <a:rPr lang="cs-CZ" dirty="0"/>
              <a:t>Tvorba MKP modelu – náhrada šroubového spojení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="" xmlns:a16="http://schemas.microsoft.com/office/drawing/2014/main" id="{836222EA-26A8-4C44-BC79-1D6CFD3ACB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6831" y="1889386"/>
            <a:ext cx="4669967" cy="4922432"/>
          </a:xfrm>
        </p:spPr>
        <p:txBody>
          <a:bodyPr>
            <a:normAutofit/>
          </a:bodyPr>
          <a:lstStyle/>
          <a:p>
            <a:r>
              <a:rPr lang="cs-CZ" sz="2000" dirty="0"/>
              <a:t>V tomto případě bylo vytvoření </a:t>
            </a:r>
            <a:r>
              <a:rPr lang="cs-CZ" sz="2000" dirty="0" err="1"/>
              <a:t>zjednosdušení</a:t>
            </a:r>
            <a:r>
              <a:rPr lang="cs-CZ" sz="2000" dirty="0"/>
              <a:t> šroubových spojů ve formě 1D sítě za pomoci předdefinované sítě typu </a:t>
            </a:r>
            <a:r>
              <a:rPr lang="cs-CZ" sz="2000" i="1" dirty="0" err="1"/>
              <a:t>Bolt</a:t>
            </a:r>
            <a:r>
              <a:rPr lang="cs-CZ" sz="2000" i="1" dirty="0"/>
              <a:t> </a:t>
            </a:r>
            <a:r>
              <a:rPr lang="cs-CZ" sz="2000" i="1" dirty="0" err="1"/>
              <a:t>Connection</a:t>
            </a:r>
            <a:r>
              <a:rPr lang="cs-CZ" sz="2000" i="1" dirty="0"/>
              <a:t> (hlava: RBE3 + dřík: CBEAM + matka:RBE3)</a:t>
            </a:r>
          </a:p>
          <a:p>
            <a:pPr lvl="1"/>
            <a:r>
              <a:rPr lang="cs-CZ" sz="1800" dirty="0"/>
              <a:t>Typ: </a:t>
            </a:r>
            <a:r>
              <a:rPr lang="cs-CZ" sz="1800" dirty="0" err="1"/>
              <a:t>Bolt</a:t>
            </a:r>
            <a:r>
              <a:rPr lang="cs-CZ" sz="1800" dirty="0"/>
              <a:t> </a:t>
            </a:r>
            <a:r>
              <a:rPr lang="cs-CZ" sz="1800" dirty="0" err="1"/>
              <a:t>with</a:t>
            </a:r>
            <a:r>
              <a:rPr lang="cs-CZ" sz="1800" dirty="0"/>
              <a:t> </a:t>
            </a:r>
            <a:r>
              <a:rPr lang="cs-CZ" sz="1800" dirty="0" err="1"/>
              <a:t>Nut</a:t>
            </a:r>
            <a:endParaRPr lang="cs-CZ" sz="1800" dirty="0"/>
          </a:p>
          <a:p>
            <a:pPr lvl="1"/>
            <a:r>
              <a:rPr lang="cs-CZ" sz="1800" dirty="0" err="1"/>
              <a:t>Shank</a:t>
            </a:r>
            <a:r>
              <a:rPr lang="cs-CZ" sz="1800" dirty="0"/>
              <a:t> Element: CBEAM</a:t>
            </a:r>
          </a:p>
          <a:p>
            <a:pPr lvl="2"/>
            <a:r>
              <a:rPr lang="cs-CZ" sz="1400" dirty="0" err="1"/>
              <a:t>Destination</a:t>
            </a:r>
            <a:r>
              <a:rPr lang="cs-CZ" sz="1400" dirty="0"/>
              <a:t> </a:t>
            </a:r>
            <a:r>
              <a:rPr lang="cs-CZ" sz="1400" dirty="0" err="1"/>
              <a:t>Collector</a:t>
            </a:r>
            <a:r>
              <a:rPr lang="cs-CZ" sz="1400" dirty="0"/>
              <a:t>: ROD = 10mm, materiál: ocel</a:t>
            </a:r>
          </a:p>
          <a:p>
            <a:pPr lvl="1"/>
            <a:r>
              <a:rPr lang="cs-CZ" sz="1800" dirty="0" err="1"/>
              <a:t>Spider</a:t>
            </a:r>
            <a:r>
              <a:rPr lang="cs-CZ" sz="1800" dirty="0"/>
              <a:t> </a:t>
            </a:r>
            <a:r>
              <a:rPr lang="cs-CZ" sz="1800" dirty="0" err="1"/>
              <a:t>Connection</a:t>
            </a:r>
            <a:endParaRPr lang="cs-CZ" sz="1800" dirty="0"/>
          </a:p>
          <a:p>
            <a:pPr lvl="2"/>
            <a:r>
              <a:rPr lang="cs-CZ" sz="1400" dirty="0"/>
              <a:t>Type = RBE3</a:t>
            </a:r>
          </a:p>
          <a:p>
            <a:pPr lvl="2"/>
            <a:r>
              <a:rPr lang="cs-CZ" sz="1400" dirty="0"/>
              <a:t>Vč. </a:t>
            </a:r>
            <a:r>
              <a:rPr lang="cs-CZ" sz="1400" dirty="0" err="1"/>
              <a:t>Connect</a:t>
            </a:r>
            <a:r>
              <a:rPr lang="cs-CZ" sz="1400" dirty="0"/>
              <a:t> </a:t>
            </a:r>
            <a:r>
              <a:rPr lang="cs-CZ" sz="1400" dirty="0" err="1"/>
              <a:t>Spider</a:t>
            </a:r>
            <a:r>
              <a:rPr lang="cs-CZ" sz="1400" dirty="0"/>
              <a:t> to </a:t>
            </a:r>
            <a:r>
              <a:rPr lang="cs-CZ" sz="1400" dirty="0" err="1"/>
              <a:t>Midnodes</a:t>
            </a:r>
            <a:endParaRPr lang="cs-CZ" sz="1400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="" xmlns:a16="http://schemas.microsoft.com/office/drawing/2014/main" id="{C8FB81BB-44AF-42DC-A614-542DFC0D50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FDAA6-568C-43E2-9F8C-4A5EEC4218C5}" type="slidenum">
              <a:rPr lang="cs-CZ" smtClean="0"/>
              <a:t>47</a:t>
            </a:fld>
            <a:endParaRPr lang="cs-CZ" dirty="0"/>
          </a:p>
        </p:txBody>
      </p:sp>
      <p:sp>
        <p:nvSpPr>
          <p:cNvPr id="7" name="Zástupný obsah 6">
            <a:extLst>
              <a:ext uri="{FF2B5EF4-FFF2-40B4-BE49-F238E27FC236}">
                <a16:creationId xmlns="" xmlns:a16="http://schemas.microsoft.com/office/drawing/2014/main" id="{D9D796A0-0ECF-4756-8637-2327B895B028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cs-CZ" dirty="0"/>
              <a:t>Modální analýza</a:t>
            </a:r>
          </a:p>
          <a:p>
            <a:endParaRPr lang="cs-CZ" dirty="0"/>
          </a:p>
        </p:txBody>
      </p:sp>
      <p:pic>
        <p:nvPicPr>
          <p:cNvPr id="8" name="Obrázek 7">
            <a:extLst>
              <a:ext uri="{FF2B5EF4-FFF2-40B4-BE49-F238E27FC236}">
                <a16:creationId xmlns="" xmlns:a16="http://schemas.microsoft.com/office/drawing/2014/main" id="{1BF4A6E4-7D9C-4E74-A8D5-7E8A725B41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76604" y="1783592"/>
            <a:ext cx="4041905" cy="5289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008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Nadpis 12">
            <a:extLst>
              <a:ext uri="{FF2B5EF4-FFF2-40B4-BE49-F238E27FC236}">
                <a16:creationId xmlns="" xmlns:a16="http://schemas.microsoft.com/office/drawing/2014/main" id="{DE33EA71-DAE4-4D1D-94DE-32C646B6C3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sz="3600" dirty="0"/>
              <a:t>Aplikace okrajových podmínek a nastavení úlohy</a:t>
            </a:r>
          </a:p>
        </p:txBody>
      </p:sp>
      <p:sp>
        <p:nvSpPr>
          <p:cNvPr id="15" name="Zástupný text 14">
            <a:extLst>
              <a:ext uri="{FF2B5EF4-FFF2-40B4-BE49-F238E27FC236}">
                <a16:creationId xmlns="" xmlns:a16="http://schemas.microsoft.com/office/drawing/2014/main" id="{105BC7A8-2650-4987-B10E-B7C8EA3139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*.sim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="" xmlns:a16="http://schemas.microsoft.com/office/drawing/2014/main" id="{5DA6EC64-0A87-4DBB-B1D3-A10AF4197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586FDAA6-568C-43E2-9F8C-4A5EEC4218C5}" type="slidenum">
              <a:rPr lang="en-US" sz="1000">
                <a:solidFill>
                  <a:srgbClr val="898989"/>
                </a:solidFill>
              </a:rPr>
              <a:pPr>
                <a:spcAft>
                  <a:spcPts val="600"/>
                </a:spcAft>
              </a:pPr>
              <a:t>48</a:t>
            </a:fld>
            <a:endParaRPr lang="en-US" sz="1000">
              <a:solidFill>
                <a:srgbClr val="89898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1560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19512F98-FB99-4A2A-BF84-CFBE533EDC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Okrajové podmínky úlohy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="" xmlns:a16="http://schemas.microsoft.com/office/drawing/2014/main" id="{EDE596A3-986F-4BE1-AFD6-966609E9DA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6831" y="1889386"/>
            <a:ext cx="4376311" cy="4922432"/>
          </a:xfrm>
        </p:spPr>
        <p:txBody>
          <a:bodyPr>
            <a:normAutofit/>
          </a:bodyPr>
          <a:lstStyle/>
          <a:p>
            <a:r>
              <a:rPr lang="cs-CZ" b="1" dirty="0"/>
              <a:t>Uložení modelu v prostoru</a:t>
            </a:r>
          </a:p>
          <a:p>
            <a:pPr marL="0" indent="0">
              <a:buNone/>
            </a:pPr>
            <a:endParaRPr lang="cs-CZ" b="1" dirty="0"/>
          </a:p>
          <a:p>
            <a:pPr lvl="1"/>
            <a:r>
              <a:rPr lang="cs-CZ" sz="1800" dirty="0"/>
              <a:t>U této varianty je uvažováno uložení na dokonale tuhé základně.</a:t>
            </a:r>
          </a:p>
          <a:p>
            <a:pPr lvl="1"/>
            <a:r>
              <a:rPr lang="cs-CZ" sz="1800" dirty="0"/>
              <a:t>Na spodní ploše je aplikována okrajová podmínka </a:t>
            </a:r>
            <a:r>
              <a:rPr lang="cs-CZ" sz="1800" i="1" dirty="0"/>
              <a:t>User </a:t>
            </a:r>
            <a:r>
              <a:rPr lang="cs-CZ" sz="1800" i="1" dirty="0" err="1"/>
              <a:t>Defined</a:t>
            </a:r>
            <a:r>
              <a:rPr lang="cs-CZ" sz="1800" i="1" dirty="0"/>
              <a:t> </a:t>
            </a:r>
            <a:r>
              <a:rPr lang="cs-CZ" sz="1800" i="1" dirty="0" err="1"/>
              <a:t>Constraint</a:t>
            </a:r>
            <a:r>
              <a:rPr lang="cs-CZ" sz="1800" i="1" dirty="0"/>
              <a:t> </a:t>
            </a:r>
            <a:r>
              <a:rPr lang="cs-CZ" sz="1800" dirty="0"/>
              <a:t>s odebráním třetího stupně volnosti </a:t>
            </a:r>
            <a:br>
              <a:rPr lang="cs-CZ" sz="1800" dirty="0"/>
            </a:br>
            <a:r>
              <a:rPr lang="cs-CZ" sz="1800" dirty="0"/>
              <a:t>(</a:t>
            </a:r>
            <a:r>
              <a:rPr lang="cs-CZ" sz="1800" i="1" dirty="0"/>
              <a:t>DOF3 = </a:t>
            </a:r>
            <a:r>
              <a:rPr lang="cs-CZ" sz="1800" i="1" dirty="0" err="1"/>
              <a:t>Fixed</a:t>
            </a:r>
            <a:r>
              <a:rPr lang="cs-CZ" sz="1800" dirty="0"/>
              <a:t>).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="" xmlns:a16="http://schemas.microsoft.com/office/drawing/2014/main" id="{5F6A72D9-0963-404A-9DBA-30B73AC932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FDAA6-568C-43E2-9F8C-4A5EEC4218C5}" type="slidenum">
              <a:rPr lang="cs-CZ" smtClean="0"/>
              <a:t>49</a:t>
            </a:fld>
            <a:endParaRPr lang="cs-CZ" dirty="0"/>
          </a:p>
        </p:txBody>
      </p:sp>
      <p:sp>
        <p:nvSpPr>
          <p:cNvPr id="5" name="Zástupný obsah 4">
            <a:extLst>
              <a:ext uri="{FF2B5EF4-FFF2-40B4-BE49-F238E27FC236}">
                <a16:creationId xmlns="" xmlns:a16="http://schemas.microsoft.com/office/drawing/2014/main" id="{10833B37-597A-45C3-A844-F83BC0C8D827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cs-CZ" dirty="0"/>
              <a:t>Modální analýza</a:t>
            </a:r>
          </a:p>
          <a:p>
            <a:endParaRPr lang="cs-CZ" dirty="0"/>
          </a:p>
        </p:txBody>
      </p:sp>
      <p:pic>
        <p:nvPicPr>
          <p:cNvPr id="7" name="Obrázek 6">
            <a:extLst>
              <a:ext uri="{FF2B5EF4-FFF2-40B4-BE49-F238E27FC236}">
                <a16:creationId xmlns="" xmlns:a16="http://schemas.microsoft.com/office/drawing/2014/main" id="{8B779100-A732-4ABB-9259-875E1FEB14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2632" y="1448221"/>
            <a:ext cx="4962881" cy="5363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2042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19512F98-FB99-4A2A-BF84-CFBE533EDC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Okrajové podmínky úlohy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="" xmlns:a16="http://schemas.microsoft.com/office/drawing/2014/main" id="{EDE596A3-986F-4BE1-AFD6-966609E9DA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6831" y="1889386"/>
            <a:ext cx="4376311" cy="4922432"/>
          </a:xfrm>
        </p:spPr>
        <p:txBody>
          <a:bodyPr>
            <a:normAutofit/>
          </a:bodyPr>
          <a:lstStyle/>
          <a:p>
            <a:r>
              <a:rPr lang="cs-CZ" b="1" dirty="0"/>
              <a:t>Uložení modelu v prostoru</a:t>
            </a:r>
          </a:p>
          <a:p>
            <a:pPr marL="457200" lvl="1" indent="0">
              <a:buNone/>
            </a:pPr>
            <a:endParaRPr lang="cs-CZ" sz="2000" dirty="0"/>
          </a:p>
          <a:p>
            <a:pPr marL="457200" lvl="1" indent="0">
              <a:buNone/>
            </a:pPr>
            <a:r>
              <a:rPr lang="cs-CZ" sz="2000" dirty="0"/>
              <a:t>+ na vnitřních plochách je aplikována okrajová podmínka </a:t>
            </a:r>
            <a:r>
              <a:rPr lang="cs-CZ" sz="2000" i="1" dirty="0"/>
              <a:t>User </a:t>
            </a:r>
            <a:r>
              <a:rPr lang="cs-CZ" sz="2000" i="1" dirty="0" err="1"/>
              <a:t>Defined</a:t>
            </a:r>
            <a:r>
              <a:rPr lang="cs-CZ" sz="2000" i="1" dirty="0"/>
              <a:t> </a:t>
            </a:r>
            <a:r>
              <a:rPr lang="cs-CZ" sz="2000" i="1" dirty="0" err="1"/>
              <a:t>Constraint</a:t>
            </a:r>
            <a:r>
              <a:rPr lang="cs-CZ" sz="2000" i="1" dirty="0"/>
              <a:t> </a:t>
            </a:r>
            <a:r>
              <a:rPr lang="cs-CZ" sz="2000" dirty="0"/>
              <a:t>s odebráním druhého stupně volnosti (</a:t>
            </a:r>
            <a:r>
              <a:rPr lang="cs-CZ" sz="2000" i="1" dirty="0"/>
              <a:t>DOF2 = </a:t>
            </a:r>
            <a:r>
              <a:rPr lang="cs-CZ" sz="2000" i="1" dirty="0" err="1"/>
              <a:t>Fixed</a:t>
            </a:r>
            <a:r>
              <a:rPr lang="cs-CZ" sz="2000" dirty="0"/>
              <a:t>).</a:t>
            </a:r>
            <a:endParaRPr lang="cs-CZ" sz="1600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="" xmlns:a16="http://schemas.microsoft.com/office/drawing/2014/main" id="{5F6A72D9-0963-404A-9DBA-30B73AC932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FDAA6-568C-43E2-9F8C-4A5EEC4218C5}" type="slidenum">
              <a:rPr lang="cs-CZ" smtClean="0"/>
              <a:t>50</a:t>
            </a:fld>
            <a:endParaRPr lang="cs-CZ" dirty="0"/>
          </a:p>
        </p:txBody>
      </p:sp>
      <p:sp>
        <p:nvSpPr>
          <p:cNvPr id="5" name="Zástupný obsah 4">
            <a:extLst>
              <a:ext uri="{FF2B5EF4-FFF2-40B4-BE49-F238E27FC236}">
                <a16:creationId xmlns="" xmlns:a16="http://schemas.microsoft.com/office/drawing/2014/main" id="{10833B37-597A-45C3-A844-F83BC0C8D827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cs-CZ" dirty="0"/>
              <a:t>Modální analýza</a:t>
            </a:r>
          </a:p>
          <a:p>
            <a:endParaRPr lang="cs-CZ" dirty="0"/>
          </a:p>
        </p:txBody>
      </p:sp>
      <p:pic>
        <p:nvPicPr>
          <p:cNvPr id="6" name="Obrázek 5">
            <a:extLst>
              <a:ext uri="{FF2B5EF4-FFF2-40B4-BE49-F238E27FC236}">
                <a16:creationId xmlns="" xmlns:a16="http://schemas.microsoft.com/office/drawing/2014/main" id="{8264B221-C6BE-45C9-8738-D7BE087D89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2393" y="1600479"/>
            <a:ext cx="4941520" cy="5500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6006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19512F98-FB99-4A2A-BF84-CFBE533EDC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Okrajové podmínky úlohy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="" xmlns:a16="http://schemas.microsoft.com/office/drawing/2014/main" id="{EDE596A3-986F-4BE1-AFD6-966609E9DA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6832" y="1889386"/>
            <a:ext cx="4256069" cy="4922432"/>
          </a:xfrm>
        </p:spPr>
        <p:txBody>
          <a:bodyPr>
            <a:normAutofit/>
          </a:bodyPr>
          <a:lstStyle/>
          <a:p>
            <a:r>
              <a:rPr lang="cs-CZ" b="1" dirty="0"/>
              <a:t>Uložení modelu v prostoru</a:t>
            </a:r>
          </a:p>
          <a:p>
            <a:pPr marL="457200" lvl="1" indent="0">
              <a:buNone/>
            </a:pPr>
            <a:endParaRPr lang="cs-CZ" sz="2000" dirty="0"/>
          </a:p>
          <a:p>
            <a:pPr marL="457200" lvl="1" indent="0" algn="just">
              <a:buNone/>
            </a:pPr>
            <a:r>
              <a:rPr lang="cs-CZ" sz="2000" dirty="0"/>
              <a:t>+ na přední a zadní stěně je aplikována okrajová podmínka </a:t>
            </a:r>
            <a:r>
              <a:rPr lang="cs-CZ" sz="2000" i="1" dirty="0"/>
              <a:t>User </a:t>
            </a:r>
            <a:r>
              <a:rPr lang="cs-CZ" sz="2000" i="1" dirty="0" err="1"/>
              <a:t>Defined</a:t>
            </a:r>
            <a:r>
              <a:rPr lang="cs-CZ" sz="2000" i="1" dirty="0"/>
              <a:t> </a:t>
            </a:r>
            <a:r>
              <a:rPr lang="cs-CZ" sz="2000" i="1" dirty="0" err="1"/>
              <a:t>Constraint</a:t>
            </a:r>
            <a:r>
              <a:rPr lang="cs-CZ" sz="2000" i="1" dirty="0"/>
              <a:t> </a:t>
            </a:r>
            <a:r>
              <a:rPr lang="cs-CZ" sz="2000" dirty="0"/>
              <a:t>s odebráním třetího stupně volnosti (</a:t>
            </a:r>
            <a:r>
              <a:rPr lang="cs-CZ" sz="2000" i="1" dirty="0"/>
              <a:t>DOF1 = </a:t>
            </a:r>
            <a:r>
              <a:rPr lang="cs-CZ" sz="2000" i="1" dirty="0" err="1"/>
              <a:t>Fixed</a:t>
            </a:r>
            <a:r>
              <a:rPr lang="cs-CZ" sz="2000" dirty="0"/>
              <a:t>).</a:t>
            </a:r>
            <a:endParaRPr lang="cs-CZ" sz="1600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="" xmlns:a16="http://schemas.microsoft.com/office/drawing/2014/main" id="{5F6A72D9-0963-404A-9DBA-30B73AC932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FDAA6-568C-43E2-9F8C-4A5EEC4218C5}" type="slidenum">
              <a:rPr lang="cs-CZ" smtClean="0"/>
              <a:t>51</a:t>
            </a:fld>
            <a:endParaRPr lang="cs-CZ" dirty="0"/>
          </a:p>
        </p:txBody>
      </p:sp>
      <p:sp>
        <p:nvSpPr>
          <p:cNvPr id="5" name="Zástupný obsah 4">
            <a:extLst>
              <a:ext uri="{FF2B5EF4-FFF2-40B4-BE49-F238E27FC236}">
                <a16:creationId xmlns="" xmlns:a16="http://schemas.microsoft.com/office/drawing/2014/main" id="{10833B37-597A-45C3-A844-F83BC0C8D827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cs-CZ" dirty="0"/>
              <a:t>Modální analýza</a:t>
            </a:r>
          </a:p>
          <a:p>
            <a:endParaRPr lang="cs-CZ" dirty="0"/>
          </a:p>
        </p:txBody>
      </p:sp>
      <p:pic>
        <p:nvPicPr>
          <p:cNvPr id="7" name="Obrázek 6">
            <a:extLst>
              <a:ext uri="{FF2B5EF4-FFF2-40B4-BE49-F238E27FC236}">
                <a16:creationId xmlns="" xmlns:a16="http://schemas.microsoft.com/office/drawing/2014/main" id="{E55A7971-A571-4C51-9A6A-DB0F3BAC42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61842" y="1514522"/>
            <a:ext cx="4612417" cy="5297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6466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19512F98-FB99-4A2A-BF84-CFBE533EDC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Doplnění úlohy o kontakt a předepnutí šroubů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="" xmlns:a16="http://schemas.microsoft.com/office/drawing/2014/main" id="{EDE596A3-986F-4BE1-AFD6-966609E9DA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6832" y="1889386"/>
            <a:ext cx="5118517" cy="4922432"/>
          </a:xfrm>
        </p:spPr>
        <p:txBody>
          <a:bodyPr>
            <a:normAutofit/>
          </a:bodyPr>
          <a:lstStyle/>
          <a:p>
            <a:r>
              <a:rPr lang="cs-CZ" b="1" dirty="0"/>
              <a:t>Předepnutí šroubových spojů</a:t>
            </a:r>
          </a:p>
          <a:p>
            <a:pPr marL="457200" lvl="1" indent="0">
              <a:buNone/>
            </a:pPr>
            <a:endParaRPr lang="cs-CZ" sz="2000" dirty="0"/>
          </a:p>
          <a:p>
            <a:pPr marL="457200" lvl="1" indent="0" algn="just">
              <a:buNone/>
            </a:pPr>
            <a:r>
              <a:rPr lang="cs-CZ" sz="2000" dirty="0"/>
              <a:t>Pro umožnění doplnění úlohy o okrajové podmínky kontaktu a dále složek sil nebo předepnutí šroubů je zapotřebí vytvořit předřazený </a:t>
            </a:r>
            <a:r>
              <a:rPr lang="cs-CZ" sz="2000" i="1" dirty="0" err="1"/>
              <a:t>Subcase</a:t>
            </a:r>
            <a:r>
              <a:rPr lang="cs-CZ" sz="2000" dirty="0"/>
              <a:t> úlohy typu </a:t>
            </a:r>
            <a:r>
              <a:rPr lang="cs-CZ" sz="2000" i="1" dirty="0" err="1"/>
              <a:t>Statics</a:t>
            </a:r>
            <a:r>
              <a:rPr lang="cs-CZ" sz="2000" dirty="0"/>
              <a:t>.</a:t>
            </a:r>
          </a:p>
          <a:p>
            <a:pPr marL="457200" lvl="1" indent="0" algn="just">
              <a:buNone/>
            </a:pPr>
            <a:endParaRPr lang="cs-CZ" sz="2000" dirty="0"/>
          </a:p>
          <a:p>
            <a:pPr lvl="1" algn="just"/>
            <a:r>
              <a:rPr lang="cs-CZ" sz="2000" i="1" dirty="0" err="1"/>
              <a:t>Solution</a:t>
            </a:r>
            <a:r>
              <a:rPr lang="cs-CZ" sz="2000" i="1" dirty="0"/>
              <a:t> &gt;&gt; New </a:t>
            </a:r>
            <a:r>
              <a:rPr lang="cs-CZ" sz="2000" i="1" dirty="0" err="1"/>
              <a:t>Subcase</a:t>
            </a:r>
            <a:endParaRPr lang="cs-CZ" sz="2000" i="1" dirty="0"/>
          </a:p>
          <a:p>
            <a:pPr lvl="2" algn="just"/>
            <a:r>
              <a:rPr lang="cs-CZ" sz="1600" i="1" dirty="0"/>
              <a:t>Step = </a:t>
            </a:r>
            <a:r>
              <a:rPr lang="cs-CZ" sz="1600" i="1" dirty="0" err="1"/>
              <a:t>Subcase</a:t>
            </a:r>
            <a:r>
              <a:rPr lang="cs-CZ" sz="1600" i="1" dirty="0"/>
              <a:t> – </a:t>
            </a:r>
            <a:r>
              <a:rPr lang="cs-CZ" sz="1600" i="1" dirty="0" err="1"/>
              <a:t>Statics</a:t>
            </a:r>
            <a:endParaRPr lang="cs-CZ" sz="1600" i="1" dirty="0"/>
          </a:p>
          <a:p>
            <a:pPr lvl="2" algn="just"/>
            <a:r>
              <a:rPr lang="cs-CZ" sz="1600" i="1" dirty="0" err="1"/>
              <a:t>Relative</a:t>
            </a:r>
            <a:r>
              <a:rPr lang="cs-CZ" sz="1600" i="1" dirty="0"/>
              <a:t> </a:t>
            </a:r>
            <a:r>
              <a:rPr lang="cs-CZ" sz="1600" i="1" dirty="0" err="1"/>
              <a:t>Position</a:t>
            </a:r>
            <a:r>
              <a:rPr lang="cs-CZ" sz="1600" i="1" dirty="0"/>
              <a:t> – [</a:t>
            </a:r>
            <a:r>
              <a:rPr lang="cs-CZ" sz="1600" i="1" dirty="0" err="1"/>
              <a:t>Before</a:t>
            </a:r>
            <a:r>
              <a:rPr lang="cs-CZ" sz="1600" i="1" dirty="0"/>
              <a:t>] </a:t>
            </a:r>
            <a:r>
              <a:rPr lang="cs-CZ" sz="1600" i="1" dirty="0" err="1"/>
              <a:t>Eigenvalue</a:t>
            </a:r>
            <a:r>
              <a:rPr lang="cs-CZ" sz="1600" i="1" dirty="0"/>
              <a:t> </a:t>
            </a:r>
            <a:r>
              <a:rPr lang="cs-CZ" sz="1600" i="1" dirty="0" err="1"/>
              <a:t>Method</a:t>
            </a:r>
            <a:endParaRPr lang="cs-CZ" sz="1600" i="1" dirty="0"/>
          </a:p>
          <a:p>
            <a:pPr marL="457200" lvl="1" indent="0" algn="just">
              <a:buNone/>
            </a:pPr>
            <a:endParaRPr lang="cs-CZ" sz="1600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="" xmlns:a16="http://schemas.microsoft.com/office/drawing/2014/main" id="{5F6A72D9-0963-404A-9DBA-30B73AC932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FDAA6-568C-43E2-9F8C-4A5EEC4218C5}" type="slidenum">
              <a:rPr lang="cs-CZ" smtClean="0"/>
              <a:t>52</a:t>
            </a:fld>
            <a:endParaRPr lang="cs-CZ" dirty="0"/>
          </a:p>
        </p:txBody>
      </p:sp>
      <p:sp>
        <p:nvSpPr>
          <p:cNvPr id="5" name="Zástupný obsah 4">
            <a:extLst>
              <a:ext uri="{FF2B5EF4-FFF2-40B4-BE49-F238E27FC236}">
                <a16:creationId xmlns="" xmlns:a16="http://schemas.microsoft.com/office/drawing/2014/main" id="{10833B37-597A-45C3-A844-F83BC0C8D827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cs-CZ" dirty="0"/>
              <a:t>Modální analýza</a:t>
            </a:r>
          </a:p>
          <a:p>
            <a:endParaRPr lang="cs-CZ" dirty="0"/>
          </a:p>
        </p:txBody>
      </p:sp>
      <p:pic>
        <p:nvPicPr>
          <p:cNvPr id="6" name="Obrázek 5">
            <a:extLst>
              <a:ext uri="{FF2B5EF4-FFF2-40B4-BE49-F238E27FC236}">
                <a16:creationId xmlns="" xmlns:a16="http://schemas.microsoft.com/office/drawing/2014/main" id="{2BEB92CE-C9E1-4276-8746-EA62B92EEB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8144" y="2167355"/>
            <a:ext cx="2750309" cy="4366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9743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19512F98-FB99-4A2A-BF84-CFBE533EDC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Okrajové podmínky úlohy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="" xmlns:a16="http://schemas.microsoft.com/office/drawing/2014/main" id="{EDE596A3-986F-4BE1-AFD6-966609E9DA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6832" y="1889386"/>
            <a:ext cx="4256069" cy="4922432"/>
          </a:xfrm>
        </p:spPr>
        <p:txBody>
          <a:bodyPr>
            <a:normAutofit/>
          </a:bodyPr>
          <a:lstStyle/>
          <a:p>
            <a:r>
              <a:rPr lang="cs-CZ" b="1" dirty="0"/>
              <a:t>Předepnutí šroubových spojů</a:t>
            </a:r>
          </a:p>
          <a:p>
            <a:pPr marL="457200" lvl="1" indent="0">
              <a:buNone/>
            </a:pPr>
            <a:endParaRPr lang="cs-CZ" sz="2000" dirty="0"/>
          </a:p>
          <a:p>
            <a:pPr lvl="1" algn="just"/>
            <a:r>
              <a:rPr lang="cs-CZ" sz="2000" dirty="0"/>
              <a:t>Pro aplikaci podmínky předepnutí šroubů je možné použít okrajové podmínky </a:t>
            </a:r>
            <a:r>
              <a:rPr lang="cs-CZ" sz="2000" i="1" dirty="0" err="1"/>
              <a:t>Bolt</a:t>
            </a:r>
            <a:r>
              <a:rPr lang="cs-CZ" sz="2000" i="1" dirty="0"/>
              <a:t> </a:t>
            </a:r>
            <a:r>
              <a:rPr lang="cs-CZ" sz="2000" i="1" dirty="0" err="1"/>
              <a:t>Pre-Load</a:t>
            </a:r>
            <a:r>
              <a:rPr lang="cs-CZ" sz="2000" i="1" dirty="0"/>
              <a:t>.</a:t>
            </a:r>
          </a:p>
          <a:p>
            <a:pPr lvl="2" algn="just"/>
            <a:r>
              <a:rPr lang="cs-CZ" sz="1600" i="1" dirty="0" err="1"/>
              <a:t>Load</a:t>
            </a:r>
            <a:r>
              <a:rPr lang="cs-CZ" sz="1600" i="1" dirty="0"/>
              <a:t> Type &gt;&gt; </a:t>
            </a:r>
            <a:r>
              <a:rPr lang="cs-CZ" sz="1600" i="1" dirty="0" err="1"/>
              <a:t>Bolt</a:t>
            </a:r>
            <a:r>
              <a:rPr lang="cs-CZ" sz="1600" i="1" dirty="0"/>
              <a:t> </a:t>
            </a:r>
            <a:r>
              <a:rPr lang="cs-CZ" sz="1600" i="1" dirty="0" err="1"/>
              <a:t>Pre-Load</a:t>
            </a:r>
            <a:endParaRPr lang="cs-CZ" sz="1600" i="1" dirty="0"/>
          </a:p>
          <a:p>
            <a:pPr lvl="3" algn="just"/>
            <a:r>
              <a:rPr lang="cs-CZ" sz="1100" i="1" dirty="0"/>
              <a:t>Typ = </a:t>
            </a:r>
            <a:r>
              <a:rPr lang="cs-CZ" sz="1100" i="1" dirty="0" err="1"/>
              <a:t>Force</a:t>
            </a:r>
            <a:r>
              <a:rPr lang="cs-CZ" sz="1100" i="1" dirty="0"/>
              <a:t> </a:t>
            </a:r>
            <a:r>
              <a:rPr lang="cs-CZ" sz="1100" i="1" dirty="0" err="1"/>
              <a:t>or</a:t>
            </a:r>
            <a:r>
              <a:rPr lang="cs-CZ" sz="1100" i="1" dirty="0"/>
              <a:t> </a:t>
            </a:r>
            <a:r>
              <a:rPr lang="cs-CZ" sz="1100" i="1" dirty="0" err="1"/>
              <a:t>Displacement</a:t>
            </a:r>
            <a:r>
              <a:rPr lang="cs-CZ" sz="1100" i="1" dirty="0"/>
              <a:t> on 1D </a:t>
            </a:r>
            <a:r>
              <a:rPr lang="cs-CZ" sz="1100" i="1" dirty="0" err="1"/>
              <a:t>Elements</a:t>
            </a:r>
            <a:endParaRPr lang="cs-CZ" sz="1100" i="1" dirty="0"/>
          </a:p>
          <a:p>
            <a:pPr lvl="3" algn="just"/>
            <a:r>
              <a:rPr lang="cs-CZ" sz="1100" i="1" dirty="0"/>
              <a:t>Model </a:t>
            </a:r>
            <a:r>
              <a:rPr lang="cs-CZ" sz="1100" i="1" dirty="0" err="1"/>
              <a:t>Objects</a:t>
            </a:r>
            <a:r>
              <a:rPr lang="cs-CZ" sz="1100" i="1" dirty="0"/>
              <a:t> &gt; </a:t>
            </a:r>
            <a:r>
              <a:rPr lang="cs-CZ" sz="1100" i="1" dirty="0" err="1"/>
              <a:t>Select</a:t>
            </a:r>
            <a:r>
              <a:rPr lang="cs-CZ" sz="1100" i="1" dirty="0"/>
              <a:t> </a:t>
            </a:r>
            <a:r>
              <a:rPr lang="cs-CZ" sz="1100" i="1" dirty="0" err="1"/>
              <a:t>Objects</a:t>
            </a:r>
            <a:r>
              <a:rPr lang="cs-CZ" sz="1100" i="1" dirty="0"/>
              <a:t> = výběr 1D šroubů</a:t>
            </a:r>
          </a:p>
          <a:p>
            <a:pPr lvl="3" algn="just"/>
            <a:r>
              <a:rPr lang="cs-CZ" sz="1100" i="1" dirty="0"/>
              <a:t>Magnitude</a:t>
            </a:r>
          </a:p>
          <a:p>
            <a:pPr lvl="4" algn="just"/>
            <a:r>
              <a:rPr lang="cs-CZ" sz="1100" i="1" dirty="0"/>
              <a:t>Type = </a:t>
            </a:r>
            <a:r>
              <a:rPr lang="cs-CZ" sz="1100" i="1" dirty="0" err="1"/>
              <a:t>Force</a:t>
            </a:r>
            <a:endParaRPr lang="cs-CZ" sz="1100" i="1" dirty="0"/>
          </a:p>
          <a:p>
            <a:pPr lvl="4" algn="just"/>
            <a:r>
              <a:rPr lang="cs-CZ" sz="1100" i="1" dirty="0" err="1"/>
              <a:t>Force</a:t>
            </a:r>
            <a:r>
              <a:rPr lang="cs-CZ" sz="1100" i="1" dirty="0"/>
              <a:t> = 18000N 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="" xmlns:a16="http://schemas.microsoft.com/office/drawing/2014/main" id="{5F6A72D9-0963-404A-9DBA-30B73AC932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FDAA6-568C-43E2-9F8C-4A5EEC4218C5}" type="slidenum">
              <a:rPr lang="cs-CZ" smtClean="0"/>
              <a:t>53</a:t>
            </a:fld>
            <a:endParaRPr lang="cs-CZ" dirty="0"/>
          </a:p>
        </p:txBody>
      </p:sp>
      <p:sp>
        <p:nvSpPr>
          <p:cNvPr id="5" name="Zástupný obsah 4">
            <a:extLst>
              <a:ext uri="{FF2B5EF4-FFF2-40B4-BE49-F238E27FC236}">
                <a16:creationId xmlns="" xmlns:a16="http://schemas.microsoft.com/office/drawing/2014/main" id="{10833B37-597A-45C3-A844-F83BC0C8D827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cs-CZ" dirty="0"/>
              <a:t>Modální analýza</a:t>
            </a:r>
          </a:p>
          <a:p>
            <a:endParaRPr lang="cs-CZ" dirty="0"/>
          </a:p>
        </p:txBody>
      </p:sp>
      <p:pic>
        <p:nvPicPr>
          <p:cNvPr id="6" name="Obrázek 5">
            <a:extLst>
              <a:ext uri="{FF2B5EF4-FFF2-40B4-BE49-F238E27FC236}">
                <a16:creationId xmlns="" xmlns:a16="http://schemas.microsoft.com/office/drawing/2014/main" id="{DA12DACE-5001-4AD2-8040-4BFEA7B7E6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6440" y="1393604"/>
            <a:ext cx="4806342" cy="5489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8378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19512F98-FB99-4A2A-BF84-CFBE533EDC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Okrajové podmínky úlohy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="" xmlns:a16="http://schemas.microsoft.com/office/drawing/2014/main" id="{EDE596A3-986F-4BE1-AFD6-966609E9DA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6832" y="1889386"/>
            <a:ext cx="4256069" cy="4922432"/>
          </a:xfrm>
        </p:spPr>
        <p:txBody>
          <a:bodyPr>
            <a:normAutofit/>
          </a:bodyPr>
          <a:lstStyle/>
          <a:p>
            <a:r>
              <a:rPr lang="cs-CZ" b="1" dirty="0"/>
              <a:t>Vytvoření podmínky kontaktu</a:t>
            </a:r>
          </a:p>
          <a:p>
            <a:pPr lvl="1"/>
            <a:endParaRPr lang="cs-CZ" sz="1400" b="1" i="1" dirty="0"/>
          </a:p>
          <a:p>
            <a:pPr lvl="1"/>
            <a:r>
              <a:rPr lang="cs-CZ" sz="1600" dirty="0"/>
              <a:t>Pro podmínku kontaktu bylo použito okrajové podmínky </a:t>
            </a:r>
            <a:r>
              <a:rPr lang="cs-CZ" sz="1600" i="1" dirty="0"/>
              <a:t>Surface-to-Surface Contact </a:t>
            </a:r>
            <a:r>
              <a:rPr lang="cs-CZ" sz="1600" dirty="0"/>
              <a:t>s definovaným koeficientem tření 0,1.</a:t>
            </a:r>
          </a:p>
          <a:p>
            <a:pPr lvl="1"/>
            <a:endParaRPr lang="cs-CZ" dirty="0"/>
          </a:p>
          <a:p>
            <a:pPr lvl="2"/>
            <a:r>
              <a:rPr lang="cs-CZ" sz="1400" i="1" dirty="0" err="1"/>
              <a:t>Simulation</a:t>
            </a:r>
            <a:r>
              <a:rPr lang="cs-CZ" sz="1400" i="1" dirty="0"/>
              <a:t> </a:t>
            </a:r>
            <a:r>
              <a:rPr lang="cs-CZ" sz="1400" i="1" dirty="0" err="1"/>
              <a:t>Object</a:t>
            </a:r>
            <a:r>
              <a:rPr lang="cs-CZ" sz="1400" i="1" dirty="0"/>
              <a:t> &gt;&gt; Surface-to-Surface Contact </a:t>
            </a:r>
          </a:p>
          <a:p>
            <a:pPr lvl="3"/>
            <a:r>
              <a:rPr lang="cs-CZ" sz="1100" i="1" dirty="0" err="1"/>
              <a:t>Automatic</a:t>
            </a:r>
            <a:r>
              <a:rPr lang="cs-CZ" sz="1100" i="1" dirty="0"/>
              <a:t> Face Pair </a:t>
            </a:r>
            <a:r>
              <a:rPr lang="cs-CZ" sz="1100" i="1" dirty="0" err="1"/>
              <a:t>Creation</a:t>
            </a:r>
            <a:r>
              <a:rPr lang="cs-CZ" sz="1100" i="1" dirty="0"/>
              <a:t> &gt;&gt; </a:t>
            </a:r>
            <a:r>
              <a:rPr lang="cs-CZ" sz="1100" i="1" dirty="0" err="1"/>
              <a:t>Find</a:t>
            </a:r>
            <a:endParaRPr lang="cs-CZ" sz="1100" i="1" dirty="0"/>
          </a:p>
          <a:p>
            <a:pPr lvl="3"/>
            <a:r>
              <a:rPr lang="cs-CZ" sz="1100" i="1" dirty="0" err="1"/>
              <a:t>Coefficient</a:t>
            </a:r>
            <a:r>
              <a:rPr lang="cs-CZ" sz="1100" i="1" dirty="0"/>
              <a:t> </a:t>
            </a:r>
            <a:r>
              <a:rPr lang="cs-CZ" sz="1100" i="1" dirty="0" err="1"/>
              <a:t>of</a:t>
            </a:r>
            <a:r>
              <a:rPr lang="cs-CZ" sz="1100" i="1" dirty="0"/>
              <a:t> Static </a:t>
            </a:r>
            <a:r>
              <a:rPr lang="cs-CZ" sz="1100" i="1" dirty="0" err="1"/>
              <a:t>Friction</a:t>
            </a:r>
            <a:r>
              <a:rPr lang="cs-CZ" sz="1100" i="1" dirty="0"/>
              <a:t> = 0.1</a:t>
            </a:r>
          </a:p>
          <a:p>
            <a:pPr lvl="3"/>
            <a:r>
              <a:rPr lang="cs-CZ" sz="1100" i="1" dirty="0"/>
              <a:t>Min </a:t>
            </a:r>
            <a:r>
              <a:rPr lang="cs-CZ" sz="1100" i="1" dirty="0" err="1"/>
              <a:t>Search</a:t>
            </a:r>
            <a:r>
              <a:rPr lang="cs-CZ" sz="1100" i="1" dirty="0"/>
              <a:t> Distance = 0 mm</a:t>
            </a:r>
          </a:p>
          <a:p>
            <a:pPr lvl="3"/>
            <a:r>
              <a:rPr lang="cs-CZ" sz="1100" i="1" dirty="0"/>
              <a:t>Max </a:t>
            </a:r>
            <a:r>
              <a:rPr lang="cs-CZ" sz="1100" i="1" dirty="0" err="1"/>
              <a:t>Search</a:t>
            </a:r>
            <a:r>
              <a:rPr lang="cs-CZ" sz="1100" i="1" dirty="0"/>
              <a:t> Distance = 0.5 mm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="" xmlns:a16="http://schemas.microsoft.com/office/drawing/2014/main" id="{5F6A72D9-0963-404A-9DBA-30B73AC932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FDAA6-568C-43E2-9F8C-4A5EEC4218C5}" type="slidenum">
              <a:rPr lang="cs-CZ" smtClean="0"/>
              <a:t>54</a:t>
            </a:fld>
            <a:endParaRPr lang="cs-CZ" dirty="0"/>
          </a:p>
        </p:txBody>
      </p:sp>
      <p:sp>
        <p:nvSpPr>
          <p:cNvPr id="5" name="Zástupný obsah 4">
            <a:extLst>
              <a:ext uri="{FF2B5EF4-FFF2-40B4-BE49-F238E27FC236}">
                <a16:creationId xmlns="" xmlns:a16="http://schemas.microsoft.com/office/drawing/2014/main" id="{10833B37-597A-45C3-A844-F83BC0C8D827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cs-CZ" dirty="0"/>
              <a:t>Modální analýza</a:t>
            </a:r>
          </a:p>
          <a:p>
            <a:endParaRPr lang="cs-CZ" dirty="0"/>
          </a:p>
        </p:txBody>
      </p:sp>
      <p:pic>
        <p:nvPicPr>
          <p:cNvPr id="7" name="Obrázek 6">
            <a:extLst>
              <a:ext uri="{FF2B5EF4-FFF2-40B4-BE49-F238E27FC236}">
                <a16:creationId xmlns="" xmlns:a16="http://schemas.microsoft.com/office/drawing/2014/main" id="{1B765C63-CAA7-4E99-8DBA-AEB8F64096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2694" y="1783592"/>
            <a:ext cx="5570740" cy="5132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1049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CF911C5F-6C5D-46AC-A774-4E1F4FF8AE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400" dirty="0"/>
              <a:t>Nastavení řešiče úlohy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="" xmlns:a16="http://schemas.microsoft.com/office/drawing/2014/main" id="{6162654F-30A5-4395-908C-B424410EB2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*.sim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="" xmlns:a16="http://schemas.microsoft.com/office/drawing/2014/main" id="{F7BA1172-F0B5-4CE4-A57F-EDADDED338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FDAA6-568C-43E2-9F8C-4A5EEC4218C5}" type="slidenum">
              <a:rPr lang="cs-CZ" smtClean="0"/>
              <a:t>55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558730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FDC3658C-D397-460F-8DFD-88E6A6B41F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Nastavení úlohy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="" xmlns:a16="http://schemas.microsoft.com/office/drawing/2014/main" id="{BAE914BD-C2D0-4BAA-996A-9020654046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6831" y="1889386"/>
            <a:ext cx="6817147" cy="4922432"/>
          </a:xfrm>
        </p:spPr>
        <p:txBody>
          <a:bodyPr>
            <a:normAutofit/>
          </a:bodyPr>
          <a:lstStyle/>
          <a:p>
            <a:r>
              <a:rPr lang="cs-CZ" sz="2400" dirty="0"/>
              <a:t>Edit &gt; </a:t>
            </a:r>
            <a:r>
              <a:rPr lang="cs-CZ" sz="2400" dirty="0" err="1"/>
              <a:t>Subcase</a:t>
            </a:r>
            <a:r>
              <a:rPr lang="cs-CZ" sz="2400" dirty="0"/>
              <a:t> – </a:t>
            </a:r>
            <a:r>
              <a:rPr lang="cs-CZ" sz="2400" dirty="0" err="1"/>
              <a:t>Eigenvalue</a:t>
            </a:r>
            <a:r>
              <a:rPr lang="cs-CZ" sz="2400" dirty="0"/>
              <a:t> </a:t>
            </a:r>
            <a:r>
              <a:rPr lang="cs-CZ" sz="2400" dirty="0" err="1"/>
              <a:t>Method</a:t>
            </a:r>
            <a:r>
              <a:rPr lang="cs-CZ" sz="2400" dirty="0"/>
              <a:t> …</a:t>
            </a:r>
          </a:p>
          <a:p>
            <a:pPr marL="0" indent="0">
              <a:buNone/>
            </a:pPr>
            <a:r>
              <a:rPr lang="cs-CZ" sz="1800" dirty="0">
                <a:solidFill>
                  <a:schemeClr val="bg1">
                    <a:lumMod val="50000"/>
                  </a:schemeClr>
                </a:solidFill>
              </a:rPr>
              <a:t>	// nastavení modální analýzy</a:t>
            </a:r>
          </a:p>
          <a:p>
            <a:pPr lvl="1"/>
            <a:r>
              <a:rPr lang="cs-CZ" sz="2000" dirty="0" err="1"/>
              <a:t>Eigenvalue</a:t>
            </a:r>
            <a:r>
              <a:rPr lang="cs-CZ" sz="2000" dirty="0"/>
              <a:t> </a:t>
            </a:r>
            <a:r>
              <a:rPr lang="cs-CZ" sz="2000" dirty="0" err="1"/>
              <a:t>Method</a:t>
            </a:r>
            <a:r>
              <a:rPr lang="cs-CZ" sz="2000" dirty="0"/>
              <a:t> &gt; </a:t>
            </a:r>
            <a:r>
              <a:rPr lang="cs-CZ" sz="2000" dirty="0" err="1"/>
              <a:t>Lanczos</a:t>
            </a:r>
            <a:endParaRPr lang="cs-CZ" sz="2000" dirty="0"/>
          </a:p>
          <a:p>
            <a:pPr marL="914400" lvl="2" indent="0">
              <a:buNone/>
            </a:pPr>
            <a:r>
              <a:rPr lang="cs-CZ" sz="1800" dirty="0">
                <a:solidFill>
                  <a:schemeClr val="bg1">
                    <a:lumMod val="50000"/>
                  </a:schemeClr>
                </a:solidFill>
              </a:rPr>
              <a:t>// nastavení typu metody</a:t>
            </a:r>
          </a:p>
          <a:p>
            <a:pPr lvl="2"/>
            <a:r>
              <a:rPr lang="cs-CZ" sz="1800" dirty="0" err="1"/>
              <a:t>Lanczos</a:t>
            </a:r>
            <a:r>
              <a:rPr lang="cs-CZ" sz="1800" dirty="0"/>
              <a:t> Data &gt; Edit …</a:t>
            </a:r>
          </a:p>
          <a:p>
            <a:pPr lvl="3"/>
            <a:r>
              <a:rPr lang="cs-CZ" sz="1600" dirty="0" err="1"/>
              <a:t>Frequency</a:t>
            </a:r>
            <a:r>
              <a:rPr lang="cs-CZ" sz="1600" dirty="0"/>
              <a:t> </a:t>
            </a:r>
            <a:r>
              <a:rPr lang="cs-CZ" sz="1600" dirty="0" err="1"/>
              <a:t>Options</a:t>
            </a:r>
            <a:endParaRPr lang="cs-CZ" sz="1600" dirty="0"/>
          </a:p>
          <a:p>
            <a:pPr lvl="4"/>
            <a:r>
              <a:rPr lang="cs-CZ" sz="1200" dirty="0" err="1"/>
              <a:t>Frequency</a:t>
            </a:r>
            <a:r>
              <a:rPr lang="cs-CZ" sz="1200" dirty="0"/>
              <a:t> </a:t>
            </a:r>
            <a:r>
              <a:rPr lang="cs-CZ" sz="1200" dirty="0" err="1"/>
              <a:t>Range</a:t>
            </a:r>
            <a:r>
              <a:rPr lang="cs-CZ" sz="1200" dirty="0"/>
              <a:t> – </a:t>
            </a:r>
            <a:r>
              <a:rPr lang="cs-CZ" sz="1200" dirty="0" err="1"/>
              <a:t>Lower</a:t>
            </a:r>
            <a:r>
              <a:rPr lang="cs-CZ" sz="1200" dirty="0"/>
              <a:t> / </a:t>
            </a:r>
            <a:r>
              <a:rPr lang="cs-CZ" sz="1200" dirty="0" err="1"/>
              <a:t>Upper</a:t>
            </a:r>
            <a:r>
              <a:rPr lang="cs-CZ" sz="1200" dirty="0"/>
              <a:t> Limit</a:t>
            </a:r>
          </a:p>
          <a:p>
            <a:pPr marL="1371600" lvl="3" indent="0">
              <a:buNone/>
            </a:pPr>
            <a:r>
              <a:rPr lang="cs-CZ" sz="1200" dirty="0">
                <a:solidFill>
                  <a:schemeClr val="bg1">
                    <a:lumMod val="50000"/>
                  </a:schemeClr>
                </a:solidFill>
              </a:rPr>
              <a:t>		// definování rozsahu hledání vlastních frekvencí</a:t>
            </a:r>
          </a:p>
          <a:p>
            <a:pPr lvl="4"/>
            <a:r>
              <a:rPr lang="cs-CZ" sz="1200" dirty="0" err="1"/>
              <a:t>Number</a:t>
            </a:r>
            <a:r>
              <a:rPr lang="cs-CZ" sz="1200" dirty="0"/>
              <a:t> </a:t>
            </a:r>
            <a:r>
              <a:rPr lang="cs-CZ" sz="1200" dirty="0" err="1"/>
              <a:t>of</a:t>
            </a:r>
            <a:r>
              <a:rPr lang="cs-CZ" sz="1200" dirty="0"/>
              <a:t> </a:t>
            </a:r>
            <a:r>
              <a:rPr lang="cs-CZ" sz="1200" dirty="0" err="1"/>
              <a:t>Desired</a:t>
            </a:r>
            <a:r>
              <a:rPr lang="cs-CZ" sz="1200" dirty="0"/>
              <a:t> </a:t>
            </a:r>
            <a:r>
              <a:rPr lang="cs-CZ" sz="1200" dirty="0" err="1"/>
              <a:t>Modes</a:t>
            </a:r>
            <a:r>
              <a:rPr lang="cs-CZ" sz="1200" dirty="0"/>
              <a:t> &gt; 12</a:t>
            </a:r>
          </a:p>
          <a:p>
            <a:pPr marL="1371600" lvl="3" indent="0">
              <a:buNone/>
            </a:pPr>
            <a:r>
              <a:rPr lang="cs-CZ" sz="1200" dirty="0">
                <a:solidFill>
                  <a:schemeClr val="bg1">
                    <a:lumMod val="50000"/>
                  </a:schemeClr>
                </a:solidFill>
              </a:rPr>
              <a:t>		// definování počtu výsledných (prvních nalezených) módů</a:t>
            </a:r>
          </a:p>
          <a:p>
            <a:pPr lvl="3"/>
            <a:r>
              <a:rPr lang="cs-CZ" sz="1600" dirty="0" err="1"/>
              <a:t>Extraction</a:t>
            </a:r>
            <a:r>
              <a:rPr lang="cs-CZ" sz="1600" dirty="0"/>
              <a:t> Data</a:t>
            </a:r>
          </a:p>
          <a:p>
            <a:pPr lvl="4"/>
            <a:r>
              <a:rPr lang="cs-CZ" sz="1200" dirty="0" err="1"/>
              <a:t>Number</a:t>
            </a:r>
            <a:r>
              <a:rPr lang="cs-CZ" sz="1200" dirty="0"/>
              <a:t> </a:t>
            </a:r>
            <a:r>
              <a:rPr lang="cs-CZ" sz="1200" dirty="0" err="1"/>
              <a:t>of</a:t>
            </a:r>
            <a:r>
              <a:rPr lang="cs-CZ" sz="1200" dirty="0"/>
              <a:t> </a:t>
            </a:r>
            <a:r>
              <a:rPr lang="cs-CZ" sz="1200" dirty="0" err="1"/>
              <a:t>Vectors</a:t>
            </a:r>
            <a:endParaRPr lang="cs-CZ" sz="1200" dirty="0"/>
          </a:p>
          <a:p>
            <a:pPr marL="1371600" lvl="3" indent="0">
              <a:buNone/>
            </a:pPr>
            <a:r>
              <a:rPr lang="cs-CZ" sz="1200" dirty="0">
                <a:solidFill>
                  <a:schemeClr val="bg1">
                    <a:lumMod val="50000"/>
                  </a:schemeClr>
                </a:solidFill>
              </a:rPr>
              <a:t>		// definování počtů vektorů</a:t>
            </a:r>
          </a:p>
          <a:p>
            <a:pPr lvl="4"/>
            <a:r>
              <a:rPr lang="cs-CZ" sz="1200" dirty="0" err="1"/>
              <a:t>Estimate</a:t>
            </a:r>
            <a:r>
              <a:rPr lang="cs-CZ" sz="1200" dirty="0"/>
              <a:t> </a:t>
            </a:r>
            <a:r>
              <a:rPr lang="cs-CZ" sz="1200" dirty="0" err="1"/>
              <a:t>of</a:t>
            </a:r>
            <a:r>
              <a:rPr lang="cs-CZ" sz="1200" dirty="0"/>
              <a:t> </a:t>
            </a:r>
            <a:r>
              <a:rPr lang="cs-CZ" sz="1200" dirty="0" err="1"/>
              <a:t>the</a:t>
            </a:r>
            <a:r>
              <a:rPr lang="cs-CZ" sz="1200" dirty="0"/>
              <a:t> </a:t>
            </a:r>
            <a:r>
              <a:rPr lang="cs-CZ" sz="1200" dirty="0" err="1"/>
              <a:t>First</a:t>
            </a:r>
            <a:r>
              <a:rPr lang="cs-CZ" sz="1200" dirty="0"/>
              <a:t> Natural </a:t>
            </a:r>
            <a:r>
              <a:rPr lang="cs-CZ" sz="1200" dirty="0" err="1"/>
              <a:t>Frequency</a:t>
            </a:r>
            <a:endParaRPr lang="cs-CZ" sz="1200" dirty="0"/>
          </a:p>
          <a:p>
            <a:pPr marL="1371600" lvl="3" indent="0">
              <a:buNone/>
            </a:pPr>
            <a:r>
              <a:rPr lang="cs-CZ" sz="1200" dirty="0">
                <a:solidFill>
                  <a:schemeClr val="bg1">
                    <a:lumMod val="50000"/>
                  </a:schemeClr>
                </a:solidFill>
              </a:rPr>
              <a:t>		// definování odhadované první vlastní frekvence … je vhodné definovat zejména u úloh, kde víme kde se cca. první vlastní frekvence může nacházet &gt;&gt; čímž můžeme značně snížit celkový výpočetní čas úlohy.</a:t>
            </a:r>
          </a:p>
          <a:p>
            <a:pPr marL="1371600" lvl="3" indent="0">
              <a:buNone/>
            </a:pPr>
            <a:endParaRPr lang="cs-CZ" sz="1200" dirty="0">
              <a:solidFill>
                <a:schemeClr val="bg1">
                  <a:lumMod val="50000"/>
                </a:schemeClr>
              </a:solidFill>
            </a:endParaRPr>
          </a:p>
          <a:p>
            <a:pPr marL="1371600" lvl="3" indent="0">
              <a:buNone/>
            </a:pPr>
            <a:endParaRPr lang="cs-CZ" sz="1200" dirty="0">
              <a:solidFill>
                <a:schemeClr val="bg1">
                  <a:lumMod val="50000"/>
                </a:schemeClr>
              </a:solidFill>
            </a:endParaRPr>
          </a:p>
          <a:p>
            <a:pPr marL="1371600" lvl="3" indent="0">
              <a:buNone/>
            </a:pPr>
            <a:endParaRPr lang="cs-CZ" sz="1200" dirty="0">
              <a:solidFill>
                <a:schemeClr val="bg1">
                  <a:lumMod val="50000"/>
                </a:schemeClr>
              </a:solidFill>
            </a:endParaRPr>
          </a:p>
          <a:p>
            <a:pPr marL="1371600" lvl="3" indent="0">
              <a:buNone/>
            </a:pPr>
            <a:endParaRPr lang="cs-CZ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="" xmlns:a16="http://schemas.microsoft.com/office/drawing/2014/main" id="{E63DADF1-2B41-47BB-B51A-E0815CE49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FDAA6-568C-43E2-9F8C-4A5EEC4218C5}" type="slidenum">
              <a:rPr lang="cs-CZ" smtClean="0"/>
              <a:t>56</a:t>
            </a:fld>
            <a:endParaRPr lang="cs-CZ" dirty="0"/>
          </a:p>
        </p:txBody>
      </p:sp>
      <p:sp>
        <p:nvSpPr>
          <p:cNvPr id="5" name="Zástupný obsah 4">
            <a:extLst>
              <a:ext uri="{FF2B5EF4-FFF2-40B4-BE49-F238E27FC236}">
                <a16:creationId xmlns="" xmlns:a16="http://schemas.microsoft.com/office/drawing/2014/main" id="{D595CAFC-5770-464F-BEE7-469B2B0C01F9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cs-CZ" dirty="0"/>
              <a:t>Modální analýza</a:t>
            </a:r>
          </a:p>
          <a:p>
            <a:endParaRPr lang="cs-CZ" dirty="0"/>
          </a:p>
        </p:txBody>
      </p:sp>
      <p:pic>
        <p:nvPicPr>
          <p:cNvPr id="8" name="Obrázek 7">
            <a:extLst>
              <a:ext uri="{FF2B5EF4-FFF2-40B4-BE49-F238E27FC236}">
                <a16:creationId xmlns="" xmlns:a16="http://schemas.microsoft.com/office/drawing/2014/main" id="{198C0FE5-88CA-42F5-B705-CB01F1B62F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2829" y="1342620"/>
            <a:ext cx="2285920" cy="3449930"/>
          </a:xfrm>
          <a:prstGeom prst="rect">
            <a:avLst/>
          </a:prstGeom>
        </p:spPr>
      </p:pic>
      <p:pic>
        <p:nvPicPr>
          <p:cNvPr id="9" name="Obrázek 8">
            <a:extLst>
              <a:ext uri="{FF2B5EF4-FFF2-40B4-BE49-F238E27FC236}">
                <a16:creationId xmlns="" xmlns:a16="http://schemas.microsoft.com/office/drawing/2014/main" id="{0EEEE798-B703-457E-8D0F-7655C13DDA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39124" y="3540853"/>
            <a:ext cx="2150750" cy="3270965"/>
          </a:xfrm>
          <a:prstGeom prst="rect">
            <a:avLst/>
          </a:prstGeom>
        </p:spPr>
      </p:pic>
      <p:cxnSp>
        <p:nvCxnSpPr>
          <p:cNvPr id="11" name="Spojnice: pravoúhlá 10">
            <a:extLst>
              <a:ext uri="{FF2B5EF4-FFF2-40B4-BE49-F238E27FC236}">
                <a16:creationId xmlns="" xmlns:a16="http://schemas.microsoft.com/office/drawing/2014/main" id="{17879624-BFCF-4907-932A-2FF9B2DCF8DC}"/>
              </a:ext>
            </a:extLst>
          </p:cNvPr>
          <p:cNvCxnSpPr>
            <a:cxnSpLocks/>
            <a:endCxn id="9" idx="1"/>
          </p:cNvCxnSpPr>
          <p:nvPr/>
        </p:nvCxnSpPr>
        <p:spPr>
          <a:xfrm rot="16200000" flipH="1">
            <a:off x="7563666" y="4300876"/>
            <a:ext cx="1494049" cy="256868"/>
          </a:xfrm>
          <a:prstGeom prst="bentConnector2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29190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Nadpis 12">
            <a:extLst>
              <a:ext uri="{FF2B5EF4-FFF2-40B4-BE49-F238E27FC236}">
                <a16:creationId xmlns="" xmlns:a16="http://schemas.microsoft.com/office/drawing/2014/main" id="{DE33EA71-DAE4-4D1D-94DE-32C646B6C3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200" dirty="0"/>
              <a:t>Post-processing úlohy</a:t>
            </a:r>
          </a:p>
        </p:txBody>
      </p:sp>
      <p:sp>
        <p:nvSpPr>
          <p:cNvPr id="15" name="Zástupný text 14">
            <a:extLst>
              <a:ext uri="{FF2B5EF4-FFF2-40B4-BE49-F238E27FC236}">
                <a16:creationId xmlns="" xmlns:a16="http://schemas.microsoft.com/office/drawing/2014/main" id="{105BC7A8-2650-4987-B10E-B7C8EA3139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Práce s výsledky úlohy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="" xmlns:a16="http://schemas.microsoft.com/office/drawing/2014/main" id="{5DA6EC64-0A87-4DBB-B1D3-A10AF4197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586FDAA6-568C-43E2-9F8C-4A5EEC4218C5}" type="slidenum">
              <a:rPr lang="en-US" sz="1000">
                <a:solidFill>
                  <a:srgbClr val="898989"/>
                </a:solidFill>
              </a:rPr>
              <a:pPr>
                <a:spcAft>
                  <a:spcPts val="600"/>
                </a:spcAft>
              </a:pPr>
              <a:t>57</a:t>
            </a:fld>
            <a:endParaRPr lang="en-US" sz="1000">
              <a:solidFill>
                <a:srgbClr val="89898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8928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68234A60-2816-41E5-A687-EBDF691224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Výsledky úlohy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="" xmlns:a16="http://schemas.microsoft.com/office/drawing/2014/main" id="{13AA1F79-8F4A-420B-87E0-B965E9E0FA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6830" y="1889386"/>
            <a:ext cx="5681725" cy="4922432"/>
          </a:xfrm>
        </p:spPr>
        <p:txBody>
          <a:bodyPr>
            <a:normAutofit/>
          </a:bodyPr>
          <a:lstStyle/>
          <a:p>
            <a:r>
              <a:rPr lang="cs-CZ" sz="2000" dirty="0"/>
              <a:t>Výsledky otevřeme po proběhnutí analýzy pod složkou </a:t>
            </a:r>
            <a:r>
              <a:rPr lang="cs-CZ" sz="2000" i="1" dirty="0" err="1"/>
              <a:t>Results</a:t>
            </a:r>
            <a:r>
              <a:rPr lang="cs-CZ" sz="2000" dirty="0"/>
              <a:t> v záložce </a:t>
            </a:r>
            <a:r>
              <a:rPr lang="cs-CZ" sz="2000" i="1" dirty="0" err="1"/>
              <a:t>Simulation</a:t>
            </a:r>
            <a:r>
              <a:rPr lang="cs-CZ" sz="2000" i="1" dirty="0"/>
              <a:t> </a:t>
            </a:r>
            <a:r>
              <a:rPr lang="cs-CZ" sz="2000" i="1" dirty="0" err="1"/>
              <a:t>Navigator</a:t>
            </a:r>
            <a:r>
              <a:rPr lang="cs-CZ" sz="2000" i="1" dirty="0"/>
              <a:t>. </a:t>
            </a:r>
          </a:p>
          <a:p>
            <a:r>
              <a:rPr lang="cs-CZ" sz="2000" dirty="0"/>
              <a:t>Veškeré základní funkce z hlediska zobrazení výsledků jsou shromážděny v dialogovém okně </a:t>
            </a:r>
            <a:r>
              <a:rPr lang="cs-CZ" sz="2000" i="1" dirty="0"/>
              <a:t>Edit Post </a:t>
            </a:r>
            <a:r>
              <a:rPr lang="cs-CZ" sz="2000" i="1" dirty="0" err="1"/>
              <a:t>View</a:t>
            </a:r>
            <a:r>
              <a:rPr lang="cs-CZ" sz="2000" i="1" dirty="0"/>
              <a:t>.</a:t>
            </a:r>
          </a:p>
          <a:p>
            <a:pPr lvl="1"/>
            <a:r>
              <a:rPr lang="cs-CZ" sz="1600" i="1" dirty="0" err="1"/>
              <a:t>Results</a:t>
            </a:r>
            <a:r>
              <a:rPr lang="cs-CZ" sz="1600" i="1" dirty="0"/>
              <a:t> &gt;&gt; Post </a:t>
            </a:r>
            <a:r>
              <a:rPr lang="cs-CZ" sz="1600" i="1" dirty="0" err="1"/>
              <a:t>View</a:t>
            </a:r>
            <a:r>
              <a:rPr lang="cs-CZ" sz="1600" i="1" dirty="0"/>
              <a:t> &gt;&gt; Edit Post </a:t>
            </a:r>
            <a:r>
              <a:rPr lang="cs-CZ" sz="1600" i="1" dirty="0" err="1"/>
              <a:t>View</a:t>
            </a:r>
            <a:endParaRPr lang="cs-CZ" sz="1600" i="1" dirty="0"/>
          </a:p>
          <a:p>
            <a:pPr lvl="1"/>
            <a:endParaRPr lang="cs-CZ" sz="1600" i="1" dirty="0"/>
          </a:p>
          <a:p>
            <a:pPr lvl="1"/>
            <a:r>
              <a:rPr lang="cs-CZ" sz="1600" i="1" dirty="0"/>
              <a:t>Edit Post </a:t>
            </a:r>
            <a:r>
              <a:rPr lang="cs-CZ" sz="1600" i="1" dirty="0" err="1"/>
              <a:t>View</a:t>
            </a:r>
            <a:endParaRPr lang="cs-CZ" sz="1600" i="1" dirty="0"/>
          </a:p>
          <a:p>
            <a:pPr lvl="2"/>
            <a:r>
              <a:rPr lang="cs-CZ" sz="1200" i="1" dirty="0" err="1"/>
              <a:t>Result</a:t>
            </a:r>
            <a:r>
              <a:rPr lang="cs-CZ" sz="1200" i="1" dirty="0"/>
              <a:t> – výběr výsledků úlohy</a:t>
            </a:r>
          </a:p>
          <a:p>
            <a:pPr lvl="3"/>
            <a:r>
              <a:rPr lang="cs-CZ" sz="1000" i="1" dirty="0" err="1"/>
              <a:t>Result</a:t>
            </a:r>
            <a:r>
              <a:rPr lang="cs-CZ" sz="1000" i="1" dirty="0"/>
              <a:t> </a:t>
            </a:r>
            <a:r>
              <a:rPr lang="cs-CZ" sz="1000" i="1" dirty="0" err="1"/>
              <a:t>Selection</a:t>
            </a:r>
            <a:r>
              <a:rPr lang="cs-CZ" sz="1000" i="1" dirty="0"/>
              <a:t> - výběr výsledků úlohy nebo pod-úlohy</a:t>
            </a:r>
          </a:p>
          <a:p>
            <a:pPr lvl="3"/>
            <a:r>
              <a:rPr lang="cs-CZ" sz="1000" i="1" dirty="0" err="1"/>
              <a:t>Result</a:t>
            </a:r>
            <a:r>
              <a:rPr lang="cs-CZ" sz="1000" i="1" dirty="0"/>
              <a:t> Type – výběr typu výsledků a způsob zobrazení</a:t>
            </a:r>
          </a:p>
          <a:p>
            <a:pPr lvl="3"/>
            <a:r>
              <a:rPr lang="cs-CZ" sz="1000" i="1" dirty="0" err="1"/>
              <a:t>Result</a:t>
            </a:r>
            <a:r>
              <a:rPr lang="cs-CZ" sz="1000" i="1" dirty="0"/>
              <a:t> </a:t>
            </a:r>
            <a:r>
              <a:rPr lang="cs-CZ" sz="1000" i="1" dirty="0" err="1"/>
              <a:t>Combination</a:t>
            </a:r>
            <a:r>
              <a:rPr lang="cs-CZ" sz="1000" i="1" dirty="0"/>
              <a:t> – možnost zprůměrování výsledků (na rozhraní elementů nebo uzlů)</a:t>
            </a:r>
          </a:p>
          <a:p>
            <a:pPr lvl="3"/>
            <a:r>
              <a:rPr lang="cs-CZ" sz="1000" i="1" dirty="0" err="1"/>
              <a:t>Coordinate</a:t>
            </a:r>
            <a:r>
              <a:rPr lang="cs-CZ" sz="1000" i="1" dirty="0"/>
              <a:t> </a:t>
            </a:r>
            <a:r>
              <a:rPr lang="cs-CZ" sz="1000" i="1" dirty="0" err="1"/>
              <a:t>System</a:t>
            </a:r>
            <a:r>
              <a:rPr lang="cs-CZ" sz="1000" i="1" dirty="0"/>
              <a:t> – volba souřadného systému</a:t>
            </a:r>
          </a:p>
          <a:p>
            <a:pPr lvl="3"/>
            <a:r>
              <a:rPr lang="cs-CZ" sz="1000" i="1" dirty="0" err="1"/>
              <a:t>Units</a:t>
            </a:r>
            <a:r>
              <a:rPr lang="cs-CZ" sz="1000" i="1" dirty="0"/>
              <a:t> – výběr jednotek výsledků</a:t>
            </a:r>
          </a:p>
          <a:p>
            <a:pPr lvl="3"/>
            <a:r>
              <a:rPr lang="cs-CZ" sz="1000" i="1" dirty="0" err="1"/>
              <a:t>Scale</a:t>
            </a:r>
            <a:r>
              <a:rPr lang="cs-CZ" sz="1000" i="1" dirty="0"/>
              <a:t> – měřítko výsledků (možné použít např. u úloh lineární statiky)</a:t>
            </a:r>
          </a:p>
          <a:p>
            <a:pPr lvl="2"/>
            <a:r>
              <a:rPr lang="cs-CZ" sz="1200" i="1" dirty="0"/>
              <a:t>Display – nastavení způsobu vykreslení výsledků, možnost zobrazení výsledků v řezu</a:t>
            </a:r>
          </a:p>
          <a:p>
            <a:pPr lvl="2"/>
            <a:r>
              <a:rPr lang="cs-CZ" sz="1200" i="1" dirty="0" err="1"/>
              <a:t>Deformation</a:t>
            </a:r>
            <a:r>
              <a:rPr lang="cs-CZ" sz="1200" i="1" dirty="0"/>
              <a:t> – nastavení deformace výsledků</a:t>
            </a:r>
          </a:p>
          <a:p>
            <a:pPr lvl="2"/>
            <a:r>
              <a:rPr lang="cs-CZ" sz="1200" i="1" dirty="0"/>
              <a:t>Legend – nastavení zobrazení legendy a anotací výsledků</a:t>
            </a:r>
          </a:p>
          <a:p>
            <a:pPr lvl="2"/>
            <a:endParaRPr lang="cs-CZ" sz="1200" i="1" dirty="0"/>
          </a:p>
          <a:p>
            <a:pPr lvl="3"/>
            <a:endParaRPr lang="cs-CZ" sz="1000" i="1" dirty="0"/>
          </a:p>
          <a:p>
            <a:pPr lvl="1"/>
            <a:endParaRPr lang="cs-CZ" sz="700" i="1" dirty="0">
              <a:solidFill>
                <a:schemeClr val="bg1">
                  <a:lumMod val="50000"/>
                </a:schemeClr>
              </a:solidFill>
            </a:endParaRPr>
          </a:p>
          <a:p>
            <a:pPr marL="457200" lvl="1" indent="0">
              <a:buNone/>
            </a:pPr>
            <a:endParaRPr lang="cs-CZ" sz="1800" dirty="0"/>
          </a:p>
          <a:p>
            <a:pPr marL="457200" lvl="1" indent="0">
              <a:buNone/>
            </a:pPr>
            <a:endParaRPr lang="cs-CZ" sz="1800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="" xmlns:a16="http://schemas.microsoft.com/office/drawing/2014/main" id="{8FAEAD46-3BCC-45A0-9114-3218F77F4C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FDAA6-568C-43E2-9F8C-4A5EEC4218C5}" type="slidenum">
              <a:rPr lang="cs-CZ" smtClean="0"/>
              <a:t>58</a:t>
            </a:fld>
            <a:endParaRPr lang="cs-CZ" dirty="0"/>
          </a:p>
        </p:txBody>
      </p:sp>
      <p:sp>
        <p:nvSpPr>
          <p:cNvPr id="5" name="Zástupný obsah 4">
            <a:extLst>
              <a:ext uri="{FF2B5EF4-FFF2-40B4-BE49-F238E27FC236}">
                <a16:creationId xmlns="" xmlns:a16="http://schemas.microsoft.com/office/drawing/2014/main" id="{628A381D-9C17-44B7-AA69-770A911B9281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cs-CZ" dirty="0"/>
              <a:t>Modální analýza</a:t>
            </a:r>
          </a:p>
          <a:p>
            <a:endParaRPr lang="cs-CZ" dirty="0"/>
          </a:p>
        </p:txBody>
      </p:sp>
      <p:sp>
        <p:nvSpPr>
          <p:cNvPr id="9" name="Obdélník 8">
            <a:extLst>
              <a:ext uri="{FF2B5EF4-FFF2-40B4-BE49-F238E27FC236}">
                <a16:creationId xmlns="" xmlns:a16="http://schemas.microsoft.com/office/drawing/2014/main" id="{1DB2C3C5-4654-489F-AAEB-6F3DBD4C660B}"/>
              </a:ext>
            </a:extLst>
          </p:cNvPr>
          <p:cNvSpPr/>
          <p:nvPr/>
        </p:nvSpPr>
        <p:spPr>
          <a:xfrm>
            <a:off x="9946893" y="746527"/>
            <a:ext cx="7707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dirty="0"/>
              <a:t>*.</a:t>
            </a:r>
            <a:r>
              <a:rPr lang="cs-CZ" dirty="0" err="1"/>
              <a:t>fem</a:t>
            </a:r>
            <a:r>
              <a:rPr lang="cs-CZ" dirty="0"/>
              <a:t> </a:t>
            </a:r>
          </a:p>
        </p:txBody>
      </p:sp>
      <p:pic>
        <p:nvPicPr>
          <p:cNvPr id="6" name="Obrázek 5">
            <a:extLst>
              <a:ext uri="{FF2B5EF4-FFF2-40B4-BE49-F238E27FC236}">
                <a16:creationId xmlns="" xmlns:a16="http://schemas.microsoft.com/office/drawing/2014/main" id="{1EBD8705-BB7A-4EA6-B12E-DD8D4609FF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4118" y="1685651"/>
            <a:ext cx="1459632" cy="4367000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="" xmlns:a16="http://schemas.microsoft.com/office/drawing/2014/main" id="{53D45DCA-D6F1-4714-9FCC-8C18272925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10507" y="2167102"/>
            <a:ext cx="1457610" cy="4367000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="" xmlns:a16="http://schemas.microsoft.com/office/drawing/2014/main" id="{5542602F-8C10-4586-A0C8-388E850302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22917" y="1597925"/>
            <a:ext cx="1461659" cy="4367000"/>
          </a:xfrm>
          <a:prstGeom prst="rect">
            <a:avLst/>
          </a:prstGeom>
        </p:spPr>
      </p:pic>
      <p:pic>
        <p:nvPicPr>
          <p:cNvPr id="11" name="Obrázek 10">
            <a:extLst>
              <a:ext uri="{FF2B5EF4-FFF2-40B4-BE49-F238E27FC236}">
                <a16:creationId xmlns="" xmlns:a16="http://schemas.microsoft.com/office/drawing/2014/main" id="{5DC43FAB-220B-4F97-8031-765377B1B18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03794" y="2444818"/>
            <a:ext cx="1449998" cy="436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562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68234A60-2816-41E5-A687-EBDF691224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Výsledky úlohy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="" xmlns:a16="http://schemas.microsoft.com/office/drawing/2014/main" id="{13AA1F79-8F4A-420B-87E0-B965E9E0FA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6829" y="1889386"/>
            <a:ext cx="5690736" cy="4922432"/>
          </a:xfrm>
        </p:spPr>
        <p:txBody>
          <a:bodyPr>
            <a:normAutofit lnSpcReduction="10000"/>
          </a:bodyPr>
          <a:lstStyle/>
          <a:p>
            <a:pPr lvl="1" algn="just"/>
            <a:r>
              <a:rPr lang="cs-CZ" sz="2000" dirty="0"/>
              <a:t>Výsledkem úlohy jsou v tomto případě dva </a:t>
            </a:r>
            <a:r>
              <a:rPr lang="cs-CZ" sz="2000" dirty="0" err="1"/>
              <a:t>subcase</a:t>
            </a:r>
            <a:r>
              <a:rPr lang="cs-CZ" sz="2000" dirty="0"/>
              <a:t>: v prvním jsou výsledky běžné úlohy typu SOL101 – Lineární statické úlohy a v druhém jsou umístěny výsledky modální analýzy s „ovlivněním“ od kontaktu a aplikovaných složek sil.</a:t>
            </a:r>
          </a:p>
          <a:p>
            <a:pPr lvl="2" algn="just"/>
            <a:r>
              <a:rPr lang="cs-CZ" sz="1600" dirty="0"/>
              <a:t>Z výsledků modální analýzy můžeme pozorovat odlišné vlastní tvary, a nebo jejich posunutí na vyšší vlastní frekvenci než tomu bylo u volného uložení</a:t>
            </a:r>
            <a:r>
              <a:rPr lang="cs-CZ" sz="1600" i="1" dirty="0"/>
              <a:t>.</a:t>
            </a:r>
          </a:p>
          <a:p>
            <a:pPr lvl="3" algn="just"/>
            <a:r>
              <a:rPr lang="cs-CZ" sz="1400" i="1" dirty="0"/>
              <a:t>výsledkem modální analýzy jsou tzv. vlastní tvary a vlastní frekvence</a:t>
            </a:r>
          </a:p>
          <a:p>
            <a:pPr lvl="4" algn="just"/>
            <a:r>
              <a:rPr lang="cs-CZ" sz="1500" i="1" dirty="0"/>
              <a:t>výsledky jsou řazeny vzestupně dle frekvence</a:t>
            </a:r>
          </a:p>
          <a:p>
            <a:pPr lvl="4" algn="just"/>
            <a:r>
              <a:rPr lang="cs-CZ" sz="1500" i="1" dirty="0"/>
              <a:t>vlastní tvary reprezentují dynamický stav ve kterém jsou elastické a setrvačné síly v rovnováze (pokud není aplikováno vnější zatížení). </a:t>
            </a:r>
          </a:p>
          <a:p>
            <a:pPr lvl="4" algn="just"/>
            <a:r>
              <a:rPr lang="cs-CZ" sz="1500" i="1" dirty="0"/>
              <a:t>Velikost deformace je předem definována. </a:t>
            </a:r>
          </a:p>
          <a:p>
            <a:pPr lvl="4" algn="just"/>
            <a:r>
              <a:rPr lang="cs-CZ" sz="1500" i="1" dirty="0"/>
              <a:t>amplituda posunutí není podstatná, podstatné je relativní posunutí uzlů</a:t>
            </a:r>
          </a:p>
          <a:p>
            <a:pPr lvl="5" algn="just"/>
            <a:r>
              <a:rPr lang="cs-CZ" sz="1500" i="1" dirty="0"/>
              <a:t>Tzn. Výsledky napětí jsou fiktivní!!!</a:t>
            </a:r>
          </a:p>
          <a:p>
            <a:pPr lvl="4" algn="just"/>
            <a:r>
              <a:rPr lang="cs-CZ" sz="1400" i="1" dirty="0"/>
              <a:t>vlastní tvary pomáhají definovat slabá místa struktury</a:t>
            </a:r>
          </a:p>
          <a:p>
            <a:pPr lvl="1" algn="just"/>
            <a:endParaRPr lang="cs-CZ" sz="900" i="1" dirty="0">
              <a:solidFill>
                <a:schemeClr val="bg1">
                  <a:lumMod val="50000"/>
                </a:schemeClr>
              </a:solidFill>
            </a:endParaRPr>
          </a:p>
          <a:p>
            <a:pPr marL="457200" lvl="1" indent="0" algn="just">
              <a:buNone/>
            </a:pPr>
            <a:endParaRPr lang="cs-CZ" dirty="0"/>
          </a:p>
          <a:p>
            <a:pPr marL="457200" lvl="1" indent="0" algn="just">
              <a:buNone/>
            </a:pPr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="" xmlns:a16="http://schemas.microsoft.com/office/drawing/2014/main" id="{8FAEAD46-3BCC-45A0-9114-3218F77F4C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FDAA6-568C-43E2-9F8C-4A5EEC4218C5}" type="slidenum">
              <a:rPr lang="cs-CZ" smtClean="0"/>
              <a:t>59</a:t>
            </a:fld>
            <a:endParaRPr lang="cs-CZ" dirty="0"/>
          </a:p>
        </p:txBody>
      </p:sp>
      <p:sp>
        <p:nvSpPr>
          <p:cNvPr id="5" name="Zástupný obsah 4">
            <a:extLst>
              <a:ext uri="{FF2B5EF4-FFF2-40B4-BE49-F238E27FC236}">
                <a16:creationId xmlns="" xmlns:a16="http://schemas.microsoft.com/office/drawing/2014/main" id="{628A381D-9C17-44B7-AA69-770A911B9281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cs-CZ" dirty="0"/>
              <a:t>Modální analýza</a:t>
            </a:r>
          </a:p>
          <a:p>
            <a:endParaRPr lang="cs-CZ" dirty="0"/>
          </a:p>
        </p:txBody>
      </p:sp>
      <p:sp>
        <p:nvSpPr>
          <p:cNvPr id="9" name="Obdélník 8">
            <a:extLst>
              <a:ext uri="{FF2B5EF4-FFF2-40B4-BE49-F238E27FC236}">
                <a16:creationId xmlns="" xmlns:a16="http://schemas.microsoft.com/office/drawing/2014/main" id="{1DB2C3C5-4654-489F-AAEB-6F3DBD4C660B}"/>
              </a:ext>
            </a:extLst>
          </p:cNvPr>
          <p:cNvSpPr/>
          <p:nvPr/>
        </p:nvSpPr>
        <p:spPr>
          <a:xfrm>
            <a:off x="9946893" y="746527"/>
            <a:ext cx="7707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dirty="0"/>
              <a:t>*.</a:t>
            </a:r>
            <a:r>
              <a:rPr lang="cs-CZ" dirty="0" err="1"/>
              <a:t>fem</a:t>
            </a:r>
            <a:r>
              <a:rPr lang="cs-CZ" dirty="0"/>
              <a:t> </a:t>
            </a:r>
          </a:p>
        </p:txBody>
      </p:sp>
      <p:pic>
        <p:nvPicPr>
          <p:cNvPr id="6" name="Obrázek 5">
            <a:extLst>
              <a:ext uri="{FF2B5EF4-FFF2-40B4-BE49-F238E27FC236}">
                <a16:creationId xmlns="" xmlns:a16="http://schemas.microsoft.com/office/drawing/2014/main" id="{6CBECE50-85DC-47BC-A7C6-B5C709E01A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30024" y="2431387"/>
            <a:ext cx="1671802" cy="3838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3626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68234A60-2816-41E5-A687-EBDF691224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Výsledky úlohy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="" xmlns:a16="http://schemas.microsoft.com/office/drawing/2014/main" id="{13AA1F79-8F4A-420B-87E0-B965E9E0FA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6831" y="1889386"/>
            <a:ext cx="4627307" cy="4922432"/>
          </a:xfrm>
        </p:spPr>
        <p:txBody>
          <a:bodyPr>
            <a:normAutofit/>
          </a:bodyPr>
          <a:lstStyle/>
          <a:p>
            <a:pPr marL="342900" indent="-342900">
              <a:buFont typeface="Calibri" pitchFamily="34" charset="0"/>
              <a:buChar char="□"/>
            </a:pPr>
            <a:r>
              <a:rPr lang="cs-CZ" sz="2400" dirty="0"/>
              <a:t>V Post-processing  </a:t>
            </a:r>
            <a:r>
              <a:rPr lang="en-US" sz="2400" dirty="0"/>
              <a:t>&gt;</a:t>
            </a:r>
            <a:r>
              <a:rPr lang="cs-CZ" sz="2400" dirty="0"/>
              <a:t>       </a:t>
            </a:r>
            <a:r>
              <a:rPr lang="cs-CZ" sz="2400" dirty="0" err="1"/>
              <a:t>Animation</a:t>
            </a:r>
            <a:endParaRPr lang="cs-CZ" sz="2400" dirty="0"/>
          </a:p>
          <a:p>
            <a:pPr marL="800100" lvl="1" indent="-342900">
              <a:buFont typeface="Calibri" pitchFamily="34" charset="0"/>
              <a:buChar char="□"/>
            </a:pPr>
            <a:r>
              <a:rPr lang="cs-CZ" sz="2000" dirty="0"/>
              <a:t>je zvláště užitečné pro vizualizaci jednotlivých vlastních tvarů kmitů.</a:t>
            </a:r>
          </a:p>
          <a:p>
            <a:pPr marL="800100" lvl="1" indent="-342900">
              <a:buFont typeface="Calibri" pitchFamily="34" charset="0"/>
              <a:buChar char="□"/>
            </a:pPr>
            <a:endParaRPr lang="cs-CZ" dirty="0"/>
          </a:p>
          <a:p>
            <a:pPr marL="800100" lvl="1" indent="-342900">
              <a:buFont typeface="Calibri" pitchFamily="34" charset="0"/>
              <a:buChar char="□"/>
            </a:pPr>
            <a:r>
              <a:rPr lang="cs-CZ" sz="2000" dirty="0"/>
              <a:t>Nastavení (v dialogovém okně animace):</a:t>
            </a:r>
          </a:p>
          <a:p>
            <a:pPr marL="1257300" lvl="2" indent="-342900">
              <a:buFont typeface="Wingdings" pitchFamily="2" charset="2"/>
              <a:buChar char="§"/>
            </a:pPr>
            <a:r>
              <a:rPr lang="cs-CZ" dirty="0"/>
              <a:t>Styl animace: </a:t>
            </a:r>
            <a:r>
              <a:rPr lang="cs-CZ" dirty="0" err="1"/>
              <a:t>Modal</a:t>
            </a:r>
            <a:endParaRPr lang="cs-CZ" dirty="0"/>
          </a:p>
          <a:p>
            <a:pPr marL="1257300" lvl="2" indent="-342900">
              <a:buFont typeface="Wingdings" pitchFamily="2" charset="2"/>
              <a:buChar char="§"/>
            </a:pPr>
            <a:r>
              <a:rPr lang="cs-CZ" dirty="0"/>
              <a:t>Označit: Full </a:t>
            </a:r>
            <a:r>
              <a:rPr lang="cs-CZ" dirty="0" err="1"/>
              <a:t>Cycle</a:t>
            </a:r>
            <a:r>
              <a:rPr lang="cs-CZ" dirty="0"/>
              <a:t> (plný cyklus)</a:t>
            </a:r>
          </a:p>
          <a:p>
            <a:pPr lvl="2"/>
            <a:endParaRPr lang="cs-CZ" sz="1100" dirty="0"/>
          </a:p>
          <a:p>
            <a:pPr lvl="3"/>
            <a:endParaRPr lang="cs-CZ" sz="1000" dirty="0"/>
          </a:p>
          <a:p>
            <a:pPr lvl="2"/>
            <a:endParaRPr lang="cs-CZ" sz="1600" i="1" dirty="0"/>
          </a:p>
          <a:p>
            <a:pPr lvl="3"/>
            <a:endParaRPr lang="cs-CZ" sz="1100" i="1" dirty="0"/>
          </a:p>
          <a:p>
            <a:pPr lvl="1"/>
            <a:endParaRPr lang="cs-CZ" sz="900" i="1" dirty="0">
              <a:solidFill>
                <a:schemeClr val="bg1">
                  <a:lumMod val="50000"/>
                </a:schemeClr>
              </a:solidFill>
            </a:endParaRPr>
          </a:p>
          <a:p>
            <a:pPr marL="457200" lvl="1" indent="0">
              <a:buNone/>
            </a:pPr>
            <a:endParaRPr lang="cs-CZ" dirty="0"/>
          </a:p>
          <a:p>
            <a:pPr marL="457200" lvl="1" indent="0">
              <a:buNone/>
            </a:pPr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="" xmlns:a16="http://schemas.microsoft.com/office/drawing/2014/main" id="{8FAEAD46-3BCC-45A0-9114-3218F77F4C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FDAA6-568C-43E2-9F8C-4A5EEC4218C5}" type="slidenum">
              <a:rPr lang="cs-CZ" smtClean="0"/>
              <a:t>60</a:t>
            </a:fld>
            <a:endParaRPr lang="cs-CZ" dirty="0"/>
          </a:p>
        </p:txBody>
      </p:sp>
      <p:sp>
        <p:nvSpPr>
          <p:cNvPr id="5" name="Zástupný obsah 4">
            <a:extLst>
              <a:ext uri="{FF2B5EF4-FFF2-40B4-BE49-F238E27FC236}">
                <a16:creationId xmlns="" xmlns:a16="http://schemas.microsoft.com/office/drawing/2014/main" id="{628A381D-9C17-44B7-AA69-770A911B9281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cs-CZ" dirty="0"/>
              <a:t>Modální analýza</a:t>
            </a:r>
          </a:p>
          <a:p>
            <a:endParaRPr lang="cs-CZ" dirty="0"/>
          </a:p>
        </p:txBody>
      </p:sp>
      <p:sp>
        <p:nvSpPr>
          <p:cNvPr id="9" name="Obdélník 8">
            <a:extLst>
              <a:ext uri="{FF2B5EF4-FFF2-40B4-BE49-F238E27FC236}">
                <a16:creationId xmlns="" xmlns:a16="http://schemas.microsoft.com/office/drawing/2014/main" id="{1DB2C3C5-4654-489F-AAEB-6F3DBD4C660B}"/>
              </a:ext>
            </a:extLst>
          </p:cNvPr>
          <p:cNvSpPr/>
          <p:nvPr/>
        </p:nvSpPr>
        <p:spPr>
          <a:xfrm>
            <a:off x="9946893" y="746527"/>
            <a:ext cx="7707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dirty="0"/>
              <a:t>*.</a:t>
            </a:r>
            <a:r>
              <a:rPr lang="cs-CZ" dirty="0" err="1"/>
              <a:t>fem</a:t>
            </a:r>
            <a:r>
              <a:rPr lang="cs-CZ" dirty="0"/>
              <a:t> </a:t>
            </a:r>
          </a:p>
        </p:txBody>
      </p:sp>
      <p:pic>
        <p:nvPicPr>
          <p:cNvPr id="8" name="Picture 2" descr="C:\Program Files\Siemens\NX 8.0\nxcast\html\graphics\nonLocalized\nx_dss\icons\icons\toolbars\simulation\simulation_post_control\animation.gif">
            <a:extLst>
              <a:ext uri="{FF2B5EF4-FFF2-40B4-BE49-F238E27FC236}">
                <a16:creationId xmlns="" xmlns:a16="http://schemas.microsoft.com/office/drawing/2014/main" id="{D4078295-5695-44AA-A648-68E6645566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3305" y="1966217"/>
            <a:ext cx="258981" cy="315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Obrázek 6">
            <a:extLst>
              <a:ext uri="{FF2B5EF4-FFF2-40B4-BE49-F238E27FC236}">
                <a16:creationId xmlns="" xmlns:a16="http://schemas.microsoft.com/office/drawing/2014/main" id="{57320C1D-EF18-4821-907E-9AACF2B4F84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5091" y="1395781"/>
            <a:ext cx="5159211" cy="5329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4854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707301" y="1328879"/>
            <a:ext cx="9278797" cy="538609"/>
          </a:xfrm>
        </p:spPr>
        <p:txBody>
          <a:bodyPr/>
          <a:lstStyle/>
          <a:p>
            <a:endParaRPr lang="cs-CZ" dirty="0"/>
          </a:p>
        </p:txBody>
      </p:sp>
    </p:spTree>
  </p:cSld>
  <p:clrMapOvr>
    <a:masterClrMapping/>
  </p:clrMapOvr>
  <p:transition>
    <p:push dir="r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</TotalTime>
  <Words>2778</Words>
  <Application>Microsoft Office PowerPoint</Application>
  <PresentationFormat>Vlastní</PresentationFormat>
  <Paragraphs>690</Paragraphs>
  <Slides>61</Slides>
  <Notes>13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61</vt:i4>
      </vt:variant>
    </vt:vector>
  </HeadingPairs>
  <TitlesOfParts>
    <vt:vector size="62" baseType="lpstr">
      <vt:lpstr>Office Theme</vt:lpstr>
      <vt:lpstr>Prezentace aplikace PowerPoint</vt:lpstr>
      <vt:lpstr>Obecně</vt:lpstr>
      <vt:lpstr>Modální analýza</vt:lpstr>
      <vt:lpstr>Modální analýza – teorie</vt:lpstr>
      <vt:lpstr>Modální analýza – teorie</vt:lpstr>
      <vt:lpstr>Použitelné materiály a elementy MKP sítě</vt:lpstr>
      <vt:lpstr>Vstupní model</vt:lpstr>
      <vt:lpstr>I. Volné uložení</vt:lpstr>
      <vt:lpstr>Vytvoření FEM a SIM souboru</vt:lpstr>
      <vt:lpstr>Vytvoření materiálu</vt:lpstr>
      <vt:lpstr>Tvorba MKP sítě</vt:lpstr>
      <vt:lpstr>Tvorba MKP modelu</vt:lpstr>
      <vt:lpstr>Tvorba MKP modelu</vt:lpstr>
      <vt:lpstr>Tvorba MKP modelu</vt:lpstr>
      <vt:lpstr>Aplikace okrajových podmínek a nastavení úlohy</vt:lpstr>
      <vt:lpstr>Okrajové podmínky úlohy</vt:lpstr>
      <vt:lpstr>Nastavení řešiče úlohy</vt:lpstr>
      <vt:lpstr>Nastavení úlohy</vt:lpstr>
      <vt:lpstr>Post-processing úlohy</vt:lpstr>
      <vt:lpstr>Výsledky úlohy</vt:lpstr>
      <vt:lpstr>Výsledky úlohy</vt:lpstr>
      <vt:lpstr>Výsledky úlohy</vt:lpstr>
      <vt:lpstr>II. Pevné uložení</vt:lpstr>
      <vt:lpstr>Vytvoření FEM a SIM souboru</vt:lpstr>
      <vt:lpstr>Vytvoření materiálu</vt:lpstr>
      <vt:lpstr>Tvorba MKP sítě</vt:lpstr>
      <vt:lpstr>Tvorba MKP modelu</vt:lpstr>
      <vt:lpstr>Tvorba MKP modelu</vt:lpstr>
      <vt:lpstr>Tvorba MKP modelu</vt:lpstr>
      <vt:lpstr>Aplikace okrajových podmínek a nastavení úlohy</vt:lpstr>
      <vt:lpstr>Okrajové podmínky úlohy</vt:lpstr>
      <vt:lpstr>Okrajové podmínky úlohy</vt:lpstr>
      <vt:lpstr>Nastavení řešiče úlohy</vt:lpstr>
      <vt:lpstr>Nastavení úlohy</vt:lpstr>
      <vt:lpstr>Post-processing úlohy</vt:lpstr>
      <vt:lpstr>Výsledky úlohy</vt:lpstr>
      <vt:lpstr>Výsledky úlohy</vt:lpstr>
      <vt:lpstr>Výsledky úlohy</vt:lpstr>
      <vt:lpstr>III. Kontakt + předepnutí</vt:lpstr>
      <vt:lpstr>Vytvoření FEM a SIM souboru</vt:lpstr>
      <vt:lpstr>Vytvoření materiálu</vt:lpstr>
      <vt:lpstr>Tvorba MKP sítě</vt:lpstr>
      <vt:lpstr>Tvorba MKP modelu</vt:lpstr>
      <vt:lpstr>Tvorba MKP modelu</vt:lpstr>
      <vt:lpstr>Tvorba MKP modelu – uložení stojanu</vt:lpstr>
      <vt:lpstr>Tvorba MKP modelu</vt:lpstr>
      <vt:lpstr>Tvorba MKP modelu – náhrada šroubového spojení</vt:lpstr>
      <vt:lpstr>Aplikace okrajových podmínek a nastavení úlohy</vt:lpstr>
      <vt:lpstr>Okrajové podmínky úlohy</vt:lpstr>
      <vt:lpstr>Okrajové podmínky úlohy</vt:lpstr>
      <vt:lpstr>Okrajové podmínky úlohy</vt:lpstr>
      <vt:lpstr>Doplnění úlohy o kontakt a předepnutí šroubů</vt:lpstr>
      <vt:lpstr>Okrajové podmínky úlohy</vt:lpstr>
      <vt:lpstr>Okrajové podmínky úlohy</vt:lpstr>
      <vt:lpstr>Nastavení řešiče úlohy</vt:lpstr>
      <vt:lpstr>Nastavení úlohy</vt:lpstr>
      <vt:lpstr>Post-processing úlohy</vt:lpstr>
      <vt:lpstr>Výsledky úlohy</vt:lpstr>
      <vt:lpstr>Výsledky úlohy</vt:lpstr>
      <vt:lpstr>Výsledky úlohy</vt:lpstr>
      <vt:lpstr>Prezentace aplikace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Naďa Holická</dc:creator>
  <cp:lastModifiedBy>mrma</cp:lastModifiedBy>
  <cp:revision>15</cp:revision>
  <dcterms:created xsi:type="dcterms:W3CDTF">2017-03-15T11:07:40Z</dcterms:created>
  <dcterms:modified xsi:type="dcterms:W3CDTF">2022-02-16T07:28:52Z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2017-03-15T00:00:00Z</vt:filetime>
  </property>
  <property fmtid="{D5CDD505-2E9C-101B-9397-08002B2CF9AE}" pid="3" name="Creator">
    <vt:lpwstr>Adobe InDesign CC 2017 (Windows)</vt:lpwstr>
  </property>
  <property fmtid="{D5CDD505-2E9C-101B-9397-08002B2CF9AE}" pid="4" name="LastSaved">
    <vt:filetime>2017-03-15T00:00:00Z</vt:filetime>
  </property>
</Properties>
</file>