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22" r:id="rId27"/>
    <p:sldId id="323" r:id="rId28"/>
    <p:sldId id="324" r:id="rId29"/>
    <p:sldId id="325" r:id="rId30"/>
    <p:sldId id="326" r:id="rId31"/>
    <p:sldId id="327" r:id="rId32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960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8" y="-28576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113" y="7334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1308100" y="3629025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 smtClean="0"/>
              <a:t>Pooperační komplikace</a:t>
            </a:r>
            <a:endParaRPr lang="cs-CZ" sz="4400" b="1" dirty="0"/>
          </a:p>
        </p:txBody>
      </p:sp>
      <p:sp>
        <p:nvSpPr>
          <p:cNvPr id="20" name="TextovéPole 19"/>
          <p:cNvSpPr txBox="1"/>
          <p:nvPr/>
        </p:nvSpPr>
        <p:spPr>
          <a:xfrm>
            <a:off x="3407728" y="538162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/>
              <a:t>Soňa Galušková</a:t>
            </a:r>
            <a:endParaRPr lang="cs-CZ" sz="2400" dirty="0"/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5"/>
            <a:ext cx="9278797" cy="810477"/>
          </a:xfrm>
          <a:prstGeom prst="rect">
            <a:avLst/>
          </a:prstGeom>
        </p:spPr>
        <p:txBody>
          <a:bodyPr vert="horz" wrap="square" lIns="0" tIns="40639" rIns="0" bIns="0" rtlCol="0">
            <a:spAutoFit/>
          </a:bodyPr>
          <a:lstStyle/>
          <a:p>
            <a:pPr marL="56515"/>
            <a:r>
              <a:rPr sz="5000" spc="-5" dirty="0">
                <a:latin typeface="+mn-lt"/>
              </a:rPr>
              <a:t>Pooperační</a:t>
            </a:r>
            <a:r>
              <a:rPr sz="5000" spc="-90" dirty="0">
                <a:latin typeface="+mn-lt"/>
              </a:rPr>
              <a:t> </a:t>
            </a:r>
            <a:r>
              <a:rPr sz="5000" spc="-5" dirty="0">
                <a:latin typeface="+mn-lt"/>
              </a:rPr>
              <a:t>komplikace</a:t>
            </a:r>
            <a:endParaRPr sz="5000" dirty="0">
              <a:latin typeface="+mn-l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7100" y="2714624"/>
            <a:ext cx="8229600" cy="38504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Ovlivňují a narušují normální poop.</a:t>
            </a:r>
            <a:r>
              <a:rPr spc="-114" dirty="0">
                <a:cs typeface="Arial"/>
              </a:rPr>
              <a:t> </a:t>
            </a:r>
            <a:r>
              <a:rPr dirty="0">
                <a:cs typeface="Arial"/>
              </a:rPr>
              <a:t>průběh</a:t>
            </a:r>
            <a:endParaRPr dirty="0">
              <a:cs typeface="Arial"/>
            </a:endParaRPr>
          </a:p>
          <a:p>
            <a:pPr marL="285750" indent="-285750">
              <a:lnSpc>
                <a:spcPct val="150000"/>
              </a:lnSpc>
              <a:spcBef>
                <a:spcPts val="10"/>
              </a:spcBef>
              <a:buClr>
                <a:srgbClr val="0AD0D9"/>
              </a:buClr>
              <a:buFont typeface="Wingdings" panose="05000000000000000000" pitchFamily="2" charset="2"/>
              <a:buChar char="Ø"/>
            </a:pPr>
            <a:endParaRPr dirty="0">
              <a:cs typeface="Times New Roman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Souvislost s anestezií X op.</a:t>
            </a:r>
            <a:r>
              <a:rPr spc="-100" dirty="0">
                <a:cs typeface="Arial"/>
              </a:rPr>
              <a:t> </a:t>
            </a:r>
            <a:r>
              <a:rPr spc="5" dirty="0">
                <a:cs typeface="Arial"/>
              </a:rPr>
              <a:t>výkon</a:t>
            </a:r>
            <a:endParaRPr dirty="0">
              <a:cs typeface="Arial"/>
            </a:endParaRPr>
          </a:p>
          <a:p>
            <a:pPr marL="285750" indent="-285750">
              <a:lnSpc>
                <a:spcPct val="150000"/>
              </a:lnSpc>
              <a:spcBef>
                <a:spcPts val="10"/>
              </a:spcBef>
              <a:buClr>
                <a:srgbClr val="0AD0D9"/>
              </a:buClr>
              <a:buFont typeface="Wingdings" panose="05000000000000000000" pitchFamily="2" charset="2"/>
              <a:buChar char="Ø"/>
            </a:pPr>
            <a:endParaRPr dirty="0">
              <a:cs typeface="Times New Roman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solidFill>
                  <a:srgbClr val="04607A"/>
                </a:solidFill>
                <a:cs typeface="Arial"/>
              </a:rPr>
              <a:t>Prevence</a:t>
            </a:r>
            <a:r>
              <a:rPr spc="-90" dirty="0">
                <a:solidFill>
                  <a:srgbClr val="04607A"/>
                </a:solidFill>
                <a:cs typeface="Arial"/>
              </a:rPr>
              <a:t> </a:t>
            </a:r>
            <a:r>
              <a:rPr spc="-5" dirty="0">
                <a:solidFill>
                  <a:srgbClr val="04607A"/>
                </a:solidFill>
                <a:cs typeface="Arial"/>
              </a:rPr>
              <a:t>!!!</a:t>
            </a:r>
            <a:endParaRPr dirty="0">
              <a:cs typeface="Arial"/>
            </a:endParaRPr>
          </a:p>
          <a:p>
            <a:pPr marL="285750" indent="-285750">
              <a:lnSpc>
                <a:spcPct val="150000"/>
              </a:lnSpc>
              <a:spcBef>
                <a:spcPts val="10"/>
              </a:spcBef>
              <a:buClr>
                <a:srgbClr val="0AD0D9"/>
              </a:buClr>
              <a:buFont typeface="Wingdings" panose="05000000000000000000" pitchFamily="2" charset="2"/>
              <a:buChar char="Ø"/>
            </a:pPr>
            <a:endParaRPr dirty="0">
              <a:cs typeface="Times New Roman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solidFill>
                  <a:srgbClr val="D60013"/>
                </a:solidFill>
                <a:cs typeface="Arial"/>
              </a:rPr>
              <a:t>Časné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635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560705" algn="l"/>
                <a:tab pos="561340" algn="l"/>
              </a:tabLst>
            </a:pPr>
            <a:r>
              <a:rPr lang="cs-CZ" dirty="0" smtClean="0">
                <a:cs typeface="Arial"/>
              </a:rPr>
              <a:t>        </a:t>
            </a:r>
            <a:r>
              <a:rPr dirty="0" smtClean="0">
                <a:cs typeface="Arial"/>
              </a:rPr>
              <a:t>X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620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solidFill>
                  <a:srgbClr val="0F6EC6"/>
                </a:solidFill>
                <a:cs typeface="Arial"/>
              </a:rPr>
              <a:t>Pozdní</a:t>
            </a:r>
            <a:endParaRPr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5493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79500" y="1211198"/>
            <a:ext cx="7376044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7675" marR="5080" indent="-1705610">
              <a:lnSpc>
                <a:spcPts val="4430"/>
              </a:lnSpc>
            </a:pPr>
            <a:r>
              <a:rPr spc="-5" dirty="0">
                <a:latin typeface="+mn-lt"/>
              </a:rPr>
              <a:t>Faktory ovlivňující </a:t>
            </a:r>
            <a:r>
              <a:rPr dirty="0">
                <a:latin typeface="+mn-lt"/>
              </a:rPr>
              <a:t>vznik  </a:t>
            </a:r>
            <a:r>
              <a:rPr spc="-5" dirty="0">
                <a:latin typeface="+mn-lt"/>
              </a:rPr>
              <a:t>komplikací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49052" y="2596005"/>
            <a:ext cx="7679048" cy="3177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z="2600" dirty="0">
                <a:solidFill>
                  <a:srgbClr val="0F6EC6"/>
                </a:solidFill>
                <a:cs typeface="Arial"/>
              </a:rPr>
              <a:t>Op.</a:t>
            </a:r>
            <a:r>
              <a:rPr sz="2600" spc="-90" dirty="0">
                <a:solidFill>
                  <a:srgbClr val="0F6EC6"/>
                </a:solidFill>
                <a:cs typeface="Arial"/>
              </a:rPr>
              <a:t> </a:t>
            </a:r>
            <a:r>
              <a:rPr sz="2600" dirty="0">
                <a:solidFill>
                  <a:srgbClr val="0F6EC6"/>
                </a:solidFill>
                <a:cs typeface="Arial"/>
              </a:rPr>
              <a:t>výkon</a:t>
            </a:r>
            <a:endParaRPr sz="2600" dirty="0">
              <a:cs typeface="Arial"/>
            </a:endParaRPr>
          </a:p>
          <a:p>
            <a:pPr marL="748665" lvl="1" indent="-342900">
              <a:spcBef>
                <a:spcPts val="475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z="2400" spc="-5" dirty="0">
                <a:cs typeface="Arial"/>
              </a:rPr>
              <a:t>délka, náročnost, technické překážky</a:t>
            </a:r>
            <a:r>
              <a:rPr sz="2400" spc="-5" dirty="0">
                <a:cs typeface="Arial"/>
              </a:rPr>
              <a:t>,</a:t>
            </a:r>
            <a:r>
              <a:rPr sz="2400" spc="15" dirty="0">
                <a:cs typeface="Arial"/>
              </a:rPr>
              <a:t> </a:t>
            </a:r>
            <a:r>
              <a:rPr sz="2400" dirty="0">
                <a:cs typeface="Constantia"/>
              </a:rPr>
              <a:t>…</a:t>
            </a:r>
          </a:p>
          <a:p>
            <a:pPr marL="469900" indent="-457200">
              <a:spcBef>
                <a:spcPts val="720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z="2600" dirty="0">
                <a:solidFill>
                  <a:srgbClr val="D60013"/>
                </a:solidFill>
                <a:cs typeface="Arial"/>
              </a:rPr>
              <a:t>Zvolená</a:t>
            </a:r>
            <a:r>
              <a:rPr sz="2600" spc="-55" dirty="0">
                <a:solidFill>
                  <a:srgbClr val="D60013"/>
                </a:solidFill>
                <a:cs typeface="Arial"/>
              </a:rPr>
              <a:t> </a:t>
            </a:r>
            <a:r>
              <a:rPr sz="2600" spc="-5" dirty="0">
                <a:solidFill>
                  <a:srgbClr val="D60013"/>
                </a:solidFill>
                <a:cs typeface="Arial"/>
              </a:rPr>
              <a:t>anestezie</a:t>
            </a:r>
            <a:endParaRPr sz="2600" dirty="0">
              <a:cs typeface="Arial"/>
            </a:endParaRPr>
          </a:p>
          <a:p>
            <a:pPr marL="469900" indent="-457200">
              <a:spcBef>
                <a:spcPts val="620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z="2600" dirty="0">
                <a:solidFill>
                  <a:srgbClr val="0F6EC6"/>
                </a:solidFill>
                <a:cs typeface="Arial"/>
              </a:rPr>
              <a:t>Předop. stav</a:t>
            </a:r>
            <a:r>
              <a:rPr sz="2600" spc="-75" dirty="0">
                <a:solidFill>
                  <a:srgbClr val="0F6EC6"/>
                </a:solidFill>
                <a:cs typeface="Arial"/>
              </a:rPr>
              <a:t> </a:t>
            </a:r>
            <a:r>
              <a:rPr sz="2600" dirty="0">
                <a:solidFill>
                  <a:srgbClr val="0F6EC6"/>
                </a:solidFill>
                <a:cs typeface="Arial"/>
              </a:rPr>
              <a:t>pac.</a:t>
            </a:r>
            <a:endParaRPr sz="2600" dirty="0">
              <a:cs typeface="Arial"/>
            </a:endParaRPr>
          </a:p>
          <a:p>
            <a:pPr marL="748665" lvl="1" indent="-342900">
              <a:spcBef>
                <a:spcPts val="570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z="2400" spc="-5" dirty="0">
                <a:cs typeface="Arial"/>
              </a:rPr>
              <a:t>přidružená on., </a:t>
            </a:r>
            <a:r>
              <a:rPr sz="2400" spc="-10" dirty="0">
                <a:cs typeface="Arial"/>
              </a:rPr>
              <a:t>ak. </a:t>
            </a:r>
            <a:r>
              <a:rPr sz="2400" spc="-5" dirty="0">
                <a:cs typeface="Arial"/>
              </a:rPr>
              <a:t>op.</a:t>
            </a:r>
            <a:r>
              <a:rPr sz="2400" spc="10" dirty="0">
                <a:cs typeface="Arial"/>
              </a:rPr>
              <a:t> </a:t>
            </a:r>
            <a:r>
              <a:rPr sz="2400" spc="-5" dirty="0">
                <a:cs typeface="Arial"/>
              </a:rPr>
              <a:t>výkon</a:t>
            </a:r>
            <a:endParaRPr sz="2400" dirty="0">
              <a:cs typeface="Arial"/>
            </a:endParaRPr>
          </a:p>
          <a:p>
            <a:pPr marL="469900" indent="-457200">
              <a:spcBef>
                <a:spcPts val="625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z="2600" dirty="0">
                <a:solidFill>
                  <a:srgbClr val="D60013"/>
                </a:solidFill>
                <a:cs typeface="Arial"/>
              </a:rPr>
              <a:t>Věk</a:t>
            </a:r>
            <a:r>
              <a:rPr sz="2600" spc="-55" dirty="0">
                <a:solidFill>
                  <a:srgbClr val="D60013"/>
                </a:solidFill>
                <a:cs typeface="Arial"/>
              </a:rPr>
              <a:t> </a:t>
            </a:r>
            <a:r>
              <a:rPr sz="2600" spc="-5" dirty="0">
                <a:solidFill>
                  <a:srgbClr val="D60013"/>
                </a:solidFill>
                <a:cs typeface="Arial"/>
              </a:rPr>
              <a:t>pacienta</a:t>
            </a:r>
            <a:endParaRPr sz="2600" dirty="0">
              <a:cs typeface="Arial"/>
            </a:endParaRPr>
          </a:p>
          <a:p>
            <a:pPr marL="469900" indent="-457200">
              <a:spcBef>
                <a:spcPts val="635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z="2600" dirty="0">
                <a:solidFill>
                  <a:srgbClr val="0F6EC6"/>
                </a:solidFill>
                <a:cs typeface="Arial"/>
              </a:rPr>
              <a:t>Kvalita poop.</a:t>
            </a:r>
            <a:r>
              <a:rPr sz="2600" spc="-85" dirty="0">
                <a:solidFill>
                  <a:srgbClr val="0F6EC6"/>
                </a:solidFill>
                <a:cs typeface="Arial"/>
              </a:rPr>
              <a:t> </a:t>
            </a:r>
            <a:r>
              <a:rPr sz="2600" dirty="0">
                <a:solidFill>
                  <a:srgbClr val="0F6EC6"/>
                </a:solidFill>
                <a:cs typeface="Arial"/>
              </a:rPr>
              <a:t>péče</a:t>
            </a:r>
            <a:endParaRPr sz="26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5051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28889" y="1120774"/>
            <a:ext cx="7855584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0" spc="-5" dirty="0">
                <a:latin typeface="+mn-lt"/>
              </a:rPr>
              <a:t>Prevence vzniku</a:t>
            </a:r>
            <a:r>
              <a:rPr sz="5000" spc="-65" dirty="0">
                <a:latin typeface="+mn-lt"/>
              </a:rPr>
              <a:t> </a:t>
            </a:r>
            <a:r>
              <a:rPr sz="5000" spc="-5" dirty="0">
                <a:latin typeface="+mn-lt"/>
              </a:rPr>
              <a:t>komplikací</a:t>
            </a:r>
            <a:endParaRPr sz="5000" dirty="0">
              <a:latin typeface="+mn-l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073" y="2076315"/>
            <a:ext cx="8992227" cy="4713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Dobrá předop.</a:t>
            </a:r>
            <a:r>
              <a:rPr spc="-90" dirty="0">
                <a:cs typeface="Arial"/>
              </a:rPr>
              <a:t> </a:t>
            </a:r>
            <a:r>
              <a:rPr dirty="0">
                <a:cs typeface="Arial"/>
              </a:rPr>
              <a:t>příprava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325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Monitorace</a:t>
            </a:r>
            <a:r>
              <a:rPr spc="-45" dirty="0">
                <a:cs typeface="Arial"/>
              </a:rPr>
              <a:t> </a:t>
            </a:r>
            <a:r>
              <a:rPr dirty="0">
                <a:cs typeface="Arial"/>
              </a:rPr>
              <a:t>pac.</a:t>
            </a:r>
            <a:endParaRPr dirty="0">
              <a:cs typeface="Arial"/>
            </a:endParaRPr>
          </a:p>
          <a:p>
            <a:pPr marL="691516" marR="5080" lvl="1" indent="-285750">
              <a:lnSpc>
                <a:spcPct val="150000"/>
              </a:lnSpc>
              <a:spcBef>
                <a:spcPts val="585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dirty="0">
                <a:cs typeface="Arial"/>
              </a:rPr>
              <a:t>→ </a:t>
            </a:r>
            <a:r>
              <a:rPr spc="-5" dirty="0">
                <a:cs typeface="Arial"/>
              </a:rPr>
              <a:t>včasné rozpoznání problémů </a:t>
            </a:r>
            <a:r>
              <a:rPr dirty="0">
                <a:cs typeface="Arial"/>
              </a:rPr>
              <a:t>→ </a:t>
            </a:r>
            <a:r>
              <a:rPr spc="-5" dirty="0">
                <a:cs typeface="Arial"/>
              </a:rPr>
              <a:t>snadnější terapie  komplikací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290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Výběr vhodné</a:t>
            </a:r>
            <a:r>
              <a:rPr spc="-80" dirty="0">
                <a:cs typeface="Arial"/>
              </a:rPr>
              <a:t> </a:t>
            </a:r>
            <a:r>
              <a:rPr dirty="0">
                <a:cs typeface="Arial"/>
              </a:rPr>
              <a:t>anestezie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320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Časná poop.</a:t>
            </a:r>
            <a:r>
              <a:rPr spc="-95" dirty="0">
                <a:cs typeface="Arial"/>
              </a:rPr>
              <a:t> </a:t>
            </a:r>
            <a:r>
              <a:rPr dirty="0">
                <a:cs typeface="Arial"/>
              </a:rPr>
              <a:t>mobilizace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310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solidFill>
                  <a:srgbClr val="0F6EC6"/>
                </a:solidFill>
                <a:cs typeface="Arial"/>
              </a:rPr>
              <a:t>Op.</a:t>
            </a:r>
            <a:r>
              <a:rPr spc="-95" dirty="0">
                <a:solidFill>
                  <a:srgbClr val="0F6EC6"/>
                </a:solidFill>
                <a:cs typeface="Arial"/>
              </a:rPr>
              <a:t> </a:t>
            </a:r>
            <a:r>
              <a:rPr dirty="0">
                <a:solidFill>
                  <a:srgbClr val="0F6EC6"/>
                </a:solidFill>
                <a:cs typeface="Arial"/>
              </a:rPr>
              <a:t>taktika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spcBef>
                <a:spcPts val="270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op. postup </a:t>
            </a:r>
            <a:r>
              <a:rPr dirty="0">
                <a:cs typeface="Arial"/>
              </a:rPr>
              <a:t>u </a:t>
            </a:r>
            <a:r>
              <a:rPr spc="-5" dirty="0">
                <a:cs typeface="Arial"/>
              </a:rPr>
              <a:t>daného</a:t>
            </a:r>
            <a:r>
              <a:rPr spc="-45" dirty="0">
                <a:cs typeface="Arial"/>
              </a:rPr>
              <a:t> </a:t>
            </a:r>
            <a:r>
              <a:rPr dirty="0">
                <a:cs typeface="Arial"/>
              </a:rPr>
              <a:t>on.</a:t>
            </a:r>
          </a:p>
          <a:p>
            <a:pPr marL="298450" indent="-285750">
              <a:lnSpc>
                <a:spcPct val="150000"/>
              </a:lnSpc>
              <a:spcBef>
                <a:spcPts val="325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solidFill>
                  <a:srgbClr val="0F6EC6"/>
                </a:solidFill>
                <a:cs typeface="Arial"/>
              </a:rPr>
              <a:t>Op.</a:t>
            </a:r>
            <a:r>
              <a:rPr spc="-85" dirty="0">
                <a:solidFill>
                  <a:srgbClr val="0F6EC6"/>
                </a:solidFill>
                <a:cs typeface="Arial"/>
              </a:rPr>
              <a:t> </a:t>
            </a:r>
            <a:r>
              <a:rPr dirty="0">
                <a:solidFill>
                  <a:srgbClr val="0F6EC6"/>
                </a:solidFill>
                <a:cs typeface="Arial"/>
              </a:rPr>
              <a:t>technika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spcBef>
                <a:spcPts val="270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návod </a:t>
            </a:r>
            <a:r>
              <a:rPr dirty="0">
                <a:cs typeface="Arial"/>
              </a:rPr>
              <a:t>k </a:t>
            </a:r>
            <a:r>
              <a:rPr spc="-5" dirty="0">
                <a:cs typeface="Arial"/>
              </a:rPr>
              <a:t>uskutečnění op.</a:t>
            </a:r>
            <a:r>
              <a:rPr spc="-30" dirty="0">
                <a:cs typeface="Arial"/>
              </a:rPr>
              <a:t> </a:t>
            </a:r>
            <a:r>
              <a:rPr spc="-5" dirty="0">
                <a:cs typeface="Arial"/>
              </a:rPr>
              <a:t>taktiky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spcBef>
                <a:spcPts val="275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detailní provedení jednotlivých etap op.</a:t>
            </a:r>
            <a:r>
              <a:rPr spc="65" dirty="0">
                <a:cs typeface="Arial"/>
              </a:rPr>
              <a:t> </a:t>
            </a:r>
            <a:r>
              <a:rPr spc="-5" dirty="0">
                <a:cs typeface="Arial"/>
              </a:rPr>
              <a:t>zákroku</a:t>
            </a:r>
            <a:endParaRPr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0276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74073" y="962025"/>
            <a:ext cx="9212026" cy="955132"/>
          </a:xfrm>
          <a:prstGeom prst="rect">
            <a:avLst/>
          </a:prstGeom>
        </p:spPr>
        <p:txBody>
          <a:bodyPr vert="horz" wrap="square" lIns="0" tIns="183895" rIns="0" bIns="0" rtlCol="0">
            <a:spAutoFit/>
          </a:bodyPr>
          <a:lstStyle/>
          <a:p>
            <a:pPr marL="690880"/>
            <a:r>
              <a:rPr sz="5000" spc="-5" dirty="0"/>
              <a:t>Pooperační</a:t>
            </a:r>
            <a:r>
              <a:rPr sz="5000" spc="-90" dirty="0"/>
              <a:t> </a:t>
            </a:r>
            <a:r>
              <a:rPr sz="5000" spc="-10" dirty="0"/>
              <a:t>nemoc</a:t>
            </a:r>
            <a:endParaRPr sz="5000" dirty="0"/>
          </a:p>
        </p:txBody>
      </p:sp>
      <p:sp>
        <p:nvSpPr>
          <p:cNvPr id="5" name="object 5"/>
          <p:cNvSpPr txBox="1"/>
          <p:nvPr/>
        </p:nvSpPr>
        <p:spPr>
          <a:xfrm>
            <a:off x="1310017" y="2323150"/>
            <a:ext cx="7440930" cy="3327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234950" indent="-457200">
              <a:lnSpc>
                <a:spcPct val="150000"/>
              </a:lnSpc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Somatické i </a:t>
            </a:r>
            <a:r>
              <a:rPr spc="-5" dirty="0">
                <a:cs typeface="Arial"/>
              </a:rPr>
              <a:t>psychické </a:t>
            </a:r>
            <a:r>
              <a:rPr dirty="0">
                <a:cs typeface="Arial"/>
              </a:rPr>
              <a:t>změny v důsledku poop.  traumatu</a:t>
            </a:r>
            <a:endParaRPr dirty="0">
              <a:cs typeface="Arial"/>
            </a:endParaRPr>
          </a:p>
          <a:p>
            <a:pPr marL="469900" indent="-457200">
              <a:lnSpc>
                <a:spcPct val="150000"/>
              </a:lnSpc>
              <a:spcBef>
                <a:spcPts val="620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solidFill>
                  <a:srgbClr val="D60013"/>
                </a:solidFill>
                <a:cs typeface="Arial"/>
              </a:rPr>
              <a:t>Rizikové</a:t>
            </a:r>
            <a:r>
              <a:rPr spc="-90" dirty="0">
                <a:solidFill>
                  <a:srgbClr val="D60013"/>
                </a:solidFill>
                <a:cs typeface="Arial"/>
              </a:rPr>
              <a:t> </a:t>
            </a:r>
            <a:r>
              <a:rPr dirty="0">
                <a:solidFill>
                  <a:srgbClr val="D60013"/>
                </a:solidFill>
                <a:cs typeface="Arial"/>
              </a:rPr>
              <a:t>faktory</a:t>
            </a:r>
            <a:endParaRPr dirty="0">
              <a:cs typeface="Arial"/>
            </a:endParaRPr>
          </a:p>
          <a:p>
            <a:pPr marL="469900" indent="-457200">
              <a:lnSpc>
                <a:spcPct val="150000"/>
              </a:lnSpc>
              <a:spcBef>
                <a:spcPts val="635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solidFill>
                  <a:srgbClr val="0F6EC6"/>
                </a:solidFill>
                <a:cs typeface="Arial"/>
              </a:rPr>
              <a:t>Místní</a:t>
            </a:r>
            <a:r>
              <a:rPr spc="-80" dirty="0">
                <a:solidFill>
                  <a:srgbClr val="0F6EC6"/>
                </a:solidFill>
                <a:cs typeface="Arial"/>
              </a:rPr>
              <a:t> </a:t>
            </a:r>
            <a:r>
              <a:rPr spc="-5" dirty="0">
                <a:solidFill>
                  <a:srgbClr val="0F6EC6"/>
                </a:solidFill>
                <a:cs typeface="Arial"/>
              </a:rPr>
              <a:t>projevy</a:t>
            </a:r>
            <a:endParaRPr dirty="0">
              <a:cs typeface="Arial"/>
            </a:endParaRPr>
          </a:p>
          <a:p>
            <a:pPr marL="748665" lvl="1" indent="-342900">
              <a:lnSpc>
                <a:spcPct val="150000"/>
              </a:lnSpc>
              <a:spcBef>
                <a:spcPts val="560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překrvení, leukocytóza,</a:t>
            </a:r>
            <a:r>
              <a:rPr spc="-35" dirty="0">
                <a:cs typeface="Arial"/>
              </a:rPr>
              <a:t> </a:t>
            </a:r>
            <a:r>
              <a:rPr spc="-5" dirty="0">
                <a:cs typeface="Arial"/>
              </a:rPr>
              <a:t>edém</a:t>
            </a:r>
            <a:endParaRPr dirty="0">
              <a:cs typeface="Arial"/>
            </a:endParaRPr>
          </a:p>
          <a:p>
            <a:pPr marL="469900" indent="-457200">
              <a:lnSpc>
                <a:spcPct val="150000"/>
              </a:lnSpc>
              <a:spcBef>
                <a:spcPts val="640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solidFill>
                  <a:srgbClr val="0F6EC6"/>
                </a:solidFill>
                <a:cs typeface="Arial"/>
              </a:rPr>
              <a:t>Celkové</a:t>
            </a:r>
            <a:r>
              <a:rPr spc="-65" dirty="0">
                <a:solidFill>
                  <a:srgbClr val="0F6EC6"/>
                </a:solidFill>
                <a:cs typeface="Arial"/>
              </a:rPr>
              <a:t> </a:t>
            </a:r>
            <a:r>
              <a:rPr spc="-5" dirty="0">
                <a:solidFill>
                  <a:srgbClr val="0F6EC6"/>
                </a:solidFill>
                <a:cs typeface="Arial"/>
              </a:rPr>
              <a:t>projevy</a:t>
            </a:r>
            <a:endParaRPr dirty="0">
              <a:cs typeface="Arial"/>
            </a:endParaRPr>
          </a:p>
          <a:p>
            <a:pPr marL="748665" marR="5080" lvl="1" indent="-342900">
              <a:lnSpc>
                <a:spcPct val="150000"/>
              </a:lnSpc>
              <a:spcBef>
                <a:spcPts val="560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nespavost, nechutenství, bolest, zvracení, retence  moči</a:t>
            </a:r>
            <a:endParaRPr dirty="0">
              <a:cs typeface="Arial"/>
            </a:endParaRPr>
          </a:p>
          <a:p>
            <a:pPr marL="469900" indent="-457200">
              <a:lnSpc>
                <a:spcPct val="150000"/>
              </a:lnSpc>
              <a:spcBef>
                <a:spcPts val="625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Terapie</a:t>
            </a:r>
            <a:endParaRPr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665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98500" y="1474743"/>
            <a:ext cx="8805685" cy="42550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marR="272415" indent="-285750"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endParaRPr lang="cs-CZ" spc="-5" dirty="0" smtClean="0">
              <a:cs typeface="Arial"/>
            </a:endParaRPr>
          </a:p>
          <a:p>
            <a:pPr marL="298450" marR="272415" indent="-285750"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endParaRPr lang="cs-CZ" spc="-5" dirty="0">
              <a:cs typeface="Arial"/>
            </a:endParaRPr>
          </a:p>
          <a:p>
            <a:pPr marL="298450" marR="272415" indent="-285750"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 smtClean="0">
                <a:cs typeface="Arial"/>
              </a:rPr>
              <a:t>D</a:t>
            </a:r>
            <a:r>
              <a:rPr lang="cs-CZ" spc="-5" dirty="0">
                <a:cs typeface="Arial"/>
              </a:rPr>
              <a:t>ů</a:t>
            </a:r>
            <a:r>
              <a:rPr spc="-5" dirty="0" err="1" smtClean="0">
                <a:cs typeface="Arial"/>
              </a:rPr>
              <a:t>ležitá</a:t>
            </a:r>
            <a:r>
              <a:rPr spc="-5" dirty="0" smtClean="0">
                <a:cs typeface="Arial"/>
              </a:rPr>
              <a:t> </a:t>
            </a:r>
            <a:r>
              <a:rPr spc="-5" dirty="0">
                <a:cs typeface="Arial"/>
              </a:rPr>
              <a:t>složka poop. péče </a:t>
            </a:r>
            <a:r>
              <a:rPr dirty="0">
                <a:cs typeface="Arial"/>
              </a:rPr>
              <a:t>a </a:t>
            </a:r>
            <a:r>
              <a:rPr spc="-5" dirty="0">
                <a:cs typeface="Arial"/>
              </a:rPr>
              <a:t>pro některé </a:t>
            </a:r>
            <a:r>
              <a:rPr dirty="0">
                <a:cs typeface="Arial"/>
              </a:rPr>
              <a:t>specializované  </a:t>
            </a:r>
            <a:r>
              <a:rPr spc="-5" dirty="0">
                <a:cs typeface="Arial"/>
              </a:rPr>
              <a:t>obory </a:t>
            </a:r>
            <a:r>
              <a:rPr dirty="0">
                <a:cs typeface="Arial"/>
              </a:rPr>
              <a:t>chirurgie je</a:t>
            </a:r>
            <a:r>
              <a:rPr spc="-25" dirty="0">
                <a:cs typeface="Arial"/>
              </a:rPr>
              <a:t> </a:t>
            </a:r>
            <a:r>
              <a:rPr spc="-5" dirty="0">
                <a:solidFill>
                  <a:srgbClr val="D60013"/>
                </a:solidFill>
                <a:cs typeface="Arial"/>
              </a:rPr>
              <a:t>nepostradatelná</a:t>
            </a:r>
            <a:endParaRPr dirty="0">
              <a:cs typeface="Arial"/>
            </a:endParaRPr>
          </a:p>
          <a:p>
            <a:pPr marL="691515" lvl="1" indent="-285750">
              <a:spcBef>
                <a:spcPts val="440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kardiochirurgie, ortopedie,</a:t>
            </a:r>
            <a:r>
              <a:rPr spc="75" dirty="0">
                <a:cs typeface="Arial"/>
              </a:rPr>
              <a:t> </a:t>
            </a:r>
            <a:r>
              <a:rPr spc="-5" dirty="0">
                <a:cs typeface="Arial"/>
              </a:rPr>
              <a:t>traumatologie</a:t>
            </a:r>
            <a:endParaRPr dirty="0">
              <a:cs typeface="Arial"/>
            </a:endParaRPr>
          </a:p>
          <a:p>
            <a:pPr marL="298450" indent="-285750">
              <a:spcBef>
                <a:spcPts val="55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009DD9"/>
                </a:solidFill>
                <a:cs typeface="Arial"/>
              </a:rPr>
              <a:t>Základní</a:t>
            </a:r>
            <a:r>
              <a:rPr spc="-65" dirty="0">
                <a:solidFill>
                  <a:srgbClr val="009DD9"/>
                </a:solidFill>
                <a:cs typeface="Arial"/>
              </a:rPr>
              <a:t> </a:t>
            </a:r>
            <a:r>
              <a:rPr spc="-5" dirty="0">
                <a:solidFill>
                  <a:srgbClr val="009DD9"/>
                </a:solidFill>
                <a:cs typeface="Arial"/>
              </a:rPr>
              <a:t>RHB</a:t>
            </a:r>
            <a:endParaRPr dirty="0">
              <a:cs typeface="Arial"/>
            </a:endParaRPr>
          </a:p>
          <a:p>
            <a:pPr marL="691516" lvl="1" indent="-285750">
              <a:spcBef>
                <a:spcPts val="575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vhodná pro všechny</a:t>
            </a:r>
            <a:r>
              <a:rPr spc="-95" dirty="0">
                <a:cs typeface="Arial"/>
              </a:rPr>
              <a:t> </a:t>
            </a:r>
            <a:r>
              <a:rPr dirty="0">
                <a:cs typeface="Arial"/>
              </a:rPr>
              <a:t>operované</a:t>
            </a:r>
            <a:endParaRPr dirty="0">
              <a:cs typeface="Arial"/>
            </a:endParaRPr>
          </a:p>
          <a:p>
            <a:pPr marL="691516" marR="307975" lvl="1" indent="-285750">
              <a:spcBef>
                <a:spcPts val="555"/>
              </a:spcBef>
              <a:buClr>
                <a:srgbClr val="0F6EC6"/>
              </a:buClr>
              <a:buSzPct val="86956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zaměřena na cvičení svalstva </a:t>
            </a:r>
            <a:r>
              <a:rPr dirty="0">
                <a:cs typeface="Arial"/>
              </a:rPr>
              <a:t>DK, </a:t>
            </a:r>
            <a:r>
              <a:rPr spc="-5" dirty="0">
                <a:cs typeface="Arial"/>
              </a:rPr>
              <a:t>svalstva pánevního </a:t>
            </a:r>
            <a:r>
              <a:rPr dirty="0">
                <a:cs typeface="Arial"/>
              </a:rPr>
              <a:t>a  </a:t>
            </a:r>
            <a:r>
              <a:rPr spc="-5" dirty="0">
                <a:cs typeface="Arial"/>
              </a:rPr>
              <a:t>na dechová</a:t>
            </a:r>
            <a:r>
              <a:rPr spc="-70" dirty="0">
                <a:cs typeface="Arial"/>
              </a:rPr>
              <a:t> </a:t>
            </a:r>
            <a:r>
              <a:rPr spc="-5" dirty="0">
                <a:cs typeface="Arial"/>
              </a:rPr>
              <a:t>cvičení</a:t>
            </a:r>
            <a:endParaRPr dirty="0">
              <a:cs typeface="Arial"/>
            </a:endParaRPr>
          </a:p>
          <a:p>
            <a:pPr marL="298450" indent="-285750">
              <a:spcBef>
                <a:spcPts val="570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009DD9"/>
                </a:solidFill>
                <a:cs typeface="Arial"/>
              </a:rPr>
              <a:t>Speciální</a:t>
            </a:r>
            <a:r>
              <a:rPr spc="-55" dirty="0">
                <a:solidFill>
                  <a:srgbClr val="009DD9"/>
                </a:solidFill>
                <a:cs typeface="Arial"/>
              </a:rPr>
              <a:t> </a:t>
            </a:r>
            <a:r>
              <a:rPr spc="-5" dirty="0">
                <a:solidFill>
                  <a:srgbClr val="009DD9"/>
                </a:solidFill>
                <a:cs typeface="Arial"/>
              </a:rPr>
              <a:t>RHB</a:t>
            </a:r>
            <a:endParaRPr dirty="0">
              <a:cs typeface="Arial"/>
            </a:endParaRPr>
          </a:p>
          <a:p>
            <a:pPr marL="691515" lvl="1" indent="-285750">
              <a:spcBef>
                <a:spcPts val="560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speciálně zaměřená</a:t>
            </a:r>
            <a:r>
              <a:rPr spc="-150" dirty="0">
                <a:cs typeface="Arial"/>
              </a:rPr>
              <a:t> </a:t>
            </a:r>
            <a:r>
              <a:rPr dirty="0">
                <a:cs typeface="Arial"/>
              </a:rPr>
              <a:t>cvičení</a:t>
            </a:r>
            <a:endParaRPr dirty="0">
              <a:cs typeface="Arial"/>
            </a:endParaRPr>
          </a:p>
          <a:p>
            <a:pPr marL="691515" lvl="1" indent="-285750">
              <a:spcBef>
                <a:spcPts val="535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poop. </a:t>
            </a:r>
            <a:r>
              <a:rPr spc="-10" dirty="0">
                <a:cs typeface="Arial"/>
              </a:rPr>
              <a:t>RHB </a:t>
            </a:r>
            <a:r>
              <a:rPr spc="-5" dirty="0">
                <a:cs typeface="Arial"/>
              </a:rPr>
              <a:t>u op. </a:t>
            </a:r>
            <a:r>
              <a:rPr dirty="0">
                <a:cs typeface="Arial"/>
              </a:rPr>
              <a:t>hrudních, ortopedických,</a:t>
            </a:r>
            <a:r>
              <a:rPr spc="45" dirty="0">
                <a:cs typeface="Arial"/>
              </a:rPr>
              <a:t> </a:t>
            </a:r>
            <a:r>
              <a:rPr spc="-5" dirty="0">
                <a:cs typeface="Arial"/>
              </a:rPr>
              <a:t>traumatologických</a:t>
            </a:r>
            <a:endParaRPr dirty="0">
              <a:cs typeface="Arial"/>
            </a:endParaRPr>
          </a:p>
          <a:p>
            <a:pPr marL="298450" indent="-285750">
              <a:spcBef>
                <a:spcPts val="55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účelem </a:t>
            </a:r>
            <a:r>
              <a:rPr dirty="0">
                <a:cs typeface="Arial"/>
              </a:rPr>
              <a:t>je </a:t>
            </a:r>
            <a:r>
              <a:rPr spc="-5" dirty="0">
                <a:cs typeface="Arial"/>
              </a:rPr>
              <a:t>zabránit některým poop. komplikacím</a:t>
            </a:r>
            <a:r>
              <a:rPr spc="-5" dirty="0">
                <a:cs typeface="Arial"/>
              </a:rPr>
              <a:t> </a:t>
            </a:r>
            <a:r>
              <a:rPr dirty="0">
                <a:cs typeface="Arial"/>
              </a:rPr>
              <a:t>→</a:t>
            </a:r>
            <a:r>
              <a:rPr spc="50" dirty="0">
                <a:cs typeface="Arial"/>
              </a:rPr>
              <a:t> </a:t>
            </a:r>
            <a:r>
              <a:rPr spc="-5" dirty="0">
                <a:cs typeface="Arial"/>
              </a:rPr>
              <a:t>TEN</a:t>
            </a:r>
            <a:endParaRPr dirty="0">
              <a:cs typeface="Arial"/>
            </a:endParaRPr>
          </a:p>
          <a:p>
            <a:pPr marL="298450" indent="-285750">
              <a:spcBef>
                <a:spcPts val="57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K </a:t>
            </a:r>
            <a:r>
              <a:rPr spc="-5" dirty="0">
                <a:cs typeface="Arial"/>
              </a:rPr>
              <a:t>poop. RHB náleží též </a:t>
            </a:r>
            <a:r>
              <a:rPr spc="-5" dirty="0">
                <a:solidFill>
                  <a:srgbClr val="D60013"/>
                </a:solidFill>
                <a:cs typeface="Arial"/>
              </a:rPr>
              <a:t>časné vstávání </a:t>
            </a:r>
            <a:r>
              <a:rPr dirty="0">
                <a:solidFill>
                  <a:srgbClr val="D60013"/>
                </a:solidFill>
                <a:cs typeface="Arial"/>
              </a:rPr>
              <a:t>z</a:t>
            </a:r>
            <a:r>
              <a:rPr spc="-10" dirty="0">
                <a:solidFill>
                  <a:srgbClr val="D60013"/>
                </a:solidFill>
                <a:cs typeface="Arial"/>
              </a:rPr>
              <a:t> </a:t>
            </a:r>
            <a:r>
              <a:rPr spc="-5" dirty="0">
                <a:solidFill>
                  <a:srgbClr val="D60013"/>
                </a:solidFill>
                <a:cs typeface="Arial"/>
              </a:rPr>
              <a:t>lůžka</a:t>
            </a:r>
            <a:endParaRPr dirty="0">
              <a:cs typeface="Arial"/>
            </a:endParaRPr>
          </a:p>
        </p:txBody>
      </p:sp>
      <p:pic>
        <p:nvPicPr>
          <p:cNvPr id="1026" name="Picture 2" descr="Rehabilitace po operaci pomůže lépe než léky! A nejen po operaci... |  Rehabilitace.inf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882" y="4177793"/>
            <a:ext cx="2520000" cy="228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6870700" y="3397477"/>
            <a:ext cx="2839239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   </a:t>
            </a:r>
          </a:p>
          <a:p>
            <a:endParaRPr lang="cs-CZ" sz="1000" dirty="0"/>
          </a:p>
          <a:p>
            <a:endParaRPr lang="cs-CZ" sz="1000" dirty="0" smtClean="0"/>
          </a:p>
          <a:p>
            <a:endParaRPr lang="cs-CZ" sz="1000" dirty="0"/>
          </a:p>
          <a:p>
            <a:endParaRPr lang="cs-CZ" sz="1000" dirty="0" smtClean="0"/>
          </a:p>
          <a:p>
            <a:endParaRPr lang="cs-CZ" sz="1000" dirty="0"/>
          </a:p>
          <a:p>
            <a:endParaRPr lang="cs-CZ" sz="1000" dirty="0" smtClean="0"/>
          </a:p>
          <a:p>
            <a:endParaRPr lang="cs-CZ" sz="1000" dirty="0"/>
          </a:p>
          <a:p>
            <a:endParaRPr lang="cs-CZ" sz="1000" dirty="0" smtClean="0"/>
          </a:p>
          <a:p>
            <a:endParaRPr lang="cs-CZ" sz="1000" dirty="0"/>
          </a:p>
          <a:p>
            <a:endParaRPr lang="cs-CZ" sz="1000" dirty="0" smtClean="0"/>
          </a:p>
          <a:p>
            <a:endParaRPr lang="cs-CZ" sz="1000" dirty="0"/>
          </a:p>
          <a:p>
            <a:endParaRPr lang="cs-CZ" sz="1000" dirty="0" smtClean="0"/>
          </a:p>
          <a:p>
            <a:endParaRPr lang="cs-CZ" sz="1000" dirty="0"/>
          </a:p>
          <a:p>
            <a:endParaRPr lang="cs-CZ" sz="1000" dirty="0" smtClean="0"/>
          </a:p>
          <a:p>
            <a:endParaRPr lang="cs-CZ" sz="1000" dirty="0"/>
          </a:p>
          <a:p>
            <a:endParaRPr lang="cs-CZ" sz="1000" dirty="0" smtClean="0"/>
          </a:p>
          <a:p>
            <a:endParaRPr lang="cs-CZ" sz="1000" dirty="0"/>
          </a:p>
          <a:p>
            <a:endParaRPr lang="cs-CZ" sz="1000" dirty="0" smtClean="0"/>
          </a:p>
          <a:p>
            <a:r>
              <a:rPr lang="cs-CZ" sz="1000" dirty="0"/>
              <a:t> </a:t>
            </a:r>
            <a:r>
              <a:rPr lang="cs-CZ" sz="1000" dirty="0" smtClean="0"/>
              <a:t> </a:t>
            </a:r>
          </a:p>
          <a:p>
            <a:r>
              <a:rPr lang="cs-CZ" sz="1000" dirty="0"/>
              <a:t> </a:t>
            </a:r>
            <a:r>
              <a:rPr lang="cs-CZ" sz="1000" dirty="0" smtClean="0"/>
              <a:t>              https</a:t>
            </a:r>
            <a:r>
              <a:rPr lang="cs-CZ" sz="1000" dirty="0"/>
              <a:t>://</a:t>
            </a:r>
            <a:r>
              <a:rPr lang="cs-CZ" sz="1000" dirty="0" smtClean="0"/>
              <a:t>www.rehabilitace.info/rehabilitace</a:t>
            </a:r>
            <a:endParaRPr lang="cs-CZ" sz="1000" dirty="0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85800"/>
          </a:xfrm>
        </p:spPr>
        <p:txBody>
          <a:bodyPr/>
          <a:lstStyle/>
          <a:p>
            <a:r>
              <a:rPr lang="cs-CZ" dirty="0" smtClean="0"/>
              <a:t>Pooperační rehabilitace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1271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45168" y="1002410"/>
            <a:ext cx="6102350" cy="8725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7839" marR="5080" indent="-1755775">
              <a:lnSpc>
                <a:spcPct val="80000"/>
              </a:lnSpc>
            </a:pPr>
            <a:r>
              <a:rPr spc="-5" dirty="0">
                <a:latin typeface="+mn-lt"/>
              </a:rPr>
              <a:t>Pooperační komplikace  respirační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16464" y="2225576"/>
            <a:ext cx="8996837" cy="42934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buClr>
                <a:srgbClr val="0AD0D9"/>
              </a:buClr>
              <a:buSzPct val="95000"/>
              <a:buFont typeface="Wingdings" panose="05000000000000000000" pitchFamily="2" charset="2"/>
              <a:buChar char="Ø"/>
              <a:tabLst>
                <a:tab pos="285115" algn="l"/>
                <a:tab pos="285750" algn="l"/>
              </a:tabLst>
            </a:pPr>
            <a:r>
              <a:rPr lang="cs-CZ" sz="2000" b="1" spc="-5" dirty="0" err="1" smtClean="0">
                <a:solidFill>
                  <a:srgbClr val="FF0000"/>
                </a:solidFill>
                <a:cs typeface="Arial"/>
              </a:rPr>
              <a:t>Atelektáza</a:t>
            </a:r>
            <a:endParaRPr lang="cs-CZ" sz="2000" b="1" spc="-5" dirty="0" smtClean="0">
              <a:solidFill>
                <a:srgbClr val="FF0000"/>
              </a:solidFill>
              <a:cs typeface="Arial"/>
            </a:endParaRPr>
          </a:p>
          <a:p>
            <a:pPr marL="298450" indent="-285750">
              <a:buClr>
                <a:srgbClr val="0AD0D9"/>
              </a:buClr>
              <a:buSzPct val="95000"/>
              <a:buFont typeface="Wingdings" panose="05000000000000000000" pitchFamily="2" charset="2"/>
              <a:buChar char="Ø"/>
              <a:tabLst>
                <a:tab pos="285115" algn="l"/>
                <a:tab pos="285750" algn="l"/>
              </a:tabLst>
            </a:pPr>
            <a:r>
              <a:rPr spc="-5" dirty="0" err="1" smtClean="0">
                <a:cs typeface="Arial"/>
              </a:rPr>
              <a:t>nevzdušnost</a:t>
            </a:r>
            <a:r>
              <a:rPr spc="-5" dirty="0" smtClean="0">
                <a:cs typeface="Arial"/>
              </a:rPr>
              <a:t> </a:t>
            </a:r>
            <a:r>
              <a:rPr spc="-5" dirty="0">
                <a:cs typeface="Arial"/>
              </a:rPr>
              <a:t>určité části </a:t>
            </a:r>
            <a:r>
              <a:rPr dirty="0">
                <a:cs typeface="Arial"/>
              </a:rPr>
              <a:t>plicní</a:t>
            </a:r>
            <a:r>
              <a:rPr spc="-45" dirty="0">
                <a:cs typeface="Arial"/>
              </a:rPr>
              <a:t> </a:t>
            </a:r>
            <a:r>
              <a:rPr spc="-5" dirty="0">
                <a:cs typeface="Arial"/>
              </a:rPr>
              <a:t>tkáně</a:t>
            </a:r>
            <a:endParaRPr dirty="0">
              <a:cs typeface="Arial"/>
            </a:endParaRPr>
          </a:p>
          <a:p>
            <a:pPr marL="298450" indent="-285750">
              <a:spcBef>
                <a:spcPts val="465"/>
              </a:spcBef>
              <a:buClr>
                <a:srgbClr val="0AD0D9"/>
              </a:buClr>
              <a:buSzPct val="95000"/>
              <a:buFont typeface="Wingdings" panose="05000000000000000000" pitchFamily="2" charset="2"/>
              <a:buChar char="Ø"/>
              <a:tabLst>
                <a:tab pos="285115" algn="l"/>
                <a:tab pos="285750" algn="l"/>
              </a:tabLst>
            </a:pPr>
            <a:r>
              <a:rPr spc="-5" dirty="0">
                <a:cs typeface="Arial"/>
              </a:rPr>
              <a:t>hromadění bronchiál. sekretu, </a:t>
            </a:r>
            <a:r>
              <a:rPr dirty="0">
                <a:cs typeface="Arial"/>
              </a:rPr>
              <a:t>zateklé</a:t>
            </a:r>
            <a:r>
              <a:rPr spc="-55" dirty="0">
                <a:cs typeface="Arial"/>
              </a:rPr>
              <a:t> </a:t>
            </a:r>
            <a:r>
              <a:rPr spc="-5" dirty="0">
                <a:cs typeface="Arial"/>
              </a:rPr>
              <a:t>krve</a:t>
            </a:r>
            <a:endParaRPr dirty="0">
              <a:cs typeface="Arial"/>
            </a:endParaRPr>
          </a:p>
          <a:p>
            <a:pPr marL="298450" indent="-285750">
              <a:spcBef>
                <a:spcPts val="480"/>
              </a:spcBef>
              <a:buClr>
                <a:srgbClr val="0AD0D9"/>
              </a:buClr>
              <a:buSzPct val="95000"/>
              <a:buFont typeface="Wingdings" panose="05000000000000000000" pitchFamily="2" charset="2"/>
              <a:buChar char="Ø"/>
              <a:tabLst>
                <a:tab pos="285115" algn="l"/>
                <a:tab pos="285750" algn="l"/>
              </a:tabLst>
            </a:pPr>
            <a:r>
              <a:rPr spc="-5" dirty="0">
                <a:cs typeface="Arial"/>
              </a:rPr>
              <a:t>dušnost, cyanóza, vykašlávání</a:t>
            </a:r>
            <a:r>
              <a:rPr spc="-5" dirty="0">
                <a:cs typeface="Arial"/>
              </a:rPr>
              <a:t> sputa, </a:t>
            </a:r>
            <a:r>
              <a:rPr dirty="0">
                <a:cs typeface="Arial"/>
              </a:rPr>
              <a:t>↑</a:t>
            </a:r>
            <a:r>
              <a:rPr spc="-50" dirty="0">
                <a:cs typeface="Arial"/>
              </a:rPr>
              <a:t> </a:t>
            </a:r>
            <a:r>
              <a:rPr dirty="0">
                <a:cs typeface="Arial"/>
              </a:rPr>
              <a:t>TT</a:t>
            </a:r>
          </a:p>
          <a:p>
            <a:pPr marL="298450" indent="-285750">
              <a:spcBef>
                <a:spcPts val="465"/>
              </a:spcBef>
              <a:buClr>
                <a:srgbClr val="0AD0D9"/>
              </a:buClr>
              <a:buSzPct val="95000"/>
              <a:buFont typeface="Wingdings" panose="05000000000000000000" pitchFamily="2" charset="2"/>
              <a:buChar char="Ø"/>
              <a:tabLst>
                <a:tab pos="285115" algn="l"/>
                <a:tab pos="285750" algn="l"/>
              </a:tabLst>
            </a:pPr>
            <a:r>
              <a:rPr dirty="0">
                <a:cs typeface="Arial"/>
              </a:rPr>
              <a:t>RTG </a:t>
            </a:r>
            <a:r>
              <a:rPr spc="-5" dirty="0">
                <a:cs typeface="Arial"/>
              </a:rPr>
              <a:t>S+P,</a:t>
            </a:r>
            <a:r>
              <a:rPr spc="-100" dirty="0">
                <a:cs typeface="Arial"/>
              </a:rPr>
              <a:t> </a:t>
            </a:r>
            <a:r>
              <a:rPr dirty="0">
                <a:cs typeface="Arial"/>
              </a:rPr>
              <a:t>poslech</a:t>
            </a:r>
            <a:endParaRPr dirty="0">
              <a:cs typeface="Arial"/>
            </a:endParaRPr>
          </a:p>
          <a:p>
            <a:pPr marL="298450" indent="-285750">
              <a:spcBef>
                <a:spcPts val="480"/>
              </a:spcBef>
              <a:buClr>
                <a:srgbClr val="0AD0D9"/>
              </a:buClr>
              <a:buSzPct val="95000"/>
              <a:buFont typeface="Wingdings" panose="05000000000000000000" pitchFamily="2" charset="2"/>
              <a:buChar char="Ø"/>
              <a:tabLst>
                <a:tab pos="285115" algn="l"/>
                <a:tab pos="285750" algn="l"/>
              </a:tabLst>
            </a:pPr>
            <a:r>
              <a:rPr spc="-5" dirty="0">
                <a:solidFill>
                  <a:srgbClr val="0F6EC6"/>
                </a:solidFill>
                <a:cs typeface="Arial"/>
              </a:rPr>
              <a:t>Prevence </a:t>
            </a:r>
            <a:r>
              <a:rPr dirty="0">
                <a:solidFill>
                  <a:srgbClr val="0F6EC6"/>
                </a:solidFill>
                <a:cs typeface="Arial"/>
              </a:rPr>
              <a:t>a</a:t>
            </a:r>
            <a:r>
              <a:rPr spc="-50" dirty="0">
                <a:solidFill>
                  <a:srgbClr val="0F6EC6"/>
                </a:solidFill>
                <a:cs typeface="Arial"/>
              </a:rPr>
              <a:t> </a:t>
            </a:r>
            <a:r>
              <a:rPr spc="-5" dirty="0">
                <a:solidFill>
                  <a:srgbClr val="0F6EC6"/>
                </a:solidFill>
                <a:cs typeface="Arial"/>
              </a:rPr>
              <a:t>léčba</a:t>
            </a:r>
            <a:endParaRPr dirty="0">
              <a:cs typeface="Arial"/>
            </a:endParaRPr>
          </a:p>
          <a:p>
            <a:pPr marL="298450" indent="-285750">
              <a:spcBef>
                <a:spcPts val="465"/>
              </a:spcBef>
              <a:buClr>
                <a:srgbClr val="0AD0D9"/>
              </a:buClr>
              <a:buSzPct val="95000"/>
              <a:buFont typeface="Wingdings" panose="05000000000000000000" pitchFamily="2" charset="2"/>
              <a:buChar char="Ø"/>
              <a:tabLst>
                <a:tab pos="285115" algn="l"/>
                <a:tab pos="285750" algn="l"/>
              </a:tabLst>
            </a:pPr>
            <a:r>
              <a:rPr dirty="0">
                <a:cs typeface="Arial"/>
              </a:rPr>
              <a:t>dechová</a:t>
            </a:r>
            <a:r>
              <a:rPr spc="-105" dirty="0">
                <a:cs typeface="Arial"/>
              </a:rPr>
              <a:t> </a:t>
            </a:r>
            <a:r>
              <a:rPr dirty="0">
                <a:cs typeface="Arial"/>
              </a:rPr>
              <a:t>RHB</a:t>
            </a:r>
          </a:p>
          <a:p>
            <a:pPr marL="691515" lvl="1" indent="-285750">
              <a:spcBef>
                <a:spcPts val="380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145" algn="l"/>
                <a:tab pos="652780" algn="l"/>
              </a:tabLst>
            </a:pPr>
            <a:r>
              <a:rPr spc="-10" dirty="0">
                <a:cs typeface="Arial"/>
              </a:rPr>
              <a:t>inhalace, </a:t>
            </a:r>
            <a:r>
              <a:rPr spc="-5" dirty="0">
                <a:cs typeface="Arial"/>
              </a:rPr>
              <a:t>flutter, </a:t>
            </a:r>
            <a:r>
              <a:rPr spc="-10" dirty="0">
                <a:cs typeface="Arial"/>
              </a:rPr>
              <a:t>acapella, </a:t>
            </a:r>
            <a:r>
              <a:rPr spc="-5" dirty="0">
                <a:cs typeface="Arial"/>
              </a:rPr>
              <a:t>maska </a:t>
            </a:r>
            <a:r>
              <a:rPr dirty="0">
                <a:cs typeface="Arial"/>
              </a:rPr>
              <a:t>s </a:t>
            </a:r>
            <a:r>
              <a:rPr spc="-5" dirty="0">
                <a:cs typeface="Arial"/>
              </a:rPr>
              <a:t>PEEP </a:t>
            </a:r>
            <a:r>
              <a:rPr spc="-10" dirty="0">
                <a:cs typeface="Arial"/>
              </a:rPr>
              <a:t>ventilem </a:t>
            </a:r>
            <a:r>
              <a:rPr spc="-5" dirty="0">
                <a:cs typeface="Arial"/>
              </a:rPr>
              <a:t>(</a:t>
            </a:r>
            <a:r>
              <a:rPr spc="-5" dirty="0">
                <a:cs typeface="Constantia"/>
              </a:rPr>
              <a:t>„</a:t>
            </a:r>
            <a:r>
              <a:rPr spc="-5" dirty="0">
                <a:cs typeface="Arial"/>
              </a:rPr>
              <a:t>těžká</a:t>
            </a:r>
            <a:r>
              <a:rPr spc="140" dirty="0">
                <a:cs typeface="Arial"/>
              </a:rPr>
              <a:t> </a:t>
            </a:r>
            <a:r>
              <a:rPr spc="-5" dirty="0">
                <a:cs typeface="Arial"/>
              </a:rPr>
              <a:t>maska</a:t>
            </a:r>
            <a:r>
              <a:rPr spc="-5" dirty="0">
                <a:cs typeface="Constantia"/>
              </a:rPr>
              <a:t>“</a:t>
            </a:r>
            <a:r>
              <a:rPr spc="-5" dirty="0">
                <a:cs typeface="Arial"/>
              </a:rPr>
              <a:t>)</a:t>
            </a:r>
            <a:endParaRPr dirty="0">
              <a:cs typeface="Arial"/>
            </a:endParaRPr>
          </a:p>
          <a:p>
            <a:pPr marL="298450" indent="-285750">
              <a:spcBef>
                <a:spcPts val="540"/>
              </a:spcBef>
              <a:buClr>
                <a:srgbClr val="0AD0D9"/>
              </a:buClr>
              <a:buSzPct val="95000"/>
              <a:buFont typeface="Wingdings" panose="05000000000000000000" pitchFamily="2" charset="2"/>
              <a:buChar char="Ø"/>
              <a:tabLst>
                <a:tab pos="285115" algn="l"/>
                <a:tab pos="285750" algn="l"/>
              </a:tabLst>
            </a:pPr>
            <a:r>
              <a:rPr dirty="0">
                <a:cs typeface="Arial"/>
              </a:rPr>
              <a:t>odkašlávání x</a:t>
            </a:r>
            <a:r>
              <a:rPr spc="-130" dirty="0">
                <a:cs typeface="Arial"/>
              </a:rPr>
              <a:t> </a:t>
            </a:r>
            <a:r>
              <a:rPr dirty="0">
                <a:cs typeface="Arial"/>
              </a:rPr>
              <a:t>odsávání</a:t>
            </a:r>
            <a:endParaRPr dirty="0">
              <a:cs typeface="Arial"/>
            </a:endParaRPr>
          </a:p>
          <a:p>
            <a:pPr marL="298450" indent="-285750">
              <a:spcBef>
                <a:spcPts val="465"/>
              </a:spcBef>
              <a:buClr>
                <a:srgbClr val="0AD0D9"/>
              </a:buClr>
              <a:buSzPct val="95000"/>
              <a:buFont typeface="Wingdings" panose="05000000000000000000" pitchFamily="2" charset="2"/>
              <a:buChar char="Ø"/>
              <a:tabLst>
                <a:tab pos="285115" algn="l"/>
                <a:tab pos="285750" algn="l"/>
              </a:tabLst>
            </a:pPr>
            <a:r>
              <a:rPr dirty="0">
                <a:cs typeface="Arial"/>
              </a:rPr>
              <a:t>časná mobilizace x</a:t>
            </a:r>
            <a:r>
              <a:rPr spc="-90" dirty="0">
                <a:cs typeface="Arial"/>
              </a:rPr>
              <a:t> </a:t>
            </a:r>
            <a:r>
              <a:rPr spc="-5" dirty="0">
                <a:cs typeface="Arial"/>
              </a:rPr>
              <a:t>polohování</a:t>
            </a:r>
            <a:endParaRPr dirty="0">
              <a:cs typeface="Arial"/>
            </a:endParaRPr>
          </a:p>
          <a:p>
            <a:pPr marL="298450" indent="-285750">
              <a:spcBef>
                <a:spcPts val="480"/>
              </a:spcBef>
              <a:buClr>
                <a:srgbClr val="0AD0D9"/>
              </a:buClr>
              <a:buSzPct val="95000"/>
              <a:buFont typeface="Wingdings" panose="05000000000000000000" pitchFamily="2" charset="2"/>
              <a:buChar char="Ø"/>
              <a:tabLst>
                <a:tab pos="285115" algn="l"/>
                <a:tab pos="285750" algn="l"/>
              </a:tabLst>
            </a:pPr>
            <a:r>
              <a:rPr spc="-5" dirty="0">
                <a:cs typeface="Arial"/>
              </a:rPr>
              <a:t>vibrační</a:t>
            </a:r>
            <a:r>
              <a:rPr spc="-65" dirty="0">
                <a:cs typeface="Arial"/>
              </a:rPr>
              <a:t> </a:t>
            </a:r>
            <a:r>
              <a:rPr spc="-5" dirty="0">
                <a:cs typeface="Arial"/>
              </a:rPr>
              <a:t>masáž</a:t>
            </a:r>
            <a:endParaRPr dirty="0">
              <a:cs typeface="Arial"/>
            </a:endParaRPr>
          </a:p>
          <a:p>
            <a:pPr marL="298450" indent="-285750">
              <a:spcBef>
                <a:spcPts val="465"/>
              </a:spcBef>
              <a:buClr>
                <a:srgbClr val="0AD0D9"/>
              </a:buClr>
              <a:buSzPct val="95000"/>
              <a:buFont typeface="Wingdings" panose="05000000000000000000" pitchFamily="2" charset="2"/>
              <a:buChar char="Ø"/>
              <a:tabLst>
                <a:tab pos="285115" algn="l"/>
                <a:tab pos="285750" algn="l"/>
              </a:tabLst>
            </a:pPr>
            <a:r>
              <a:rPr dirty="0">
                <a:cs typeface="Arial"/>
              </a:rPr>
              <a:t>O</a:t>
            </a:r>
            <a:r>
              <a:rPr baseline="-21367" dirty="0">
                <a:cs typeface="Arial"/>
              </a:rPr>
              <a:t>2</a:t>
            </a:r>
            <a:r>
              <a:rPr spc="157" baseline="-21367" dirty="0">
                <a:cs typeface="Arial"/>
              </a:rPr>
              <a:t> </a:t>
            </a:r>
            <a:r>
              <a:rPr spc="-5" dirty="0">
                <a:cs typeface="Arial"/>
              </a:rPr>
              <a:t>terapie</a:t>
            </a:r>
            <a:endParaRPr dirty="0">
              <a:cs typeface="Arial"/>
            </a:endParaRPr>
          </a:p>
          <a:p>
            <a:pPr marL="298450" indent="-285750">
              <a:spcBef>
                <a:spcPts val="480"/>
              </a:spcBef>
              <a:buClr>
                <a:srgbClr val="0AD0D9"/>
              </a:buClr>
              <a:buSzPct val="95000"/>
              <a:buFont typeface="Wingdings" panose="05000000000000000000" pitchFamily="2" charset="2"/>
              <a:buChar char="Ø"/>
              <a:tabLst>
                <a:tab pos="285115" algn="l"/>
                <a:tab pos="285750" algn="l"/>
              </a:tabLst>
            </a:pPr>
            <a:r>
              <a:rPr spc="-5" dirty="0">
                <a:cs typeface="Arial"/>
              </a:rPr>
              <a:t>příp. ATB (infekční</a:t>
            </a:r>
            <a:r>
              <a:rPr spc="-50" dirty="0">
                <a:cs typeface="Arial"/>
              </a:rPr>
              <a:t> </a:t>
            </a:r>
            <a:r>
              <a:rPr spc="-5" dirty="0">
                <a:cs typeface="Arial"/>
              </a:rPr>
              <a:t>příčina</a:t>
            </a:r>
            <a:r>
              <a:rPr spc="-5" dirty="0">
                <a:cs typeface="Arial"/>
              </a:rPr>
              <a:t>)</a:t>
            </a:r>
            <a:endParaRPr dirty="0"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242729" y="1786138"/>
            <a:ext cx="2075688" cy="182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6834318" y="250456"/>
            <a:ext cx="2055875" cy="17998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 descr="https://cdn.myshoptet.com/usr/www.alfarescue.cz/user/shop/big/4205_respiracni-trenazer-plasti-med.jpg?5fc28b7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3" t="13340" r="26850" b="17883"/>
          <a:stretch/>
        </p:blipFill>
        <p:spPr bwMode="auto">
          <a:xfrm>
            <a:off x="8269542" y="4309259"/>
            <a:ext cx="19812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ovéPole 14"/>
          <p:cNvSpPr txBox="1"/>
          <p:nvPr/>
        </p:nvSpPr>
        <p:spPr>
          <a:xfrm>
            <a:off x="8242730" y="3614939"/>
            <a:ext cx="913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  <p:sp>
        <p:nvSpPr>
          <p:cNvPr id="16" name="TextovéPole 15"/>
          <p:cNvSpPr txBox="1"/>
          <p:nvPr/>
        </p:nvSpPr>
        <p:spPr>
          <a:xfrm>
            <a:off x="8470900" y="6246237"/>
            <a:ext cx="16786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https://cdn.myshoptet.com/</a:t>
            </a:r>
          </a:p>
          <a:p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413453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59468" y="930782"/>
            <a:ext cx="6102350" cy="8725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6570" marR="5080" indent="-1754505">
              <a:lnSpc>
                <a:spcPct val="80000"/>
              </a:lnSpc>
            </a:pPr>
            <a:r>
              <a:rPr spc="-5" dirty="0">
                <a:latin typeface="+mn-lt"/>
              </a:rPr>
              <a:t>Pooperační komplikace  respirační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04272" y="2207893"/>
            <a:ext cx="7840980" cy="4198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buClr>
                <a:srgbClr val="0AD0D9"/>
              </a:buClr>
              <a:buSzPct val="95454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Aspirace</a:t>
            </a:r>
            <a:endParaRPr dirty="0">
              <a:cs typeface="Arial"/>
            </a:endParaRPr>
          </a:p>
          <a:p>
            <a:pPr marL="298450" indent="-285750">
              <a:spcBef>
                <a:spcPts val="250"/>
              </a:spcBef>
              <a:buClr>
                <a:srgbClr val="0AD0D9"/>
              </a:buClr>
              <a:buSzPct val="95454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vniknutí </a:t>
            </a:r>
            <a:r>
              <a:rPr dirty="0">
                <a:cs typeface="Arial"/>
              </a:rPr>
              <a:t>pevných či </a:t>
            </a:r>
            <a:r>
              <a:rPr spc="-5" dirty="0">
                <a:cs typeface="Arial"/>
              </a:rPr>
              <a:t>tekutých látek do DC</a:t>
            </a:r>
            <a:endParaRPr dirty="0">
              <a:cs typeface="Arial"/>
            </a:endParaRPr>
          </a:p>
          <a:p>
            <a:pPr marL="298450" indent="-285750">
              <a:spcBef>
                <a:spcPts val="265"/>
              </a:spcBef>
              <a:buClr>
                <a:srgbClr val="0AD0D9"/>
              </a:buClr>
              <a:buSzPct val="95454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zvracení → vdechnutí kyselého </a:t>
            </a:r>
            <a:r>
              <a:rPr dirty="0">
                <a:cs typeface="Arial"/>
              </a:rPr>
              <a:t>žal. </a:t>
            </a:r>
            <a:r>
              <a:rPr spc="-5" dirty="0">
                <a:cs typeface="Arial"/>
              </a:rPr>
              <a:t>obsahu z</a:t>
            </a:r>
            <a:r>
              <a:rPr spc="110" dirty="0">
                <a:cs typeface="Arial"/>
              </a:rPr>
              <a:t> </a:t>
            </a:r>
            <a:r>
              <a:rPr spc="-5" dirty="0">
                <a:cs typeface="Arial"/>
              </a:rPr>
              <a:t>nosohltanu</a:t>
            </a:r>
            <a:endParaRPr dirty="0">
              <a:cs typeface="Arial"/>
            </a:endParaRPr>
          </a:p>
          <a:p>
            <a:pPr marL="298450" indent="-285750">
              <a:spcBef>
                <a:spcPts val="260"/>
              </a:spcBef>
              <a:buClr>
                <a:srgbClr val="0AD0D9"/>
              </a:buClr>
              <a:buSzPct val="95454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Akutní</a:t>
            </a:r>
            <a:r>
              <a:rPr spc="-80" dirty="0">
                <a:cs typeface="Arial"/>
              </a:rPr>
              <a:t> </a:t>
            </a:r>
            <a:r>
              <a:rPr spc="-5" dirty="0">
                <a:cs typeface="Arial"/>
              </a:rPr>
              <a:t>RI</a:t>
            </a:r>
            <a:endParaRPr dirty="0">
              <a:cs typeface="Arial"/>
            </a:endParaRPr>
          </a:p>
          <a:p>
            <a:pPr marL="691515" lvl="1" indent="-285750">
              <a:spcBef>
                <a:spcPts val="235"/>
              </a:spcBef>
              <a:buClr>
                <a:srgbClr val="0F6EC6"/>
              </a:buClr>
              <a:buSzPct val="85000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dirty="0">
                <a:cs typeface="Arial"/>
              </a:rPr>
              <a:t>cyanóza, </a:t>
            </a:r>
            <a:r>
              <a:rPr spc="-5" dirty="0">
                <a:cs typeface="Arial"/>
              </a:rPr>
              <a:t>dušnost, gasping, </a:t>
            </a:r>
            <a:r>
              <a:rPr dirty="0">
                <a:cs typeface="Arial"/>
              </a:rPr>
              <a:t>↑</a:t>
            </a:r>
            <a:r>
              <a:rPr spc="-80" dirty="0">
                <a:cs typeface="Arial"/>
              </a:rPr>
              <a:t> </a:t>
            </a:r>
            <a:r>
              <a:rPr dirty="0">
                <a:cs typeface="Arial"/>
              </a:rPr>
              <a:t>P</a:t>
            </a:r>
          </a:p>
          <a:p>
            <a:pPr marL="298450" indent="-285750">
              <a:spcBef>
                <a:spcPts val="254"/>
              </a:spcBef>
              <a:buClr>
                <a:srgbClr val="0AD0D9"/>
              </a:buClr>
              <a:buSzPct val="95454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0F6EC6"/>
                </a:solidFill>
                <a:cs typeface="Arial"/>
              </a:rPr>
              <a:t>Terapie</a:t>
            </a:r>
            <a:endParaRPr dirty="0">
              <a:cs typeface="Arial"/>
            </a:endParaRPr>
          </a:p>
          <a:p>
            <a:pPr marL="691515" lvl="1" indent="-285750">
              <a:spcBef>
                <a:spcPts val="245"/>
              </a:spcBef>
              <a:buClr>
                <a:srgbClr val="0F6EC6"/>
              </a:buClr>
              <a:buSzPct val="85000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lang="cs-CZ" spc="-5" dirty="0">
                <a:cs typeface="Arial"/>
              </a:rPr>
              <a:t>Bronchoskopické </a:t>
            </a:r>
            <a:r>
              <a:rPr dirty="0" err="1">
                <a:cs typeface="Arial"/>
              </a:rPr>
              <a:t>odsátí</a:t>
            </a:r>
            <a:r>
              <a:rPr dirty="0">
                <a:cs typeface="Arial"/>
              </a:rPr>
              <a:t> </a:t>
            </a:r>
            <a:r>
              <a:rPr dirty="0">
                <a:cs typeface="Arial"/>
              </a:rPr>
              <a:t>z</a:t>
            </a:r>
            <a:r>
              <a:rPr spc="-105" dirty="0">
                <a:cs typeface="Arial"/>
              </a:rPr>
              <a:t> </a:t>
            </a:r>
            <a:r>
              <a:rPr dirty="0">
                <a:cs typeface="Arial"/>
              </a:rPr>
              <a:t>DC</a:t>
            </a:r>
          </a:p>
          <a:p>
            <a:pPr marL="691515" lvl="1" indent="-285750">
              <a:spcBef>
                <a:spcPts val="240"/>
              </a:spcBef>
              <a:buClr>
                <a:srgbClr val="0F6EC6"/>
              </a:buClr>
              <a:buSzPct val="85000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ATB</a:t>
            </a:r>
            <a:endParaRPr dirty="0">
              <a:cs typeface="Arial"/>
            </a:endParaRPr>
          </a:p>
          <a:p>
            <a:pPr marL="691515" lvl="1" indent="-285750">
              <a:spcBef>
                <a:spcPts val="225"/>
              </a:spcBef>
              <a:buClr>
                <a:srgbClr val="0F6EC6"/>
              </a:buClr>
              <a:buSzPct val="85000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dirty="0">
                <a:cs typeface="Arial"/>
              </a:rPr>
              <a:t>UPV</a:t>
            </a:r>
          </a:p>
          <a:p>
            <a:pPr marL="298450" indent="-285750">
              <a:spcBef>
                <a:spcPts val="254"/>
              </a:spcBef>
              <a:buClr>
                <a:srgbClr val="0AD0D9"/>
              </a:buClr>
              <a:buSzPct val="95454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10" dirty="0">
                <a:solidFill>
                  <a:srgbClr val="E2D700"/>
                </a:solidFill>
                <a:cs typeface="Arial"/>
              </a:rPr>
              <a:t>PREVENCE</a:t>
            </a:r>
            <a:endParaRPr dirty="0">
              <a:cs typeface="Arial"/>
            </a:endParaRPr>
          </a:p>
          <a:p>
            <a:pPr marL="691515" lvl="1" indent="-285750">
              <a:spcBef>
                <a:spcPts val="245"/>
              </a:spcBef>
              <a:buClr>
                <a:srgbClr val="0F6EC6"/>
              </a:buClr>
              <a:buSzPct val="85000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dirty="0">
                <a:cs typeface="Arial"/>
              </a:rPr>
              <a:t>NGS, </a:t>
            </a:r>
            <a:r>
              <a:rPr spc="-5" dirty="0">
                <a:cs typeface="Arial"/>
              </a:rPr>
              <a:t>poop. </a:t>
            </a:r>
            <a:r>
              <a:rPr dirty="0">
                <a:cs typeface="Arial"/>
              </a:rPr>
              <a:t>péče </a:t>
            </a:r>
            <a:r>
              <a:rPr spc="-5" dirty="0">
                <a:cs typeface="Arial"/>
              </a:rPr>
              <a:t>(polosed), omezený p.o. příjem před</a:t>
            </a:r>
            <a:r>
              <a:rPr spc="-60" dirty="0">
                <a:cs typeface="Arial"/>
              </a:rPr>
              <a:t> </a:t>
            </a:r>
            <a:r>
              <a:rPr spc="-5" dirty="0">
                <a:cs typeface="Arial"/>
              </a:rPr>
              <a:t>výkonem</a:t>
            </a:r>
            <a:endParaRPr dirty="0">
              <a:cs typeface="Arial"/>
            </a:endParaRPr>
          </a:p>
          <a:p>
            <a:pPr marL="742950" lvl="1" indent="-285750">
              <a:spcBef>
                <a:spcPts val="40"/>
              </a:spcBef>
              <a:buClr>
                <a:srgbClr val="0F6EC6"/>
              </a:buClr>
              <a:buFont typeface="Wingdings" panose="05000000000000000000" pitchFamily="2" charset="2"/>
              <a:buChar char="Ø"/>
            </a:pPr>
            <a:endParaRPr dirty="0">
              <a:cs typeface="Times New Roman"/>
            </a:endParaRPr>
          </a:p>
          <a:p>
            <a:pPr marL="298450" indent="-285750">
              <a:buClr>
                <a:srgbClr val="0AD0D9"/>
              </a:buClr>
              <a:buSzPct val="95454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!!! </a:t>
            </a:r>
            <a:r>
              <a:rPr spc="-5" dirty="0">
                <a:cs typeface="Arial"/>
              </a:rPr>
              <a:t>bronchopneumonie, </a:t>
            </a:r>
            <a:r>
              <a:rPr spc="-5" dirty="0" err="1">
                <a:cs typeface="Arial"/>
              </a:rPr>
              <a:t>Mendelsonův</a:t>
            </a:r>
            <a:r>
              <a:rPr spc="-5" dirty="0">
                <a:cs typeface="Arial"/>
              </a:rPr>
              <a:t> </a:t>
            </a:r>
            <a:r>
              <a:rPr spc="-5" dirty="0" err="1">
                <a:cs typeface="Arial"/>
              </a:rPr>
              <a:t>syndrom</a:t>
            </a:r>
            <a:r>
              <a:rPr lang="cs-CZ" spc="-5" dirty="0">
                <a:cs typeface="Arial"/>
              </a:rPr>
              <a:t>(</a:t>
            </a:r>
            <a:r>
              <a:rPr lang="cs-CZ" dirty="0"/>
              <a:t> vdechnutí žaludečního obsahu, což následně vyvolá těžký chemický zápal plic)</a:t>
            </a:r>
            <a:r>
              <a:rPr spc="-5" dirty="0">
                <a:cs typeface="Arial"/>
              </a:rPr>
              <a:t>, </a:t>
            </a:r>
            <a:r>
              <a:rPr spc="-10" dirty="0">
                <a:cs typeface="Arial"/>
              </a:rPr>
              <a:t>ARDS</a:t>
            </a:r>
            <a:r>
              <a:rPr spc="105" dirty="0">
                <a:cs typeface="Arial"/>
              </a:rPr>
              <a:t> </a:t>
            </a:r>
            <a:r>
              <a:rPr spc="-5" dirty="0">
                <a:solidFill>
                  <a:srgbClr val="D60013"/>
                </a:solidFill>
                <a:cs typeface="Arial"/>
              </a:rPr>
              <a:t>!!!</a:t>
            </a:r>
            <a:endParaRPr dirty="0">
              <a:cs typeface="Arial"/>
            </a:endParaRPr>
          </a:p>
        </p:txBody>
      </p:sp>
      <p:pic>
        <p:nvPicPr>
          <p:cNvPr id="4098" name="Picture 2" descr="C:\Users\galuskovas\Pictures\stavba-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03823" y="1171994"/>
            <a:ext cx="2282857" cy="2919143"/>
          </a:xfrm>
          <a:prstGeom prst="rect">
            <a:avLst/>
          </a:prstGeom>
          <a:noFill/>
        </p:spPr>
      </p:pic>
      <p:sp>
        <p:nvSpPr>
          <p:cNvPr id="7" name="TextovéPole 6"/>
          <p:cNvSpPr txBox="1"/>
          <p:nvPr/>
        </p:nvSpPr>
        <p:spPr>
          <a:xfrm>
            <a:off x="7803823" y="4086225"/>
            <a:ext cx="2350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https://www.zsben.cz/labyrint/?p=10217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90488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03300" y="885825"/>
            <a:ext cx="7331086" cy="441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7839" marR="5080" indent="-1755775">
              <a:lnSpc>
                <a:spcPct val="80000"/>
              </a:lnSpc>
            </a:pPr>
            <a:r>
              <a:rPr spc="-5" dirty="0">
                <a:latin typeface="+mn-lt"/>
              </a:rPr>
              <a:t>Pooperační komplikace  respirační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22300" y="2146426"/>
            <a:ext cx="8991600" cy="32496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solidFill>
                  <a:srgbClr val="D60013"/>
                </a:solidFill>
                <a:cs typeface="Arial"/>
              </a:rPr>
              <a:t>Bronchopneumonie</a:t>
            </a:r>
            <a:endParaRPr dirty="0">
              <a:cs typeface="Arial"/>
            </a:endParaRPr>
          </a:p>
          <a:p>
            <a:pPr marL="298450" indent="-285750">
              <a:spcBef>
                <a:spcPts val="310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vzniká druhotně, na podkladě</a:t>
            </a:r>
            <a:r>
              <a:rPr spc="-65" dirty="0">
                <a:cs typeface="Arial"/>
              </a:rPr>
              <a:t> </a:t>
            </a:r>
            <a:r>
              <a:rPr dirty="0">
                <a:cs typeface="Arial"/>
              </a:rPr>
              <a:t>atelektázy</a:t>
            </a:r>
            <a:endParaRPr dirty="0">
              <a:cs typeface="Arial"/>
            </a:endParaRPr>
          </a:p>
          <a:p>
            <a:pPr marL="298450" indent="-285750">
              <a:spcBef>
                <a:spcPts val="310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nejčastější poop.</a:t>
            </a:r>
            <a:r>
              <a:rPr spc="-95" dirty="0">
                <a:cs typeface="Arial"/>
              </a:rPr>
              <a:t> </a:t>
            </a:r>
            <a:r>
              <a:rPr dirty="0">
                <a:cs typeface="Arial"/>
              </a:rPr>
              <a:t>komplikace</a:t>
            </a:r>
            <a:endParaRPr dirty="0">
              <a:cs typeface="Arial"/>
            </a:endParaRPr>
          </a:p>
          <a:p>
            <a:pPr marL="298450" marR="5080" indent="-285750">
              <a:lnSpc>
                <a:spcPts val="2810"/>
              </a:lnSpc>
              <a:spcBef>
                <a:spcPts val="675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zavlečení infekce do DC při </a:t>
            </a:r>
            <a:r>
              <a:rPr spc="-5" dirty="0">
                <a:cs typeface="Arial"/>
              </a:rPr>
              <a:t>OTI </a:t>
            </a:r>
            <a:r>
              <a:rPr dirty="0">
                <a:cs typeface="Arial"/>
              </a:rPr>
              <a:t>a následné UPV,  aspirace</a:t>
            </a:r>
            <a:endParaRPr dirty="0">
              <a:cs typeface="Arial"/>
            </a:endParaRPr>
          </a:p>
          <a:p>
            <a:pPr marL="298450" indent="-285750">
              <a:spcBef>
                <a:spcPts val="280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subfebrilie, </a:t>
            </a:r>
            <a:r>
              <a:rPr dirty="0">
                <a:cs typeface="Arial"/>
              </a:rPr>
              <a:t>kašel s ↑</a:t>
            </a:r>
            <a:r>
              <a:rPr spc="-20" dirty="0">
                <a:cs typeface="Arial"/>
              </a:rPr>
              <a:t> </a:t>
            </a:r>
            <a:r>
              <a:rPr dirty="0">
                <a:cs typeface="Arial"/>
              </a:rPr>
              <a:t>expektorací</a:t>
            </a:r>
            <a:endParaRPr dirty="0">
              <a:cs typeface="Arial"/>
            </a:endParaRPr>
          </a:p>
          <a:p>
            <a:pPr marL="298450" indent="-285750">
              <a:spcBef>
                <a:spcPts val="310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solidFill>
                  <a:srgbClr val="0F6EC6"/>
                </a:solidFill>
                <a:cs typeface="Arial"/>
              </a:rPr>
              <a:t>Prevence a</a:t>
            </a:r>
            <a:r>
              <a:rPr spc="-95" dirty="0">
                <a:solidFill>
                  <a:srgbClr val="0F6EC6"/>
                </a:solidFill>
                <a:cs typeface="Arial"/>
              </a:rPr>
              <a:t> </a:t>
            </a:r>
            <a:r>
              <a:rPr dirty="0">
                <a:solidFill>
                  <a:srgbClr val="0F6EC6"/>
                </a:solidFill>
                <a:cs typeface="Arial"/>
              </a:rPr>
              <a:t>terapie</a:t>
            </a:r>
            <a:endParaRPr dirty="0">
              <a:cs typeface="Arial"/>
            </a:endParaRPr>
          </a:p>
          <a:p>
            <a:pPr marL="691515" lvl="1" indent="-285750">
              <a:spcBef>
                <a:spcPts val="270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145" algn="l"/>
                <a:tab pos="652780" algn="l"/>
              </a:tabLst>
            </a:pPr>
            <a:r>
              <a:rPr spc="-5" dirty="0">
                <a:cs typeface="Arial"/>
              </a:rPr>
              <a:t>časná</a:t>
            </a:r>
            <a:r>
              <a:rPr spc="-95" dirty="0">
                <a:cs typeface="Arial"/>
              </a:rPr>
              <a:t> </a:t>
            </a:r>
            <a:r>
              <a:rPr dirty="0">
                <a:cs typeface="Arial"/>
              </a:rPr>
              <a:t>mobilizace</a:t>
            </a:r>
            <a:endParaRPr dirty="0">
              <a:cs typeface="Arial"/>
            </a:endParaRPr>
          </a:p>
          <a:p>
            <a:pPr marL="691515" lvl="1" indent="-285750">
              <a:spcBef>
                <a:spcPts val="275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145" algn="l"/>
                <a:tab pos="652780" algn="l"/>
              </a:tabLst>
            </a:pPr>
            <a:r>
              <a:rPr spc="-5" dirty="0">
                <a:cs typeface="Arial"/>
              </a:rPr>
              <a:t>ATB dle</a:t>
            </a:r>
            <a:r>
              <a:rPr spc="-90" dirty="0">
                <a:cs typeface="Arial"/>
              </a:rPr>
              <a:t> </a:t>
            </a:r>
            <a:r>
              <a:rPr dirty="0">
                <a:cs typeface="Arial"/>
              </a:rPr>
              <a:t>K+C</a:t>
            </a:r>
          </a:p>
          <a:p>
            <a:pPr marL="691515" lvl="1" indent="-285750">
              <a:spcBef>
                <a:spcPts val="285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145" algn="l"/>
                <a:tab pos="652780" algn="l"/>
              </a:tabLst>
            </a:pPr>
            <a:r>
              <a:rPr spc="-5" dirty="0">
                <a:cs typeface="Arial"/>
              </a:rPr>
              <a:t>intenzivní dechová</a:t>
            </a:r>
            <a:r>
              <a:rPr spc="-25" dirty="0">
                <a:cs typeface="Arial"/>
              </a:rPr>
              <a:t> </a:t>
            </a:r>
            <a:r>
              <a:rPr dirty="0">
                <a:cs typeface="Arial"/>
              </a:rPr>
              <a:t>RHB</a:t>
            </a:r>
          </a:p>
          <a:p>
            <a:pPr marL="691515" lvl="1" indent="-285750">
              <a:spcBef>
                <a:spcPts val="275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145" algn="l"/>
                <a:tab pos="652780" algn="l"/>
              </a:tabLst>
            </a:pPr>
            <a:r>
              <a:rPr spc="-5" dirty="0">
                <a:cs typeface="Arial"/>
              </a:rPr>
              <a:t>Ko</a:t>
            </a:r>
            <a:r>
              <a:rPr spc="-5" dirty="0">
                <a:cs typeface="Arial"/>
              </a:rPr>
              <a:t> RTG</a:t>
            </a:r>
            <a:r>
              <a:rPr spc="-75" dirty="0">
                <a:cs typeface="Arial"/>
              </a:rPr>
              <a:t> </a:t>
            </a:r>
            <a:r>
              <a:rPr spc="-10" dirty="0">
                <a:cs typeface="Arial"/>
              </a:rPr>
              <a:t>S+P</a:t>
            </a:r>
            <a:endParaRPr dirty="0">
              <a:cs typeface="Arial"/>
            </a:endParaRPr>
          </a:p>
        </p:txBody>
      </p:sp>
      <p:pic>
        <p:nvPicPr>
          <p:cNvPr id="3074" name="Picture 2" descr="Pneumonie - RTG | Medicína, nemoci, studium na 1. LF U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386" y="1788642"/>
            <a:ext cx="3420000" cy="362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6642100" y="5610225"/>
            <a:ext cx="2226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https://www.stefajir.cz/pneumonie-rtg</a:t>
            </a:r>
          </a:p>
        </p:txBody>
      </p:sp>
    </p:spTree>
    <p:extLst>
      <p:ext uri="{BB962C8B-B14F-4D97-AF65-F5344CB8AC3E}">
        <p14:creationId xmlns:p14="http://schemas.microsoft.com/office/powerpoint/2010/main" val="2645196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5"/>
            <a:ext cx="9278797" cy="5416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9775" marR="5080" indent="-1755775">
              <a:lnSpc>
                <a:spcPts val="4430"/>
              </a:lnSpc>
            </a:pPr>
            <a:r>
              <a:rPr spc="-5" dirty="0">
                <a:latin typeface="+mn-lt"/>
              </a:rPr>
              <a:t>Pooperační komplikace  respirační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22300" y="2324225"/>
            <a:ext cx="8434717" cy="33598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b="1" spc="-5" dirty="0">
                <a:solidFill>
                  <a:srgbClr val="D60013"/>
                </a:solidFill>
                <a:cs typeface="Arial"/>
              </a:rPr>
              <a:t>Podrážd</a:t>
            </a:r>
            <a:r>
              <a:rPr spc="-5" dirty="0">
                <a:solidFill>
                  <a:srgbClr val="D60013"/>
                </a:solidFill>
                <a:cs typeface="Arial"/>
              </a:rPr>
              <a:t>ě</a:t>
            </a:r>
            <a:r>
              <a:rPr b="1" spc="-5" dirty="0">
                <a:solidFill>
                  <a:srgbClr val="D60013"/>
                </a:solidFill>
                <a:cs typeface="Arial"/>
              </a:rPr>
              <a:t>ní hrtanu </a:t>
            </a:r>
            <a:r>
              <a:rPr b="1" dirty="0">
                <a:solidFill>
                  <a:srgbClr val="D60013"/>
                </a:solidFill>
                <a:cs typeface="Arial"/>
              </a:rPr>
              <a:t>a </a:t>
            </a:r>
            <a:r>
              <a:rPr b="1" spc="-5" dirty="0">
                <a:solidFill>
                  <a:srgbClr val="D60013"/>
                </a:solidFill>
                <a:cs typeface="Arial"/>
              </a:rPr>
              <a:t>nosohltanu po</a:t>
            </a:r>
            <a:r>
              <a:rPr b="1" spc="-80" dirty="0">
                <a:solidFill>
                  <a:srgbClr val="D60013"/>
                </a:solidFill>
                <a:cs typeface="Arial"/>
              </a:rPr>
              <a:t> </a:t>
            </a:r>
            <a:r>
              <a:rPr b="1" spc="-10" dirty="0">
                <a:solidFill>
                  <a:srgbClr val="D60013"/>
                </a:solidFill>
                <a:cs typeface="Arial"/>
              </a:rPr>
              <a:t>OTI</a:t>
            </a:r>
            <a:endParaRPr dirty="0">
              <a:cs typeface="Arial"/>
            </a:endParaRPr>
          </a:p>
          <a:p>
            <a:pPr marL="691515" lvl="1" indent="-285750">
              <a:spcBef>
                <a:spcPts val="409"/>
              </a:spcBef>
              <a:buClr>
                <a:srgbClr val="0F6EC6"/>
              </a:buClr>
              <a:buSzPct val="85000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Constantia"/>
              </a:rPr>
              <a:t>„</a:t>
            </a:r>
            <a:r>
              <a:rPr spc="-5" dirty="0">
                <a:cs typeface="Arial"/>
              </a:rPr>
              <a:t>škrábání</a:t>
            </a:r>
            <a:r>
              <a:rPr spc="-5" dirty="0">
                <a:cs typeface="Constantia"/>
              </a:rPr>
              <a:t>“ </a:t>
            </a:r>
            <a:r>
              <a:rPr dirty="0">
                <a:cs typeface="Arial"/>
              </a:rPr>
              <a:t>v </a:t>
            </a:r>
            <a:r>
              <a:rPr spc="-5" dirty="0">
                <a:cs typeface="Arial"/>
              </a:rPr>
              <a:t>krku, bolestivé</a:t>
            </a:r>
            <a:r>
              <a:rPr spc="-10" dirty="0">
                <a:cs typeface="Arial"/>
              </a:rPr>
              <a:t> </a:t>
            </a:r>
            <a:r>
              <a:rPr dirty="0">
                <a:cs typeface="Arial"/>
              </a:rPr>
              <a:t>polykání</a:t>
            </a:r>
            <a:endParaRPr dirty="0">
              <a:cs typeface="Arial"/>
            </a:endParaRPr>
          </a:p>
          <a:p>
            <a:pPr marL="298450" indent="-285750">
              <a:spcBef>
                <a:spcPts val="630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b="1" spc="-5" dirty="0">
                <a:solidFill>
                  <a:srgbClr val="D60013"/>
                </a:solidFill>
                <a:cs typeface="Arial"/>
              </a:rPr>
              <a:t>Pneumotorax,</a:t>
            </a:r>
            <a:r>
              <a:rPr b="1" spc="-55" dirty="0">
                <a:solidFill>
                  <a:srgbClr val="D60013"/>
                </a:solidFill>
                <a:cs typeface="Arial"/>
              </a:rPr>
              <a:t> </a:t>
            </a:r>
            <a:r>
              <a:rPr b="1" spc="-5" dirty="0">
                <a:solidFill>
                  <a:srgbClr val="D60013"/>
                </a:solidFill>
                <a:cs typeface="Arial"/>
              </a:rPr>
              <a:t>hemotorax</a:t>
            </a:r>
            <a:endParaRPr dirty="0">
              <a:cs typeface="Arial"/>
            </a:endParaRPr>
          </a:p>
          <a:p>
            <a:pPr marL="298450" indent="-285750">
              <a:spcBef>
                <a:spcPts val="56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b="1" spc="-10" dirty="0">
                <a:solidFill>
                  <a:srgbClr val="D60013"/>
                </a:solidFill>
                <a:cs typeface="Arial"/>
              </a:rPr>
              <a:t>Plicní</a:t>
            </a:r>
            <a:r>
              <a:rPr b="1" spc="-70" dirty="0">
                <a:solidFill>
                  <a:srgbClr val="D60013"/>
                </a:solidFill>
                <a:cs typeface="Arial"/>
              </a:rPr>
              <a:t> </a:t>
            </a:r>
            <a:r>
              <a:rPr b="1" spc="-5" dirty="0">
                <a:solidFill>
                  <a:srgbClr val="D60013"/>
                </a:solidFill>
                <a:cs typeface="Arial"/>
              </a:rPr>
              <a:t>edém</a:t>
            </a:r>
            <a:endParaRPr dirty="0">
              <a:cs typeface="Arial"/>
            </a:endParaRPr>
          </a:p>
          <a:p>
            <a:pPr marL="691515" lvl="1" indent="-285750">
              <a:spcBef>
                <a:spcPts val="495"/>
              </a:spcBef>
              <a:buClr>
                <a:srgbClr val="0F6EC6"/>
              </a:buClr>
              <a:buSzPct val="85000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dirty="0">
                <a:cs typeface="Arial"/>
              </a:rPr>
              <a:t>↑ </a:t>
            </a:r>
            <a:r>
              <a:rPr spc="-5" dirty="0">
                <a:cs typeface="Arial"/>
              </a:rPr>
              <a:t>množství tekutin (inf.</a:t>
            </a:r>
            <a:r>
              <a:rPr spc="-80" dirty="0">
                <a:cs typeface="Arial"/>
              </a:rPr>
              <a:t> </a:t>
            </a:r>
            <a:r>
              <a:rPr spc="-5" dirty="0">
                <a:cs typeface="Arial"/>
              </a:rPr>
              <a:t>terapie</a:t>
            </a:r>
            <a:r>
              <a:rPr spc="-5" dirty="0">
                <a:cs typeface="Arial"/>
              </a:rPr>
              <a:t>)</a:t>
            </a:r>
            <a:endParaRPr dirty="0">
              <a:cs typeface="Arial"/>
            </a:endParaRPr>
          </a:p>
          <a:p>
            <a:pPr marL="691515" lvl="1" indent="-285750">
              <a:spcBef>
                <a:spcPts val="465"/>
              </a:spcBef>
              <a:buClr>
                <a:srgbClr val="0F6EC6"/>
              </a:buClr>
              <a:buSzPct val="85000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CVP, </a:t>
            </a:r>
            <a:r>
              <a:rPr dirty="0">
                <a:cs typeface="Arial"/>
              </a:rPr>
              <a:t>bilance</a:t>
            </a:r>
            <a:r>
              <a:rPr spc="-95" dirty="0">
                <a:cs typeface="Arial"/>
              </a:rPr>
              <a:t> </a:t>
            </a:r>
            <a:r>
              <a:rPr dirty="0">
                <a:cs typeface="Arial"/>
              </a:rPr>
              <a:t>P+V</a:t>
            </a:r>
          </a:p>
          <a:p>
            <a:pPr marL="691515" marR="5080" lvl="1" indent="-285750">
              <a:spcBef>
                <a:spcPts val="480"/>
              </a:spcBef>
              <a:buClr>
                <a:srgbClr val="0F6EC6"/>
              </a:buClr>
              <a:buSzPct val="85000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dirty="0">
                <a:cs typeface="Arial"/>
              </a:rPr>
              <a:t>↑ </a:t>
            </a:r>
            <a:r>
              <a:rPr spc="-5" dirty="0">
                <a:cs typeface="Arial"/>
              </a:rPr>
              <a:t>vykašlávání </a:t>
            </a:r>
            <a:r>
              <a:rPr dirty="0">
                <a:cs typeface="Arial"/>
              </a:rPr>
              <a:t>x odsávání </a:t>
            </a:r>
            <a:r>
              <a:rPr spc="-5" dirty="0">
                <a:cs typeface="Arial"/>
              </a:rPr>
              <a:t>zpěněného sputa </a:t>
            </a:r>
            <a:r>
              <a:rPr spc="5" dirty="0">
                <a:cs typeface="Arial"/>
              </a:rPr>
              <a:t>→ </a:t>
            </a:r>
            <a:r>
              <a:rPr spc="-5" dirty="0">
                <a:cs typeface="Arial"/>
              </a:rPr>
              <a:t>restrikce tekutin</a:t>
            </a:r>
            <a:r>
              <a:rPr spc="-5" dirty="0">
                <a:cs typeface="Arial"/>
              </a:rPr>
              <a:t>,  </a:t>
            </a:r>
            <a:endParaRPr lang="cs-CZ" spc="-5" dirty="0" smtClean="0">
              <a:cs typeface="Arial"/>
            </a:endParaRPr>
          </a:p>
          <a:p>
            <a:pPr marL="405765" marR="5080" lvl="1">
              <a:spcBef>
                <a:spcPts val="480"/>
              </a:spcBef>
              <a:buClr>
                <a:srgbClr val="0F6EC6"/>
              </a:buClr>
              <a:buSzPct val="85000"/>
              <a:tabLst>
                <a:tab pos="652780" algn="l"/>
              </a:tabLst>
            </a:pPr>
            <a:r>
              <a:rPr lang="cs-CZ" spc="-5" dirty="0" smtClean="0">
                <a:cs typeface="Arial"/>
              </a:rPr>
              <a:t>       </a:t>
            </a:r>
            <a:r>
              <a:rPr spc="-5" dirty="0" err="1" smtClean="0">
                <a:cs typeface="Arial"/>
              </a:rPr>
              <a:t>diuretika</a:t>
            </a:r>
            <a:r>
              <a:rPr spc="-5" dirty="0">
                <a:cs typeface="Arial"/>
              </a:rPr>
              <a:t>, O</a:t>
            </a:r>
            <a:r>
              <a:rPr spc="-7" baseline="-21367" dirty="0">
                <a:cs typeface="Arial"/>
              </a:rPr>
              <a:t>2</a:t>
            </a:r>
            <a:r>
              <a:rPr spc="-5" dirty="0">
                <a:cs typeface="Arial"/>
              </a:rPr>
              <a:t>,</a:t>
            </a:r>
            <a:r>
              <a:rPr spc="-80" dirty="0">
                <a:cs typeface="Arial"/>
              </a:rPr>
              <a:t> </a:t>
            </a:r>
            <a:r>
              <a:rPr dirty="0">
                <a:cs typeface="Arial"/>
              </a:rPr>
              <a:t>CRRT</a:t>
            </a:r>
          </a:p>
          <a:p>
            <a:pPr marL="298450" indent="-285750">
              <a:spcBef>
                <a:spcPts val="54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b="1" spc="-5" dirty="0">
                <a:solidFill>
                  <a:srgbClr val="D60013"/>
                </a:solidFill>
                <a:cs typeface="Arial"/>
              </a:rPr>
              <a:t>Apnoe</a:t>
            </a:r>
            <a:endParaRPr dirty="0">
              <a:cs typeface="Arial"/>
            </a:endParaRPr>
          </a:p>
          <a:p>
            <a:pPr marL="691515" lvl="1" indent="-285750">
              <a:spcBef>
                <a:spcPts val="495"/>
              </a:spcBef>
              <a:buClr>
                <a:srgbClr val="0F6EC6"/>
              </a:buClr>
              <a:buSzPct val="85000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odeznívání CA</a:t>
            </a:r>
            <a:r>
              <a:rPr spc="-40" dirty="0">
                <a:cs typeface="Arial"/>
              </a:rPr>
              <a:t> </a:t>
            </a:r>
            <a:r>
              <a:rPr spc="-5" dirty="0">
                <a:cs typeface="Arial"/>
              </a:rPr>
              <a:t>(myorelaxancií</a:t>
            </a:r>
            <a:r>
              <a:rPr spc="-5" dirty="0">
                <a:cs typeface="Arial"/>
              </a:rPr>
              <a:t>)</a:t>
            </a:r>
            <a:endParaRPr dirty="0">
              <a:cs typeface="Arial"/>
            </a:endParaRPr>
          </a:p>
        </p:txBody>
      </p:sp>
      <p:pic>
        <p:nvPicPr>
          <p:cNvPr id="4098" name="Picture 2" descr="Plicní edé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1046842"/>
            <a:ext cx="2664000" cy="343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7556500" y="4238625"/>
            <a:ext cx="21066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</a:t>
            </a:r>
            <a:r>
              <a:rPr lang="cs-CZ" sz="1000" dirty="0" smtClean="0"/>
              <a:t>www.sonoatlas.cz/source/04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461201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03300" y="657225"/>
            <a:ext cx="8982799" cy="861260"/>
          </a:xfrm>
          <a:prstGeom prst="rect">
            <a:avLst/>
          </a:prstGeom>
        </p:spPr>
        <p:txBody>
          <a:bodyPr vert="horz" wrap="square" lIns="0" tIns="90931" rIns="0" bIns="0" rtlCol="0">
            <a:spAutoFit/>
          </a:bodyPr>
          <a:lstStyle/>
          <a:p>
            <a:pPr marL="829310"/>
            <a:r>
              <a:rPr sz="5000" spc="-5" dirty="0">
                <a:latin typeface="+mn-lt"/>
              </a:rPr>
              <a:t>Poruchy</a:t>
            </a:r>
            <a:r>
              <a:rPr sz="5000" spc="-50" dirty="0">
                <a:latin typeface="+mn-lt"/>
              </a:rPr>
              <a:t> </a:t>
            </a:r>
            <a:r>
              <a:rPr sz="5000" spc="-5" dirty="0">
                <a:latin typeface="+mn-lt"/>
              </a:rPr>
              <a:t>hemostázy</a:t>
            </a:r>
            <a:endParaRPr sz="5000" dirty="0">
              <a:latin typeface="+mn-l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55700" y="1724025"/>
            <a:ext cx="7960373" cy="4148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buClr>
                <a:srgbClr val="0AD0D9"/>
              </a:buClr>
              <a:buSzPct val="95454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Krvácení z </a:t>
            </a:r>
            <a:r>
              <a:rPr dirty="0">
                <a:solidFill>
                  <a:srgbClr val="D60013"/>
                </a:solidFill>
                <a:cs typeface="Arial"/>
              </a:rPr>
              <a:t>op. </a:t>
            </a:r>
            <a:r>
              <a:rPr spc="-5" dirty="0">
                <a:solidFill>
                  <a:srgbClr val="D60013"/>
                </a:solidFill>
                <a:cs typeface="Arial"/>
              </a:rPr>
              <a:t>rány,</a:t>
            </a:r>
            <a:r>
              <a:rPr spc="-35" dirty="0">
                <a:solidFill>
                  <a:srgbClr val="D60013"/>
                </a:solidFill>
                <a:cs typeface="Arial"/>
              </a:rPr>
              <a:t> </a:t>
            </a:r>
            <a:r>
              <a:rPr dirty="0">
                <a:solidFill>
                  <a:srgbClr val="D60013"/>
                </a:solidFill>
                <a:cs typeface="Arial"/>
              </a:rPr>
              <a:t>drénů</a:t>
            </a:r>
            <a:endParaRPr dirty="0">
              <a:cs typeface="Arial"/>
            </a:endParaRPr>
          </a:p>
          <a:p>
            <a:pPr marL="298450" marR="5080" indent="-285750">
              <a:lnSpc>
                <a:spcPct val="80000"/>
              </a:lnSpc>
              <a:spcBef>
                <a:spcPts val="525"/>
              </a:spcBef>
              <a:buClr>
                <a:srgbClr val="0AD0D9"/>
              </a:buClr>
              <a:buSzPct val="95454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Při </a:t>
            </a:r>
            <a:r>
              <a:rPr dirty="0">
                <a:cs typeface="Arial"/>
              </a:rPr>
              <a:t>probouzení </a:t>
            </a:r>
            <a:r>
              <a:rPr spc="-5" dirty="0">
                <a:cs typeface="Arial"/>
              </a:rPr>
              <a:t>z CA (↑ TK), </a:t>
            </a:r>
            <a:r>
              <a:rPr dirty="0">
                <a:cs typeface="Arial"/>
              </a:rPr>
              <a:t>sklouznutí </a:t>
            </a:r>
            <a:r>
              <a:rPr spc="-5" dirty="0">
                <a:cs typeface="Arial"/>
              </a:rPr>
              <a:t>stehu, narušení cévní  stěny např.</a:t>
            </a:r>
            <a:r>
              <a:rPr spc="-55" dirty="0">
                <a:cs typeface="Arial"/>
              </a:rPr>
              <a:t> </a:t>
            </a:r>
            <a:r>
              <a:rPr dirty="0">
                <a:cs typeface="Arial"/>
              </a:rPr>
              <a:t>drénem</a:t>
            </a:r>
            <a:endParaRPr dirty="0">
              <a:cs typeface="Arial"/>
            </a:endParaRPr>
          </a:p>
          <a:p>
            <a:pPr marL="298450" indent="-285750">
              <a:lnSpc>
                <a:spcPts val="2640"/>
              </a:lnSpc>
              <a:buClr>
                <a:srgbClr val="0AD0D9"/>
              </a:buClr>
              <a:buSzPct val="95454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Krev vytéká z rány</a:t>
            </a:r>
            <a:r>
              <a:rPr spc="-30" dirty="0">
                <a:cs typeface="Arial"/>
              </a:rPr>
              <a:t> </a:t>
            </a:r>
            <a:r>
              <a:rPr spc="-5" dirty="0">
                <a:cs typeface="Arial"/>
              </a:rPr>
              <a:t>ven</a:t>
            </a:r>
            <a:endParaRPr dirty="0">
              <a:cs typeface="Arial"/>
            </a:endParaRPr>
          </a:p>
          <a:p>
            <a:pPr marL="691515" lvl="1" indent="-285750">
              <a:lnSpc>
                <a:spcPts val="2395"/>
              </a:lnSpc>
              <a:buClr>
                <a:srgbClr val="0F6EC6"/>
              </a:buClr>
              <a:buSzPct val="85000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dirty="0">
                <a:cs typeface="Arial"/>
              </a:rPr>
              <a:t>přiložit další</a:t>
            </a:r>
            <a:r>
              <a:rPr spc="-125" dirty="0">
                <a:cs typeface="Arial"/>
              </a:rPr>
              <a:t> </a:t>
            </a:r>
            <a:r>
              <a:rPr spc="-5" dirty="0">
                <a:cs typeface="Arial"/>
              </a:rPr>
              <a:t>krytí</a:t>
            </a:r>
            <a:endParaRPr dirty="0">
              <a:cs typeface="Arial"/>
            </a:endParaRPr>
          </a:p>
          <a:p>
            <a:pPr marL="298450" indent="-285750">
              <a:lnSpc>
                <a:spcPts val="2635"/>
              </a:lnSpc>
              <a:buClr>
                <a:srgbClr val="0AD0D9"/>
              </a:buClr>
              <a:buSzPct val="95454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Krev </a:t>
            </a:r>
            <a:r>
              <a:rPr dirty="0">
                <a:cs typeface="Arial"/>
              </a:rPr>
              <a:t>se hromadí </a:t>
            </a:r>
            <a:r>
              <a:rPr spc="-5" dirty="0">
                <a:cs typeface="Arial"/>
              </a:rPr>
              <a:t>uvnitř →</a:t>
            </a:r>
            <a:r>
              <a:rPr spc="-30" dirty="0">
                <a:cs typeface="Arial"/>
              </a:rPr>
              <a:t> </a:t>
            </a:r>
            <a:r>
              <a:rPr spc="-5" dirty="0">
                <a:cs typeface="Arial"/>
              </a:rPr>
              <a:t>hematom</a:t>
            </a:r>
            <a:endParaRPr dirty="0">
              <a:cs typeface="Arial"/>
            </a:endParaRPr>
          </a:p>
          <a:p>
            <a:pPr marL="691515" lvl="1" indent="-285750">
              <a:lnSpc>
                <a:spcPts val="2400"/>
              </a:lnSpc>
              <a:buClr>
                <a:srgbClr val="0F6EC6"/>
              </a:buClr>
              <a:buSzPct val="85000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vypustit </a:t>
            </a:r>
            <a:r>
              <a:rPr dirty="0">
                <a:cs typeface="Arial"/>
              </a:rPr>
              <a:t>x</a:t>
            </a:r>
            <a:r>
              <a:rPr spc="-70" dirty="0">
                <a:cs typeface="Arial"/>
              </a:rPr>
              <a:t> </a:t>
            </a:r>
            <a:r>
              <a:rPr spc="-5" dirty="0">
                <a:cs typeface="Arial"/>
              </a:rPr>
              <a:t>revize</a:t>
            </a:r>
            <a:endParaRPr dirty="0">
              <a:cs typeface="Arial"/>
            </a:endParaRPr>
          </a:p>
          <a:p>
            <a:pPr marL="691515" lvl="1" indent="-285750">
              <a:buClr>
                <a:srgbClr val="0F6EC6"/>
              </a:buClr>
              <a:buSzPct val="85000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ztráta </a:t>
            </a:r>
            <a:r>
              <a:rPr dirty="0">
                <a:cs typeface="Arial"/>
              </a:rPr>
              <a:t>nad </a:t>
            </a:r>
            <a:r>
              <a:rPr spc="-5" dirty="0">
                <a:cs typeface="Arial"/>
              </a:rPr>
              <a:t>200 ml/hod</a:t>
            </a:r>
            <a:r>
              <a:rPr spc="-5" dirty="0">
                <a:cs typeface="Arial"/>
              </a:rPr>
              <a:t> </a:t>
            </a:r>
            <a:r>
              <a:rPr dirty="0">
                <a:cs typeface="Arial"/>
              </a:rPr>
              <a:t>v</a:t>
            </a:r>
            <a:r>
              <a:rPr spc="-80" dirty="0">
                <a:cs typeface="Arial"/>
              </a:rPr>
              <a:t> </a:t>
            </a:r>
            <a:r>
              <a:rPr spc="-5" dirty="0">
                <a:cs typeface="Arial"/>
              </a:rPr>
              <a:t>RD</a:t>
            </a:r>
            <a:endParaRPr dirty="0">
              <a:cs typeface="Arial"/>
            </a:endParaRPr>
          </a:p>
          <a:p>
            <a:pPr marL="298450" indent="-285750">
              <a:buClr>
                <a:srgbClr val="0AD0D9"/>
              </a:buClr>
              <a:buSzPct val="95454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U </a:t>
            </a:r>
            <a:r>
              <a:rPr dirty="0">
                <a:cs typeface="Arial"/>
              </a:rPr>
              <a:t>pac. </a:t>
            </a:r>
            <a:r>
              <a:rPr spc="-5" dirty="0">
                <a:cs typeface="Arial"/>
              </a:rPr>
              <a:t>s </a:t>
            </a:r>
            <a:r>
              <a:rPr dirty="0">
                <a:cs typeface="Arial"/>
              </a:rPr>
              <a:t>poruchou</a:t>
            </a:r>
            <a:r>
              <a:rPr spc="-40" dirty="0">
                <a:cs typeface="Arial"/>
              </a:rPr>
              <a:t> </a:t>
            </a:r>
            <a:r>
              <a:rPr spc="-5" dirty="0">
                <a:cs typeface="Arial"/>
              </a:rPr>
              <a:t>koagulace</a:t>
            </a:r>
            <a:endParaRPr dirty="0">
              <a:cs typeface="Arial"/>
            </a:endParaRPr>
          </a:p>
          <a:p>
            <a:pPr marL="298450" indent="-285750">
              <a:buClr>
                <a:srgbClr val="0AD0D9"/>
              </a:buClr>
              <a:buSzPct val="95454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masivní x</a:t>
            </a:r>
            <a:r>
              <a:rPr spc="-45" dirty="0">
                <a:cs typeface="Arial"/>
              </a:rPr>
              <a:t> </a:t>
            </a:r>
            <a:r>
              <a:rPr spc="-5" dirty="0">
                <a:cs typeface="Arial"/>
              </a:rPr>
              <a:t>mírné</a:t>
            </a:r>
            <a:endParaRPr dirty="0">
              <a:cs typeface="Arial"/>
            </a:endParaRPr>
          </a:p>
          <a:p>
            <a:pPr marL="298450" indent="-285750">
              <a:lnSpc>
                <a:spcPts val="2640"/>
              </a:lnSpc>
              <a:buClr>
                <a:srgbClr val="0AD0D9"/>
              </a:buClr>
              <a:buSzPct val="95454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0F6EC6"/>
                </a:solidFill>
                <a:cs typeface="Arial"/>
              </a:rPr>
              <a:t>Terapie</a:t>
            </a:r>
            <a:endParaRPr dirty="0">
              <a:cs typeface="Arial"/>
            </a:endParaRPr>
          </a:p>
          <a:p>
            <a:pPr marL="691515" lvl="1" indent="-285750">
              <a:lnSpc>
                <a:spcPts val="2400"/>
              </a:lnSpc>
              <a:buClr>
                <a:srgbClr val="0F6EC6"/>
              </a:buClr>
              <a:buSzPct val="85000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komprese steril. čtverci </a:t>
            </a:r>
            <a:r>
              <a:rPr dirty="0">
                <a:cs typeface="Arial"/>
              </a:rPr>
              <a:t>x </a:t>
            </a:r>
            <a:r>
              <a:rPr spc="-5" dirty="0">
                <a:cs typeface="Arial"/>
              </a:rPr>
              <a:t>sáček </a:t>
            </a:r>
            <a:r>
              <a:rPr dirty="0">
                <a:cs typeface="Arial"/>
              </a:rPr>
              <a:t>s</a:t>
            </a:r>
            <a:r>
              <a:rPr spc="-60" dirty="0">
                <a:cs typeface="Arial"/>
              </a:rPr>
              <a:t> </a:t>
            </a:r>
            <a:r>
              <a:rPr spc="-5" dirty="0">
                <a:cs typeface="Arial"/>
              </a:rPr>
              <a:t>pískem</a:t>
            </a:r>
            <a:endParaRPr dirty="0">
              <a:cs typeface="Arial"/>
            </a:endParaRPr>
          </a:p>
          <a:p>
            <a:pPr marL="691515" lvl="1" indent="-285750">
              <a:buClr>
                <a:srgbClr val="0F6EC6"/>
              </a:buClr>
              <a:buSzPct val="85000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MP,</a:t>
            </a:r>
            <a:r>
              <a:rPr spc="-95" dirty="0">
                <a:cs typeface="Arial"/>
              </a:rPr>
              <a:t> </a:t>
            </a:r>
            <a:r>
              <a:rPr spc="-5" dirty="0">
                <a:cs typeface="Arial"/>
              </a:rPr>
              <a:t>EM</a:t>
            </a:r>
            <a:endParaRPr dirty="0">
              <a:cs typeface="Arial"/>
            </a:endParaRPr>
          </a:p>
          <a:p>
            <a:pPr marL="691515" lvl="1" indent="-285750">
              <a:buClr>
                <a:srgbClr val="0F6EC6"/>
              </a:buClr>
              <a:buSzPct val="85000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dirty="0">
                <a:cs typeface="Arial"/>
              </a:rPr>
              <a:t>pečlivá</a:t>
            </a:r>
            <a:r>
              <a:rPr spc="-70" dirty="0">
                <a:cs typeface="Arial"/>
              </a:rPr>
              <a:t> </a:t>
            </a:r>
            <a:r>
              <a:rPr spc="-5" dirty="0">
                <a:cs typeface="Arial"/>
              </a:rPr>
              <a:t>monitorace</a:t>
            </a:r>
            <a:endParaRPr dirty="0">
              <a:cs typeface="Arial"/>
            </a:endParaRPr>
          </a:p>
          <a:p>
            <a:pPr marL="691515" lvl="1" indent="-285750">
              <a:buClr>
                <a:srgbClr val="0F6EC6"/>
              </a:buClr>
              <a:buSzPct val="85000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prevence hemoragického</a:t>
            </a:r>
            <a:r>
              <a:rPr spc="-45" dirty="0">
                <a:cs typeface="Arial"/>
              </a:rPr>
              <a:t> </a:t>
            </a:r>
            <a:r>
              <a:rPr dirty="0">
                <a:cs typeface="Arial"/>
              </a:rPr>
              <a:t>šoku</a:t>
            </a:r>
            <a:endParaRPr dirty="0">
              <a:cs typeface="Arial"/>
            </a:endParaRPr>
          </a:p>
        </p:txBody>
      </p:sp>
      <p:pic>
        <p:nvPicPr>
          <p:cNvPr id="6146" name="Picture 2" descr="C:\Users\galuskovas\Pictures\HCH2-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0034" y="2915580"/>
            <a:ext cx="2428875" cy="3162300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7327900" y="6077880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326822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8500" y="657225"/>
            <a:ext cx="9287599" cy="882805"/>
          </a:xfrm>
          <a:prstGeom prst="rect">
            <a:avLst/>
          </a:prstGeom>
        </p:spPr>
        <p:txBody>
          <a:bodyPr vert="horz" wrap="square" lIns="0" tIns="112267" rIns="0" bIns="0" rtlCol="0">
            <a:spAutoFit/>
          </a:bodyPr>
          <a:lstStyle/>
          <a:p>
            <a:pPr marL="494030"/>
            <a:r>
              <a:rPr sz="5000" spc="-5" dirty="0">
                <a:latin typeface="+mn-lt"/>
              </a:rPr>
              <a:t>Poruchy</a:t>
            </a:r>
            <a:r>
              <a:rPr sz="5000" spc="-85" dirty="0">
                <a:latin typeface="+mn-lt"/>
              </a:rPr>
              <a:t> </a:t>
            </a:r>
            <a:r>
              <a:rPr sz="5000" spc="-5" dirty="0">
                <a:latin typeface="+mn-lt"/>
              </a:rPr>
              <a:t>hemostázy</a:t>
            </a:r>
            <a:endParaRPr sz="5000" dirty="0">
              <a:latin typeface="+mn-l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0900" y="1647825"/>
            <a:ext cx="8415654" cy="4355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b="1" spc="-5" dirty="0">
                <a:solidFill>
                  <a:srgbClr val="D60013"/>
                </a:solidFill>
                <a:cs typeface="Arial"/>
              </a:rPr>
              <a:t>DIC</a:t>
            </a:r>
            <a:r>
              <a:rPr lang="cs-CZ" b="1" spc="-5" dirty="0">
                <a:solidFill>
                  <a:srgbClr val="D60013"/>
                </a:solidFill>
                <a:cs typeface="Arial"/>
              </a:rPr>
              <a:t> (</a:t>
            </a:r>
            <a:r>
              <a:rPr lang="cs-CZ" b="1" dirty="0" err="1">
                <a:solidFill>
                  <a:srgbClr val="FF0000"/>
                </a:solidFill>
              </a:rPr>
              <a:t>Diseminovaná</a:t>
            </a:r>
            <a:r>
              <a:rPr lang="cs-CZ" b="1" dirty="0">
                <a:solidFill>
                  <a:srgbClr val="FF0000"/>
                </a:solidFill>
              </a:rPr>
              <a:t> intravaskulární koagulace)</a:t>
            </a:r>
            <a:endParaRPr dirty="0">
              <a:solidFill>
                <a:srgbClr val="FF0000"/>
              </a:solidFill>
              <a:cs typeface="Arial"/>
            </a:endParaRPr>
          </a:p>
          <a:p>
            <a:pPr marL="298450" marR="5080" indent="-285750">
              <a:lnSpc>
                <a:spcPct val="150000"/>
              </a:lnSpc>
              <a:spcBef>
                <a:spcPts val="56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vznik mnohočetných kr. sraženin </a:t>
            </a:r>
            <a:r>
              <a:rPr dirty="0">
                <a:cs typeface="Arial"/>
              </a:rPr>
              <a:t>v </a:t>
            </a:r>
            <a:r>
              <a:rPr spc="-5" dirty="0">
                <a:cs typeface="Arial"/>
              </a:rPr>
              <a:t>cévách </a:t>
            </a:r>
            <a:r>
              <a:rPr dirty="0">
                <a:cs typeface="Arial"/>
              </a:rPr>
              <a:t>→ </a:t>
            </a:r>
            <a:r>
              <a:rPr spc="-5" dirty="0">
                <a:cs typeface="Arial"/>
              </a:rPr>
              <a:t>následky  pro celý organismus </a:t>
            </a:r>
            <a:r>
              <a:rPr dirty="0">
                <a:cs typeface="Arial"/>
              </a:rPr>
              <a:t>→ </a:t>
            </a:r>
            <a:r>
              <a:rPr spc="-5" dirty="0">
                <a:cs typeface="Arial"/>
              </a:rPr>
              <a:t>vede </a:t>
            </a:r>
            <a:r>
              <a:rPr dirty="0">
                <a:cs typeface="Arial"/>
              </a:rPr>
              <a:t>k </a:t>
            </a:r>
            <a:r>
              <a:rPr spc="-5" dirty="0">
                <a:cs typeface="Arial"/>
              </a:rPr>
              <a:t>těžkému poškození org.  (játra, ledviny, plíce) </a:t>
            </a:r>
            <a:r>
              <a:rPr dirty="0">
                <a:cs typeface="Arial"/>
              </a:rPr>
              <a:t>a </a:t>
            </a:r>
            <a:r>
              <a:rPr spc="-5" dirty="0">
                <a:cs typeface="Arial"/>
              </a:rPr>
              <a:t>selhání jejich fce </a:t>
            </a:r>
            <a:r>
              <a:rPr dirty="0">
                <a:cs typeface="Arial"/>
              </a:rPr>
              <a:t>→ </a:t>
            </a:r>
            <a:r>
              <a:rPr spc="-10" dirty="0">
                <a:cs typeface="Arial"/>
              </a:rPr>
              <a:t>ucpání </a:t>
            </a:r>
            <a:r>
              <a:rPr spc="-5" dirty="0">
                <a:cs typeface="Arial"/>
              </a:rPr>
              <a:t>cév </a:t>
            </a:r>
            <a:r>
              <a:rPr dirty="0">
                <a:cs typeface="Arial"/>
              </a:rPr>
              <a:t>→  </a:t>
            </a:r>
            <a:r>
              <a:rPr spc="-5" dirty="0">
                <a:cs typeface="Arial"/>
              </a:rPr>
              <a:t>ischemie tkání </a:t>
            </a:r>
            <a:r>
              <a:rPr dirty="0">
                <a:cs typeface="Arial"/>
              </a:rPr>
              <a:t>→ </a:t>
            </a:r>
            <a:r>
              <a:rPr spc="-5" dirty="0">
                <a:cs typeface="Arial"/>
              </a:rPr>
              <a:t>těžké </a:t>
            </a:r>
            <a:r>
              <a:rPr dirty="0">
                <a:cs typeface="Arial"/>
              </a:rPr>
              <a:t>a </a:t>
            </a:r>
            <a:r>
              <a:rPr spc="-5" dirty="0">
                <a:cs typeface="Arial"/>
              </a:rPr>
              <a:t>obtížně stavitelné krvácení  (hematurie, krvácení </a:t>
            </a:r>
            <a:r>
              <a:rPr spc="-10" dirty="0">
                <a:cs typeface="Arial"/>
              </a:rPr>
              <a:t>do</a:t>
            </a:r>
            <a:r>
              <a:rPr spc="-25" dirty="0">
                <a:cs typeface="Arial"/>
              </a:rPr>
              <a:t> </a:t>
            </a:r>
            <a:r>
              <a:rPr spc="-5" dirty="0">
                <a:cs typeface="Arial"/>
              </a:rPr>
              <a:t>GIT)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27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komplikace při </a:t>
            </a:r>
            <a:r>
              <a:rPr dirty="0">
                <a:cs typeface="Arial"/>
              </a:rPr>
              <a:t>operaci, </a:t>
            </a:r>
            <a:r>
              <a:rPr spc="-5" dirty="0">
                <a:cs typeface="Arial"/>
              </a:rPr>
              <a:t>porodu, septickém</a:t>
            </a:r>
            <a:r>
              <a:rPr spc="10" dirty="0">
                <a:cs typeface="Arial"/>
              </a:rPr>
              <a:t> </a:t>
            </a:r>
            <a:r>
              <a:rPr spc="-5" dirty="0">
                <a:cs typeface="Arial"/>
              </a:rPr>
              <a:t>šoku</a:t>
            </a:r>
            <a:endParaRPr dirty="0">
              <a:cs typeface="Arial"/>
            </a:endParaRPr>
          </a:p>
          <a:p>
            <a:pPr marL="285750" indent="-285750">
              <a:lnSpc>
                <a:spcPct val="150000"/>
              </a:lnSpc>
              <a:spcBef>
                <a:spcPts val="50"/>
              </a:spcBef>
              <a:buFont typeface="Wingdings" panose="05000000000000000000" pitchFamily="2" charset="2"/>
              <a:buChar char="Ø"/>
            </a:pPr>
            <a:endParaRPr dirty="0">
              <a:cs typeface="Times New Roman"/>
            </a:endParaRPr>
          </a:p>
          <a:p>
            <a:pPr marL="2984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spc="-5" dirty="0">
                <a:cs typeface="Arial"/>
              </a:rPr>
              <a:t>Stadia:</a:t>
            </a:r>
            <a:endParaRPr dirty="0">
              <a:cs typeface="Arial"/>
            </a:endParaRPr>
          </a:p>
          <a:p>
            <a:pPr marL="352425" indent="-339725">
              <a:lnSpc>
                <a:spcPct val="150000"/>
              </a:lnSpc>
              <a:spcBef>
                <a:spcPts val="285"/>
              </a:spcBef>
              <a:buFont typeface="Wingdings" panose="05000000000000000000" pitchFamily="2" charset="2"/>
              <a:buChar char="Ø"/>
              <a:tabLst>
                <a:tab pos="353060" algn="l"/>
              </a:tabLst>
            </a:pPr>
            <a:r>
              <a:rPr spc="-5" dirty="0">
                <a:solidFill>
                  <a:srgbClr val="0F6EC6"/>
                </a:solidFill>
                <a:cs typeface="Arial"/>
              </a:rPr>
              <a:t>hyperkoagulace</a:t>
            </a:r>
            <a:r>
              <a:rPr spc="-60" dirty="0">
                <a:solidFill>
                  <a:srgbClr val="0F6EC6"/>
                </a:solidFill>
                <a:cs typeface="Arial"/>
              </a:rPr>
              <a:t> </a:t>
            </a:r>
            <a:r>
              <a:rPr dirty="0">
                <a:cs typeface="Arial"/>
              </a:rPr>
              <a:t>(heparinizace)</a:t>
            </a:r>
          </a:p>
          <a:p>
            <a:pPr marL="352425" indent="-339725">
              <a:lnSpc>
                <a:spcPct val="150000"/>
              </a:lnSpc>
              <a:spcBef>
                <a:spcPts val="275"/>
              </a:spcBef>
              <a:buFont typeface="Wingdings" panose="05000000000000000000" pitchFamily="2" charset="2"/>
              <a:buChar char="Ø"/>
              <a:tabLst>
                <a:tab pos="353060" algn="l"/>
              </a:tabLst>
            </a:pPr>
            <a:r>
              <a:rPr spc="-5" dirty="0">
                <a:solidFill>
                  <a:srgbClr val="009DD9"/>
                </a:solidFill>
                <a:cs typeface="Arial"/>
              </a:rPr>
              <a:t>hypokoagulace </a:t>
            </a:r>
            <a:r>
              <a:rPr spc="-5" dirty="0">
                <a:cs typeface="Arial"/>
              </a:rPr>
              <a:t>(MP, TK, Pamba,</a:t>
            </a:r>
            <a:r>
              <a:rPr spc="-20" dirty="0">
                <a:cs typeface="Arial"/>
              </a:rPr>
              <a:t> </a:t>
            </a:r>
            <a:r>
              <a:rPr spc="-5" dirty="0">
                <a:cs typeface="Arial"/>
              </a:rPr>
              <a:t>Prothromplex)</a:t>
            </a:r>
            <a:endParaRPr dirty="0">
              <a:cs typeface="Arial"/>
            </a:endParaRPr>
          </a:p>
          <a:p>
            <a:pPr marL="350520" indent="-337820">
              <a:lnSpc>
                <a:spcPct val="150000"/>
              </a:lnSpc>
              <a:spcBef>
                <a:spcPts val="285"/>
              </a:spcBef>
              <a:buFont typeface="Wingdings" panose="05000000000000000000" pitchFamily="2" charset="2"/>
              <a:buChar char="Ø"/>
              <a:tabLst>
                <a:tab pos="351155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fibrolýza</a:t>
            </a:r>
            <a:endParaRPr dirty="0">
              <a:cs typeface="Arial"/>
            </a:endParaRPr>
          </a:p>
        </p:txBody>
      </p:sp>
      <p:pic>
        <p:nvPicPr>
          <p:cNvPr id="5122" name="Picture 2" descr="Srážení krve » Medixa.o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300" y="3948755"/>
            <a:ext cx="4356000" cy="203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6032500" y="6003505"/>
            <a:ext cx="25939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https://www.medixa.org/nemoci/srazeni-krve</a:t>
            </a:r>
          </a:p>
        </p:txBody>
      </p:sp>
    </p:spTree>
    <p:extLst>
      <p:ext uri="{BB962C8B-B14F-4D97-AF65-F5344CB8AC3E}">
        <p14:creationId xmlns:p14="http://schemas.microsoft.com/office/powerpoint/2010/main" val="3554377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39301" y="975994"/>
            <a:ext cx="5598795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4400" spc="-5" dirty="0"/>
              <a:t>Poruchy</a:t>
            </a:r>
            <a:r>
              <a:rPr sz="4400" spc="-85" dirty="0"/>
              <a:t> </a:t>
            </a:r>
            <a:r>
              <a:rPr sz="4400" spc="-5" dirty="0"/>
              <a:t>hemostázy</a:t>
            </a:r>
            <a:endParaRPr sz="4400" dirty="0"/>
          </a:p>
        </p:txBody>
      </p:sp>
      <p:sp>
        <p:nvSpPr>
          <p:cNvPr id="5" name="object 5"/>
          <p:cNvSpPr txBox="1"/>
          <p:nvPr/>
        </p:nvSpPr>
        <p:spPr>
          <a:xfrm>
            <a:off x="1177424" y="2163190"/>
            <a:ext cx="7385050" cy="1849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solidFill>
                  <a:srgbClr val="D60013"/>
                </a:solidFill>
                <a:cs typeface="Arial"/>
              </a:rPr>
              <a:t>Anémie z náhlé </a:t>
            </a:r>
            <a:r>
              <a:rPr spc="-5" dirty="0">
                <a:solidFill>
                  <a:srgbClr val="D60013"/>
                </a:solidFill>
                <a:cs typeface="Arial"/>
              </a:rPr>
              <a:t>krevní</a:t>
            </a:r>
            <a:r>
              <a:rPr spc="-70" dirty="0">
                <a:solidFill>
                  <a:srgbClr val="D60013"/>
                </a:solidFill>
                <a:cs typeface="Arial"/>
              </a:rPr>
              <a:t> </a:t>
            </a:r>
            <a:r>
              <a:rPr dirty="0">
                <a:solidFill>
                  <a:srgbClr val="D60013"/>
                </a:solidFill>
                <a:cs typeface="Arial"/>
              </a:rPr>
              <a:t>ztráty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540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↑ </a:t>
            </a:r>
            <a:r>
              <a:rPr spc="-5" dirty="0">
                <a:cs typeface="Arial"/>
              </a:rPr>
              <a:t>množství </a:t>
            </a:r>
            <a:r>
              <a:rPr dirty="0">
                <a:cs typeface="Arial"/>
              </a:rPr>
              <a:t>náhradních roztoků </a:t>
            </a:r>
            <a:r>
              <a:rPr spc="5" dirty="0">
                <a:cs typeface="Arial"/>
              </a:rPr>
              <a:t>→ </a:t>
            </a:r>
            <a:r>
              <a:rPr dirty="0">
                <a:cs typeface="Constantia"/>
              </a:rPr>
              <a:t>„</a:t>
            </a:r>
            <a:r>
              <a:rPr dirty="0">
                <a:cs typeface="Arial"/>
              </a:rPr>
              <a:t>zředění</a:t>
            </a:r>
            <a:r>
              <a:rPr dirty="0">
                <a:cs typeface="Constantia"/>
              </a:rPr>
              <a:t>“</a:t>
            </a:r>
            <a:r>
              <a:rPr spc="20" dirty="0">
                <a:cs typeface="Constantia"/>
              </a:rPr>
              <a:t> </a:t>
            </a:r>
            <a:r>
              <a:rPr dirty="0">
                <a:cs typeface="Arial"/>
              </a:rPr>
              <a:t>krve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spcBef>
                <a:spcPts val="655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dirty="0">
                <a:cs typeface="Arial"/>
              </a:rPr>
              <a:t>↓ </a:t>
            </a:r>
            <a:r>
              <a:rPr spc="-5" dirty="0">
                <a:cs typeface="Arial"/>
              </a:rPr>
              <a:t>Hb, </a:t>
            </a:r>
            <a:r>
              <a:rPr dirty="0">
                <a:cs typeface="Arial"/>
              </a:rPr>
              <a:t>↓ </a:t>
            </a:r>
            <a:r>
              <a:rPr spc="-10" dirty="0">
                <a:cs typeface="Arial"/>
              </a:rPr>
              <a:t>Hct, </a:t>
            </a:r>
            <a:r>
              <a:rPr dirty="0">
                <a:cs typeface="Arial"/>
              </a:rPr>
              <a:t>↓</a:t>
            </a:r>
            <a:r>
              <a:rPr spc="-70" dirty="0">
                <a:cs typeface="Arial"/>
              </a:rPr>
              <a:t> </a:t>
            </a:r>
            <a:r>
              <a:rPr spc="-5" dirty="0">
                <a:cs typeface="Arial"/>
              </a:rPr>
              <a:t>trombo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640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podání</a:t>
            </a:r>
            <a:r>
              <a:rPr dirty="0">
                <a:cs typeface="Arial"/>
              </a:rPr>
              <a:t> EM</a:t>
            </a:r>
            <a:r>
              <a:rPr spc="-90" dirty="0">
                <a:cs typeface="Arial"/>
              </a:rPr>
              <a:t> </a:t>
            </a:r>
            <a:r>
              <a:rPr dirty="0">
                <a:cs typeface="Arial"/>
              </a:rPr>
              <a:t>?</a:t>
            </a:r>
          </a:p>
        </p:txBody>
      </p:sp>
      <p:pic>
        <p:nvPicPr>
          <p:cNvPr id="8194" name="Picture 2" descr="C:\Users\galuskovas\Pictures\jak_b_hem_okam_iku_zastavit_vnit_n__krv_cen__50d024164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99100" y="3324225"/>
            <a:ext cx="4248000" cy="2653270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5374439" y="5977495"/>
            <a:ext cx="25939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https://www.medixa.org/nemoci/srazeni-krve</a:t>
            </a:r>
          </a:p>
        </p:txBody>
      </p:sp>
    </p:spTree>
    <p:extLst>
      <p:ext uri="{BB962C8B-B14F-4D97-AF65-F5344CB8AC3E}">
        <p14:creationId xmlns:p14="http://schemas.microsoft.com/office/powerpoint/2010/main" val="2639370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08101" y="982090"/>
            <a:ext cx="7085850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69135" marR="5080" indent="-1957070">
              <a:lnSpc>
                <a:spcPts val="4420"/>
              </a:lnSpc>
            </a:pPr>
            <a:r>
              <a:rPr sz="3600" spc="-5" dirty="0" err="1">
                <a:latin typeface="+mn-lt"/>
              </a:rPr>
              <a:t>Pooperační</a:t>
            </a:r>
            <a:r>
              <a:rPr sz="3600" spc="-5" dirty="0">
                <a:latin typeface="+mn-lt"/>
              </a:rPr>
              <a:t> </a:t>
            </a:r>
            <a:r>
              <a:rPr sz="3600" spc="-5" dirty="0" err="1">
                <a:latin typeface="+mn-lt"/>
              </a:rPr>
              <a:t>komplikace</a:t>
            </a:r>
            <a:r>
              <a:rPr lang="cs-CZ" sz="3600" spc="-5" dirty="0">
                <a:latin typeface="+mn-lt"/>
              </a:rPr>
              <a:t> - </a:t>
            </a:r>
            <a:r>
              <a:rPr sz="3600" spc="-5" dirty="0">
                <a:latin typeface="+mn-lt"/>
              </a:rPr>
              <a:t>  </a:t>
            </a:r>
            <a:r>
              <a:rPr sz="3600" spc="-5" dirty="0">
                <a:latin typeface="+mn-lt"/>
              </a:rPr>
              <a:t>kardiální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03300" y="2105025"/>
            <a:ext cx="8421236" cy="4241546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298450" marR="5080" indent="-285750">
              <a:lnSpc>
                <a:spcPct val="150000"/>
              </a:lnSpc>
              <a:spcBef>
                <a:spcPts val="57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115" algn="l"/>
                <a:tab pos="285750" algn="l"/>
              </a:tabLst>
            </a:pPr>
            <a:r>
              <a:rPr dirty="0">
                <a:cs typeface="Arial"/>
              </a:rPr>
              <a:t>OP s ↑ </a:t>
            </a:r>
            <a:r>
              <a:rPr spc="-5" dirty="0">
                <a:cs typeface="Arial"/>
              </a:rPr>
              <a:t>ztrátami tekutin, nejsou-li dostatečně hrazeny </a:t>
            </a:r>
            <a:r>
              <a:rPr dirty="0">
                <a:cs typeface="Arial"/>
              </a:rPr>
              <a:t>+  </a:t>
            </a:r>
            <a:r>
              <a:rPr spc="-5" dirty="0">
                <a:cs typeface="Arial"/>
              </a:rPr>
              <a:t>déletrvající </a:t>
            </a:r>
            <a:r>
              <a:rPr dirty="0">
                <a:cs typeface="Arial"/>
              </a:rPr>
              <a:t>↓ </a:t>
            </a:r>
            <a:r>
              <a:rPr spc="-5" dirty="0">
                <a:cs typeface="Arial"/>
              </a:rPr>
              <a:t>TK </a:t>
            </a:r>
            <a:r>
              <a:rPr dirty="0">
                <a:cs typeface="Arial"/>
              </a:rPr>
              <a:t>+ </a:t>
            </a:r>
            <a:r>
              <a:rPr spc="-5" dirty="0">
                <a:cs typeface="Arial"/>
              </a:rPr>
              <a:t>por. přívodu O</a:t>
            </a:r>
            <a:r>
              <a:rPr spc="-7" baseline="-20833" dirty="0">
                <a:cs typeface="Arial"/>
              </a:rPr>
              <a:t>2 </a:t>
            </a:r>
            <a:r>
              <a:rPr dirty="0">
                <a:cs typeface="Arial"/>
              </a:rPr>
              <a:t>→ </a:t>
            </a:r>
            <a:r>
              <a:rPr spc="-5" dirty="0">
                <a:cs typeface="Arial"/>
              </a:rPr>
              <a:t>selhání </a:t>
            </a:r>
            <a:r>
              <a:rPr dirty="0">
                <a:cs typeface="Arial"/>
              </a:rPr>
              <a:t>L ♥ </a:t>
            </a:r>
            <a:r>
              <a:rPr spc="-5" dirty="0">
                <a:cs typeface="Arial"/>
              </a:rPr>
              <a:t>na  </a:t>
            </a:r>
            <a:r>
              <a:rPr dirty="0">
                <a:cs typeface="Arial"/>
              </a:rPr>
              <a:t>podkladě ischemie x </a:t>
            </a:r>
            <a:r>
              <a:rPr spc="-5" dirty="0">
                <a:cs typeface="Arial"/>
              </a:rPr>
              <a:t>selhání </a:t>
            </a:r>
            <a:r>
              <a:rPr dirty="0">
                <a:cs typeface="Arial"/>
              </a:rPr>
              <a:t>P ♥ </a:t>
            </a:r>
            <a:r>
              <a:rPr spc="-5" dirty="0">
                <a:cs typeface="Arial"/>
              </a:rPr>
              <a:t>při přetížení KO </a:t>
            </a:r>
            <a:r>
              <a:rPr dirty="0">
                <a:cs typeface="Arial"/>
              </a:rPr>
              <a:t>↑  </a:t>
            </a:r>
            <a:r>
              <a:rPr spc="-5" dirty="0">
                <a:cs typeface="Arial"/>
              </a:rPr>
              <a:t>přívodem</a:t>
            </a:r>
            <a:r>
              <a:rPr spc="-70" dirty="0">
                <a:cs typeface="Arial"/>
              </a:rPr>
              <a:t> </a:t>
            </a:r>
            <a:r>
              <a:rPr spc="-5" dirty="0">
                <a:cs typeface="Arial"/>
              </a:rPr>
              <a:t>tekutin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115" algn="l"/>
                <a:tab pos="285750" algn="l"/>
              </a:tabLst>
            </a:pPr>
            <a:r>
              <a:rPr spc="-5" dirty="0">
                <a:solidFill>
                  <a:srgbClr val="0F6EC6"/>
                </a:solidFill>
                <a:cs typeface="Arial"/>
              </a:rPr>
              <a:t>Projevy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145" algn="l"/>
                <a:tab pos="652780" algn="l"/>
              </a:tabLst>
            </a:pPr>
            <a:r>
              <a:rPr dirty="0">
                <a:cs typeface="Arial"/>
              </a:rPr>
              <a:t>dušnost, </a:t>
            </a:r>
            <a:r>
              <a:rPr spc="-5" dirty="0">
                <a:cs typeface="Arial"/>
              </a:rPr>
              <a:t>↑ </a:t>
            </a:r>
            <a:r>
              <a:rPr spc="-10" dirty="0">
                <a:cs typeface="Arial"/>
              </a:rPr>
              <a:t>P, </a:t>
            </a:r>
            <a:r>
              <a:rPr spc="-5" dirty="0">
                <a:cs typeface="Arial"/>
              </a:rPr>
              <a:t>↓ TK, arytmie,</a:t>
            </a:r>
            <a:r>
              <a:rPr spc="-25" dirty="0">
                <a:cs typeface="Arial"/>
              </a:rPr>
              <a:t> </a:t>
            </a:r>
            <a:r>
              <a:rPr dirty="0">
                <a:cs typeface="Arial"/>
              </a:rPr>
              <a:t>stenokardie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115" algn="l"/>
                <a:tab pos="285750" algn="l"/>
              </a:tabLst>
            </a:pPr>
            <a:r>
              <a:rPr spc="-5" dirty="0">
                <a:cs typeface="Arial"/>
              </a:rPr>
              <a:t>Monitorování</a:t>
            </a:r>
            <a:r>
              <a:rPr spc="-40" dirty="0">
                <a:cs typeface="Arial"/>
              </a:rPr>
              <a:t> </a:t>
            </a:r>
            <a:r>
              <a:rPr spc="-5" dirty="0">
                <a:cs typeface="Arial"/>
              </a:rPr>
              <a:t>FF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115" algn="l"/>
                <a:tab pos="28575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Farmakoterapie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145" algn="l"/>
                <a:tab pos="652780" algn="l"/>
              </a:tabLst>
            </a:pPr>
            <a:r>
              <a:rPr spc="-5" dirty="0">
                <a:cs typeface="Arial"/>
              </a:rPr>
              <a:t>diuretika, kardiotonika, katecholaminy, </a:t>
            </a:r>
            <a:r>
              <a:rPr dirty="0">
                <a:cs typeface="Arial"/>
              </a:rPr>
              <a:t>antiarytmika</a:t>
            </a:r>
            <a:r>
              <a:rPr dirty="0">
                <a:cs typeface="Arial"/>
              </a:rPr>
              <a:t>,</a:t>
            </a:r>
            <a:r>
              <a:rPr spc="70" dirty="0">
                <a:cs typeface="Arial"/>
              </a:rPr>
              <a:t> </a:t>
            </a:r>
            <a:r>
              <a:rPr spc="-5" dirty="0">
                <a:cs typeface="Constantia"/>
              </a:rPr>
              <a:t>…</a:t>
            </a:r>
            <a:endParaRPr dirty="0">
              <a:cs typeface="Constantia"/>
            </a:endParaRPr>
          </a:p>
          <a:p>
            <a:pPr marL="298450" indent="-285750">
              <a:lnSpc>
                <a:spcPct val="150000"/>
              </a:lnSpc>
              <a:spcBef>
                <a:spcPts val="60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115" algn="l"/>
                <a:tab pos="285750" algn="l"/>
              </a:tabLst>
            </a:pPr>
            <a:r>
              <a:rPr spc="-5" dirty="0">
                <a:cs typeface="Arial"/>
              </a:rPr>
              <a:t>doplnit </a:t>
            </a:r>
            <a:r>
              <a:rPr dirty="0">
                <a:cs typeface="Arial"/>
              </a:rPr>
              <a:t>x </a:t>
            </a:r>
            <a:r>
              <a:rPr spc="-5" dirty="0">
                <a:cs typeface="Arial"/>
              </a:rPr>
              <a:t>ubrat</a:t>
            </a:r>
            <a:r>
              <a:rPr spc="-35" dirty="0">
                <a:cs typeface="Arial"/>
              </a:rPr>
              <a:t> </a:t>
            </a:r>
            <a:r>
              <a:rPr spc="-5" dirty="0">
                <a:cs typeface="Arial"/>
              </a:rPr>
              <a:t>objem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115" algn="l"/>
                <a:tab pos="285750" algn="l"/>
              </a:tabLst>
            </a:pPr>
            <a:r>
              <a:rPr spc="-5" dirty="0">
                <a:cs typeface="Arial"/>
              </a:rPr>
              <a:t>Monitorace</a:t>
            </a:r>
            <a:r>
              <a:rPr spc="-50" dirty="0">
                <a:cs typeface="Arial"/>
              </a:rPr>
              <a:t> </a:t>
            </a:r>
            <a:r>
              <a:rPr spc="-5" dirty="0">
                <a:cs typeface="Arial"/>
              </a:rPr>
              <a:t>CO</a:t>
            </a:r>
            <a:endParaRPr dirty="0">
              <a:cs typeface="Arial"/>
            </a:endParaRPr>
          </a:p>
        </p:txBody>
      </p:sp>
      <p:pic>
        <p:nvPicPr>
          <p:cNvPr id="9218" name="Picture 2" descr="C:\Users\galuskovas\Pictures\1362606136_31699.jpg"/>
          <p:cNvPicPr>
            <a:picLocks noChangeAspect="1" noChangeArrowheads="1"/>
          </p:cNvPicPr>
          <p:nvPr/>
        </p:nvPicPr>
        <p:blipFill rotWithShape="1">
          <a:blip r:embed="rId2" cstate="print"/>
          <a:srcRect l="7866"/>
          <a:stretch/>
        </p:blipFill>
        <p:spPr bwMode="auto">
          <a:xfrm>
            <a:off x="6870700" y="3597336"/>
            <a:ext cx="3569970" cy="2114550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6718300" y="5991225"/>
            <a:ext cx="28809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</a:t>
            </a:r>
            <a:r>
              <a:rPr lang="cs-CZ" sz="1000" dirty="0" smtClean="0"/>
              <a:t>www.vimcojim.cz/magazin/clanky/o-zdravi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4207950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74700" y="809625"/>
            <a:ext cx="9211399" cy="5416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5695" marR="5080" indent="-812800">
              <a:lnSpc>
                <a:spcPts val="4430"/>
              </a:lnSpc>
            </a:pPr>
            <a:r>
              <a:rPr spc="-5" dirty="0">
                <a:latin typeface="+mn-lt"/>
              </a:rPr>
              <a:t>Pooperační komplikace  tromboembolické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55700" y="1724025"/>
            <a:ext cx="6934200" cy="45275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Tromboflebitis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zánět žilní stěny </a:t>
            </a:r>
            <a:r>
              <a:rPr dirty="0">
                <a:cs typeface="Arial"/>
              </a:rPr>
              <a:t>s </a:t>
            </a:r>
            <a:r>
              <a:rPr spc="-5" dirty="0">
                <a:cs typeface="Arial"/>
              </a:rPr>
              <a:t>tvorbou</a:t>
            </a:r>
            <a:r>
              <a:rPr spc="-25" dirty="0">
                <a:cs typeface="Arial"/>
              </a:rPr>
              <a:t> </a:t>
            </a:r>
            <a:r>
              <a:rPr spc="-5" dirty="0">
                <a:cs typeface="Arial"/>
              </a:rPr>
              <a:t>trombů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solidFill>
                  <a:srgbClr val="04607A"/>
                </a:solidFill>
                <a:cs typeface="Arial"/>
              </a:rPr>
              <a:t>povrchová,</a:t>
            </a:r>
            <a:r>
              <a:rPr spc="-40" dirty="0">
                <a:solidFill>
                  <a:srgbClr val="04607A"/>
                </a:solidFill>
                <a:cs typeface="Arial"/>
              </a:rPr>
              <a:t> </a:t>
            </a:r>
            <a:r>
              <a:rPr spc="-5" dirty="0">
                <a:solidFill>
                  <a:srgbClr val="04607A"/>
                </a:solidFill>
                <a:cs typeface="Arial"/>
              </a:rPr>
              <a:t>hnisavá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velká komplikace </a:t>
            </a:r>
            <a:r>
              <a:rPr dirty="0">
                <a:cs typeface="Arial"/>
              </a:rPr>
              <a:t>poop.</a:t>
            </a:r>
            <a:r>
              <a:rPr spc="-20" dirty="0">
                <a:cs typeface="Arial"/>
              </a:rPr>
              <a:t> </a:t>
            </a:r>
            <a:r>
              <a:rPr spc="-5" dirty="0">
                <a:cs typeface="Arial"/>
              </a:rPr>
              <a:t>stavů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infekční </a:t>
            </a:r>
            <a:r>
              <a:rPr dirty="0">
                <a:cs typeface="Arial"/>
              </a:rPr>
              <a:t>x </a:t>
            </a:r>
            <a:r>
              <a:rPr spc="-5" dirty="0">
                <a:cs typeface="Arial"/>
              </a:rPr>
              <a:t>toxické</a:t>
            </a:r>
            <a:r>
              <a:rPr spc="-40" dirty="0">
                <a:cs typeface="Arial"/>
              </a:rPr>
              <a:t> </a:t>
            </a:r>
            <a:r>
              <a:rPr spc="-5" dirty="0">
                <a:cs typeface="Arial"/>
              </a:rPr>
              <a:t>poškození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bolest, </a:t>
            </a:r>
            <a:r>
              <a:rPr spc="-10" dirty="0">
                <a:cs typeface="Arial"/>
              </a:rPr>
              <a:t>otok, </a:t>
            </a:r>
            <a:r>
              <a:rPr spc="-5" dirty="0">
                <a:cs typeface="Arial"/>
              </a:rPr>
              <a:t>změna barvy </a:t>
            </a:r>
            <a:r>
              <a:rPr dirty="0">
                <a:cs typeface="Arial"/>
              </a:rPr>
              <a:t>a </a:t>
            </a:r>
            <a:r>
              <a:rPr spc="-5" dirty="0">
                <a:cs typeface="Arial"/>
              </a:rPr>
              <a:t>teploty</a:t>
            </a:r>
            <a:r>
              <a:rPr spc="15" dirty="0">
                <a:cs typeface="Arial"/>
              </a:rPr>
              <a:t> </a:t>
            </a:r>
            <a:r>
              <a:rPr spc="-5" dirty="0">
                <a:cs typeface="Arial"/>
              </a:rPr>
              <a:t>DK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0F6EC6"/>
                </a:solidFill>
                <a:cs typeface="Arial"/>
              </a:rPr>
              <a:t>Terapie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ATB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elevace DK, </a:t>
            </a:r>
            <a:r>
              <a:rPr dirty="0">
                <a:cs typeface="Arial"/>
              </a:rPr>
              <a:t>klid </a:t>
            </a:r>
            <a:r>
              <a:rPr spc="-5" dirty="0">
                <a:cs typeface="Arial"/>
              </a:rPr>
              <a:t>na</a:t>
            </a:r>
            <a:r>
              <a:rPr spc="-30" dirty="0">
                <a:cs typeface="Arial"/>
              </a:rPr>
              <a:t> </a:t>
            </a:r>
            <a:r>
              <a:rPr spc="-10" dirty="0">
                <a:cs typeface="Arial"/>
              </a:rPr>
              <a:t>lůžku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heparinizace</a:t>
            </a:r>
            <a:r>
              <a:rPr spc="-35" dirty="0">
                <a:cs typeface="Arial"/>
              </a:rPr>
              <a:t> </a:t>
            </a:r>
            <a:r>
              <a:rPr spc="-5" dirty="0">
                <a:cs typeface="Arial"/>
              </a:rPr>
              <a:t>(LMWH)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studené obklady, masti (Heparoid</a:t>
            </a:r>
            <a:r>
              <a:rPr spc="30" dirty="0">
                <a:cs typeface="Arial"/>
              </a:rPr>
              <a:t> </a:t>
            </a:r>
            <a:r>
              <a:rPr dirty="0">
                <a:cs typeface="Arial"/>
              </a:rPr>
              <a:t>unq</a:t>
            </a:r>
            <a:r>
              <a:rPr dirty="0">
                <a:cs typeface="Arial"/>
              </a:rPr>
              <a:t>.)</a:t>
            </a:r>
          </a:p>
        </p:txBody>
      </p:sp>
      <p:pic>
        <p:nvPicPr>
          <p:cNvPr id="10242" name="Picture 2" descr="C:\Users\galuskovas\Pictures\zanet-zil.jpg"/>
          <p:cNvPicPr>
            <a:picLocks noChangeAspect="1" noChangeArrowheads="1"/>
          </p:cNvPicPr>
          <p:nvPr/>
        </p:nvPicPr>
        <p:blipFill>
          <a:blip r:embed="rId2" cstate="print"/>
          <a:srcRect l="56667" t="31572" r="7333" b="8808"/>
          <a:stretch>
            <a:fillRect/>
          </a:stretch>
        </p:blipFill>
        <p:spPr bwMode="auto">
          <a:xfrm>
            <a:off x="6629146" y="2484135"/>
            <a:ext cx="2921508" cy="2975580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6629146" y="5534025"/>
            <a:ext cx="29215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https://www.medixa.org/nemoci/srazeni-krve</a:t>
            </a:r>
          </a:p>
        </p:txBody>
      </p:sp>
    </p:spTree>
    <p:extLst>
      <p:ext uri="{BB962C8B-B14F-4D97-AF65-F5344CB8AC3E}">
        <p14:creationId xmlns:p14="http://schemas.microsoft.com/office/powerpoint/2010/main" val="1847560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8500" y="1038225"/>
            <a:ext cx="9287599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5695" marR="5080" indent="-812800">
              <a:lnSpc>
                <a:spcPts val="4430"/>
              </a:lnSpc>
            </a:pPr>
            <a:r>
              <a:rPr spc="-5" dirty="0"/>
              <a:t>Pooperační komplikace  tromboembolické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27100" y="1952626"/>
            <a:ext cx="8158493" cy="4604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Flebotrombóza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hluboký zánět</a:t>
            </a:r>
            <a:r>
              <a:rPr spc="-55" dirty="0">
                <a:cs typeface="Arial"/>
              </a:rPr>
              <a:t> </a:t>
            </a:r>
            <a:r>
              <a:rPr spc="-5" dirty="0">
                <a:cs typeface="Arial"/>
              </a:rPr>
              <a:t>žil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stáza venózní </a:t>
            </a:r>
            <a:r>
              <a:rPr spc="-10" dirty="0">
                <a:cs typeface="Arial"/>
              </a:rPr>
              <a:t>krve, </a:t>
            </a:r>
            <a:r>
              <a:rPr dirty="0">
                <a:cs typeface="Arial"/>
              </a:rPr>
              <a:t>↑ </a:t>
            </a:r>
            <a:r>
              <a:rPr spc="-5" dirty="0">
                <a:cs typeface="Arial"/>
              </a:rPr>
              <a:t>připravenost </a:t>
            </a:r>
            <a:r>
              <a:rPr dirty="0">
                <a:cs typeface="Arial"/>
              </a:rPr>
              <a:t>k </a:t>
            </a:r>
            <a:r>
              <a:rPr spc="-5" dirty="0">
                <a:cs typeface="Arial"/>
              </a:rPr>
              <a:t>tvorbě trombů</a:t>
            </a:r>
            <a:r>
              <a:rPr spc="45" dirty="0">
                <a:cs typeface="Arial"/>
              </a:rPr>
              <a:t> </a:t>
            </a:r>
            <a:r>
              <a:rPr dirty="0">
                <a:cs typeface="Arial"/>
              </a:rPr>
              <a:t>→</a:t>
            </a:r>
          </a:p>
          <a:p>
            <a:pPr marL="57086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dirty="0">
                <a:cs typeface="Arial"/>
              </a:rPr>
              <a:t>dlouhodobě </a:t>
            </a:r>
            <a:r>
              <a:rPr spc="-5" dirty="0">
                <a:cs typeface="Arial"/>
              </a:rPr>
              <a:t>ležící, těhotné, </a:t>
            </a:r>
            <a:r>
              <a:rPr spc="-10" dirty="0">
                <a:cs typeface="Arial"/>
              </a:rPr>
              <a:t>HA, poop.</a:t>
            </a:r>
            <a:r>
              <a:rPr dirty="0">
                <a:cs typeface="Arial"/>
              </a:rPr>
              <a:t> </a:t>
            </a:r>
            <a:r>
              <a:rPr spc="-5" dirty="0">
                <a:cs typeface="Arial"/>
              </a:rPr>
              <a:t>sepse</a:t>
            </a:r>
            <a:endParaRPr dirty="0">
              <a:cs typeface="Arial"/>
            </a:endParaRPr>
          </a:p>
          <a:p>
            <a:pPr marL="298450" marR="5080" indent="-285750">
              <a:lnSpc>
                <a:spcPct val="150000"/>
              </a:lnSpc>
              <a:spcBef>
                <a:spcPts val="58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edém DK (lesklá, prosáklá kůže), palpační bolestivost </a:t>
            </a:r>
            <a:r>
              <a:rPr dirty="0">
                <a:cs typeface="Arial"/>
              </a:rPr>
              <a:t>v  </a:t>
            </a:r>
            <a:r>
              <a:rPr spc="-5" dirty="0">
                <a:cs typeface="Arial"/>
              </a:rPr>
              <a:t>průběhu žíly,</a:t>
            </a:r>
            <a:r>
              <a:rPr spc="-15" dirty="0">
                <a:cs typeface="Arial"/>
              </a:rPr>
              <a:t> </a:t>
            </a:r>
            <a:r>
              <a:rPr spc="-5" dirty="0">
                <a:cs typeface="Arial"/>
              </a:rPr>
              <a:t>subfebrilie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0F6EC6"/>
                </a:solidFill>
                <a:cs typeface="Arial"/>
              </a:rPr>
              <a:t>Terapie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klidový režim s elevací DK,</a:t>
            </a:r>
            <a:r>
              <a:rPr spc="20" dirty="0">
                <a:cs typeface="Arial"/>
              </a:rPr>
              <a:t> </a:t>
            </a:r>
            <a:r>
              <a:rPr spc="-5" dirty="0">
                <a:cs typeface="Arial"/>
              </a:rPr>
              <a:t>obklady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heparinizace (! </a:t>
            </a:r>
            <a:r>
              <a:rPr dirty="0">
                <a:cs typeface="Arial"/>
              </a:rPr>
              <a:t>ko </a:t>
            </a:r>
            <a:r>
              <a:rPr spc="-5" dirty="0">
                <a:cs typeface="Arial"/>
              </a:rPr>
              <a:t>aPTT) </a:t>
            </a:r>
            <a:r>
              <a:rPr dirty="0">
                <a:cs typeface="Arial"/>
              </a:rPr>
              <a:t>s.c. či</a:t>
            </a:r>
            <a:r>
              <a:rPr spc="15" dirty="0">
                <a:cs typeface="Arial"/>
              </a:rPr>
              <a:t> </a:t>
            </a:r>
            <a:r>
              <a:rPr spc="-5" dirty="0">
                <a:cs typeface="Arial"/>
              </a:rPr>
              <a:t>i.v.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následně mobilizace,</a:t>
            </a:r>
            <a:r>
              <a:rPr spc="10" dirty="0">
                <a:cs typeface="Arial"/>
              </a:rPr>
              <a:t> </a:t>
            </a:r>
            <a:r>
              <a:rPr spc="-5" dirty="0">
                <a:cs typeface="Arial"/>
              </a:rPr>
              <a:t>bandáže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trombectomie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009DD9"/>
                </a:solidFill>
                <a:cs typeface="Arial"/>
              </a:rPr>
              <a:t>PREVENCE</a:t>
            </a:r>
            <a:endParaRPr dirty="0">
              <a:cs typeface="Arial"/>
            </a:endParaRPr>
          </a:p>
        </p:txBody>
      </p:sp>
      <p:pic>
        <p:nvPicPr>
          <p:cNvPr id="6146" name="Picture 2" descr="Hluboká žilní trombóza je zákeřné onemocnění, které přichází bez varování a  často s fatálními následky - Zdravestravovani.e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0" y="4254859"/>
            <a:ext cx="3600000" cy="202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5880100" y="6296025"/>
            <a:ext cx="31967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</a:t>
            </a:r>
            <a:r>
              <a:rPr lang="cs-CZ" sz="1000" dirty="0" smtClean="0"/>
              <a:t>www.zdravestravovani.eu/hluboka-zilni-tromboza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795482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8500" y="657225"/>
            <a:ext cx="9287599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5695" marR="5080" indent="-812800">
              <a:lnSpc>
                <a:spcPts val="4430"/>
              </a:lnSpc>
            </a:pPr>
            <a:r>
              <a:rPr spc="-5" dirty="0"/>
              <a:t>Pooperační komplikace  tromboembolické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03300" y="1647826"/>
            <a:ext cx="7776344" cy="4899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Embolie</a:t>
            </a:r>
            <a:r>
              <a:rPr spc="-70" dirty="0">
                <a:solidFill>
                  <a:srgbClr val="D60013"/>
                </a:solidFill>
                <a:cs typeface="Arial"/>
              </a:rPr>
              <a:t> </a:t>
            </a:r>
            <a:r>
              <a:rPr dirty="0">
                <a:solidFill>
                  <a:srgbClr val="D60013"/>
                </a:solidFill>
                <a:cs typeface="Arial"/>
              </a:rPr>
              <a:t>plicnice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28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jedna z </a:t>
            </a:r>
            <a:r>
              <a:rPr spc="-5" dirty="0">
                <a:cs typeface="Arial"/>
              </a:rPr>
              <a:t>nejzávažnějších poop.</a:t>
            </a:r>
            <a:r>
              <a:rPr spc="10" dirty="0">
                <a:cs typeface="Arial"/>
              </a:rPr>
              <a:t> </a:t>
            </a:r>
            <a:r>
              <a:rPr spc="-5" dirty="0">
                <a:cs typeface="Arial"/>
              </a:rPr>
              <a:t>komplikací</a:t>
            </a:r>
            <a:endParaRPr dirty="0">
              <a:cs typeface="Arial"/>
            </a:endParaRPr>
          </a:p>
          <a:p>
            <a:pPr marL="298450" marR="5080" indent="-285750">
              <a:lnSpc>
                <a:spcPct val="150000"/>
              </a:lnSpc>
              <a:spcBef>
                <a:spcPts val="600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uvolnění trombu </a:t>
            </a:r>
            <a:r>
              <a:rPr dirty="0">
                <a:cs typeface="Arial"/>
              </a:rPr>
              <a:t>z </a:t>
            </a:r>
            <a:r>
              <a:rPr spc="-5" dirty="0">
                <a:cs typeface="Arial"/>
              </a:rPr>
              <a:t>perifer. žíly </a:t>
            </a:r>
            <a:r>
              <a:rPr dirty="0">
                <a:cs typeface="Arial"/>
              </a:rPr>
              <a:t>→ </a:t>
            </a:r>
            <a:r>
              <a:rPr spc="-5" dirty="0">
                <a:cs typeface="Arial"/>
              </a:rPr>
              <a:t>zanesení do </a:t>
            </a:r>
            <a:r>
              <a:rPr dirty="0">
                <a:cs typeface="Arial"/>
              </a:rPr>
              <a:t>P ♥ a </a:t>
            </a:r>
            <a:r>
              <a:rPr spc="-5" dirty="0">
                <a:cs typeface="Arial"/>
              </a:rPr>
              <a:t>do  </a:t>
            </a:r>
            <a:r>
              <a:rPr dirty="0">
                <a:cs typeface="Arial"/>
              </a:rPr>
              <a:t>plicnice → </a:t>
            </a:r>
            <a:r>
              <a:rPr spc="-5" dirty="0">
                <a:cs typeface="Arial"/>
              </a:rPr>
              <a:t>překážka </a:t>
            </a:r>
            <a:r>
              <a:rPr dirty="0">
                <a:cs typeface="Arial"/>
              </a:rPr>
              <a:t>v </a:t>
            </a:r>
            <a:r>
              <a:rPr spc="-5" dirty="0">
                <a:cs typeface="Arial"/>
              </a:rPr>
              <a:t>malém</a:t>
            </a:r>
            <a:r>
              <a:rPr spc="-65" dirty="0">
                <a:cs typeface="Arial"/>
              </a:rPr>
              <a:t> </a:t>
            </a:r>
            <a:r>
              <a:rPr dirty="0">
                <a:cs typeface="Arial"/>
              </a:rPr>
              <a:t>oběhu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23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velké</a:t>
            </a:r>
            <a:r>
              <a:rPr spc="-70" dirty="0">
                <a:cs typeface="Arial"/>
              </a:rPr>
              <a:t> </a:t>
            </a:r>
            <a:r>
              <a:rPr spc="-5" dirty="0">
                <a:cs typeface="Arial"/>
              </a:rPr>
              <a:t>vmetky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spcBef>
                <a:spcPts val="270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okamžitá </a:t>
            </a:r>
            <a:r>
              <a:rPr dirty="0">
                <a:cs typeface="Arial"/>
              </a:rPr>
              <a:t>smrt </a:t>
            </a:r>
            <a:r>
              <a:rPr spc="-5" dirty="0">
                <a:cs typeface="Arial"/>
              </a:rPr>
              <a:t>x ♥ selhávání x </a:t>
            </a:r>
            <a:r>
              <a:rPr dirty="0">
                <a:cs typeface="Arial"/>
              </a:rPr>
              <a:t>respirační</a:t>
            </a:r>
            <a:r>
              <a:rPr spc="50" dirty="0">
                <a:cs typeface="Arial"/>
              </a:rPr>
              <a:t> </a:t>
            </a:r>
            <a:r>
              <a:rPr spc="-5" dirty="0">
                <a:cs typeface="Arial"/>
              </a:rPr>
              <a:t>insuficience</a:t>
            </a:r>
            <a:endParaRPr dirty="0">
              <a:cs typeface="Arial"/>
            </a:endParaRPr>
          </a:p>
          <a:p>
            <a:pPr marL="2127250" indent="-285750">
              <a:lnSpc>
                <a:spcPct val="150000"/>
              </a:lnSpc>
              <a:spcBef>
                <a:spcPts val="280"/>
              </a:spcBef>
              <a:buFont typeface="Wingdings" panose="05000000000000000000" pitchFamily="2" charset="2"/>
              <a:buChar char="Ø"/>
            </a:pPr>
            <a:r>
              <a:rPr dirty="0">
                <a:cs typeface="Arial"/>
              </a:rPr>
              <a:t>X</a:t>
            </a:r>
          </a:p>
          <a:p>
            <a:pPr marL="298450" indent="-285750">
              <a:lnSpc>
                <a:spcPct val="150000"/>
              </a:lnSpc>
              <a:spcBef>
                <a:spcPts val="27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malé vmetky </a:t>
            </a:r>
            <a:r>
              <a:rPr dirty="0">
                <a:cs typeface="Arial"/>
              </a:rPr>
              <a:t>→ </a:t>
            </a:r>
            <a:r>
              <a:rPr spc="-5" dirty="0">
                <a:cs typeface="Arial"/>
              </a:rPr>
              <a:t>lehký průběh (hemoptoe,</a:t>
            </a:r>
            <a:r>
              <a:rPr spc="30" dirty="0">
                <a:cs typeface="Arial"/>
              </a:rPr>
              <a:t> </a:t>
            </a:r>
            <a:r>
              <a:rPr spc="-5" dirty="0">
                <a:cs typeface="Arial"/>
              </a:rPr>
              <a:t>bolest</a:t>
            </a:r>
            <a:r>
              <a:rPr spc="-5" dirty="0">
                <a:cs typeface="Arial"/>
              </a:rPr>
              <a:t>)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spcBef>
                <a:spcPts val="270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náhlá krutá stenokardie, </a:t>
            </a:r>
            <a:r>
              <a:rPr dirty="0">
                <a:cs typeface="Arial"/>
              </a:rPr>
              <a:t>dušnost, </a:t>
            </a:r>
            <a:r>
              <a:rPr spc="-5" dirty="0">
                <a:cs typeface="Arial"/>
              </a:rPr>
              <a:t>↑P, ↓TK, povrchní</a:t>
            </a:r>
            <a:r>
              <a:rPr spc="65" dirty="0">
                <a:cs typeface="Arial"/>
              </a:rPr>
              <a:t> </a:t>
            </a:r>
            <a:r>
              <a:rPr spc="-5" dirty="0">
                <a:cs typeface="Arial"/>
              </a:rPr>
              <a:t>D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26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10" dirty="0">
                <a:cs typeface="Arial"/>
              </a:rPr>
              <a:t>KPR, OTI </a:t>
            </a:r>
            <a:r>
              <a:rPr dirty="0">
                <a:cs typeface="Arial"/>
              </a:rPr>
              <a:t>→</a:t>
            </a:r>
            <a:r>
              <a:rPr spc="-55" dirty="0">
                <a:cs typeface="Arial"/>
              </a:rPr>
              <a:t> </a:t>
            </a:r>
            <a:r>
              <a:rPr spc="-10" dirty="0">
                <a:cs typeface="Arial"/>
              </a:rPr>
              <a:t>UPV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28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Tlumení bolesti</a:t>
            </a:r>
            <a:r>
              <a:rPr spc="-55" dirty="0">
                <a:cs typeface="Arial"/>
              </a:rPr>
              <a:t> </a:t>
            </a:r>
            <a:r>
              <a:rPr dirty="0">
                <a:cs typeface="Arial"/>
              </a:rPr>
              <a:t>(MO)</a:t>
            </a:r>
          </a:p>
        </p:txBody>
      </p:sp>
      <p:pic>
        <p:nvPicPr>
          <p:cNvPr id="11266" name="Picture 2" descr="C:\Users\galuskovas\Pictures\What-is-a-Pulmonary-Embolism.gif"/>
          <p:cNvPicPr>
            <a:picLocks noChangeAspect="1" noChangeArrowheads="1"/>
          </p:cNvPicPr>
          <p:nvPr/>
        </p:nvPicPr>
        <p:blipFill>
          <a:blip r:embed="rId2" cstate="print"/>
          <a:srcRect l="6571" t="4241" b="13708"/>
          <a:stretch>
            <a:fillRect/>
          </a:stretch>
        </p:blipFill>
        <p:spPr bwMode="auto">
          <a:xfrm>
            <a:off x="7785100" y="3303786"/>
            <a:ext cx="1588491" cy="2020817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7785100" y="5381625"/>
            <a:ext cx="3255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https://kardioblog.cz/zacatecnici-plicni-embolie/</a:t>
            </a:r>
          </a:p>
        </p:txBody>
      </p:sp>
    </p:spTree>
    <p:extLst>
      <p:ext uri="{BB962C8B-B14F-4D97-AF65-F5344CB8AC3E}">
        <p14:creationId xmlns:p14="http://schemas.microsoft.com/office/powerpoint/2010/main" val="3631149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5"/>
            <a:ext cx="9278797" cy="5416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82040" marR="5080" indent="-779145">
              <a:lnSpc>
                <a:spcPts val="4430"/>
              </a:lnSpc>
            </a:pPr>
            <a:r>
              <a:rPr spc="-5" dirty="0">
                <a:latin typeface="+mn-lt"/>
              </a:rPr>
              <a:t>Pooperační komplikace  </a:t>
            </a:r>
            <a:r>
              <a:rPr dirty="0">
                <a:latin typeface="+mn-lt"/>
              </a:rPr>
              <a:t>močové</a:t>
            </a:r>
            <a:r>
              <a:rPr spc="-105" dirty="0">
                <a:latin typeface="+mn-lt"/>
              </a:rPr>
              <a:t> </a:t>
            </a:r>
            <a:r>
              <a:rPr dirty="0">
                <a:latin typeface="+mn-lt"/>
              </a:rPr>
              <a:t>soustavy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10018" y="2293746"/>
            <a:ext cx="7298055" cy="3096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Retence</a:t>
            </a:r>
            <a:r>
              <a:rPr spc="-65" dirty="0">
                <a:solidFill>
                  <a:srgbClr val="D60013"/>
                </a:solidFill>
                <a:cs typeface="Arial"/>
              </a:rPr>
              <a:t> </a:t>
            </a:r>
            <a:r>
              <a:rPr spc="-5" dirty="0">
                <a:solidFill>
                  <a:srgbClr val="D60013"/>
                </a:solidFill>
                <a:cs typeface="Arial"/>
              </a:rPr>
              <a:t>moči</a:t>
            </a:r>
            <a:endParaRPr dirty="0">
              <a:cs typeface="Arial"/>
            </a:endParaRPr>
          </a:p>
          <a:p>
            <a:pPr marL="298450" marR="450215" indent="-285750">
              <a:lnSpc>
                <a:spcPct val="150000"/>
              </a:lnSpc>
              <a:spcBef>
                <a:spcPts val="570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OP v </a:t>
            </a:r>
            <a:r>
              <a:rPr spc="-5" dirty="0">
                <a:cs typeface="Arial"/>
              </a:rPr>
              <a:t>blízkosti MM, </a:t>
            </a:r>
            <a:r>
              <a:rPr dirty="0">
                <a:cs typeface="Arial"/>
              </a:rPr>
              <a:t>↓ </a:t>
            </a:r>
            <a:r>
              <a:rPr spc="-5" dirty="0">
                <a:cs typeface="Arial"/>
              </a:rPr>
              <a:t>senzibilita stěny </a:t>
            </a:r>
            <a:r>
              <a:rPr dirty="0">
                <a:cs typeface="Arial"/>
              </a:rPr>
              <a:t>MM </a:t>
            </a:r>
            <a:r>
              <a:rPr spc="-5" dirty="0">
                <a:cs typeface="Arial"/>
              </a:rPr>
              <a:t>vlivem  přetrvávajícího účinku </a:t>
            </a:r>
            <a:r>
              <a:rPr spc="-10" dirty="0">
                <a:cs typeface="Arial"/>
              </a:rPr>
              <a:t>CA, </a:t>
            </a:r>
            <a:r>
              <a:rPr spc="-5" dirty="0">
                <a:cs typeface="Arial"/>
              </a:rPr>
              <a:t>psychické zábrany,  </a:t>
            </a:r>
            <a:r>
              <a:rPr dirty="0">
                <a:cs typeface="Arial"/>
              </a:rPr>
              <a:t>hyperplazie </a:t>
            </a:r>
            <a:r>
              <a:rPr spc="-5" dirty="0">
                <a:cs typeface="Arial"/>
              </a:rPr>
              <a:t>prostaty,</a:t>
            </a:r>
            <a:r>
              <a:rPr spc="-65" dirty="0">
                <a:cs typeface="Arial"/>
              </a:rPr>
              <a:t> </a:t>
            </a:r>
            <a:r>
              <a:rPr spc="-5" dirty="0">
                <a:cs typeface="Arial"/>
              </a:rPr>
              <a:t>bolest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21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paradoxn</a:t>
            </a:r>
            <a:r>
              <a:rPr spc="-5" dirty="0">
                <a:cs typeface="Constantia"/>
              </a:rPr>
              <a:t>í </a:t>
            </a:r>
            <a:r>
              <a:rPr spc="-5" dirty="0">
                <a:cs typeface="Arial"/>
              </a:rPr>
              <a:t>ischurie, bolestivé nucení na</a:t>
            </a:r>
            <a:r>
              <a:rPr spc="125" dirty="0">
                <a:cs typeface="Arial"/>
              </a:rPr>
              <a:t> </a:t>
            </a:r>
            <a:r>
              <a:rPr spc="-5" dirty="0">
                <a:cs typeface="Arial"/>
              </a:rPr>
              <a:t>močení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359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mobilizace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spcBef>
                <a:spcPts val="259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dirty="0">
                <a:cs typeface="Arial"/>
              </a:rPr>
              <a:t>sed, stoj </a:t>
            </a:r>
            <a:r>
              <a:rPr spc="-5" dirty="0">
                <a:cs typeface="Arial"/>
              </a:rPr>
              <a:t>→</a:t>
            </a:r>
            <a:r>
              <a:rPr spc="-105" dirty="0">
                <a:cs typeface="Arial"/>
              </a:rPr>
              <a:t> </a:t>
            </a:r>
            <a:r>
              <a:rPr spc="-5" dirty="0">
                <a:cs typeface="Arial"/>
              </a:rPr>
              <a:t>wc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280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PMK (proplach PMK) </a:t>
            </a:r>
            <a:r>
              <a:rPr dirty="0">
                <a:cs typeface="Arial"/>
              </a:rPr>
              <a:t>x </a:t>
            </a:r>
            <a:r>
              <a:rPr spc="-5" dirty="0">
                <a:cs typeface="Arial"/>
              </a:rPr>
              <a:t>jednorázová katetrizace</a:t>
            </a:r>
            <a:r>
              <a:rPr spc="20" dirty="0">
                <a:cs typeface="Arial"/>
              </a:rPr>
              <a:t> </a:t>
            </a:r>
            <a:r>
              <a:rPr dirty="0">
                <a:cs typeface="Arial"/>
              </a:rPr>
              <a:t>MM</a:t>
            </a:r>
          </a:p>
        </p:txBody>
      </p:sp>
      <p:pic>
        <p:nvPicPr>
          <p:cNvPr id="12290" name="Picture 2" descr="C:\Users\galuskovas\Pictures\no-peeing-1174876-m-14562_164x1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25791" y="4609056"/>
            <a:ext cx="1562100" cy="1562100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8089900" y="6219825"/>
            <a:ext cx="22701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</a:t>
            </a:r>
            <a:r>
              <a:rPr lang="cs-CZ" sz="1000" dirty="0" smtClean="0"/>
              <a:t>www.jpdesign.cz/Zakaz-moceni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4897420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8500" y="1038225"/>
            <a:ext cx="9287599" cy="5416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82040" marR="5080" indent="-779145">
              <a:lnSpc>
                <a:spcPts val="4430"/>
              </a:lnSpc>
            </a:pPr>
            <a:r>
              <a:rPr spc="-5" dirty="0">
                <a:latin typeface="+mn-lt"/>
              </a:rPr>
              <a:t>Pooperační komplikace  </a:t>
            </a:r>
            <a:r>
              <a:rPr dirty="0">
                <a:latin typeface="+mn-lt"/>
              </a:rPr>
              <a:t>močové</a:t>
            </a:r>
            <a:r>
              <a:rPr spc="-105" dirty="0">
                <a:latin typeface="+mn-lt"/>
              </a:rPr>
              <a:t> </a:t>
            </a:r>
            <a:r>
              <a:rPr dirty="0">
                <a:latin typeface="+mn-lt"/>
              </a:rPr>
              <a:t>soustavy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03300" y="1724026"/>
            <a:ext cx="7391400" cy="45275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Poruchy fce.</a:t>
            </a:r>
            <a:r>
              <a:rPr spc="-60" dirty="0">
                <a:solidFill>
                  <a:srgbClr val="D60013"/>
                </a:solidFill>
                <a:cs typeface="Arial"/>
              </a:rPr>
              <a:t> </a:t>
            </a:r>
            <a:r>
              <a:rPr spc="-5" dirty="0">
                <a:solidFill>
                  <a:srgbClr val="D60013"/>
                </a:solidFill>
                <a:cs typeface="Arial"/>
              </a:rPr>
              <a:t>Ledvin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009DD9"/>
                </a:solidFill>
                <a:cs typeface="Arial"/>
              </a:rPr>
              <a:t>Prerenální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↓ objem </a:t>
            </a:r>
            <a:r>
              <a:rPr dirty="0">
                <a:cs typeface="Arial"/>
              </a:rPr>
              <a:t>krve </a:t>
            </a:r>
            <a:r>
              <a:rPr spc="-5" dirty="0">
                <a:cs typeface="Arial"/>
              </a:rPr>
              <a:t>→ </a:t>
            </a:r>
            <a:r>
              <a:rPr dirty="0">
                <a:cs typeface="Arial"/>
              </a:rPr>
              <a:t>↓TK </a:t>
            </a:r>
            <a:r>
              <a:rPr spc="-5" dirty="0">
                <a:cs typeface="Arial"/>
              </a:rPr>
              <a:t>→ ↓ průtok </a:t>
            </a:r>
            <a:r>
              <a:rPr dirty="0">
                <a:cs typeface="Arial"/>
              </a:rPr>
              <a:t>krve</a:t>
            </a:r>
            <a:r>
              <a:rPr spc="5" dirty="0">
                <a:cs typeface="Arial"/>
              </a:rPr>
              <a:t> </a:t>
            </a:r>
            <a:r>
              <a:rPr spc="-5" dirty="0">
                <a:cs typeface="Arial"/>
              </a:rPr>
              <a:t>L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85DFD0"/>
                </a:solidFill>
                <a:cs typeface="Arial"/>
              </a:rPr>
              <a:t>Renální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hypoxie, </a:t>
            </a:r>
            <a:r>
              <a:rPr dirty="0">
                <a:cs typeface="Arial"/>
              </a:rPr>
              <a:t>toxické </a:t>
            </a:r>
            <a:r>
              <a:rPr spc="-5" dirty="0">
                <a:cs typeface="Arial"/>
              </a:rPr>
              <a:t>poškození parenchymu</a:t>
            </a:r>
            <a:r>
              <a:rPr spc="10" dirty="0">
                <a:cs typeface="Arial"/>
              </a:rPr>
              <a:t> </a:t>
            </a:r>
            <a:r>
              <a:rPr spc="-5" dirty="0">
                <a:cs typeface="Arial"/>
              </a:rPr>
              <a:t>L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04607A"/>
                </a:solidFill>
                <a:cs typeface="Arial"/>
              </a:rPr>
              <a:t>Postrenální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op.</a:t>
            </a:r>
            <a:r>
              <a:rPr spc="-70" dirty="0">
                <a:cs typeface="Arial"/>
              </a:rPr>
              <a:t> </a:t>
            </a:r>
            <a:r>
              <a:rPr spc="-5" dirty="0">
                <a:cs typeface="Arial"/>
              </a:rPr>
              <a:t>trauma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!!! </a:t>
            </a:r>
            <a:r>
              <a:rPr spc="-5" dirty="0">
                <a:cs typeface="Arial"/>
              </a:rPr>
              <a:t>Hyperhydratace, hyperkalémie</a:t>
            </a:r>
            <a:r>
              <a:rPr spc="-5" dirty="0">
                <a:cs typeface="Arial"/>
              </a:rPr>
              <a:t>,</a:t>
            </a:r>
            <a:r>
              <a:rPr spc="15" dirty="0">
                <a:cs typeface="Arial"/>
              </a:rPr>
              <a:t> </a:t>
            </a:r>
            <a:r>
              <a:rPr spc="-5" dirty="0">
                <a:cs typeface="Arial"/>
              </a:rPr>
              <a:t>MAC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Hrazení </a:t>
            </a:r>
            <a:r>
              <a:rPr spc="-10" dirty="0">
                <a:cs typeface="Arial"/>
              </a:rPr>
              <a:t>ztrát </a:t>
            </a:r>
            <a:r>
              <a:rPr dirty="0">
                <a:cs typeface="Arial"/>
              </a:rPr>
              <a:t>již </a:t>
            </a:r>
            <a:r>
              <a:rPr spc="-5" dirty="0">
                <a:cs typeface="Arial"/>
              </a:rPr>
              <a:t>během</a:t>
            </a:r>
            <a:r>
              <a:rPr spc="-10" dirty="0">
                <a:cs typeface="Arial"/>
              </a:rPr>
              <a:t> </a:t>
            </a:r>
            <a:r>
              <a:rPr spc="-5" dirty="0">
                <a:cs typeface="Arial"/>
              </a:rPr>
              <a:t>výkonu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Stimulace</a:t>
            </a:r>
            <a:r>
              <a:rPr spc="-50" dirty="0">
                <a:cs typeface="Arial"/>
              </a:rPr>
              <a:t> </a:t>
            </a:r>
            <a:r>
              <a:rPr spc="-5" dirty="0">
                <a:cs typeface="Arial"/>
              </a:rPr>
              <a:t>diurézy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↓ </a:t>
            </a:r>
            <a:r>
              <a:rPr spc="-5" dirty="0">
                <a:cs typeface="Arial"/>
              </a:rPr>
              <a:t>hladiny</a:t>
            </a:r>
            <a:r>
              <a:rPr spc="-65" dirty="0">
                <a:cs typeface="Arial"/>
              </a:rPr>
              <a:t> </a:t>
            </a:r>
            <a:r>
              <a:rPr spc="-10" dirty="0">
                <a:cs typeface="Arial"/>
              </a:rPr>
              <a:t>K</a:t>
            </a:r>
            <a:r>
              <a:rPr spc="-15" baseline="24305" dirty="0">
                <a:cs typeface="Arial"/>
              </a:rPr>
              <a:t>+</a:t>
            </a:r>
            <a:endParaRPr baseline="24305" dirty="0">
              <a:cs typeface="Arial"/>
            </a:endParaRPr>
          </a:p>
        </p:txBody>
      </p:sp>
      <p:pic>
        <p:nvPicPr>
          <p:cNvPr id="13314" name="Picture 2" descr="C:\Users\galuskovas\Pictures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3100" y="3303757"/>
            <a:ext cx="3080815" cy="2310611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7175500" y="5686425"/>
            <a:ext cx="30668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https://svetkreativity.cz/jak-poznat-potize-s-ledvinami/</a:t>
            </a:r>
          </a:p>
        </p:txBody>
      </p:sp>
    </p:spTree>
    <p:extLst>
      <p:ext uri="{BB962C8B-B14F-4D97-AF65-F5344CB8AC3E}">
        <p14:creationId xmlns:p14="http://schemas.microsoft.com/office/powerpoint/2010/main" val="3721561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74700" y="885825"/>
            <a:ext cx="9211399" cy="810477"/>
          </a:xfrm>
          <a:prstGeom prst="rect">
            <a:avLst/>
          </a:prstGeom>
        </p:spPr>
        <p:txBody>
          <a:bodyPr vert="horz" wrap="square" lIns="0" tIns="40639" rIns="0" bIns="0" rtlCol="0">
            <a:spAutoFit/>
          </a:bodyPr>
          <a:lstStyle/>
          <a:p>
            <a:pPr marL="795655"/>
            <a:r>
              <a:rPr sz="5000" spc="-5" dirty="0"/>
              <a:t>Pooperační</a:t>
            </a:r>
            <a:r>
              <a:rPr sz="5000" spc="-95" dirty="0"/>
              <a:t> </a:t>
            </a:r>
            <a:r>
              <a:rPr sz="5000" spc="-5" dirty="0"/>
              <a:t>bolest</a:t>
            </a:r>
            <a:endParaRPr sz="5000" dirty="0"/>
          </a:p>
        </p:txBody>
      </p:sp>
      <p:sp>
        <p:nvSpPr>
          <p:cNvPr id="5" name="object 5"/>
          <p:cNvSpPr txBox="1"/>
          <p:nvPr/>
        </p:nvSpPr>
        <p:spPr>
          <a:xfrm>
            <a:off x="1155700" y="1952625"/>
            <a:ext cx="8174367" cy="3370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Monitorace</a:t>
            </a:r>
            <a:r>
              <a:rPr spc="-50" dirty="0">
                <a:cs typeface="Arial"/>
              </a:rPr>
              <a:t> </a:t>
            </a:r>
            <a:r>
              <a:rPr dirty="0">
                <a:cs typeface="Arial"/>
              </a:rPr>
              <a:t>bolesti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spcBef>
                <a:spcPts val="570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TK,</a:t>
            </a:r>
            <a:r>
              <a:rPr spc="-95" dirty="0">
                <a:cs typeface="Arial"/>
              </a:rPr>
              <a:t> </a:t>
            </a:r>
            <a:r>
              <a:rPr dirty="0">
                <a:cs typeface="Arial"/>
              </a:rPr>
              <a:t>P</a:t>
            </a:r>
          </a:p>
          <a:p>
            <a:pPr marL="298450" indent="-285750">
              <a:lnSpc>
                <a:spcPct val="150000"/>
              </a:lnSpc>
              <a:spcBef>
                <a:spcPts val="625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Dokumentace</a:t>
            </a:r>
            <a:r>
              <a:rPr spc="-85" dirty="0">
                <a:cs typeface="Arial"/>
              </a:rPr>
              <a:t> </a:t>
            </a:r>
            <a:r>
              <a:rPr dirty="0">
                <a:cs typeface="Arial"/>
              </a:rPr>
              <a:t>bolesti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635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Kvalitní</a:t>
            </a:r>
            <a:r>
              <a:rPr spc="-95" dirty="0">
                <a:cs typeface="Arial"/>
              </a:rPr>
              <a:t> </a:t>
            </a:r>
            <a:r>
              <a:rPr dirty="0">
                <a:cs typeface="Arial"/>
              </a:rPr>
              <a:t>analgézie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spcBef>
                <a:spcPts val="560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bolus </a:t>
            </a:r>
            <a:r>
              <a:rPr dirty="0">
                <a:cs typeface="Arial"/>
              </a:rPr>
              <a:t>x</a:t>
            </a:r>
            <a:r>
              <a:rPr spc="-75" dirty="0">
                <a:cs typeface="Arial"/>
              </a:rPr>
              <a:t> </a:t>
            </a:r>
            <a:r>
              <a:rPr spc="-5" dirty="0">
                <a:cs typeface="Arial"/>
              </a:rPr>
              <a:t>kont</a:t>
            </a:r>
            <a:r>
              <a:rPr spc="-5" dirty="0">
                <a:cs typeface="Arial"/>
              </a:rPr>
              <a:t>.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640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Časná mobilizace</a:t>
            </a:r>
            <a:r>
              <a:rPr dirty="0">
                <a:cs typeface="Arial"/>
              </a:rPr>
              <a:t>,</a:t>
            </a:r>
            <a:r>
              <a:rPr spc="-100" dirty="0">
                <a:cs typeface="Arial"/>
              </a:rPr>
              <a:t> </a:t>
            </a:r>
            <a:r>
              <a:rPr dirty="0">
                <a:cs typeface="Arial"/>
              </a:rPr>
              <a:t>RHB</a:t>
            </a:r>
          </a:p>
          <a:p>
            <a:pPr marL="298450" marR="5080" indent="-285750">
              <a:lnSpc>
                <a:spcPct val="150000"/>
              </a:lnSpc>
              <a:spcBef>
                <a:spcPts val="610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Nácvik poop. vykašlávání, otáčení a vstávání z </a:t>
            </a:r>
            <a:r>
              <a:rPr spc="-5" dirty="0">
                <a:cs typeface="Arial"/>
              </a:rPr>
              <a:t>lůžka  </a:t>
            </a:r>
            <a:r>
              <a:rPr dirty="0">
                <a:cs typeface="Arial"/>
              </a:rPr>
              <a:t>a péče o ránu v předop.</a:t>
            </a:r>
            <a:r>
              <a:rPr spc="-60" dirty="0">
                <a:cs typeface="Arial"/>
              </a:rPr>
              <a:t> </a:t>
            </a:r>
            <a:r>
              <a:rPr dirty="0">
                <a:cs typeface="Arial"/>
              </a:rPr>
              <a:t>období</a:t>
            </a:r>
            <a:endParaRPr dirty="0">
              <a:cs typeface="Arial"/>
            </a:endParaRPr>
          </a:p>
        </p:txBody>
      </p:sp>
      <p:pic>
        <p:nvPicPr>
          <p:cNvPr id="14338" name="Picture 2" descr="C:\Users\galuskovas\Pictures\img0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0919" y="2105025"/>
            <a:ext cx="3714750" cy="1762125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6413500" y="3867150"/>
            <a:ext cx="41665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http://</a:t>
            </a:r>
            <a:r>
              <a:rPr lang="cs-CZ" sz="1000" dirty="0" smtClean="0"/>
              <a:t>www.mnohocetnymyelom.cz/wp-content/uploads/2017/10/bolest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877236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8500" y="962025"/>
            <a:ext cx="9287599" cy="882805"/>
          </a:xfrm>
          <a:prstGeom prst="rect">
            <a:avLst/>
          </a:prstGeom>
        </p:spPr>
        <p:txBody>
          <a:bodyPr vert="horz" wrap="square" lIns="0" tIns="112267" rIns="0" bIns="0" rtlCol="0">
            <a:spAutoFit/>
          </a:bodyPr>
          <a:lstStyle/>
          <a:p>
            <a:pPr marL="795655"/>
            <a:r>
              <a:rPr sz="5000" spc="-5" dirty="0"/>
              <a:t>Pooperační</a:t>
            </a:r>
            <a:r>
              <a:rPr sz="5000" spc="-95" dirty="0"/>
              <a:t> </a:t>
            </a:r>
            <a:r>
              <a:rPr sz="5000" spc="-5" dirty="0"/>
              <a:t>bolest</a:t>
            </a:r>
            <a:endParaRPr sz="5000" dirty="0"/>
          </a:p>
        </p:txBody>
      </p:sp>
      <p:sp>
        <p:nvSpPr>
          <p:cNvPr id="5" name="object 5"/>
          <p:cNvSpPr/>
          <p:nvPr/>
        </p:nvSpPr>
        <p:spPr>
          <a:xfrm>
            <a:off x="2898525" y="2845435"/>
            <a:ext cx="5323332" cy="30998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ovéPole 5"/>
          <p:cNvSpPr txBox="1"/>
          <p:nvPr/>
        </p:nvSpPr>
        <p:spPr>
          <a:xfrm>
            <a:off x="3213100" y="6143625"/>
            <a:ext cx="25330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https://is.muni.cz/th/ve5u3/Priloha_c._2.pdf</a:t>
            </a:r>
          </a:p>
        </p:txBody>
      </p:sp>
    </p:spTree>
    <p:extLst>
      <p:ext uri="{BB962C8B-B14F-4D97-AF65-F5344CB8AC3E}">
        <p14:creationId xmlns:p14="http://schemas.microsoft.com/office/powerpoint/2010/main" val="35454812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8500" y="962025"/>
            <a:ext cx="9287599" cy="810477"/>
          </a:xfrm>
          <a:prstGeom prst="rect">
            <a:avLst/>
          </a:prstGeom>
        </p:spPr>
        <p:txBody>
          <a:bodyPr vert="horz" wrap="square" lIns="0" tIns="40639" rIns="0" bIns="0" rtlCol="0">
            <a:spAutoFit/>
          </a:bodyPr>
          <a:lstStyle/>
          <a:p>
            <a:pPr marL="74930"/>
            <a:r>
              <a:rPr sz="5000" spc="-5" dirty="0">
                <a:latin typeface="+mn-lt"/>
              </a:rPr>
              <a:t>Poruchy</a:t>
            </a:r>
            <a:r>
              <a:rPr sz="5000" spc="-95" dirty="0">
                <a:latin typeface="+mn-lt"/>
              </a:rPr>
              <a:t> </a:t>
            </a:r>
            <a:r>
              <a:rPr sz="5000" spc="-5" dirty="0">
                <a:latin typeface="+mn-lt"/>
              </a:rPr>
              <a:t>termoregulace</a:t>
            </a:r>
            <a:endParaRPr sz="5000" dirty="0">
              <a:latin typeface="+mn-l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10018" y="2324225"/>
            <a:ext cx="7667625" cy="23423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Těsně po </a:t>
            </a:r>
            <a:r>
              <a:rPr dirty="0">
                <a:cs typeface="Arial"/>
              </a:rPr>
              <a:t>op. </a:t>
            </a:r>
            <a:r>
              <a:rPr spc="-5" dirty="0">
                <a:cs typeface="Arial"/>
              </a:rPr>
              <a:t>spíše hypotermie </a:t>
            </a:r>
            <a:r>
              <a:rPr dirty="0">
                <a:cs typeface="Arial"/>
              </a:rPr>
              <a:t>→ </a:t>
            </a:r>
            <a:r>
              <a:rPr spc="-5" dirty="0">
                <a:cs typeface="Arial"/>
              </a:rPr>
              <a:t>zahřátí</a:t>
            </a:r>
            <a:r>
              <a:rPr spc="-30" dirty="0">
                <a:cs typeface="Arial"/>
              </a:rPr>
              <a:t> </a:t>
            </a:r>
            <a:r>
              <a:rPr spc="-5" dirty="0">
                <a:cs typeface="Arial"/>
              </a:rPr>
              <a:t>pac.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560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dirty="0">
                <a:cs typeface="Arial"/>
              </a:rPr>
              <a:t>V </a:t>
            </a:r>
            <a:r>
              <a:rPr spc="-5" dirty="0">
                <a:cs typeface="Arial"/>
              </a:rPr>
              <a:t>prvních </a:t>
            </a:r>
            <a:r>
              <a:rPr spc="-10" dirty="0">
                <a:cs typeface="Arial"/>
              </a:rPr>
              <a:t>poop. </a:t>
            </a:r>
            <a:r>
              <a:rPr spc="-5" dirty="0">
                <a:cs typeface="Arial"/>
              </a:rPr>
              <a:t>dnech </a:t>
            </a:r>
            <a:r>
              <a:rPr dirty="0">
                <a:cs typeface="Arial"/>
              </a:rPr>
              <a:t>je </a:t>
            </a:r>
            <a:r>
              <a:rPr spc="-5" dirty="0">
                <a:cs typeface="Arial"/>
              </a:rPr>
              <a:t>tolerována </a:t>
            </a:r>
            <a:r>
              <a:rPr dirty="0">
                <a:cs typeface="Arial"/>
              </a:rPr>
              <a:t>subfebrilie</a:t>
            </a:r>
            <a:r>
              <a:rPr dirty="0">
                <a:cs typeface="Arial"/>
              </a:rPr>
              <a:t> + ↑</a:t>
            </a:r>
            <a:r>
              <a:rPr spc="10" dirty="0">
                <a:cs typeface="Arial"/>
              </a:rPr>
              <a:t> </a:t>
            </a:r>
            <a:r>
              <a:rPr dirty="0">
                <a:cs typeface="Arial"/>
              </a:rPr>
              <a:t>P</a:t>
            </a:r>
          </a:p>
          <a:p>
            <a:pPr marL="691515" lvl="1" indent="-285750">
              <a:lnSpc>
                <a:spcPct val="150000"/>
              </a:lnSpc>
              <a:spcBef>
                <a:spcPts val="535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chlazení,</a:t>
            </a:r>
            <a:r>
              <a:rPr dirty="0">
                <a:cs typeface="Arial"/>
              </a:rPr>
              <a:t> </a:t>
            </a:r>
            <a:r>
              <a:rPr spc="-5" dirty="0">
                <a:cs typeface="Arial"/>
              </a:rPr>
              <a:t>farmakoterapie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55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Častější monitorování</a:t>
            </a:r>
            <a:r>
              <a:rPr spc="-20" dirty="0">
                <a:cs typeface="Arial"/>
              </a:rPr>
              <a:t> </a:t>
            </a:r>
            <a:r>
              <a:rPr spc="-5" dirty="0">
                <a:cs typeface="Arial"/>
              </a:rPr>
              <a:t>TT</a:t>
            </a:r>
            <a:endParaRPr dirty="0">
              <a:cs typeface="Arial"/>
            </a:endParaRPr>
          </a:p>
          <a:p>
            <a:pPr marL="298450" marR="5080" indent="-285750">
              <a:lnSpc>
                <a:spcPct val="150000"/>
              </a:lnSpc>
              <a:spcBef>
                <a:spcPts val="680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Při přetrvávajících febríliích </a:t>
            </a:r>
            <a:r>
              <a:rPr dirty="0">
                <a:cs typeface="Arial"/>
              </a:rPr>
              <a:t>→ </a:t>
            </a:r>
            <a:r>
              <a:rPr spc="-5" dirty="0">
                <a:cs typeface="Arial"/>
              </a:rPr>
              <a:t>hemokultury </a:t>
            </a:r>
            <a:r>
              <a:rPr dirty="0">
                <a:cs typeface="Arial"/>
              </a:rPr>
              <a:t>→ </a:t>
            </a:r>
            <a:r>
              <a:rPr spc="-5" dirty="0">
                <a:cs typeface="Arial"/>
              </a:rPr>
              <a:t>ATB dle</a:t>
            </a:r>
            <a:r>
              <a:rPr spc="-5" dirty="0">
                <a:cs typeface="Arial"/>
              </a:rPr>
              <a:t>  K+C</a:t>
            </a:r>
            <a:endParaRPr dirty="0">
              <a:cs typeface="Arial"/>
            </a:endParaRPr>
          </a:p>
        </p:txBody>
      </p:sp>
      <p:pic>
        <p:nvPicPr>
          <p:cNvPr id="15362" name="Picture 2" descr="C:\Users\galuskovas\Pictures\young-cute-cartoon-nurse-with-medicine-digital-thermometer-cartoon-nurse_1122718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7971" y="4162425"/>
            <a:ext cx="2548128" cy="1528877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7480300" y="5762625"/>
            <a:ext cx="24080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</a:t>
            </a:r>
            <a:r>
              <a:rPr lang="cs-CZ" sz="800" dirty="0" smtClean="0"/>
              <a:t>pixers.cz/nalepky/mlada-zdravotni-sestra-</a:t>
            </a:r>
            <a:endParaRPr lang="cs-CZ" sz="800" dirty="0"/>
          </a:p>
        </p:txBody>
      </p:sp>
    </p:spTree>
    <p:extLst>
      <p:ext uri="{BB962C8B-B14F-4D97-AF65-F5344CB8AC3E}">
        <p14:creationId xmlns:p14="http://schemas.microsoft.com/office/powerpoint/2010/main" val="2346274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31900" y="581025"/>
            <a:ext cx="8068449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0" spc="-5" dirty="0"/>
              <a:t>Komplikace </a:t>
            </a:r>
            <a:r>
              <a:rPr sz="5000" dirty="0"/>
              <a:t>v </a:t>
            </a:r>
            <a:r>
              <a:rPr sz="5000" spc="-10" dirty="0"/>
              <a:t>operační</a:t>
            </a:r>
            <a:r>
              <a:rPr sz="5000" spc="-80" dirty="0"/>
              <a:t> </a:t>
            </a:r>
            <a:r>
              <a:rPr sz="5000" spc="-5" dirty="0"/>
              <a:t>ráně</a:t>
            </a:r>
            <a:endParaRPr sz="5000" dirty="0"/>
          </a:p>
        </p:txBody>
      </p:sp>
      <p:sp>
        <p:nvSpPr>
          <p:cNvPr id="5" name="object 5"/>
          <p:cNvSpPr txBox="1"/>
          <p:nvPr/>
        </p:nvSpPr>
        <p:spPr>
          <a:xfrm>
            <a:off x="927100" y="1495426"/>
            <a:ext cx="853440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Krvácení</a:t>
            </a:r>
            <a:r>
              <a:rPr spc="-5" dirty="0">
                <a:cs typeface="Arial"/>
              </a:rPr>
              <a:t>, </a:t>
            </a:r>
            <a:r>
              <a:rPr spc="-10" dirty="0">
                <a:cs typeface="Arial"/>
              </a:rPr>
              <a:t>viz</a:t>
            </a:r>
            <a:r>
              <a:rPr spc="-10" dirty="0">
                <a:cs typeface="Arial"/>
              </a:rPr>
              <a:t> </a:t>
            </a:r>
            <a:r>
              <a:rPr spc="-5" dirty="0">
                <a:cs typeface="Arial"/>
              </a:rPr>
              <a:t>por.</a:t>
            </a:r>
            <a:r>
              <a:rPr spc="-15" dirty="0">
                <a:cs typeface="Arial"/>
              </a:rPr>
              <a:t> </a:t>
            </a:r>
            <a:r>
              <a:rPr spc="-5" dirty="0" err="1" smtClean="0">
                <a:cs typeface="Arial"/>
              </a:rPr>
              <a:t>hemostázy</a:t>
            </a:r>
            <a:endParaRPr dirty="0">
              <a:cs typeface="Times New Roman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Infekce </a:t>
            </a:r>
            <a:r>
              <a:rPr dirty="0">
                <a:solidFill>
                  <a:srgbClr val="D60013"/>
                </a:solidFill>
                <a:cs typeface="Arial"/>
              </a:rPr>
              <a:t>v</a:t>
            </a:r>
            <a:r>
              <a:rPr spc="-85" dirty="0">
                <a:solidFill>
                  <a:srgbClr val="D60013"/>
                </a:solidFill>
                <a:cs typeface="Arial"/>
              </a:rPr>
              <a:t> </a:t>
            </a:r>
            <a:r>
              <a:rPr spc="-5" dirty="0">
                <a:solidFill>
                  <a:srgbClr val="D60013"/>
                </a:solidFill>
                <a:cs typeface="Arial"/>
              </a:rPr>
              <a:t>ráně</a:t>
            </a:r>
            <a:endParaRPr dirty="0">
              <a:cs typeface="Arial"/>
            </a:endParaRPr>
          </a:p>
          <a:p>
            <a:pPr marL="298450" marR="365760" indent="-285750" algn="just">
              <a:lnSpc>
                <a:spcPct val="150000"/>
              </a:lnSpc>
              <a:spcBef>
                <a:spcPts val="570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hl. </a:t>
            </a:r>
            <a:r>
              <a:rPr dirty="0">
                <a:cs typeface="Arial"/>
              </a:rPr>
              <a:t>u </a:t>
            </a:r>
            <a:r>
              <a:rPr spc="-10" dirty="0">
                <a:cs typeface="Arial"/>
              </a:rPr>
              <a:t>OP, kt. </a:t>
            </a:r>
            <a:r>
              <a:rPr spc="-5" dirty="0">
                <a:cs typeface="Arial"/>
              </a:rPr>
              <a:t>zasahují infikované tkáně (vypouštění  abscesu), některé </a:t>
            </a:r>
            <a:r>
              <a:rPr dirty="0">
                <a:cs typeface="Arial"/>
              </a:rPr>
              <a:t>OP </a:t>
            </a:r>
            <a:r>
              <a:rPr spc="-5" dirty="0">
                <a:cs typeface="Arial"/>
              </a:rPr>
              <a:t>(GIT) či nesprávná technika  převazu </a:t>
            </a:r>
            <a:r>
              <a:rPr dirty="0">
                <a:cs typeface="Arial"/>
              </a:rPr>
              <a:t>rány</a:t>
            </a:r>
            <a:r>
              <a:rPr dirty="0">
                <a:cs typeface="Arial"/>
              </a:rPr>
              <a:t> →</a:t>
            </a:r>
            <a:r>
              <a:rPr spc="-75" dirty="0">
                <a:cs typeface="Arial"/>
              </a:rPr>
              <a:t> </a:t>
            </a:r>
            <a:r>
              <a:rPr spc="-5" dirty="0">
                <a:cs typeface="Arial"/>
              </a:rPr>
              <a:t>NN</a:t>
            </a:r>
            <a:endParaRPr dirty="0">
              <a:cs typeface="Arial"/>
            </a:endParaRPr>
          </a:p>
          <a:p>
            <a:pPr marL="298450" marR="596900" indent="-285750">
              <a:lnSpc>
                <a:spcPct val="150000"/>
              </a:lnSpc>
              <a:spcBef>
                <a:spcPts val="560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subfebrilie, hnisavá sekrece </a:t>
            </a:r>
            <a:r>
              <a:rPr dirty="0">
                <a:cs typeface="Arial"/>
              </a:rPr>
              <a:t>z </a:t>
            </a:r>
            <a:r>
              <a:rPr spc="-5" dirty="0">
                <a:cs typeface="Arial"/>
              </a:rPr>
              <a:t>rány, leukocytóza,  bolestivost, zarudnutí</a:t>
            </a:r>
            <a:r>
              <a:rPr spc="-35" dirty="0">
                <a:cs typeface="Arial"/>
              </a:rPr>
              <a:t> </a:t>
            </a:r>
            <a:r>
              <a:rPr spc="-5" dirty="0">
                <a:cs typeface="Arial"/>
              </a:rPr>
              <a:t>rány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009DD9"/>
                </a:solidFill>
                <a:cs typeface="Arial"/>
              </a:rPr>
              <a:t>Terapie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rozpuštění stehů, vypuštění hnisu, zavedení</a:t>
            </a:r>
            <a:r>
              <a:rPr spc="40" dirty="0">
                <a:cs typeface="Arial"/>
              </a:rPr>
              <a:t> </a:t>
            </a:r>
            <a:r>
              <a:rPr spc="-5" dirty="0">
                <a:cs typeface="Arial"/>
              </a:rPr>
              <a:t>drenáže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ATB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výplachy</a:t>
            </a:r>
            <a:r>
              <a:rPr spc="-70" dirty="0">
                <a:cs typeface="Arial"/>
              </a:rPr>
              <a:t> </a:t>
            </a:r>
            <a:r>
              <a:rPr spc="-5" dirty="0">
                <a:cs typeface="Arial"/>
              </a:rPr>
              <a:t>rány</a:t>
            </a:r>
            <a:endParaRPr dirty="0">
              <a:cs typeface="Arial"/>
            </a:endParaRPr>
          </a:p>
          <a:p>
            <a:pPr marL="121221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dirty="0">
                <a:solidFill>
                  <a:srgbClr val="0F6EC6"/>
                </a:solidFill>
                <a:cs typeface="Arial"/>
              </a:rPr>
              <a:t>! </a:t>
            </a:r>
            <a:r>
              <a:rPr spc="-5" dirty="0">
                <a:solidFill>
                  <a:srgbClr val="0F6EC6"/>
                </a:solidFill>
                <a:cs typeface="Arial"/>
              </a:rPr>
              <a:t>důsledné dodržování pravidel</a:t>
            </a:r>
            <a:r>
              <a:rPr spc="15" dirty="0">
                <a:solidFill>
                  <a:srgbClr val="0F6EC6"/>
                </a:solidFill>
                <a:cs typeface="Arial"/>
              </a:rPr>
              <a:t> </a:t>
            </a:r>
            <a:r>
              <a:rPr spc="-5" dirty="0">
                <a:solidFill>
                  <a:srgbClr val="0F6EC6"/>
                </a:solidFill>
                <a:cs typeface="Arial"/>
              </a:rPr>
              <a:t>ASEPSE!</a:t>
            </a:r>
            <a:endParaRPr dirty="0">
              <a:cs typeface="Arial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1" t="4758" r="12520"/>
          <a:stretch/>
        </p:blipFill>
        <p:spPr>
          <a:xfrm>
            <a:off x="6718300" y="3706502"/>
            <a:ext cx="3060000" cy="2469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ovéPole 5"/>
          <p:cNvSpPr txBox="1"/>
          <p:nvPr/>
        </p:nvSpPr>
        <p:spPr>
          <a:xfrm>
            <a:off x="6870700" y="6176185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3573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16465" y="809625"/>
            <a:ext cx="8183884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5000" spc="-5" dirty="0">
                <a:latin typeface="+mn-lt"/>
              </a:rPr>
              <a:t>Komplikace </a:t>
            </a:r>
            <a:r>
              <a:rPr sz="5000" dirty="0">
                <a:latin typeface="+mn-lt"/>
              </a:rPr>
              <a:t>v </a:t>
            </a:r>
            <a:r>
              <a:rPr sz="5000" spc="-10" dirty="0">
                <a:latin typeface="+mn-lt"/>
              </a:rPr>
              <a:t>operační</a:t>
            </a:r>
            <a:r>
              <a:rPr sz="5000" spc="-80" dirty="0">
                <a:latin typeface="+mn-lt"/>
              </a:rPr>
              <a:t> </a:t>
            </a:r>
            <a:r>
              <a:rPr sz="5000" spc="-5" dirty="0">
                <a:latin typeface="+mn-lt"/>
              </a:rPr>
              <a:t>ráně</a:t>
            </a:r>
            <a:endParaRPr sz="5000" dirty="0">
              <a:latin typeface="+mn-l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3299" y="1800225"/>
            <a:ext cx="8763001" cy="4483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Dehiscence op.</a:t>
            </a:r>
            <a:r>
              <a:rPr spc="-25" dirty="0">
                <a:solidFill>
                  <a:srgbClr val="D60013"/>
                </a:solidFill>
                <a:cs typeface="Arial"/>
              </a:rPr>
              <a:t> </a:t>
            </a:r>
            <a:r>
              <a:rPr spc="-5" dirty="0">
                <a:solidFill>
                  <a:srgbClr val="D60013"/>
                </a:solidFill>
                <a:cs typeface="Arial"/>
              </a:rPr>
              <a:t>rány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28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Rizikové</a:t>
            </a:r>
            <a:r>
              <a:rPr spc="-45" dirty="0">
                <a:cs typeface="Arial"/>
              </a:rPr>
              <a:t> </a:t>
            </a:r>
            <a:r>
              <a:rPr spc="-5" dirty="0">
                <a:cs typeface="Arial"/>
              </a:rPr>
              <a:t>faktory</a:t>
            </a:r>
            <a:endParaRPr dirty="0">
              <a:cs typeface="Arial"/>
            </a:endParaRPr>
          </a:p>
          <a:p>
            <a:pPr marL="691515" marR="1616075" lvl="1" indent="-285750">
              <a:lnSpc>
                <a:spcPct val="150000"/>
              </a:lnSpc>
              <a:spcBef>
                <a:spcPts val="615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polymorbidita, DM, kachexie, maligní nádory,  imunokompromitovaní </a:t>
            </a:r>
            <a:r>
              <a:rPr dirty="0">
                <a:cs typeface="Arial"/>
              </a:rPr>
              <a:t>pac.</a:t>
            </a:r>
            <a:r>
              <a:rPr dirty="0">
                <a:cs typeface="Arial"/>
              </a:rPr>
              <a:t>,</a:t>
            </a:r>
            <a:r>
              <a:rPr spc="-30" dirty="0">
                <a:cs typeface="Arial"/>
              </a:rPr>
              <a:t> </a:t>
            </a:r>
            <a:r>
              <a:rPr spc="-5" dirty="0">
                <a:cs typeface="Constantia"/>
              </a:rPr>
              <a:t>…</a:t>
            </a:r>
            <a:endParaRPr dirty="0">
              <a:cs typeface="Constantia"/>
            </a:endParaRPr>
          </a:p>
          <a:p>
            <a:pPr marL="298450" marR="5080" indent="-285750">
              <a:lnSpc>
                <a:spcPct val="150000"/>
              </a:lnSpc>
              <a:spcBef>
                <a:spcPts val="59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technické chyby při sutuře, chybné vedení řezu </a:t>
            </a:r>
            <a:r>
              <a:rPr dirty="0">
                <a:cs typeface="Arial"/>
              </a:rPr>
              <a:t>(↑  </a:t>
            </a:r>
            <a:r>
              <a:rPr spc="-5" dirty="0">
                <a:cs typeface="Arial"/>
              </a:rPr>
              <a:t>elektrokoagulace), drén vyvedený přímo </a:t>
            </a:r>
            <a:r>
              <a:rPr dirty="0">
                <a:cs typeface="Arial"/>
              </a:rPr>
              <a:t>z </a:t>
            </a:r>
            <a:r>
              <a:rPr spc="-5" dirty="0">
                <a:cs typeface="Arial"/>
              </a:rPr>
              <a:t>rány, infekce,  </a:t>
            </a:r>
            <a:r>
              <a:rPr dirty="0">
                <a:cs typeface="Arial"/>
              </a:rPr>
              <a:t>náhlé ↑ </a:t>
            </a:r>
            <a:r>
              <a:rPr spc="-5" dirty="0">
                <a:cs typeface="Arial"/>
              </a:rPr>
              <a:t>IAP</a:t>
            </a:r>
            <a:r>
              <a:rPr spc="-90" dirty="0">
                <a:cs typeface="Arial"/>
              </a:rPr>
              <a:t> </a:t>
            </a:r>
            <a:r>
              <a:rPr spc="-5" dirty="0">
                <a:cs typeface="Arial"/>
              </a:rPr>
              <a:t>(kašel</a:t>
            </a:r>
            <a:r>
              <a:rPr spc="-5" dirty="0">
                <a:cs typeface="Arial"/>
              </a:rPr>
              <a:t>)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28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0F6EC6"/>
                </a:solidFill>
                <a:cs typeface="Arial"/>
              </a:rPr>
              <a:t>Řešení</a:t>
            </a:r>
            <a:endParaRPr dirty="0">
              <a:cs typeface="Arial"/>
            </a:endParaRPr>
          </a:p>
          <a:p>
            <a:pPr marL="691515" marR="391795" lvl="1" indent="-285750">
              <a:lnSpc>
                <a:spcPct val="150000"/>
              </a:lnSpc>
              <a:spcBef>
                <a:spcPts val="565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léčba infektu x </a:t>
            </a:r>
            <a:r>
              <a:rPr dirty="0">
                <a:cs typeface="Arial"/>
              </a:rPr>
              <a:t>resutura </a:t>
            </a:r>
            <a:r>
              <a:rPr spc="-5" dirty="0">
                <a:cs typeface="Arial"/>
              </a:rPr>
              <a:t>x ventrofilové </a:t>
            </a:r>
            <a:r>
              <a:rPr dirty="0">
                <a:cs typeface="Arial"/>
              </a:rPr>
              <a:t>destičky </a:t>
            </a:r>
            <a:r>
              <a:rPr spc="-5" dirty="0">
                <a:cs typeface="Arial"/>
              </a:rPr>
              <a:t>x V.A.C.  systém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spcBef>
                <a:spcPts val="215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tlumení </a:t>
            </a:r>
            <a:r>
              <a:rPr dirty="0">
                <a:cs typeface="Arial"/>
              </a:rPr>
              <a:t>účinků</a:t>
            </a:r>
            <a:r>
              <a:rPr spc="-70" dirty="0">
                <a:cs typeface="Arial"/>
              </a:rPr>
              <a:t> </a:t>
            </a:r>
            <a:r>
              <a:rPr dirty="0">
                <a:cs typeface="Arial"/>
              </a:rPr>
              <a:t>kašle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spcBef>
                <a:spcPts val="260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šetrné </a:t>
            </a:r>
            <a:r>
              <a:rPr dirty="0">
                <a:cs typeface="Arial"/>
              </a:rPr>
              <a:t>vstávání </a:t>
            </a:r>
            <a:r>
              <a:rPr spc="-5" dirty="0">
                <a:cs typeface="Arial"/>
              </a:rPr>
              <a:t>z </a:t>
            </a:r>
            <a:r>
              <a:rPr dirty="0">
                <a:cs typeface="Arial"/>
              </a:rPr>
              <a:t>lůžka, </a:t>
            </a:r>
            <a:r>
              <a:rPr spc="-5" dirty="0">
                <a:cs typeface="Arial"/>
              </a:rPr>
              <a:t>prevence</a:t>
            </a:r>
            <a:r>
              <a:rPr spc="-35" dirty="0">
                <a:cs typeface="Arial"/>
              </a:rPr>
              <a:t> </a:t>
            </a:r>
            <a:r>
              <a:rPr dirty="0">
                <a:cs typeface="Arial"/>
              </a:rPr>
              <a:t>infekce</a:t>
            </a:r>
            <a:endParaRPr dirty="0"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181578" y="4810126"/>
            <a:ext cx="2104644" cy="17906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ovéPole 6"/>
          <p:cNvSpPr txBox="1"/>
          <p:nvPr/>
        </p:nvSpPr>
        <p:spPr>
          <a:xfrm>
            <a:off x="8089900" y="6600825"/>
            <a:ext cx="22188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</a:t>
            </a:r>
            <a:r>
              <a:rPr lang="cs-CZ" sz="1000" dirty="0" smtClean="0"/>
              <a:t>all.biz/vac-granufoam-standard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4854476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45297" y="946022"/>
            <a:ext cx="7400290" cy="1270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4975"/>
              </a:lnSpc>
            </a:pPr>
            <a:r>
              <a:rPr sz="4600" spc="-5" dirty="0">
                <a:solidFill>
                  <a:srgbClr val="04607A"/>
                </a:solidFill>
                <a:latin typeface="Arial"/>
                <a:cs typeface="Arial"/>
              </a:rPr>
              <a:t>Dehiscence </a:t>
            </a:r>
            <a:r>
              <a:rPr sz="4600" dirty="0">
                <a:solidFill>
                  <a:srgbClr val="04607A"/>
                </a:solidFill>
                <a:latin typeface="Arial"/>
                <a:cs typeface="Arial"/>
              </a:rPr>
              <a:t>op. </a:t>
            </a:r>
            <a:r>
              <a:rPr sz="4600" spc="-5" dirty="0">
                <a:solidFill>
                  <a:srgbClr val="04607A"/>
                </a:solidFill>
                <a:latin typeface="Arial"/>
                <a:cs typeface="Arial"/>
              </a:rPr>
              <a:t>rány a</a:t>
            </a:r>
            <a:r>
              <a:rPr sz="4600" spc="-45" dirty="0">
                <a:solidFill>
                  <a:srgbClr val="04607A"/>
                </a:solidFill>
                <a:latin typeface="Arial"/>
                <a:cs typeface="Arial"/>
              </a:rPr>
              <a:t> </a:t>
            </a:r>
            <a:r>
              <a:rPr sz="4600" spc="-5" dirty="0">
                <a:solidFill>
                  <a:srgbClr val="04607A"/>
                </a:solidFill>
                <a:latin typeface="Arial"/>
                <a:cs typeface="Arial"/>
              </a:rPr>
              <a:t>léčba</a:t>
            </a:r>
            <a:endParaRPr sz="4600">
              <a:latin typeface="Arial"/>
              <a:cs typeface="Arial"/>
            </a:endParaRPr>
          </a:p>
          <a:p>
            <a:pPr marL="1444625">
              <a:lnSpc>
                <a:spcPts val="4975"/>
              </a:lnSpc>
            </a:pPr>
            <a:r>
              <a:rPr sz="4600" spc="-5" dirty="0">
                <a:solidFill>
                  <a:srgbClr val="04607A"/>
                </a:solidFill>
                <a:latin typeface="Arial"/>
                <a:cs typeface="Arial"/>
              </a:rPr>
              <a:t>V.A.C.</a:t>
            </a:r>
            <a:r>
              <a:rPr sz="4600" spc="-85" dirty="0">
                <a:solidFill>
                  <a:srgbClr val="04607A"/>
                </a:solidFill>
                <a:latin typeface="Arial"/>
                <a:cs typeface="Arial"/>
              </a:rPr>
              <a:t> </a:t>
            </a:r>
            <a:r>
              <a:rPr sz="4600" spc="-5" dirty="0">
                <a:solidFill>
                  <a:srgbClr val="04607A"/>
                </a:solidFill>
                <a:latin typeface="Arial"/>
                <a:cs typeface="Arial"/>
              </a:rPr>
              <a:t>systémem</a:t>
            </a:r>
            <a:endParaRPr sz="4600">
              <a:latin typeface="Arial"/>
              <a:cs typeface="Arial"/>
            </a:endParaRPr>
          </a:p>
        </p:txBody>
      </p:sp>
      <p:pic>
        <p:nvPicPr>
          <p:cNvPr id="7170" name="Picture 2" descr="Nové trendy v léčbě infikovaných ran - ppt stáhnou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03" b="11319"/>
          <a:stretch/>
        </p:blipFill>
        <p:spPr bwMode="auto">
          <a:xfrm>
            <a:off x="850900" y="2486025"/>
            <a:ext cx="91440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1079500" y="6372225"/>
            <a:ext cx="21371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https://slideplayer.cz/slide/1895608/</a:t>
            </a:r>
          </a:p>
        </p:txBody>
      </p:sp>
    </p:spTree>
    <p:extLst>
      <p:ext uri="{BB962C8B-B14F-4D97-AF65-F5344CB8AC3E}">
        <p14:creationId xmlns:p14="http://schemas.microsoft.com/office/powerpoint/2010/main" val="819554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31900" y="809625"/>
            <a:ext cx="7971041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5" dirty="0">
                <a:latin typeface="+mn-lt"/>
              </a:rPr>
              <a:t>Pooperační komplikace v</a:t>
            </a:r>
            <a:r>
              <a:rPr spc="-20" dirty="0">
                <a:latin typeface="+mn-lt"/>
              </a:rPr>
              <a:t> </a:t>
            </a:r>
            <a:r>
              <a:rPr spc="-5" dirty="0">
                <a:latin typeface="+mn-lt"/>
              </a:rPr>
              <a:t>GIT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79500" y="1724026"/>
            <a:ext cx="7530477" cy="33268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z="1600" spc="-5" dirty="0">
                <a:solidFill>
                  <a:srgbClr val="D60013"/>
                </a:solidFill>
                <a:cs typeface="Arial"/>
              </a:rPr>
              <a:t>Atonie</a:t>
            </a:r>
            <a:r>
              <a:rPr sz="1600" spc="-55" dirty="0">
                <a:solidFill>
                  <a:srgbClr val="D60013"/>
                </a:solidFill>
                <a:cs typeface="Arial"/>
              </a:rPr>
              <a:t> </a:t>
            </a:r>
            <a:r>
              <a:rPr sz="1600" spc="-5" dirty="0">
                <a:solidFill>
                  <a:srgbClr val="D60013"/>
                </a:solidFill>
                <a:cs typeface="Arial"/>
              </a:rPr>
              <a:t>žaludku</a:t>
            </a:r>
            <a:endParaRPr sz="1600" dirty="0">
              <a:cs typeface="Arial"/>
            </a:endParaRPr>
          </a:p>
          <a:p>
            <a:pPr marL="298450" marR="5080" indent="-285750" algn="just">
              <a:lnSpc>
                <a:spcPct val="150000"/>
              </a:lnSpc>
              <a:spcBef>
                <a:spcPts val="570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z="1600" spc="-5" dirty="0">
                <a:cs typeface="Arial"/>
              </a:rPr>
              <a:t>paralytická neprůchodnost horní části GIT (n. vagus  nestimuluje žal. stěnu) </a:t>
            </a:r>
            <a:r>
              <a:rPr sz="1600" dirty="0">
                <a:cs typeface="Arial"/>
              </a:rPr>
              <a:t>→ </a:t>
            </a:r>
            <a:r>
              <a:rPr sz="1600" spc="-5" dirty="0">
                <a:cs typeface="Arial"/>
              </a:rPr>
              <a:t>hromadění žal. obsahu </a:t>
            </a:r>
            <a:r>
              <a:rPr sz="1600" dirty="0">
                <a:cs typeface="Arial"/>
              </a:rPr>
              <a:t>→  </a:t>
            </a:r>
            <a:r>
              <a:rPr sz="1600" spc="-5" dirty="0">
                <a:cs typeface="Arial"/>
              </a:rPr>
              <a:t>přeplnění </a:t>
            </a:r>
            <a:r>
              <a:rPr sz="1600" dirty="0">
                <a:cs typeface="Arial"/>
              </a:rPr>
              <a:t>žaludku → </a:t>
            </a:r>
            <a:r>
              <a:rPr sz="1600" spc="-5" dirty="0">
                <a:cs typeface="Arial"/>
              </a:rPr>
              <a:t>zvracení </a:t>
            </a:r>
            <a:r>
              <a:rPr sz="1600" dirty="0">
                <a:cs typeface="Arial"/>
              </a:rPr>
              <a:t>x ↑ </a:t>
            </a:r>
            <a:r>
              <a:rPr sz="1600" spc="-5" dirty="0">
                <a:cs typeface="Arial"/>
              </a:rPr>
              <a:t>odpady</a:t>
            </a:r>
            <a:r>
              <a:rPr sz="1600" spc="-5" dirty="0">
                <a:cs typeface="Arial"/>
              </a:rPr>
              <a:t> </a:t>
            </a:r>
            <a:r>
              <a:rPr sz="1600" dirty="0">
                <a:cs typeface="Arial"/>
              </a:rPr>
              <a:t>v</a:t>
            </a:r>
            <a:r>
              <a:rPr sz="1600" spc="-25" dirty="0">
                <a:cs typeface="Arial"/>
              </a:rPr>
              <a:t> </a:t>
            </a:r>
            <a:r>
              <a:rPr sz="1600" spc="-5" dirty="0">
                <a:cs typeface="Arial"/>
              </a:rPr>
              <a:t>NGS</a:t>
            </a:r>
            <a:endParaRPr sz="1600"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57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z="1600" spc="-5" dirty="0">
                <a:solidFill>
                  <a:srgbClr val="0F6EC6"/>
                </a:solidFill>
                <a:cs typeface="Arial"/>
              </a:rPr>
              <a:t>Prevence </a:t>
            </a:r>
            <a:r>
              <a:rPr sz="1600" dirty="0">
                <a:solidFill>
                  <a:srgbClr val="0F6EC6"/>
                </a:solidFill>
                <a:cs typeface="Arial"/>
              </a:rPr>
              <a:t>a</a:t>
            </a:r>
            <a:r>
              <a:rPr sz="1600" spc="-55" dirty="0">
                <a:solidFill>
                  <a:srgbClr val="0F6EC6"/>
                </a:solidFill>
                <a:cs typeface="Arial"/>
              </a:rPr>
              <a:t> </a:t>
            </a:r>
            <a:r>
              <a:rPr sz="1600" spc="-5" dirty="0">
                <a:solidFill>
                  <a:srgbClr val="0F6EC6"/>
                </a:solidFill>
                <a:cs typeface="Arial"/>
              </a:rPr>
              <a:t>terapie</a:t>
            </a:r>
            <a:endParaRPr sz="1600" dirty="0">
              <a:cs typeface="Arial"/>
            </a:endParaRPr>
          </a:p>
          <a:p>
            <a:pPr marL="691515" lvl="1" indent="-285750">
              <a:lnSpc>
                <a:spcPct val="150000"/>
              </a:lnSpc>
              <a:spcBef>
                <a:spcPts val="520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z="1600" spc="-5" dirty="0">
                <a:cs typeface="Arial"/>
              </a:rPr>
              <a:t>dekomprese</a:t>
            </a:r>
            <a:r>
              <a:rPr sz="1600" spc="-5" dirty="0">
                <a:cs typeface="Arial"/>
              </a:rPr>
              <a:t> GIT</a:t>
            </a:r>
            <a:r>
              <a:rPr sz="1600" spc="-35" dirty="0">
                <a:cs typeface="Arial"/>
              </a:rPr>
              <a:t> </a:t>
            </a:r>
            <a:r>
              <a:rPr sz="1600" spc="-5" dirty="0">
                <a:cs typeface="Arial"/>
              </a:rPr>
              <a:t>(NGS)</a:t>
            </a:r>
            <a:endParaRPr sz="1600" dirty="0">
              <a:cs typeface="Arial"/>
            </a:endParaRPr>
          </a:p>
          <a:p>
            <a:pPr marL="691515" lvl="1" indent="-285750">
              <a:lnSpc>
                <a:spcPct val="150000"/>
              </a:lnSpc>
              <a:spcBef>
                <a:spcPts val="525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z="1600" spc="-5" dirty="0">
                <a:cs typeface="Arial"/>
              </a:rPr>
              <a:t>neostigmin i.m.,</a:t>
            </a:r>
            <a:r>
              <a:rPr sz="1600" spc="-50" dirty="0">
                <a:cs typeface="Arial"/>
              </a:rPr>
              <a:t> </a:t>
            </a:r>
            <a:r>
              <a:rPr sz="1600" dirty="0">
                <a:cs typeface="Arial"/>
              </a:rPr>
              <a:t>prokinetika</a:t>
            </a:r>
            <a:endParaRPr sz="1600" dirty="0">
              <a:cs typeface="Arial"/>
            </a:endParaRPr>
          </a:p>
          <a:p>
            <a:pPr marL="691515" lvl="1" indent="-285750">
              <a:lnSpc>
                <a:spcPct val="150000"/>
              </a:lnSpc>
              <a:spcBef>
                <a:spcPts val="515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z="1600" spc="-5" dirty="0">
                <a:cs typeface="Arial"/>
              </a:rPr>
              <a:t>postupné zatěžování</a:t>
            </a:r>
            <a:r>
              <a:rPr sz="1600" spc="-20" dirty="0">
                <a:cs typeface="Arial"/>
              </a:rPr>
              <a:t> </a:t>
            </a:r>
            <a:r>
              <a:rPr sz="1600" dirty="0">
                <a:cs typeface="Arial"/>
              </a:rPr>
              <a:t>GIT</a:t>
            </a:r>
          </a:p>
          <a:p>
            <a:pPr marL="691515" lvl="1" indent="-285750">
              <a:lnSpc>
                <a:spcPct val="150000"/>
              </a:lnSpc>
              <a:spcBef>
                <a:spcPts val="525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z="1600" dirty="0">
                <a:cs typeface="Arial"/>
              </a:rPr>
              <a:t>časná</a:t>
            </a:r>
            <a:r>
              <a:rPr sz="1600" spc="-65" dirty="0">
                <a:cs typeface="Arial"/>
              </a:rPr>
              <a:t> </a:t>
            </a:r>
            <a:r>
              <a:rPr sz="1600" spc="-5" dirty="0">
                <a:cs typeface="Arial"/>
              </a:rPr>
              <a:t>mobilizace</a:t>
            </a:r>
            <a:endParaRPr sz="1600" dirty="0">
              <a:cs typeface="Arial"/>
            </a:endParaRPr>
          </a:p>
        </p:txBody>
      </p:sp>
      <p:pic>
        <p:nvPicPr>
          <p:cNvPr id="17410" name="Picture 2" descr="C:\Users\galuskovas\Pictures\zalude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3631" y="3776577"/>
            <a:ext cx="2359310" cy="1674483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6870700" y="5610225"/>
            <a:ext cx="12250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</a:t>
            </a:r>
            <a:r>
              <a:rPr lang="cs-CZ" sz="1000" dirty="0" smtClean="0"/>
              <a:t>myloview.cz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7046062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79500" y="733425"/>
            <a:ext cx="8123441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4400" spc="-5" dirty="0">
                <a:latin typeface="+mn-lt"/>
              </a:rPr>
              <a:t>Pooperační komplikace v</a:t>
            </a:r>
            <a:r>
              <a:rPr sz="4400" spc="-20" dirty="0">
                <a:latin typeface="+mn-lt"/>
              </a:rPr>
              <a:t> </a:t>
            </a:r>
            <a:r>
              <a:rPr sz="4400" spc="-5" dirty="0">
                <a:latin typeface="+mn-lt"/>
              </a:rPr>
              <a:t>GIT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03300" y="1647825"/>
            <a:ext cx="7543800" cy="3550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Stresové</a:t>
            </a:r>
            <a:r>
              <a:rPr spc="-85" dirty="0">
                <a:solidFill>
                  <a:srgbClr val="D60013"/>
                </a:solidFill>
                <a:cs typeface="Arial"/>
              </a:rPr>
              <a:t> </a:t>
            </a:r>
            <a:r>
              <a:rPr spc="-5" dirty="0">
                <a:solidFill>
                  <a:srgbClr val="D60013"/>
                </a:solidFill>
                <a:cs typeface="Arial"/>
              </a:rPr>
              <a:t>vředy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27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nejčastěji </a:t>
            </a:r>
            <a:r>
              <a:rPr dirty="0">
                <a:cs typeface="Arial"/>
              </a:rPr>
              <a:t>v </a:t>
            </a:r>
            <a:r>
              <a:rPr spc="-5" dirty="0">
                <a:cs typeface="Arial"/>
              </a:rPr>
              <a:t>žaludku, méně často </a:t>
            </a:r>
            <a:r>
              <a:rPr dirty="0">
                <a:cs typeface="Arial"/>
              </a:rPr>
              <a:t>v</a:t>
            </a:r>
            <a:r>
              <a:rPr spc="30" dirty="0">
                <a:cs typeface="Arial"/>
              </a:rPr>
              <a:t> </a:t>
            </a:r>
            <a:r>
              <a:rPr spc="-5" dirty="0">
                <a:cs typeface="Arial"/>
              </a:rPr>
              <a:t>duodenu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28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vícečetné, jen na žal.</a:t>
            </a:r>
            <a:r>
              <a:rPr spc="-40" dirty="0">
                <a:cs typeface="Arial"/>
              </a:rPr>
              <a:t> </a:t>
            </a:r>
            <a:r>
              <a:rPr dirty="0">
                <a:cs typeface="Arial"/>
              </a:rPr>
              <a:t>sliznici</a:t>
            </a:r>
          </a:p>
          <a:p>
            <a:pPr marL="298450" indent="-285750">
              <a:lnSpc>
                <a:spcPct val="150000"/>
              </a:lnSpc>
              <a:spcBef>
                <a:spcPts val="27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změna prokrvení žaludeční</a:t>
            </a:r>
            <a:r>
              <a:rPr spc="-20" dirty="0">
                <a:cs typeface="Arial"/>
              </a:rPr>
              <a:t> </a:t>
            </a:r>
            <a:r>
              <a:rPr dirty="0">
                <a:cs typeface="Arial"/>
              </a:rPr>
              <a:t>sliznice</a:t>
            </a:r>
          </a:p>
          <a:p>
            <a:pPr marL="691515" lvl="1" indent="-285750">
              <a:lnSpc>
                <a:spcPct val="150000"/>
              </a:lnSpc>
              <a:spcBef>
                <a:spcPts val="270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podlomení </a:t>
            </a:r>
            <a:r>
              <a:rPr dirty="0">
                <a:cs typeface="Arial"/>
              </a:rPr>
              <a:t>přirozené </a:t>
            </a:r>
            <a:r>
              <a:rPr spc="-5" dirty="0">
                <a:cs typeface="Arial"/>
              </a:rPr>
              <a:t>ochranné </a:t>
            </a:r>
            <a:r>
              <a:rPr dirty="0">
                <a:cs typeface="Arial"/>
              </a:rPr>
              <a:t>bariéry </a:t>
            </a:r>
            <a:r>
              <a:rPr spc="-5" dirty="0">
                <a:cs typeface="Arial"/>
              </a:rPr>
              <a:t>před</a:t>
            </a:r>
            <a:r>
              <a:rPr spc="-10" dirty="0">
                <a:cs typeface="Arial"/>
              </a:rPr>
              <a:t> </a:t>
            </a:r>
            <a:r>
              <a:rPr spc="-5" dirty="0">
                <a:cs typeface="Arial"/>
              </a:rPr>
              <a:t>HCl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26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při dlouhodobém zavedení</a:t>
            </a:r>
            <a:r>
              <a:rPr spc="5" dirty="0">
                <a:cs typeface="Arial"/>
              </a:rPr>
              <a:t> </a:t>
            </a:r>
            <a:r>
              <a:rPr spc="-5" dirty="0">
                <a:cs typeface="Arial"/>
              </a:rPr>
              <a:t>NGS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28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0F6EC6"/>
                </a:solidFill>
                <a:cs typeface="Arial"/>
              </a:rPr>
              <a:t>Terapie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285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preventivní inhibitorů proton. pumpy,</a:t>
            </a:r>
            <a:r>
              <a:rPr spc="50" dirty="0">
                <a:cs typeface="Arial"/>
              </a:rPr>
              <a:t> </a:t>
            </a:r>
            <a:r>
              <a:rPr spc="-5" dirty="0">
                <a:cs typeface="Arial"/>
              </a:rPr>
              <a:t>antacid</a:t>
            </a:r>
            <a:endParaRPr dirty="0">
              <a:cs typeface="Arial"/>
            </a:endParaRPr>
          </a:p>
        </p:txBody>
      </p:sp>
      <p:pic>
        <p:nvPicPr>
          <p:cNvPr id="18434" name="Picture 2" descr="C:\Users\galuskovas\Pictures\b3ac2b9644df14a34407204dae43589c.jpg"/>
          <p:cNvPicPr>
            <a:picLocks noChangeAspect="1" noChangeArrowheads="1"/>
          </p:cNvPicPr>
          <p:nvPr/>
        </p:nvPicPr>
        <p:blipFill>
          <a:blip r:embed="rId2" cstate="print"/>
          <a:srcRect r="38731"/>
          <a:stretch>
            <a:fillRect/>
          </a:stretch>
        </p:blipFill>
        <p:spPr bwMode="auto">
          <a:xfrm>
            <a:off x="7099300" y="2706659"/>
            <a:ext cx="2667000" cy="3009900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7099300" y="5610225"/>
            <a:ext cx="33009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</a:t>
            </a:r>
            <a:r>
              <a:rPr lang="cs-CZ" sz="1000" dirty="0" smtClean="0"/>
              <a:t>www.priznaky-projevy.cz/interna/gastroenterologie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3387733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11186" y="1153358"/>
            <a:ext cx="7691755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4000" spc="-5" dirty="0">
                <a:latin typeface="+mn-lt"/>
              </a:rPr>
              <a:t>Pooperační komplikace v</a:t>
            </a:r>
            <a:r>
              <a:rPr sz="4000" spc="-20" dirty="0">
                <a:latin typeface="+mn-lt"/>
              </a:rPr>
              <a:t> </a:t>
            </a:r>
            <a:r>
              <a:rPr sz="4000" spc="-5" dirty="0">
                <a:latin typeface="+mn-lt"/>
              </a:rPr>
              <a:t>GIT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10018" y="2293747"/>
            <a:ext cx="7706359" cy="3477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Škytavka</a:t>
            </a:r>
            <a:endParaRPr dirty="0">
              <a:cs typeface="Arial"/>
            </a:endParaRPr>
          </a:p>
          <a:p>
            <a:pPr marL="298450" marR="5080" indent="-285750">
              <a:lnSpc>
                <a:spcPts val="2590"/>
              </a:lnSpc>
              <a:spcBef>
                <a:spcPts val="600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Opakované, urputné bezděčné stahy bránice </a:t>
            </a:r>
            <a:r>
              <a:rPr dirty="0">
                <a:cs typeface="Arial"/>
              </a:rPr>
              <a:t>a </a:t>
            </a:r>
            <a:r>
              <a:rPr spc="-5" dirty="0">
                <a:cs typeface="Arial"/>
              </a:rPr>
              <a:t>sevření  hlasivek </a:t>
            </a:r>
            <a:r>
              <a:rPr dirty="0">
                <a:cs typeface="Arial"/>
              </a:rPr>
              <a:t>→ </a:t>
            </a:r>
            <a:r>
              <a:rPr spc="-5" dirty="0">
                <a:cs typeface="Arial"/>
              </a:rPr>
              <a:t>neartikulovaný</a:t>
            </a:r>
            <a:r>
              <a:rPr spc="-10" dirty="0">
                <a:cs typeface="Arial"/>
              </a:rPr>
              <a:t> </a:t>
            </a:r>
            <a:r>
              <a:rPr spc="-5" dirty="0">
                <a:cs typeface="Arial"/>
              </a:rPr>
              <a:t>zvuk</a:t>
            </a:r>
            <a:endParaRPr dirty="0">
              <a:cs typeface="Arial"/>
            </a:endParaRPr>
          </a:p>
          <a:p>
            <a:pPr marL="691515" lvl="1" indent="-285750">
              <a:spcBef>
                <a:spcPts val="220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centrální</a:t>
            </a:r>
            <a:endParaRPr dirty="0">
              <a:cs typeface="Arial"/>
            </a:endParaRPr>
          </a:p>
          <a:p>
            <a:pPr marL="967105" marR="652145" lvl="2" indent="-285750">
              <a:lnSpc>
                <a:spcPts val="2050"/>
              </a:lnSpc>
              <a:spcBef>
                <a:spcPts val="500"/>
              </a:spcBef>
              <a:buClr>
                <a:srgbClr val="009DD9"/>
              </a:buClr>
              <a:buSzPct val="68421"/>
              <a:buFont typeface="Wingdings" panose="05000000000000000000" pitchFamily="2" charset="2"/>
              <a:buChar char="Ø"/>
              <a:tabLst>
                <a:tab pos="926465" algn="l"/>
                <a:tab pos="927100" algn="l"/>
              </a:tabLst>
            </a:pPr>
            <a:r>
              <a:rPr dirty="0">
                <a:cs typeface="Arial"/>
              </a:rPr>
              <a:t>dráždění </a:t>
            </a:r>
            <a:r>
              <a:rPr spc="-5" dirty="0">
                <a:cs typeface="Arial"/>
              </a:rPr>
              <a:t>mozkového </a:t>
            </a:r>
            <a:r>
              <a:rPr dirty="0">
                <a:cs typeface="Arial"/>
              </a:rPr>
              <a:t>centra </a:t>
            </a:r>
            <a:r>
              <a:rPr spc="-5" dirty="0">
                <a:cs typeface="Arial"/>
              </a:rPr>
              <a:t>mechanicky </a:t>
            </a:r>
            <a:r>
              <a:rPr dirty="0">
                <a:cs typeface="Arial"/>
              </a:rPr>
              <a:t>(zánět, komoce,  </a:t>
            </a:r>
            <a:r>
              <a:rPr spc="-5" dirty="0">
                <a:cs typeface="Arial"/>
              </a:rPr>
              <a:t>intoxikace</a:t>
            </a:r>
            <a:r>
              <a:rPr spc="-5" dirty="0">
                <a:cs typeface="Arial"/>
              </a:rPr>
              <a:t>)</a:t>
            </a:r>
            <a:endParaRPr dirty="0">
              <a:cs typeface="Arial"/>
            </a:endParaRPr>
          </a:p>
          <a:p>
            <a:pPr marL="691515" lvl="1" indent="-285750">
              <a:spcBef>
                <a:spcPts val="209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periferní</a:t>
            </a:r>
            <a:endParaRPr dirty="0">
              <a:cs typeface="Arial"/>
            </a:endParaRPr>
          </a:p>
          <a:p>
            <a:pPr marL="967105" lvl="2" indent="-285750">
              <a:spcBef>
                <a:spcPts val="240"/>
              </a:spcBef>
              <a:buClr>
                <a:srgbClr val="009DD9"/>
              </a:buClr>
              <a:buSzPct val="68421"/>
              <a:buFont typeface="Wingdings" panose="05000000000000000000" pitchFamily="2" charset="2"/>
              <a:buChar char="Ø"/>
              <a:tabLst>
                <a:tab pos="926465" algn="l"/>
                <a:tab pos="927100" algn="l"/>
              </a:tabLst>
            </a:pPr>
            <a:r>
              <a:rPr dirty="0">
                <a:cs typeface="Arial"/>
              </a:rPr>
              <a:t>dráždění průběhu bráničního nervu (on. </a:t>
            </a:r>
            <a:r>
              <a:rPr spc="-5" dirty="0">
                <a:cs typeface="Arial"/>
              </a:rPr>
              <a:t>jícnu</a:t>
            </a:r>
            <a:r>
              <a:rPr spc="-5" dirty="0">
                <a:cs typeface="Arial"/>
              </a:rPr>
              <a:t>, </a:t>
            </a:r>
            <a:r>
              <a:rPr dirty="0">
                <a:cs typeface="Arial"/>
              </a:rPr>
              <a:t>mediastina)</a:t>
            </a:r>
          </a:p>
          <a:p>
            <a:pPr marL="298450" indent="-285750">
              <a:spcBef>
                <a:spcPts val="254"/>
              </a:spcBef>
              <a:buClr>
                <a:srgbClr val="0AD0D9"/>
              </a:buClr>
              <a:buSzPct val="9583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solidFill>
                  <a:srgbClr val="0F6EC6"/>
                </a:solidFill>
                <a:cs typeface="Arial"/>
              </a:rPr>
              <a:t>Terapie</a:t>
            </a:r>
            <a:endParaRPr dirty="0">
              <a:cs typeface="Arial"/>
            </a:endParaRPr>
          </a:p>
          <a:p>
            <a:pPr marL="691515" lvl="1" indent="-285750">
              <a:spcBef>
                <a:spcPts val="270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droperidol</a:t>
            </a:r>
            <a:r>
              <a:rPr spc="-55" dirty="0">
                <a:cs typeface="Arial"/>
              </a:rPr>
              <a:t> </a:t>
            </a:r>
            <a:r>
              <a:rPr spc="-5" dirty="0">
                <a:cs typeface="Arial"/>
              </a:rPr>
              <a:t>i.v.</a:t>
            </a:r>
            <a:endParaRPr dirty="0">
              <a:cs typeface="Arial"/>
            </a:endParaRPr>
          </a:p>
          <a:p>
            <a:pPr marL="691515" lvl="1" indent="-285750">
              <a:spcBef>
                <a:spcPts val="260"/>
              </a:spcBef>
              <a:buClr>
                <a:srgbClr val="0F6EC6"/>
              </a:buClr>
              <a:buSzPct val="8636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odsátí </a:t>
            </a:r>
            <a:r>
              <a:rPr dirty="0">
                <a:cs typeface="Arial"/>
              </a:rPr>
              <a:t>žal. </a:t>
            </a:r>
            <a:r>
              <a:rPr spc="-5" dirty="0">
                <a:cs typeface="Arial"/>
              </a:rPr>
              <a:t>obsahu přes</a:t>
            </a:r>
            <a:r>
              <a:rPr spc="-10" dirty="0">
                <a:cs typeface="Arial"/>
              </a:rPr>
              <a:t> NGS</a:t>
            </a:r>
            <a:endParaRPr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74479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50900" y="885825"/>
            <a:ext cx="9135198" cy="976454"/>
          </a:xfrm>
        </p:spPr>
        <p:txBody>
          <a:bodyPr>
            <a:normAutofit/>
          </a:bodyPr>
          <a:lstStyle/>
          <a:p>
            <a:r>
              <a:rPr lang="cs-CZ" sz="4000" dirty="0">
                <a:latin typeface="+mn-lt"/>
              </a:rPr>
              <a:t>POOPERAČNÍ KOMPLIKACE V GIT</a:t>
            </a:r>
            <a:endParaRPr lang="cs-CZ" sz="4000" dirty="0">
              <a:latin typeface="+mn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3768960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Paralytický vřed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Zástava střevní peristaltiky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Hromadění plynu i tekutého obsahu ve střevě </a:t>
            </a:r>
            <a:r>
              <a:rPr lang="cs-CZ" dirty="0" smtClean="0">
                <a:cs typeface="Courier New"/>
              </a:rPr>
              <a:t>→ vytlačování bránice → porucha D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>
                <a:cs typeface="Courier New"/>
              </a:rPr>
              <a:t>Projevy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>
                <a:cs typeface="Courier New"/>
              </a:rPr>
              <a:t>Vzedmutí břicha, meteorizmus, pocit plnosti, zvracení, dehydratace,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>
                <a:cs typeface="Courier New"/>
              </a:rPr>
              <a:t>Poslech (,,mrtvé ticho,,)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>
                <a:cs typeface="Courier New"/>
              </a:rPr>
              <a:t>RTG ,,na hladinky,,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>
                <a:cs typeface="Courier New"/>
              </a:rPr>
              <a:t>Terapie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 smtClean="0">
                <a:cs typeface="Courier New"/>
              </a:rPr>
              <a:t>Neostigmin</a:t>
            </a:r>
            <a:r>
              <a:rPr lang="cs-CZ" dirty="0" smtClean="0">
                <a:cs typeface="Courier New"/>
              </a:rPr>
              <a:t> i.m.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 smtClean="0">
                <a:cs typeface="Courier New"/>
              </a:rPr>
              <a:t>Rehydratace</a:t>
            </a:r>
            <a:r>
              <a:rPr lang="cs-CZ" dirty="0" smtClean="0">
                <a:cs typeface="Courier New"/>
              </a:rPr>
              <a:t> + výživa i.v.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 smtClean="0">
                <a:cs typeface="Courier New"/>
              </a:rPr>
              <a:t>Přip</a:t>
            </a:r>
            <a:r>
              <a:rPr lang="cs-CZ" dirty="0" smtClean="0">
                <a:cs typeface="Courier New"/>
              </a:rPr>
              <a:t>. </a:t>
            </a:r>
            <a:r>
              <a:rPr lang="cs-CZ" dirty="0" err="1" smtClean="0">
                <a:cs typeface="Courier New"/>
              </a:rPr>
              <a:t>stomie</a:t>
            </a:r>
            <a:r>
              <a:rPr lang="cs-CZ" dirty="0" smtClean="0">
                <a:cs typeface="Courier New"/>
              </a:rPr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856655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74700" y="809625"/>
            <a:ext cx="9211399" cy="5416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78964" marR="5080" indent="-1866900">
              <a:lnSpc>
                <a:spcPts val="4430"/>
              </a:lnSpc>
            </a:pPr>
            <a:r>
              <a:rPr spc="-5" dirty="0">
                <a:latin typeface="+mn-lt"/>
              </a:rPr>
              <a:t>Psychiatrické a psychické  komplikace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55700" y="1800225"/>
            <a:ext cx="7315199" cy="3370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Pooperační </a:t>
            </a:r>
            <a:r>
              <a:rPr dirty="0">
                <a:cs typeface="Arial"/>
              </a:rPr>
              <a:t>psychotický</a:t>
            </a:r>
            <a:r>
              <a:rPr spc="-45" dirty="0">
                <a:cs typeface="Arial"/>
              </a:rPr>
              <a:t> </a:t>
            </a:r>
            <a:r>
              <a:rPr dirty="0">
                <a:cs typeface="Arial"/>
              </a:rPr>
              <a:t>stav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spcBef>
                <a:spcPts val="570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dirty="0">
                <a:cs typeface="Arial"/>
              </a:rPr>
              <a:t>senioři,</a:t>
            </a:r>
            <a:r>
              <a:rPr spc="-85" dirty="0">
                <a:cs typeface="Arial"/>
              </a:rPr>
              <a:t> </a:t>
            </a:r>
            <a:r>
              <a:rPr spc="-5" dirty="0">
                <a:cs typeface="Arial"/>
              </a:rPr>
              <a:t>etylici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spcBef>
                <a:spcPts val="560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dehydratovaní</a:t>
            </a:r>
            <a:r>
              <a:rPr spc="-35" dirty="0">
                <a:cs typeface="Arial"/>
              </a:rPr>
              <a:t> </a:t>
            </a:r>
            <a:r>
              <a:rPr spc="-5" dirty="0">
                <a:cs typeface="Arial"/>
              </a:rPr>
              <a:t>pac.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spcBef>
                <a:spcPts val="575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CA </a:t>
            </a:r>
            <a:r>
              <a:rPr dirty="0">
                <a:cs typeface="Arial"/>
              </a:rPr>
              <a:t>→ </a:t>
            </a:r>
            <a:r>
              <a:rPr spc="-5" dirty="0">
                <a:cs typeface="Arial"/>
              </a:rPr>
              <a:t>ketamin, samotný op.</a:t>
            </a:r>
            <a:r>
              <a:rPr spc="-25" dirty="0">
                <a:cs typeface="Arial"/>
              </a:rPr>
              <a:t> </a:t>
            </a:r>
            <a:r>
              <a:rPr spc="-10" dirty="0">
                <a:cs typeface="Arial"/>
              </a:rPr>
              <a:t>výkon</a:t>
            </a:r>
            <a:endParaRPr dirty="0">
              <a:cs typeface="Arial"/>
            </a:endParaRPr>
          </a:p>
          <a:p>
            <a:pPr marL="691515" lvl="1" indent="-285750">
              <a:lnSpc>
                <a:spcPct val="150000"/>
              </a:lnSpc>
              <a:spcBef>
                <a:spcPts val="560"/>
              </a:spcBef>
              <a:buClr>
                <a:srgbClr val="0F6EC6"/>
              </a:buClr>
              <a:buSzPct val="83333"/>
              <a:buFont typeface="Wingdings" panose="05000000000000000000" pitchFamily="2" charset="2"/>
              <a:buChar char="Ø"/>
              <a:tabLst>
                <a:tab pos="652780" algn="l"/>
              </a:tabLst>
            </a:pPr>
            <a:r>
              <a:rPr spc="-5" dirty="0">
                <a:cs typeface="Arial"/>
              </a:rPr>
              <a:t>prostředí</a:t>
            </a:r>
            <a:r>
              <a:rPr spc="-40" dirty="0">
                <a:cs typeface="Arial"/>
              </a:rPr>
              <a:t> </a:t>
            </a:r>
            <a:r>
              <a:rPr spc="-10" dirty="0">
                <a:cs typeface="Arial"/>
              </a:rPr>
              <a:t>ARO/JIP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640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citlivý přístup, </a:t>
            </a:r>
            <a:r>
              <a:rPr dirty="0">
                <a:cs typeface="Arial"/>
              </a:rPr>
              <a:t>trvalá </a:t>
            </a:r>
            <a:r>
              <a:rPr spc="-5" dirty="0">
                <a:cs typeface="Arial"/>
              </a:rPr>
              <a:t>monitorace</a:t>
            </a:r>
            <a:endParaRPr dirty="0">
              <a:cs typeface="Arial"/>
            </a:endParaRPr>
          </a:p>
          <a:p>
            <a:pPr marL="298450" indent="-285750">
              <a:lnSpc>
                <a:spcPct val="150000"/>
              </a:lnSpc>
              <a:spcBef>
                <a:spcPts val="620"/>
              </a:spcBef>
              <a:buClr>
                <a:srgbClr val="0AD0D9"/>
              </a:buClr>
              <a:buSzPct val="96153"/>
              <a:buFont typeface="Wingdings" panose="05000000000000000000" pitchFamily="2" charset="2"/>
              <a:buChar char="Ø"/>
              <a:tabLst>
                <a:tab pos="285750" algn="l"/>
              </a:tabLst>
            </a:pPr>
            <a:r>
              <a:rPr spc="-5" dirty="0">
                <a:cs typeface="Arial"/>
              </a:rPr>
              <a:t>Haloperidol </a:t>
            </a:r>
            <a:r>
              <a:rPr dirty="0">
                <a:cs typeface="Arial"/>
              </a:rPr>
              <a:t>i.v.</a:t>
            </a:r>
            <a:r>
              <a:rPr spc="-65" dirty="0">
                <a:cs typeface="Arial"/>
              </a:rPr>
              <a:t> </a:t>
            </a:r>
            <a:r>
              <a:rPr spc="5" dirty="0">
                <a:cs typeface="Arial"/>
              </a:rPr>
              <a:t>☺</a:t>
            </a:r>
            <a:endParaRPr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00491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0173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</TotalTime>
  <Words>1561</Words>
  <Application>Microsoft Office PowerPoint</Application>
  <PresentationFormat>Vlastní</PresentationFormat>
  <Paragraphs>323</Paragraphs>
  <Slides>31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38" baseType="lpstr">
      <vt:lpstr>Arial</vt:lpstr>
      <vt:lpstr>Calibri</vt:lpstr>
      <vt:lpstr>Constantia</vt:lpstr>
      <vt:lpstr>Courier New</vt:lpstr>
      <vt:lpstr>Times New Roman</vt:lpstr>
      <vt:lpstr>Wingdings</vt:lpstr>
      <vt:lpstr>Office Theme</vt:lpstr>
      <vt:lpstr>Prezentace aplikace PowerPoint</vt:lpstr>
      <vt:lpstr>Pooperační komplikace</vt:lpstr>
      <vt:lpstr>Faktory ovlivňující vznik  komplikací</vt:lpstr>
      <vt:lpstr>Prevence vzniku komplikací</vt:lpstr>
      <vt:lpstr>Pooperační nemoc</vt:lpstr>
      <vt:lpstr>Pooperační rehabilitace</vt:lpstr>
      <vt:lpstr>Pooperační komplikace  respirační</vt:lpstr>
      <vt:lpstr>Pooperační komplikace  respirační</vt:lpstr>
      <vt:lpstr>Pooperační komplikace  respirační</vt:lpstr>
      <vt:lpstr>Pooperační komplikace  respirační</vt:lpstr>
      <vt:lpstr>Poruchy hemostázy</vt:lpstr>
      <vt:lpstr>Poruchy hemostázy</vt:lpstr>
      <vt:lpstr>Poruchy hemostázy</vt:lpstr>
      <vt:lpstr>Pooperační komplikace -   kardiální</vt:lpstr>
      <vt:lpstr>Pooperační komplikace  tromboembolické</vt:lpstr>
      <vt:lpstr>Pooperační komplikace  tromboembolické</vt:lpstr>
      <vt:lpstr>Pooperační komplikace  tromboembolické</vt:lpstr>
      <vt:lpstr>Pooperační komplikace  močové soustavy</vt:lpstr>
      <vt:lpstr>Pooperační komplikace  močové soustavy</vt:lpstr>
      <vt:lpstr>Pooperační bolest</vt:lpstr>
      <vt:lpstr>Pooperační bolest</vt:lpstr>
      <vt:lpstr>Poruchy termoregulace</vt:lpstr>
      <vt:lpstr>Komplikace v operační ráně</vt:lpstr>
      <vt:lpstr>Komplikace v operační ráně</vt:lpstr>
      <vt:lpstr>Prezentace aplikace PowerPoint</vt:lpstr>
      <vt:lpstr>Pooperační komplikace v GIT</vt:lpstr>
      <vt:lpstr>Pooperační komplikace v GIT</vt:lpstr>
      <vt:lpstr>Pooperační komplikace v GIT</vt:lpstr>
      <vt:lpstr>POOPERAČNÍ KOMPLIKACE V GIT</vt:lpstr>
      <vt:lpstr>Psychiatrické a psychické  komplikace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Galuskova Sona</dc:creator>
  <cp:lastModifiedBy>Galuskova Sona</cp:lastModifiedBy>
  <cp:revision>10</cp:revision>
  <dcterms:modified xsi:type="dcterms:W3CDTF">2022-08-31T11:46:33Z</dcterms:modified>
</cp:coreProperties>
</file>