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3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4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5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7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8.xml" ContentType="application/vnd.openxmlformats-officedocument.presentationml.notesSl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9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1" r:id="rId34"/>
    <p:sldId id="330" r:id="rId35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60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300CD-7688-49D0-A593-36998F3CE690}" type="datetimeFigureOut">
              <a:rPr lang="cs-CZ" smtClean="0"/>
              <a:t>19.9.2022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4C111-7C25-4DCF-B9BD-F8830AD223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5419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C7D9-922A-429C-9BFF-61621CC74403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3381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C7D9-922A-429C-9BFF-61621CC74403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4355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C7D9-922A-429C-9BFF-61621CC74403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7612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defTabSz="914310">
              <a:defRPr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C7D9-922A-429C-9BFF-61621CC74403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3286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C7D9-922A-429C-9BFF-61621CC74403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6961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C7D9-922A-429C-9BFF-61621CC74403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8376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r>
              <a:rPr lang="cs-CZ" dirty="0" smtClean="0"/>
              <a:t>Chceme-li pátrat</a:t>
            </a:r>
            <a:r>
              <a:rPr lang="cs-CZ" baseline="0" dirty="0" smtClean="0"/>
              <a:t> po příčině proteinurie, jednou z možností je elektroforéza močových proteinů. Ta rozdělí bílkoviny dle velikosti a my pak můžeme usuzovat, která část nefronu je poškozena:</a:t>
            </a:r>
          </a:p>
          <a:p>
            <a:pPr marL="171434" indent="-171434">
              <a:buFont typeface="Arial" pitchFamily="34" charset="0"/>
              <a:buChar char="•"/>
            </a:pPr>
            <a:r>
              <a:rPr lang="cs-CZ" baseline="0" dirty="0" smtClean="0"/>
              <a:t>Je-li přítomen </a:t>
            </a:r>
            <a:r>
              <a:rPr lang="cs-CZ" b="1" baseline="0" dirty="0" smtClean="0"/>
              <a:t>pouze albumin</a:t>
            </a:r>
            <a:r>
              <a:rPr lang="cs-CZ" baseline="0" dirty="0" smtClean="0"/>
              <a:t>, je poškozen jen negativní náboj na glomerulární filtrační membráně. Proteinurii pak nazýváme </a:t>
            </a:r>
            <a:r>
              <a:rPr lang="cs-CZ" b="1" baseline="0" dirty="0" smtClean="0"/>
              <a:t>glomerulární selektivní</a:t>
            </a:r>
            <a:endParaRPr lang="cs-CZ" b="0" baseline="0" dirty="0" smtClean="0"/>
          </a:p>
          <a:p>
            <a:pPr marL="171434" indent="-171434">
              <a:buFont typeface="Arial" pitchFamily="34" charset="0"/>
              <a:buChar char="•"/>
            </a:pPr>
            <a:r>
              <a:rPr lang="cs-CZ" b="0" baseline="0" dirty="0" smtClean="0"/>
              <a:t>Jsou-li navíc přítomny </a:t>
            </a:r>
            <a:r>
              <a:rPr lang="cs-CZ" b="1" baseline="0" dirty="0" smtClean="0"/>
              <a:t>velké proteiny</a:t>
            </a:r>
            <a:r>
              <a:rPr lang="cs-CZ" b="0" baseline="0" dirty="0" smtClean="0"/>
              <a:t> jako např. </a:t>
            </a:r>
            <a:r>
              <a:rPr lang="cs-CZ" b="0" baseline="0" dirty="0" err="1" smtClean="0"/>
              <a:t>IgG</a:t>
            </a:r>
            <a:r>
              <a:rPr lang="cs-CZ" b="0" baseline="0" dirty="0" smtClean="0"/>
              <a:t>, je poškození glomerulární membrány závažnější a jedná se o </a:t>
            </a:r>
            <a:r>
              <a:rPr lang="cs-CZ" b="1" baseline="0" dirty="0" smtClean="0"/>
              <a:t>glomerulární neselektivní</a:t>
            </a:r>
            <a:r>
              <a:rPr lang="cs-CZ" b="0" baseline="0" dirty="0" smtClean="0"/>
              <a:t> proteinurii</a:t>
            </a:r>
          </a:p>
          <a:p>
            <a:pPr marL="171434" indent="-171434">
              <a:buFont typeface="Arial" pitchFamily="34" charset="0"/>
              <a:buChar char="•"/>
            </a:pPr>
            <a:r>
              <a:rPr lang="cs-CZ" b="0" baseline="0" dirty="0" smtClean="0"/>
              <a:t>Najdeme-li v moči </a:t>
            </a:r>
            <a:r>
              <a:rPr lang="cs-CZ" b="0" baseline="0" dirty="0" err="1" smtClean="0"/>
              <a:t>mikroproteiny</a:t>
            </a:r>
            <a:r>
              <a:rPr lang="cs-CZ" b="0" baseline="0" dirty="0" smtClean="0"/>
              <a:t>, základní příčiny mohou být 2:</a:t>
            </a:r>
          </a:p>
          <a:p>
            <a:pPr marL="628589" lvl="1" indent="-171434">
              <a:buFont typeface="Arial" pitchFamily="34" charset="0"/>
              <a:buChar char="•"/>
            </a:pPr>
            <a:r>
              <a:rPr lang="cs-CZ" b="0" baseline="0" dirty="0" smtClean="0"/>
              <a:t>Poškození tubulů (např. </a:t>
            </a:r>
            <a:r>
              <a:rPr lang="cs-CZ" b="0" baseline="0" dirty="0" err="1" smtClean="0"/>
              <a:t>nefrotoxickými</a:t>
            </a:r>
            <a:r>
              <a:rPr lang="cs-CZ" b="0" baseline="0" dirty="0" smtClean="0"/>
              <a:t> látkami jako </a:t>
            </a:r>
            <a:r>
              <a:rPr lang="cs-CZ" b="0" baseline="0" dirty="0" err="1" smtClean="0"/>
              <a:t>cisplatina</a:t>
            </a:r>
            <a:r>
              <a:rPr lang="cs-CZ" b="0" baseline="0" dirty="0" smtClean="0"/>
              <a:t>, </a:t>
            </a:r>
            <a:r>
              <a:rPr lang="cs-CZ" b="0" baseline="0" dirty="0" err="1" smtClean="0"/>
              <a:t>genatmicin</a:t>
            </a:r>
            <a:r>
              <a:rPr lang="cs-CZ" b="0" baseline="0" dirty="0" smtClean="0"/>
              <a:t>, RTG kontrastní látky, </a:t>
            </a:r>
            <a:r>
              <a:rPr lang="cs-CZ" b="0" baseline="0" dirty="0" err="1" smtClean="0"/>
              <a:t>Hg</a:t>
            </a:r>
            <a:r>
              <a:rPr lang="cs-CZ" b="0" baseline="0" dirty="0" smtClean="0"/>
              <a:t>, Cd …); hovoříme pak o </a:t>
            </a:r>
            <a:r>
              <a:rPr lang="cs-CZ" b="1" baseline="0" dirty="0" smtClean="0"/>
              <a:t>tubulární proteinurii</a:t>
            </a:r>
          </a:p>
          <a:p>
            <a:pPr marL="628589" lvl="1" indent="-171434">
              <a:buFont typeface="Arial" pitchFamily="34" charset="0"/>
              <a:buChar char="•"/>
            </a:pPr>
            <a:r>
              <a:rPr lang="cs-CZ" b="0" baseline="0" dirty="0" smtClean="0"/>
              <a:t>Nadprodukce </a:t>
            </a:r>
            <a:r>
              <a:rPr lang="cs-CZ" b="0" baseline="0" dirty="0" err="1" smtClean="0"/>
              <a:t>mikroproteinu</a:t>
            </a:r>
            <a:r>
              <a:rPr lang="cs-CZ" b="0" baseline="0" dirty="0" smtClean="0"/>
              <a:t> (např. myoglobinu při poranění svalů nebo BJ-bílkoviny u mnohočetného myelomu), jedná se o </a:t>
            </a:r>
            <a:r>
              <a:rPr lang="cs-CZ" b="1" baseline="0" dirty="0" err="1" smtClean="0"/>
              <a:t>prerenální</a:t>
            </a:r>
            <a:r>
              <a:rPr lang="cs-CZ" b="1" baseline="0" dirty="0" smtClean="0"/>
              <a:t> (</a:t>
            </a:r>
            <a:r>
              <a:rPr lang="cs-CZ" b="1" baseline="0" dirty="0" err="1" smtClean="0"/>
              <a:t>overflow</a:t>
            </a:r>
            <a:r>
              <a:rPr lang="cs-CZ" b="1" baseline="0" dirty="0" smtClean="0"/>
              <a:t>) proteinurii</a:t>
            </a:r>
          </a:p>
          <a:p>
            <a:r>
              <a:rPr lang="cs-CZ" b="0" baseline="0" dirty="0" smtClean="0"/>
              <a:t>Dle příčiny pak můžeme zahájit léčbu nebo zabránit dalšímu poškození ledvin (např. snížení dávky nebo vynechání </a:t>
            </a:r>
            <a:r>
              <a:rPr lang="cs-CZ" b="0" baseline="0" dirty="0" err="1" smtClean="0"/>
              <a:t>nefrotoxického</a:t>
            </a:r>
            <a:r>
              <a:rPr lang="cs-CZ" b="0" baseline="0" dirty="0" smtClean="0"/>
              <a:t> léku, optimální hydratace, léčba základního onemocnění).</a:t>
            </a:r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C7D9-922A-429C-9BFF-61621CC74403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9198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C7D9-922A-429C-9BFF-61621CC74403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8301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C7D9-922A-429C-9BFF-61621CC74403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0249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fontAlgn="base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4C7D9-922A-429C-9BFF-61621CC74403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2006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712893" y="1752939"/>
            <a:ext cx="4544695" cy="1384995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5665843" y="1752939"/>
            <a:ext cx="4544695" cy="1384995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5"/>
          </p:nvPr>
        </p:nvSpPr>
        <p:spPr>
          <a:xfrm>
            <a:off x="534670" y="7033450"/>
            <a:ext cx="2459482" cy="276999"/>
          </a:xfrm>
        </p:spPr>
        <p:txBody>
          <a:bodyPr rtlCol="0"/>
          <a:lstStyle/>
          <a:p>
            <a:fld id="{0CDB4E16-C51B-4D0D-AFA3-CE22FAF9C98A}" type="datetimeFigureOut">
              <a:rPr lang="cs-CZ" smtClean="0"/>
              <a:pPr/>
              <a:t>19.9.2022</a:t>
            </a:fld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6"/>
          </p:nvPr>
        </p:nvSpPr>
        <p:spPr>
          <a:xfrm>
            <a:off x="7699248" y="7033450"/>
            <a:ext cx="2459482" cy="276999"/>
          </a:xfrm>
        </p:spPr>
        <p:txBody>
          <a:bodyPr rtlCol="0"/>
          <a:lstStyle/>
          <a:p>
            <a:fld id="{316F6DC7-AF27-4046-9F23-59F1201D32C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Zástupný symbol pro zápatí 11"/>
          <p:cNvSpPr>
            <a:spLocks noGrp="1"/>
          </p:cNvSpPr>
          <p:nvPr>
            <p:ph type="ftr" sz="quarter" idx="17"/>
          </p:nvPr>
        </p:nvSpPr>
        <p:spPr>
          <a:xfrm>
            <a:off x="3635756" y="7033450"/>
            <a:ext cx="3421888" cy="276999"/>
          </a:xfrm>
        </p:spPr>
        <p:txBody>
          <a:bodyPr rtlCol="0"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712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0CDB4E16-C51B-4D0D-AFA3-CE22FAF9C98A}" type="datetimeFigureOut">
              <a:rPr lang="cs-CZ" smtClean="0"/>
              <a:pPr/>
              <a:t>19.9.2022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16F6DC7-AF27-4046-9F23-59F1201D32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9441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0CDB4E16-C51B-4D0D-AFA3-CE22FAF9C98A}" type="datetimeFigureOut">
              <a:rPr lang="cs-CZ" smtClean="0"/>
              <a:pPr/>
              <a:t>19.9.2022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0" y="6890597"/>
            <a:ext cx="623782" cy="2769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6F6DC7-AF27-4046-9F23-59F1201D32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1551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04011" y="3025141"/>
            <a:ext cx="8330085" cy="475195"/>
          </a:xfrm>
        </p:spPr>
        <p:txBody>
          <a:bodyPr anchor="t"/>
          <a:lstStyle>
            <a:lvl1pPr marL="0" indent="0">
              <a:buNone/>
              <a:defRPr sz="3088">
                <a:solidFill>
                  <a:schemeClr val="tx2"/>
                </a:solidFill>
              </a:defRPr>
            </a:lvl1pPr>
            <a:lvl2pPr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Obdélník 6"/>
          <p:cNvSpPr/>
          <p:nvPr/>
        </p:nvSpPr>
        <p:spPr bwMode="white">
          <a:xfrm>
            <a:off x="0" y="1680633"/>
            <a:ext cx="10693400" cy="126047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/>
          </a:p>
        </p:txBody>
      </p:sp>
      <p:sp>
        <p:nvSpPr>
          <p:cNvPr id="8" name="Obdélník 7"/>
          <p:cNvSpPr/>
          <p:nvPr/>
        </p:nvSpPr>
        <p:spPr>
          <a:xfrm>
            <a:off x="0" y="1764665"/>
            <a:ext cx="1514898" cy="10924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/>
          </a:p>
        </p:txBody>
      </p:sp>
      <p:sp>
        <p:nvSpPr>
          <p:cNvPr id="9" name="Obdélník 8"/>
          <p:cNvSpPr/>
          <p:nvPr/>
        </p:nvSpPr>
        <p:spPr>
          <a:xfrm>
            <a:off x="1604010" y="1764665"/>
            <a:ext cx="9089390" cy="10924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4010" y="1764665"/>
            <a:ext cx="8911167" cy="1493358"/>
          </a:xfrm>
        </p:spPr>
        <p:txBody>
          <a:bodyPr/>
          <a:lstStyle>
            <a:lvl1pPr algn="l">
              <a:buNone/>
              <a:defRPr sz="4852" b="0" cap="none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0CDB4E16-C51B-4D0D-AFA3-CE22FAF9C98A}" type="datetimeFigureOut">
              <a:rPr lang="cs-CZ" smtClean="0"/>
              <a:pPr/>
              <a:t>19.9.2022</a:t>
            </a:fld>
            <a:endParaRPr lang="cs-CZ"/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1932728"/>
            <a:ext cx="1514898" cy="773793"/>
          </a:xfrm>
        </p:spPr>
        <p:txBody>
          <a:bodyPr>
            <a:noAutofit/>
          </a:bodyPr>
          <a:lstStyle>
            <a:lvl1pPr>
              <a:defRPr sz="2647">
                <a:solidFill>
                  <a:srgbClr val="FFFFFF"/>
                </a:solidFill>
              </a:defRPr>
            </a:lvl1pPr>
          </a:lstStyle>
          <a:p>
            <a:fld id="{316F6DC7-AF27-4046-9F23-59F1201D32C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2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31280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media3.m4a"/><Relationship Id="rId7" Type="http://schemas.openxmlformats.org/officeDocument/2006/relationships/image" Target="../media/image10.jpe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audio" Target="../media/media4.m4a"/><Relationship Id="rId18" Type="http://schemas.openxmlformats.org/officeDocument/2006/relationships/notesSlide" Target="../notesSlides/notesSlide1.xml"/><Relationship Id="rId26" Type="http://schemas.openxmlformats.org/officeDocument/2006/relationships/image" Target="../media/image18.png"/><Relationship Id="rId3" Type="http://schemas.openxmlformats.org/officeDocument/2006/relationships/tags" Target="../tags/tag4.xml"/><Relationship Id="rId21" Type="http://schemas.openxmlformats.org/officeDocument/2006/relationships/image" Target="../media/image14.png"/><Relationship Id="rId7" Type="http://schemas.openxmlformats.org/officeDocument/2006/relationships/tags" Target="../tags/tag8.xml"/><Relationship Id="rId12" Type="http://schemas.microsoft.com/office/2007/relationships/media" Target="../media/media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17.png"/><Relationship Id="rId2" Type="http://schemas.openxmlformats.org/officeDocument/2006/relationships/tags" Target="../tags/tag3.xml"/><Relationship Id="rId16" Type="http://schemas.openxmlformats.org/officeDocument/2006/relationships/tags" Target="../tags/tag15.xml"/><Relationship Id="rId20" Type="http://schemas.openxmlformats.org/officeDocument/2006/relationships/image" Target="../media/image13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16.png"/><Relationship Id="rId5" Type="http://schemas.openxmlformats.org/officeDocument/2006/relationships/tags" Target="../tags/tag6.xml"/><Relationship Id="rId15" Type="http://schemas.openxmlformats.org/officeDocument/2006/relationships/tags" Target="../tags/tag14.xml"/><Relationship Id="rId23" Type="http://schemas.openxmlformats.org/officeDocument/2006/relationships/image" Target="../media/image15.jpeg"/><Relationship Id="rId10" Type="http://schemas.openxmlformats.org/officeDocument/2006/relationships/tags" Target="../tags/tag11.xml"/><Relationship Id="rId19" Type="http://schemas.openxmlformats.org/officeDocument/2006/relationships/image" Target="../media/image12.gif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3.xml"/><Relationship Id="rId22" Type="http://schemas.openxmlformats.org/officeDocument/2006/relationships/hyperlink" Target="http://www.google.cz/url?sa=i&amp;rct=j&amp;q=&amp;esrc=s&amp;frm=1&amp;source=images&amp;cd=&amp;cad=rja&amp;uact=8&amp;docid=7HmMPVBsVodnrM&amp;tbnid=zwd0hDQuaCjmhM:&amp;ved=0CAUQjRw&amp;url=http://www.clker.com/clipart-43231.html&amp;ei=eaqDU5PxH8KjO5bRgKAL&amp;bvm=bv.67720277,d.bGE&amp;psig=AFQjCNEsZSgpmy5X3cCLA6KaSBY4T0H4TA&amp;ust=1401223956686816" TargetMode="External"/><Relationship Id="rId27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tags" Target="../tags/tag28.xml"/><Relationship Id="rId18" Type="http://schemas.openxmlformats.org/officeDocument/2006/relationships/notesSlide" Target="../notesSlides/notesSlide2.xml"/><Relationship Id="rId3" Type="http://schemas.openxmlformats.org/officeDocument/2006/relationships/tags" Target="../tags/tag18.xml"/><Relationship Id="rId21" Type="http://schemas.openxmlformats.org/officeDocument/2006/relationships/image" Target="../media/image7.png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6" Type="http://schemas.openxmlformats.org/officeDocument/2006/relationships/audio" Target="../media/media5.m4a"/><Relationship Id="rId20" Type="http://schemas.openxmlformats.org/officeDocument/2006/relationships/image" Target="../media/image20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5" Type="http://schemas.openxmlformats.org/officeDocument/2006/relationships/tags" Target="../tags/tag20.xml"/><Relationship Id="rId15" Type="http://schemas.microsoft.com/office/2007/relationships/media" Target="../media/media5.m4a"/><Relationship Id="rId10" Type="http://schemas.openxmlformats.org/officeDocument/2006/relationships/tags" Target="../tags/tag25.xml"/><Relationship Id="rId19" Type="http://schemas.openxmlformats.org/officeDocument/2006/relationships/image" Target="../media/image19.jpe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image" Target="../media/image21.jpe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notesSlide" Target="../notesSlides/notesSlide3.xml"/><Relationship Id="rId2" Type="http://schemas.openxmlformats.org/officeDocument/2006/relationships/tags" Target="../tags/tag31.xml"/><Relationship Id="rId16" Type="http://schemas.openxmlformats.org/officeDocument/2006/relationships/slideLayout" Target="../slideLayouts/slideLayout8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audio" Target="../media/media6.m4a"/><Relationship Id="rId10" Type="http://schemas.openxmlformats.org/officeDocument/2006/relationships/tags" Target="../tags/tag39.xml"/><Relationship Id="rId19" Type="http://schemas.openxmlformats.org/officeDocument/2006/relationships/image" Target="../media/image7.pn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microsoft.com/office/2007/relationships/media" Target="../media/media6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45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8.m4a"/><Relationship Id="rId4" Type="http://schemas.microsoft.com/office/2007/relationships/media" Target="../media/media8.m4a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4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audio" Target="../media/media9.m4a"/><Relationship Id="rId11" Type="http://schemas.openxmlformats.org/officeDocument/2006/relationships/image" Target="../media/image7.png"/><Relationship Id="rId5" Type="http://schemas.microsoft.com/office/2007/relationships/media" Target="../media/media9.m4a"/><Relationship Id="rId10" Type="http://schemas.openxmlformats.org/officeDocument/2006/relationships/image" Target="../media/image23.png"/><Relationship Id="rId4" Type="http://schemas.openxmlformats.org/officeDocument/2006/relationships/tags" Target="../tags/tag49.xml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10.m4a"/><Relationship Id="rId7" Type="http://schemas.openxmlformats.org/officeDocument/2006/relationships/image" Target="../media/image22.jpe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0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52.xml"/><Relationship Id="rId6" Type="http://schemas.openxmlformats.org/officeDocument/2006/relationships/image" Target="../media/image7.png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53.xml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17.m4a"/><Relationship Id="rId7" Type="http://schemas.openxmlformats.org/officeDocument/2006/relationships/image" Target="../media/image29.emf"/><Relationship Id="rId2" Type="http://schemas.microsoft.com/office/2007/relationships/media" Target="../media/media17.m4a"/><Relationship Id="rId1" Type="http://schemas.openxmlformats.org/officeDocument/2006/relationships/tags" Target="../tags/tag5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tags" Target="../tags/tag67.xml"/><Relationship Id="rId18" Type="http://schemas.openxmlformats.org/officeDocument/2006/relationships/tags" Target="../tags/tag72.xml"/><Relationship Id="rId26" Type="http://schemas.openxmlformats.org/officeDocument/2006/relationships/tags" Target="../tags/tag80.xml"/><Relationship Id="rId39" Type="http://schemas.openxmlformats.org/officeDocument/2006/relationships/notesSlide" Target="../notesSlides/notesSlide7.xml"/><Relationship Id="rId3" Type="http://schemas.openxmlformats.org/officeDocument/2006/relationships/tags" Target="../tags/tag57.xml"/><Relationship Id="rId21" Type="http://schemas.openxmlformats.org/officeDocument/2006/relationships/tags" Target="../tags/tag75.xml"/><Relationship Id="rId34" Type="http://schemas.openxmlformats.org/officeDocument/2006/relationships/tags" Target="../tags/tag88.xml"/><Relationship Id="rId7" Type="http://schemas.openxmlformats.org/officeDocument/2006/relationships/tags" Target="../tags/tag61.xml"/><Relationship Id="rId12" Type="http://schemas.openxmlformats.org/officeDocument/2006/relationships/tags" Target="../tags/tag66.xml"/><Relationship Id="rId17" Type="http://schemas.openxmlformats.org/officeDocument/2006/relationships/tags" Target="../tags/tag71.xml"/><Relationship Id="rId25" Type="http://schemas.openxmlformats.org/officeDocument/2006/relationships/tags" Target="../tags/tag79.xml"/><Relationship Id="rId33" Type="http://schemas.openxmlformats.org/officeDocument/2006/relationships/tags" Target="../tags/tag87.xml"/><Relationship Id="rId38" Type="http://schemas.openxmlformats.org/officeDocument/2006/relationships/slideLayout" Target="../slideLayouts/slideLayout7.xml"/><Relationship Id="rId2" Type="http://schemas.openxmlformats.org/officeDocument/2006/relationships/tags" Target="../tags/tag56.xml"/><Relationship Id="rId16" Type="http://schemas.openxmlformats.org/officeDocument/2006/relationships/tags" Target="../tags/tag70.xml"/><Relationship Id="rId20" Type="http://schemas.openxmlformats.org/officeDocument/2006/relationships/tags" Target="../tags/tag74.xml"/><Relationship Id="rId29" Type="http://schemas.openxmlformats.org/officeDocument/2006/relationships/tags" Target="../tags/tag83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tags" Target="../tags/tag65.xml"/><Relationship Id="rId24" Type="http://schemas.openxmlformats.org/officeDocument/2006/relationships/tags" Target="../tags/tag78.xml"/><Relationship Id="rId32" Type="http://schemas.openxmlformats.org/officeDocument/2006/relationships/tags" Target="../tags/tag86.xml"/><Relationship Id="rId37" Type="http://schemas.openxmlformats.org/officeDocument/2006/relationships/audio" Target="../media/media18.m4a"/><Relationship Id="rId40" Type="http://schemas.openxmlformats.org/officeDocument/2006/relationships/image" Target="../media/image7.png"/><Relationship Id="rId5" Type="http://schemas.openxmlformats.org/officeDocument/2006/relationships/tags" Target="../tags/tag59.xml"/><Relationship Id="rId15" Type="http://schemas.openxmlformats.org/officeDocument/2006/relationships/tags" Target="../tags/tag69.xml"/><Relationship Id="rId23" Type="http://schemas.openxmlformats.org/officeDocument/2006/relationships/tags" Target="../tags/tag77.xml"/><Relationship Id="rId28" Type="http://schemas.openxmlformats.org/officeDocument/2006/relationships/tags" Target="../tags/tag82.xml"/><Relationship Id="rId36" Type="http://schemas.microsoft.com/office/2007/relationships/media" Target="../media/media18.m4a"/><Relationship Id="rId10" Type="http://schemas.openxmlformats.org/officeDocument/2006/relationships/tags" Target="../tags/tag64.xml"/><Relationship Id="rId19" Type="http://schemas.openxmlformats.org/officeDocument/2006/relationships/tags" Target="../tags/tag73.xml"/><Relationship Id="rId31" Type="http://schemas.openxmlformats.org/officeDocument/2006/relationships/tags" Target="../tags/tag85.xml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tags" Target="../tags/tag68.xml"/><Relationship Id="rId22" Type="http://schemas.openxmlformats.org/officeDocument/2006/relationships/tags" Target="../tags/tag76.xml"/><Relationship Id="rId27" Type="http://schemas.openxmlformats.org/officeDocument/2006/relationships/tags" Target="../tags/tag81.xml"/><Relationship Id="rId30" Type="http://schemas.openxmlformats.org/officeDocument/2006/relationships/tags" Target="../tags/tag84.xml"/><Relationship Id="rId35" Type="http://schemas.openxmlformats.org/officeDocument/2006/relationships/tags" Target="../tags/tag8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2" Type="http://schemas.microsoft.com/office/2007/relationships/media" Target="../media/media21.m4a"/><Relationship Id="rId1" Type="http://schemas.openxmlformats.org/officeDocument/2006/relationships/tags" Target="../tags/tag90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4a"/><Relationship Id="rId7" Type="http://schemas.openxmlformats.org/officeDocument/2006/relationships/image" Target="../media/image7.png"/><Relationship Id="rId2" Type="http://schemas.microsoft.com/office/2007/relationships/media" Target="../media/media22.m4a"/><Relationship Id="rId1" Type="http://schemas.openxmlformats.org/officeDocument/2006/relationships/tags" Target="../tags/tag9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7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7.png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94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29.m4a"/><Relationship Id="rId4" Type="http://schemas.microsoft.com/office/2007/relationships/media" Target="../media/media29.m4a"/><Relationship Id="rId9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9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audio" Target="../media/media30.m4a"/><Relationship Id="rId11" Type="http://schemas.openxmlformats.org/officeDocument/2006/relationships/image" Target="../media/image39.png"/><Relationship Id="rId5" Type="http://schemas.microsoft.com/office/2007/relationships/media" Target="../media/media30.m4a"/><Relationship Id="rId10" Type="http://schemas.openxmlformats.org/officeDocument/2006/relationships/image" Target="../media/image38.jpeg"/><Relationship Id="rId4" Type="http://schemas.openxmlformats.org/officeDocument/2006/relationships/tags" Target="../tags/tag98.xml"/><Relationship Id="rId9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media31.m4a"/><Relationship Id="rId13" Type="http://schemas.openxmlformats.org/officeDocument/2006/relationships/image" Target="../media/image42.png"/><Relationship Id="rId3" Type="http://schemas.openxmlformats.org/officeDocument/2006/relationships/tags" Target="../tags/tag101.xml"/><Relationship Id="rId7" Type="http://schemas.microsoft.com/office/2007/relationships/media" Target="../media/media31.m4a"/><Relationship Id="rId12" Type="http://schemas.openxmlformats.org/officeDocument/2006/relationships/image" Target="../media/image41.jpeg"/><Relationship Id="rId2" Type="http://schemas.openxmlformats.org/officeDocument/2006/relationships/tags" Target="../tags/tag100.xml"/><Relationship Id="rId16" Type="http://schemas.openxmlformats.org/officeDocument/2006/relationships/image" Target="../media/image7.pn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image" Target="../media/image40.png"/><Relationship Id="rId5" Type="http://schemas.openxmlformats.org/officeDocument/2006/relationships/tags" Target="../tags/tag103.xml"/><Relationship Id="rId15" Type="http://schemas.openxmlformats.org/officeDocument/2006/relationships/image" Target="../media/image29.emf"/><Relationship Id="rId10" Type="http://schemas.openxmlformats.org/officeDocument/2006/relationships/notesSlide" Target="../notesSlides/notesSlide10.xml"/><Relationship Id="rId4" Type="http://schemas.openxmlformats.org/officeDocument/2006/relationships/tags" Target="../tags/tag102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7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/>
              <a:t>Základní vyšetření moči</a:t>
            </a:r>
            <a:endParaRPr lang="cs-CZ" sz="4400" b="1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MUDr. Pavel Brož, Ph.D.</a:t>
            </a:r>
            <a:endParaRPr lang="cs-CZ" sz="2400" dirty="0"/>
          </a:p>
        </p:txBody>
      </p:sp>
      <p:pic>
        <p:nvPicPr>
          <p:cNvPr id="24" name="Zvuk 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335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vyšetření moči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707301" y="2257425"/>
            <a:ext cx="9278797" cy="2819400"/>
          </a:xfrm>
        </p:spPr>
        <p:txBody>
          <a:bodyPr>
            <a:noAutofit/>
          </a:bodyPr>
          <a:lstStyle/>
          <a:p>
            <a:r>
              <a:rPr lang="cs-CZ" sz="2200" dirty="0" smtClean="0">
                <a:solidFill>
                  <a:schemeClr val="accent2"/>
                </a:solidFill>
              </a:rPr>
              <a:t>Vyšetření moči chemicky</a:t>
            </a:r>
          </a:p>
          <a:p>
            <a:r>
              <a:rPr lang="cs-CZ" sz="2200" dirty="0" smtClean="0">
                <a:solidFill>
                  <a:schemeClr val="accent2"/>
                </a:solidFill>
              </a:rPr>
              <a:t>Vyšetření močového sedimentu</a:t>
            </a:r>
          </a:p>
          <a:p>
            <a:endParaRPr lang="cs-CZ" sz="2200" dirty="0" smtClean="0"/>
          </a:p>
          <a:p>
            <a:r>
              <a:rPr lang="cs-CZ" sz="2200" dirty="0" smtClean="0"/>
              <a:t>Součástí vyšetření </a:t>
            </a:r>
            <a:r>
              <a:rPr lang="cs-CZ" sz="2200" b="1" dirty="0" smtClean="0">
                <a:solidFill>
                  <a:schemeClr val="accent4"/>
                </a:solidFill>
              </a:rPr>
              <a:t>u každého pacienta</a:t>
            </a:r>
            <a:r>
              <a:rPr lang="cs-CZ" sz="2200" dirty="0" smtClean="0"/>
              <a:t>. </a:t>
            </a:r>
          </a:p>
          <a:p>
            <a:r>
              <a:rPr lang="cs-CZ" sz="2200" dirty="0" smtClean="0"/>
              <a:t>Diagnostika a sledování mnoha častých onemocnění (např. močové infekce, diabetes </a:t>
            </a:r>
            <a:r>
              <a:rPr lang="cs-CZ" sz="2200" dirty="0" err="1" smtClean="0"/>
              <a:t>mellitus</a:t>
            </a:r>
            <a:r>
              <a:rPr lang="cs-CZ" sz="2200" dirty="0" smtClean="0"/>
              <a:t>, jaterní onemocnění, poškození ledvin …). </a:t>
            </a:r>
          </a:p>
          <a:p>
            <a:endParaRPr lang="cs-CZ" sz="2200" dirty="0" smtClean="0"/>
          </a:p>
          <a:p>
            <a:r>
              <a:rPr lang="cs-CZ" sz="2200" dirty="0" smtClean="0"/>
              <a:t>Výsledky základní chemické analýzy moči a močového sedimentu je však třeba interpretovat v kontextu s ostatními klinickými a laboratorními vyšetřeními; obvykle mají spíše orientační charakter (udávají směr další – přesnější – diagnostiky).</a:t>
            </a:r>
          </a:p>
          <a:p>
            <a:endParaRPr lang="cs-CZ" sz="2200" dirty="0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04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602"/>
    </mc:Choice>
    <mc:Fallback>
      <p:transition spd="slow" advTm="366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Chemické vyšetření moči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707301" y="2105025"/>
            <a:ext cx="4544695" cy="1384995"/>
          </a:xfrm>
        </p:spPr>
        <p:txBody>
          <a:bodyPr>
            <a:noAutofit/>
          </a:bodyPr>
          <a:lstStyle/>
          <a:p>
            <a:r>
              <a:rPr lang="cs-CZ" sz="2200" dirty="0" smtClean="0"/>
              <a:t>Vyšetřovací proužky</a:t>
            </a:r>
          </a:p>
          <a:p>
            <a:pPr lvl="1"/>
            <a:r>
              <a:rPr lang="cs-CZ" sz="2200" dirty="0" smtClean="0"/>
              <a:t>Subjektivně okem – ordinace praktiků</a:t>
            </a:r>
          </a:p>
          <a:p>
            <a:pPr lvl="1"/>
            <a:r>
              <a:rPr lang="cs-CZ" sz="2200" dirty="0" smtClean="0"/>
              <a:t>Pomocí přístroje – objektivní (automatizace)</a:t>
            </a:r>
          </a:p>
          <a:p>
            <a:r>
              <a:rPr lang="cs-CZ" sz="2200" dirty="0" smtClean="0"/>
              <a:t>Kvalitativní – </a:t>
            </a:r>
            <a:r>
              <a:rPr lang="cs-CZ" sz="2200" dirty="0" err="1" smtClean="0"/>
              <a:t>semikvantitativní</a:t>
            </a:r>
            <a:r>
              <a:rPr lang="cs-CZ" sz="2200" dirty="0" smtClean="0"/>
              <a:t> vyšetření</a:t>
            </a:r>
          </a:p>
          <a:p>
            <a:endParaRPr lang="cs-CZ" sz="2200" dirty="0" smtClean="0"/>
          </a:p>
          <a:p>
            <a:pPr lvl="1"/>
            <a:endParaRPr lang="cs-CZ" sz="2200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1550" y="962026"/>
            <a:ext cx="4014391" cy="5361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 descr="DSC_01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31550" y="962025"/>
            <a:ext cx="4324543" cy="2872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2" name="Picture 4" descr="https://www.erbalachema.com/images/produkty/galerie/152-2-1203051113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26958" y="2423176"/>
            <a:ext cx="2539494" cy="3811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8" cstate="print"/>
          <a:srcRect l="7966" t="2857" r="43092"/>
          <a:stretch>
            <a:fillRect/>
          </a:stretch>
        </p:blipFill>
        <p:spPr bwMode="auto">
          <a:xfrm>
            <a:off x="6845188" y="2105025"/>
            <a:ext cx="2800753" cy="388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2983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982"/>
    </mc:Choice>
    <mc:Fallback>
      <p:transition spd="slow" advTm="51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Obrázek 47" descr="Po_deseti_minutách.gif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917341" y="2907928"/>
            <a:ext cx="2362132" cy="2362132"/>
          </a:xfrm>
          <a:prstGeom prst="ellipse">
            <a:avLst/>
          </a:prstGeom>
        </p:spPr>
      </p:pic>
      <p:grpSp>
        <p:nvGrpSpPr>
          <p:cNvPr id="8" name="Skupina 1177"/>
          <p:cNvGrpSpPr/>
          <p:nvPr/>
        </p:nvGrpSpPr>
        <p:grpSpPr>
          <a:xfrm>
            <a:off x="8870661" y="3988389"/>
            <a:ext cx="507691" cy="1183447"/>
            <a:chOff x="6607176" y="422275"/>
            <a:chExt cx="460375" cy="1073151"/>
          </a:xfrm>
        </p:grpSpPr>
        <p:sp>
          <p:nvSpPr>
            <p:cNvPr id="194" name="Freeform 7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6621463" y="422275"/>
              <a:ext cx="434975" cy="1025525"/>
            </a:xfrm>
            <a:custGeom>
              <a:avLst/>
              <a:gdLst>
                <a:gd name="T0" fmla="*/ 401 w 549"/>
                <a:gd name="T1" fmla="*/ 2 h 1291"/>
                <a:gd name="T2" fmla="*/ 409 w 549"/>
                <a:gd name="T3" fmla="*/ 7 h 1291"/>
                <a:gd name="T4" fmla="*/ 418 w 549"/>
                <a:gd name="T5" fmla="*/ 15 h 1291"/>
                <a:gd name="T6" fmla="*/ 432 w 549"/>
                <a:gd name="T7" fmla="*/ 21 h 1291"/>
                <a:gd name="T8" fmla="*/ 443 w 549"/>
                <a:gd name="T9" fmla="*/ 30 h 1291"/>
                <a:gd name="T10" fmla="*/ 456 w 549"/>
                <a:gd name="T11" fmla="*/ 40 h 1291"/>
                <a:gd name="T12" fmla="*/ 470 w 549"/>
                <a:gd name="T13" fmla="*/ 49 h 1291"/>
                <a:gd name="T14" fmla="*/ 481 w 549"/>
                <a:gd name="T15" fmla="*/ 61 h 1291"/>
                <a:gd name="T16" fmla="*/ 494 w 549"/>
                <a:gd name="T17" fmla="*/ 72 h 1291"/>
                <a:gd name="T18" fmla="*/ 506 w 549"/>
                <a:gd name="T19" fmla="*/ 81 h 1291"/>
                <a:gd name="T20" fmla="*/ 517 w 549"/>
                <a:gd name="T21" fmla="*/ 93 h 1291"/>
                <a:gd name="T22" fmla="*/ 527 w 549"/>
                <a:gd name="T23" fmla="*/ 104 h 1291"/>
                <a:gd name="T24" fmla="*/ 534 w 549"/>
                <a:gd name="T25" fmla="*/ 116 h 1291"/>
                <a:gd name="T26" fmla="*/ 542 w 549"/>
                <a:gd name="T27" fmla="*/ 127 h 1291"/>
                <a:gd name="T28" fmla="*/ 544 w 549"/>
                <a:gd name="T29" fmla="*/ 137 h 1291"/>
                <a:gd name="T30" fmla="*/ 547 w 549"/>
                <a:gd name="T31" fmla="*/ 146 h 1291"/>
                <a:gd name="T32" fmla="*/ 549 w 549"/>
                <a:gd name="T33" fmla="*/ 158 h 1291"/>
                <a:gd name="T34" fmla="*/ 549 w 549"/>
                <a:gd name="T35" fmla="*/ 167 h 1291"/>
                <a:gd name="T36" fmla="*/ 549 w 549"/>
                <a:gd name="T37" fmla="*/ 177 h 1291"/>
                <a:gd name="T38" fmla="*/ 547 w 549"/>
                <a:gd name="T39" fmla="*/ 186 h 1291"/>
                <a:gd name="T40" fmla="*/ 546 w 549"/>
                <a:gd name="T41" fmla="*/ 194 h 1291"/>
                <a:gd name="T42" fmla="*/ 542 w 549"/>
                <a:gd name="T43" fmla="*/ 203 h 1291"/>
                <a:gd name="T44" fmla="*/ 538 w 549"/>
                <a:gd name="T45" fmla="*/ 213 h 1291"/>
                <a:gd name="T46" fmla="*/ 532 w 549"/>
                <a:gd name="T47" fmla="*/ 224 h 1291"/>
                <a:gd name="T48" fmla="*/ 527 w 549"/>
                <a:gd name="T49" fmla="*/ 232 h 1291"/>
                <a:gd name="T50" fmla="*/ 525 w 549"/>
                <a:gd name="T51" fmla="*/ 237 h 1291"/>
                <a:gd name="T52" fmla="*/ 289 w 549"/>
                <a:gd name="T53" fmla="*/ 437 h 1291"/>
                <a:gd name="T54" fmla="*/ 236 w 549"/>
                <a:gd name="T55" fmla="*/ 667 h 1291"/>
                <a:gd name="T56" fmla="*/ 536 w 549"/>
                <a:gd name="T57" fmla="*/ 903 h 1291"/>
                <a:gd name="T58" fmla="*/ 150 w 549"/>
                <a:gd name="T59" fmla="*/ 1188 h 1291"/>
                <a:gd name="T60" fmla="*/ 74 w 549"/>
                <a:gd name="T61" fmla="*/ 1283 h 1291"/>
                <a:gd name="T62" fmla="*/ 0 w 549"/>
                <a:gd name="T63" fmla="*/ 1093 h 1291"/>
                <a:gd name="T64" fmla="*/ 251 w 549"/>
                <a:gd name="T65" fmla="*/ 909 h 1291"/>
                <a:gd name="T66" fmla="*/ 63 w 549"/>
                <a:gd name="T67" fmla="*/ 709 h 1291"/>
                <a:gd name="T68" fmla="*/ 42 w 549"/>
                <a:gd name="T69" fmla="*/ 528 h 1291"/>
                <a:gd name="T70" fmla="*/ 445 w 549"/>
                <a:gd name="T71" fmla="*/ 230 h 1291"/>
                <a:gd name="T72" fmla="*/ 441 w 549"/>
                <a:gd name="T73" fmla="*/ 57 h 1291"/>
                <a:gd name="T74" fmla="*/ 439 w 549"/>
                <a:gd name="T75" fmla="*/ 53 h 1291"/>
                <a:gd name="T76" fmla="*/ 433 w 549"/>
                <a:gd name="T77" fmla="*/ 47 h 1291"/>
                <a:gd name="T78" fmla="*/ 424 w 549"/>
                <a:gd name="T79" fmla="*/ 36 h 1291"/>
                <a:gd name="T80" fmla="*/ 414 w 549"/>
                <a:gd name="T81" fmla="*/ 24 h 1291"/>
                <a:gd name="T82" fmla="*/ 403 w 549"/>
                <a:gd name="T83" fmla="*/ 11 h 1291"/>
                <a:gd name="T84" fmla="*/ 397 w 549"/>
                <a:gd name="T85" fmla="*/ 0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49" h="1291">
                  <a:moveTo>
                    <a:pt x="397" y="0"/>
                  </a:moveTo>
                  <a:lnTo>
                    <a:pt x="401" y="2"/>
                  </a:lnTo>
                  <a:lnTo>
                    <a:pt x="405" y="4"/>
                  </a:lnTo>
                  <a:lnTo>
                    <a:pt x="409" y="7"/>
                  </a:lnTo>
                  <a:lnTo>
                    <a:pt x="414" y="11"/>
                  </a:lnTo>
                  <a:lnTo>
                    <a:pt x="418" y="15"/>
                  </a:lnTo>
                  <a:lnTo>
                    <a:pt x="424" y="17"/>
                  </a:lnTo>
                  <a:lnTo>
                    <a:pt x="432" y="21"/>
                  </a:lnTo>
                  <a:lnTo>
                    <a:pt x="437" y="26"/>
                  </a:lnTo>
                  <a:lnTo>
                    <a:pt x="443" y="30"/>
                  </a:lnTo>
                  <a:lnTo>
                    <a:pt x="449" y="36"/>
                  </a:lnTo>
                  <a:lnTo>
                    <a:pt x="456" y="40"/>
                  </a:lnTo>
                  <a:lnTo>
                    <a:pt x="462" y="45"/>
                  </a:lnTo>
                  <a:lnTo>
                    <a:pt x="470" y="49"/>
                  </a:lnTo>
                  <a:lnTo>
                    <a:pt x="475" y="55"/>
                  </a:lnTo>
                  <a:lnTo>
                    <a:pt x="481" y="61"/>
                  </a:lnTo>
                  <a:lnTo>
                    <a:pt x="489" y="66"/>
                  </a:lnTo>
                  <a:lnTo>
                    <a:pt x="494" y="72"/>
                  </a:lnTo>
                  <a:lnTo>
                    <a:pt x="500" y="76"/>
                  </a:lnTo>
                  <a:lnTo>
                    <a:pt x="506" y="81"/>
                  </a:lnTo>
                  <a:lnTo>
                    <a:pt x="513" y="89"/>
                  </a:lnTo>
                  <a:lnTo>
                    <a:pt x="517" y="93"/>
                  </a:lnTo>
                  <a:lnTo>
                    <a:pt x="523" y="99"/>
                  </a:lnTo>
                  <a:lnTo>
                    <a:pt x="527" y="104"/>
                  </a:lnTo>
                  <a:lnTo>
                    <a:pt x="530" y="110"/>
                  </a:lnTo>
                  <a:lnTo>
                    <a:pt x="534" y="116"/>
                  </a:lnTo>
                  <a:lnTo>
                    <a:pt x="538" y="121"/>
                  </a:lnTo>
                  <a:lnTo>
                    <a:pt x="542" y="127"/>
                  </a:lnTo>
                  <a:lnTo>
                    <a:pt x="544" y="133"/>
                  </a:lnTo>
                  <a:lnTo>
                    <a:pt x="544" y="137"/>
                  </a:lnTo>
                  <a:lnTo>
                    <a:pt x="546" y="142"/>
                  </a:lnTo>
                  <a:lnTo>
                    <a:pt x="547" y="146"/>
                  </a:lnTo>
                  <a:lnTo>
                    <a:pt x="549" y="152"/>
                  </a:lnTo>
                  <a:lnTo>
                    <a:pt x="549" y="158"/>
                  </a:lnTo>
                  <a:lnTo>
                    <a:pt x="549" y="161"/>
                  </a:lnTo>
                  <a:lnTo>
                    <a:pt x="549" y="167"/>
                  </a:lnTo>
                  <a:lnTo>
                    <a:pt x="549" y="173"/>
                  </a:lnTo>
                  <a:lnTo>
                    <a:pt x="549" y="177"/>
                  </a:lnTo>
                  <a:lnTo>
                    <a:pt x="547" y="180"/>
                  </a:lnTo>
                  <a:lnTo>
                    <a:pt x="547" y="186"/>
                  </a:lnTo>
                  <a:lnTo>
                    <a:pt x="547" y="190"/>
                  </a:lnTo>
                  <a:lnTo>
                    <a:pt x="546" y="194"/>
                  </a:lnTo>
                  <a:lnTo>
                    <a:pt x="544" y="197"/>
                  </a:lnTo>
                  <a:lnTo>
                    <a:pt x="542" y="203"/>
                  </a:lnTo>
                  <a:lnTo>
                    <a:pt x="542" y="207"/>
                  </a:lnTo>
                  <a:lnTo>
                    <a:pt x="538" y="213"/>
                  </a:lnTo>
                  <a:lnTo>
                    <a:pt x="536" y="218"/>
                  </a:lnTo>
                  <a:lnTo>
                    <a:pt x="532" y="224"/>
                  </a:lnTo>
                  <a:lnTo>
                    <a:pt x="530" y="230"/>
                  </a:lnTo>
                  <a:lnTo>
                    <a:pt x="527" y="232"/>
                  </a:lnTo>
                  <a:lnTo>
                    <a:pt x="527" y="236"/>
                  </a:lnTo>
                  <a:lnTo>
                    <a:pt x="525" y="237"/>
                  </a:lnTo>
                  <a:lnTo>
                    <a:pt x="525" y="237"/>
                  </a:lnTo>
                  <a:lnTo>
                    <a:pt x="289" y="437"/>
                  </a:lnTo>
                  <a:lnTo>
                    <a:pt x="186" y="565"/>
                  </a:lnTo>
                  <a:lnTo>
                    <a:pt x="236" y="667"/>
                  </a:lnTo>
                  <a:lnTo>
                    <a:pt x="523" y="768"/>
                  </a:lnTo>
                  <a:lnTo>
                    <a:pt x="536" y="903"/>
                  </a:lnTo>
                  <a:lnTo>
                    <a:pt x="202" y="1103"/>
                  </a:lnTo>
                  <a:lnTo>
                    <a:pt x="150" y="1188"/>
                  </a:lnTo>
                  <a:lnTo>
                    <a:pt x="162" y="1291"/>
                  </a:lnTo>
                  <a:lnTo>
                    <a:pt x="74" y="1283"/>
                  </a:lnTo>
                  <a:lnTo>
                    <a:pt x="10" y="1192"/>
                  </a:lnTo>
                  <a:lnTo>
                    <a:pt x="0" y="1093"/>
                  </a:lnTo>
                  <a:lnTo>
                    <a:pt x="34" y="1036"/>
                  </a:lnTo>
                  <a:lnTo>
                    <a:pt x="251" y="909"/>
                  </a:lnTo>
                  <a:lnTo>
                    <a:pt x="251" y="789"/>
                  </a:lnTo>
                  <a:lnTo>
                    <a:pt x="63" y="709"/>
                  </a:lnTo>
                  <a:lnTo>
                    <a:pt x="29" y="648"/>
                  </a:lnTo>
                  <a:lnTo>
                    <a:pt x="42" y="528"/>
                  </a:lnTo>
                  <a:lnTo>
                    <a:pt x="276" y="333"/>
                  </a:lnTo>
                  <a:lnTo>
                    <a:pt x="445" y="230"/>
                  </a:lnTo>
                  <a:lnTo>
                    <a:pt x="466" y="112"/>
                  </a:lnTo>
                  <a:lnTo>
                    <a:pt x="441" y="57"/>
                  </a:lnTo>
                  <a:lnTo>
                    <a:pt x="441" y="55"/>
                  </a:lnTo>
                  <a:lnTo>
                    <a:pt x="439" y="53"/>
                  </a:lnTo>
                  <a:lnTo>
                    <a:pt x="435" y="49"/>
                  </a:lnTo>
                  <a:lnTo>
                    <a:pt x="433" y="47"/>
                  </a:lnTo>
                  <a:lnTo>
                    <a:pt x="428" y="42"/>
                  </a:lnTo>
                  <a:lnTo>
                    <a:pt x="424" y="36"/>
                  </a:lnTo>
                  <a:lnTo>
                    <a:pt x="418" y="28"/>
                  </a:lnTo>
                  <a:lnTo>
                    <a:pt x="414" y="24"/>
                  </a:lnTo>
                  <a:lnTo>
                    <a:pt x="409" y="17"/>
                  </a:lnTo>
                  <a:lnTo>
                    <a:pt x="403" y="11"/>
                  </a:lnTo>
                  <a:lnTo>
                    <a:pt x="399" y="5"/>
                  </a:lnTo>
                  <a:lnTo>
                    <a:pt x="397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838" tIns="50419" rIns="100838" bIns="50419" numCol="1" anchor="t" anchorCtr="0" compatLnSpc="1">
              <a:prstTxWarp prst="textNoShape">
                <a:avLst/>
              </a:prstTxWarp>
            </a:bodyPr>
            <a:lstStyle/>
            <a:p>
              <a:endParaRPr lang="cs-CZ" sz="1985"/>
            </a:p>
          </p:txBody>
        </p:sp>
        <p:sp>
          <p:nvSpPr>
            <p:cNvPr id="1171" name="Freeform 27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6727826" y="592138"/>
              <a:ext cx="339725" cy="903288"/>
            </a:xfrm>
            <a:custGeom>
              <a:avLst/>
              <a:gdLst>
                <a:gd name="T0" fmla="*/ 55 w 428"/>
                <a:gd name="T1" fmla="*/ 1078 h 1139"/>
                <a:gd name="T2" fmla="*/ 29 w 428"/>
                <a:gd name="T3" fmla="*/ 1017 h 1139"/>
                <a:gd name="T4" fmla="*/ 46 w 428"/>
                <a:gd name="T5" fmla="*/ 958 h 1139"/>
                <a:gd name="T6" fmla="*/ 97 w 428"/>
                <a:gd name="T7" fmla="*/ 907 h 1139"/>
                <a:gd name="T8" fmla="*/ 167 w 428"/>
                <a:gd name="T9" fmla="*/ 857 h 1139"/>
                <a:gd name="T10" fmla="*/ 245 w 428"/>
                <a:gd name="T11" fmla="*/ 814 h 1139"/>
                <a:gd name="T12" fmla="*/ 319 w 428"/>
                <a:gd name="T13" fmla="*/ 774 h 1139"/>
                <a:gd name="T14" fmla="*/ 376 w 428"/>
                <a:gd name="T15" fmla="*/ 741 h 1139"/>
                <a:gd name="T16" fmla="*/ 416 w 428"/>
                <a:gd name="T17" fmla="*/ 696 h 1139"/>
                <a:gd name="T18" fmla="*/ 428 w 428"/>
                <a:gd name="T19" fmla="*/ 641 h 1139"/>
                <a:gd name="T20" fmla="*/ 414 w 428"/>
                <a:gd name="T21" fmla="*/ 585 h 1139"/>
                <a:gd name="T22" fmla="*/ 382 w 428"/>
                <a:gd name="T23" fmla="*/ 536 h 1139"/>
                <a:gd name="T24" fmla="*/ 346 w 428"/>
                <a:gd name="T25" fmla="*/ 511 h 1139"/>
                <a:gd name="T26" fmla="*/ 300 w 428"/>
                <a:gd name="T27" fmla="*/ 492 h 1139"/>
                <a:gd name="T28" fmla="*/ 245 w 428"/>
                <a:gd name="T29" fmla="*/ 473 h 1139"/>
                <a:gd name="T30" fmla="*/ 190 w 428"/>
                <a:gd name="T31" fmla="*/ 454 h 1139"/>
                <a:gd name="T32" fmla="*/ 141 w 428"/>
                <a:gd name="T33" fmla="*/ 433 h 1139"/>
                <a:gd name="T34" fmla="*/ 105 w 428"/>
                <a:gd name="T35" fmla="*/ 407 h 1139"/>
                <a:gd name="T36" fmla="*/ 87 w 428"/>
                <a:gd name="T37" fmla="*/ 374 h 1139"/>
                <a:gd name="T38" fmla="*/ 95 w 428"/>
                <a:gd name="T39" fmla="*/ 334 h 1139"/>
                <a:gd name="T40" fmla="*/ 125 w 428"/>
                <a:gd name="T41" fmla="*/ 291 h 1139"/>
                <a:gd name="T42" fmla="*/ 163 w 428"/>
                <a:gd name="T43" fmla="*/ 249 h 1139"/>
                <a:gd name="T44" fmla="*/ 203 w 428"/>
                <a:gd name="T45" fmla="*/ 213 h 1139"/>
                <a:gd name="T46" fmla="*/ 247 w 428"/>
                <a:gd name="T47" fmla="*/ 178 h 1139"/>
                <a:gd name="T48" fmla="*/ 291 w 428"/>
                <a:gd name="T49" fmla="*/ 144 h 1139"/>
                <a:gd name="T50" fmla="*/ 333 w 428"/>
                <a:gd name="T51" fmla="*/ 106 h 1139"/>
                <a:gd name="T52" fmla="*/ 371 w 428"/>
                <a:gd name="T53" fmla="*/ 68 h 1139"/>
                <a:gd name="T54" fmla="*/ 403 w 428"/>
                <a:gd name="T55" fmla="*/ 24 h 1139"/>
                <a:gd name="T56" fmla="*/ 390 w 428"/>
                <a:gd name="T57" fmla="*/ 0 h 1139"/>
                <a:gd name="T58" fmla="*/ 325 w 428"/>
                <a:gd name="T59" fmla="*/ 53 h 1139"/>
                <a:gd name="T60" fmla="*/ 243 w 428"/>
                <a:gd name="T61" fmla="*/ 121 h 1139"/>
                <a:gd name="T62" fmla="*/ 160 w 428"/>
                <a:gd name="T63" fmla="*/ 192 h 1139"/>
                <a:gd name="T64" fmla="*/ 87 w 428"/>
                <a:gd name="T65" fmla="*/ 266 h 1139"/>
                <a:gd name="T66" fmla="*/ 38 w 428"/>
                <a:gd name="T67" fmla="*/ 338 h 1139"/>
                <a:gd name="T68" fmla="*/ 30 w 428"/>
                <a:gd name="T69" fmla="*/ 407 h 1139"/>
                <a:gd name="T70" fmla="*/ 74 w 428"/>
                <a:gd name="T71" fmla="*/ 468 h 1139"/>
                <a:gd name="T72" fmla="*/ 184 w 428"/>
                <a:gd name="T73" fmla="*/ 519 h 1139"/>
                <a:gd name="T74" fmla="*/ 247 w 428"/>
                <a:gd name="T75" fmla="*/ 534 h 1139"/>
                <a:gd name="T76" fmla="*/ 297 w 428"/>
                <a:gd name="T77" fmla="*/ 551 h 1139"/>
                <a:gd name="T78" fmla="*/ 340 w 428"/>
                <a:gd name="T79" fmla="*/ 576 h 1139"/>
                <a:gd name="T80" fmla="*/ 371 w 428"/>
                <a:gd name="T81" fmla="*/ 618 h 1139"/>
                <a:gd name="T82" fmla="*/ 374 w 428"/>
                <a:gd name="T83" fmla="*/ 669 h 1139"/>
                <a:gd name="T84" fmla="*/ 340 w 428"/>
                <a:gd name="T85" fmla="*/ 713 h 1139"/>
                <a:gd name="T86" fmla="*/ 285 w 428"/>
                <a:gd name="T87" fmla="*/ 745 h 1139"/>
                <a:gd name="T88" fmla="*/ 236 w 428"/>
                <a:gd name="T89" fmla="*/ 770 h 1139"/>
                <a:gd name="T90" fmla="*/ 188 w 428"/>
                <a:gd name="T91" fmla="*/ 791 h 1139"/>
                <a:gd name="T92" fmla="*/ 139 w 428"/>
                <a:gd name="T93" fmla="*/ 814 h 1139"/>
                <a:gd name="T94" fmla="*/ 93 w 428"/>
                <a:gd name="T95" fmla="*/ 840 h 1139"/>
                <a:gd name="T96" fmla="*/ 53 w 428"/>
                <a:gd name="T97" fmla="*/ 876 h 1139"/>
                <a:gd name="T98" fmla="*/ 25 w 428"/>
                <a:gd name="T99" fmla="*/ 916 h 1139"/>
                <a:gd name="T100" fmla="*/ 8 w 428"/>
                <a:gd name="T101" fmla="*/ 956 h 1139"/>
                <a:gd name="T102" fmla="*/ 0 w 428"/>
                <a:gd name="T103" fmla="*/ 994 h 1139"/>
                <a:gd name="T104" fmla="*/ 2 w 428"/>
                <a:gd name="T105" fmla="*/ 1030 h 1139"/>
                <a:gd name="T106" fmla="*/ 15 w 428"/>
                <a:gd name="T107" fmla="*/ 1063 h 1139"/>
                <a:gd name="T108" fmla="*/ 46 w 428"/>
                <a:gd name="T109" fmla="*/ 1099 h 1139"/>
                <a:gd name="T110" fmla="*/ 84 w 428"/>
                <a:gd name="T111" fmla="*/ 1122 h 1139"/>
                <a:gd name="T112" fmla="*/ 127 w 428"/>
                <a:gd name="T113" fmla="*/ 1137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8" h="1139">
                  <a:moveTo>
                    <a:pt x="127" y="1135"/>
                  </a:moveTo>
                  <a:lnTo>
                    <a:pt x="114" y="1127"/>
                  </a:lnTo>
                  <a:lnTo>
                    <a:pt x="101" y="1118"/>
                  </a:lnTo>
                  <a:lnTo>
                    <a:pt x="89" y="1110"/>
                  </a:lnTo>
                  <a:lnTo>
                    <a:pt x="80" y="1101"/>
                  </a:lnTo>
                  <a:lnTo>
                    <a:pt x="70" y="1093"/>
                  </a:lnTo>
                  <a:lnTo>
                    <a:pt x="63" y="1086"/>
                  </a:lnTo>
                  <a:lnTo>
                    <a:pt x="55" y="1078"/>
                  </a:lnTo>
                  <a:lnTo>
                    <a:pt x="49" y="1070"/>
                  </a:lnTo>
                  <a:lnTo>
                    <a:pt x="44" y="1063"/>
                  </a:lnTo>
                  <a:lnTo>
                    <a:pt x="38" y="1055"/>
                  </a:lnTo>
                  <a:lnTo>
                    <a:pt x="34" y="1048"/>
                  </a:lnTo>
                  <a:lnTo>
                    <a:pt x="32" y="1040"/>
                  </a:lnTo>
                  <a:lnTo>
                    <a:pt x="29" y="1030"/>
                  </a:lnTo>
                  <a:lnTo>
                    <a:pt x="29" y="1025"/>
                  </a:lnTo>
                  <a:lnTo>
                    <a:pt x="29" y="1017"/>
                  </a:lnTo>
                  <a:lnTo>
                    <a:pt x="29" y="1010"/>
                  </a:lnTo>
                  <a:lnTo>
                    <a:pt x="29" y="1002"/>
                  </a:lnTo>
                  <a:lnTo>
                    <a:pt x="30" y="994"/>
                  </a:lnTo>
                  <a:lnTo>
                    <a:pt x="30" y="987"/>
                  </a:lnTo>
                  <a:lnTo>
                    <a:pt x="34" y="979"/>
                  </a:lnTo>
                  <a:lnTo>
                    <a:pt x="36" y="973"/>
                  </a:lnTo>
                  <a:lnTo>
                    <a:pt x="42" y="966"/>
                  </a:lnTo>
                  <a:lnTo>
                    <a:pt x="46" y="958"/>
                  </a:lnTo>
                  <a:lnTo>
                    <a:pt x="51" y="952"/>
                  </a:lnTo>
                  <a:lnTo>
                    <a:pt x="55" y="945"/>
                  </a:lnTo>
                  <a:lnTo>
                    <a:pt x="61" y="939"/>
                  </a:lnTo>
                  <a:lnTo>
                    <a:pt x="67" y="932"/>
                  </a:lnTo>
                  <a:lnTo>
                    <a:pt x="74" y="926"/>
                  </a:lnTo>
                  <a:lnTo>
                    <a:pt x="82" y="920"/>
                  </a:lnTo>
                  <a:lnTo>
                    <a:pt x="89" y="913"/>
                  </a:lnTo>
                  <a:lnTo>
                    <a:pt x="97" y="907"/>
                  </a:lnTo>
                  <a:lnTo>
                    <a:pt x="105" y="901"/>
                  </a:lnTo>
                  <a:lnTo>
                    <a:pt x="112" y="893"/>
                  </a:lnTo>
                  <a:lnTo>
                    <a:pt x="120" y="888"/>
                  </a:lnTo>
                  <a:lnTo>
                    <a:pt x="129" y="882"/>
                  </a:lnTo>
                  <a:lnTo>
                    <a:pt x="139" y="876"/>
                  </a:lnTo>
                  <a:lnTo>
                    <a:pt x="148" y="869"/>
                  </a:lnTo>
                  <a:lnTo>
                    <a:pt x="158" y="863"/>
                  </a:lnTo>
                  <a:lnTo>
                    <a:pt x="167" y="857"/>
                  </a:lnTo>
                  <a:lnTo>
                    <a:pt x="177" y="852"/>
                  </a:lnTo>
                  <a:lnTo>
                    <a:pt x="186" y="846"/>
                  </a:lnTo>
                  <a:lnTo>
                    <a:pt x="196" y="840"/>
                  </a:lnTo>
                  <a:lnTo>
                    <a:pt x="205" y="835"/>
                  </a:lnTo>
                  <a:lnTo>
                    <a:pt x="217" y="829"/>
                  </a:lnTo>
                  <a:lnTo>
                    <a:pt x="226" y="823"/>
                  </a:lnTo>
                  <a:lnTo>
                    <a:pt x="236" y="819"/>
                  </a:lnTo>
                  <a:lnTo>
                    <a:pt x="245" y="814"/>
                  </a:lnTo>
                  <a:lnTo>
                    <a:pt x="257" y="810"/>
                  </a:lnTo>
                  <a:lnTo>
                    <a:pt x="264" y="804"/>
                  </a:lnTo>
                  <a:lnTo>
                    <a:pt x="274" y="798"/>
                  </a:lnTo>
                  <a:lnTo>
                    <a:pt x="283" y="793"/>
                  </a:lnTo>
                  <a:lnTo>
                    <a:pt x="293" y="789"/>
                  </a:lnTo>
                  <a:lnTo>
                    <a:pt x="302" y="783"/>
                  </a:lnTo>
                  <a:lnTo>
                    <a:pt x="310" y="779"/>
                  </a:lnTo>
                  <a:lnTo>
                    <a:pt x="319" y="774"/>
                  </a:lnTo>
                  <a:lnTo>
                    <a:pt x="327" y="770"/>
                  </a:lnTo>
                  <a:lnTo>
                    <a:pt x="335" y="766"/>
                  </a:lnTo>
                  <a:lnTo>
                    <a:pt x="342" y="762"/>
                  </a:lnTo>
                  <a:lnTo>
                    <a:pt x="350" y="757"/>
                  </a:lnTo>
                  <a:lnTo>
                    <a:pt x="357" y="753"/>
                  </a:lnTo>
                  <a:lnTo>
                    <a:pt x="365" y="749"/>
                  </a:lnTo>
                  <a:lnTo>
                    <a:pt x="371" y="745"/>
                  </a:lnTo>
                  <a:lnTo>
                    <a:pt x="376" y="741"/>
                  </a:lnTo>
                  <a:lnTo>
                    <a:pt x="382" y="738"/>
                  </a:lnTo>
                  <a:lnTo>
                    <a:pt x="388" y="732"/>
                  </a:lnTo>
                  <a:lnTo>
                    <a:pt x="395" y="726"/>
                  </a:lnTo>
                  <a:lnTo>
                    <a:pt x="399" y="720"/>
                  </a:lnTo>
                  <a:lnTo>
                    <a:pt x="405" y="715"/>
                  </a:lnTo>
                  <a:lnTo>
                    <a:pt x="409" y="707"/>
                  </a:lnTo>
                  <a:lnTo>
                    <a:pt x="412" y="701"/>
                  </a:lnTo>
                  <a:lnTo>
                    <a:pt x="416" y="696"/>
                  </a:lnTo>
                  <a:lnTo>
                    <a:pt x="420" y="688"/>
                  </a:lnTo>
                  <a:lnTo>
                    <a:pt x="422" y="682"/>
                  </a:lnTo>
                  <a:lnTo>
                    <a:pt x="424" y="675"/>
                  </a:lnTo>
                  <a:lnTo>
                    <a:pt x="426" y="667"/>
                  </a:lnTo>
                  <a:lnTo>
                    <a:pt x="428" y="661"/>
                  </a:lnTo>
                  <a:lnTo>
                    <a:pt x="428" y="654"/>
                  </a:lnTo>
                  <a:lnTo>
                    <a:pt x="428" y="648"/>
                  </a:lnTo>
                  <a:lnTo>
                    <a:pt x="428" y="641"/>
                  </a:lnTo>
                  <a:lnTo>
                    <a:pt x="428" y="633"/>
                  </a:lnTo>
                  <a:lnTo>
                    <a:pt x="428" y="625"/>
                  </a:lnTo>
                  <a:lnTo>
                    <a:pt x="426" y="620"/>
                  </a:lnTo>
                  <a:lnTo>
                    <a:pt x="424" y="612"/>
                  </a:lnTo>
                  <a:lnTo>
                    <a:pt x="422" y="606"/>
                  </a:lnTo>
                  <a:lnTo>
                    <a:pt x="420" y="599"/>
                  </a:lnTo>
                  <a:lnTo>
                    <a:pt x="416" y="591"/>
                  </a:lnTo>
                  <a:lnTo>
                    <a:pt x="414" y="585"/>
                  </a:lnTo>
                  <a:lnTo>
                    <a:pt x="412" y="578"/>
                  </a:lnTo>
                  <a:lnTo>
                    <a:pt x="407" y="572"/>
                  </a:lnTo>
                  <a:lnTo>
                    <a:pt x="403" y="566"/>
                  </a:lnTo>
                  <a:lnTo>
                    <a:pt x="399" y="559"/>
                  </a:lnTo>
                  <a:lnTo>
                    <a:pt x="395" y="553"/>
                  </a:lnTo>
                  <a:lnTo>
                    <a:pt x="392" y="547"/>
                  </a:lnTo>
                  <a:lnTo>
                    <a:pt x="386" y="542"/>
                  </a:lnTo>
                  <a:lnTo>
                    <a:pt x="382" y="536"/>
                  </a:lnTo>
                  <a:lnTo>
                    <a:pt x="376" y="532"/>
                  </a:lnTo>
                  <a:lnTo>
                    <a:pt x="373" y="528"/>
                  </a:lnTo>
                  <a:lnTo>
                    <a:pt x="369" y="526"/>
                  </a:lnTo>
                  <a:lnTo>
                    <a:pt x="365" y="523"/>
                  </a:lnTo>
                  <a:lnTo>
                    <a:pt x="361" y="519"/>
                  </a:lnTo>
                  <a:lnTo>
                    <a:pt x="355" y="517"/>
                  </a:lnTo>
                  <a:lnTo>
                    <a:pt x="352" y="513"/>
                  </a:lnTo>
                  <a:lnTo>
                    <a:pt x="346" y="511"/>
                  </a:lnTo>
                  <a:lnTo>
                    <a:pt x="342" y="509"/>
                  </a:lnTo>
                  <a:lnTo>
                    <a:pt x="335" y="506"/>
                  </a:lnTo>
                  <a:lnTo>
                    <a:pt x="331" y="504"/>
                  </a:lnTo>
                  <a:lnTo>
                    <a:pt x="323" y="500"/>
                  </a:lnTo>
                  <a:lnTo>
                    <a:pt x="317" y="498"/>
                  </a:lnTo>
                  <a:lnTo>
                    <a:pt x="312" y="496"/>
                  </a:lnTo>
                  <a:lnTo>
                    <a:pt x="306" y="494"/>
                  </a:lnTo>
                  <a:lnTo>
                    <a:pt x="300" y="492"/>
                  </a:lnTo>
                  <a:lnTo>
                    <a:pt x="295" y="488"/>
                  </a:lnTo>
                  <a:lnTo>
                    <a:pt x="287" y="487"/>
                  </a:lnTo>
                  <a:lnTo>
                    <a:pt x="279" y="485"/>
                  </a:lnTo>
                  <a:lnTo>
                    <a:pt x="272" y="481"/>
                  </a:lnTo>
                  <a:lnTo>
                    <a:pt x="266" y="479"/>
                  </a:lnTo>
                  <a:lnTo>
                    <a:pt x="259" y="477"/>
                  </a:lnTo>
                  <a:lnTo>
                    <a:pt x="253" y="475"/>
                  </a:lnTo>
                  <a:lnTo>
                    <a:pt x="245" y="473"/>
                  </a:lnTo>
                  <a:lnTo>
                    <a:pt x="240" y="471"/>
                  </a:lnTo>
                  <a:lnTo>
                    <a:pt x="232" y="468"/>
                  </a:lnTo>
                  <a:lnTo>
                    <a:pt x="224" y="466"/>
                  </a:lnTo>
                  <a:lnTo>
                    <a:pt x="217" y="464"/>
                  </a:lnTo>
                  <a:lnTo>
                    <a:pt x="211" y="462"/>
                  </a:lnTo>
                  <a:lnTo>
                    <a:pt x="203" y="458"/>
                  </a:lnTo>
                  <a:lnTo>
                    <a:pt x="198" y="456"/>
                  </a:lnTo>
                  <a:lnTo>
                    <a:pt x="190" y="454"/>
                  </a:lnTo>
                  <a:lnTo>
                    <a:pt x="184" y="452"/>
                  </a:lnTo>
                  <a:lnTo>
                    <a:pt x="177" y="449"/>
                  </a:lnTo>
                  <a:lnTo>
                    <a:pt x="171" y="447"/>
                  </a:lnTo>
                  <a:lnTo>
                    <a:pt x="165" y="445"/>
                  </a:lnTo>
                  <a:lnTo>
                    <a:pt x="158" y="441"/>
                  </a:lnTo>
                  <a:lnTo>
                    <a:pt x="152" y="439"/>
                  </a:lnTo>
                  <a:lnTo>
                    <a:pt x="146" y="435"/>
                  </a:lnTo>
                  <a:lnTo>
                    <a:pt x="141" y="433"/>
                  </a:lnTo>
                  <a:lnTo>
                    <a:pt x="135" y="429"/>
                  </a:lnTo>
                  <a:lnTo>
                    <a:pt x="131" y="426"/>
                  </a:lnTo>
                  <a:lnTo>
                    <a:pt x="125" y="424"/>
                  </a:lnTo>
                  <a:lnTo>
                    <a:pt x="120" y="420"/>
                  </a:lnTo>
                  <a:lnTo>
                    <a:pt x="116" y="418"/>
                  </a:lnTo>
                  <a:lnTo>
                    <a:pt x="112" y="414"/>
                  </a:lnTo>
                  <a:lnTo>
                    <a:pt x="108" y="410"/>
                  </a:lnTo>
                  <a:lnTo>
                    <a:pt x="105" y="407"/>
                  </a:lnTo>
                  <a:lnTo>
                    <a:pt x="101" y="405"/>
                  </a:lnTo>
                  <a:lnTo>
                    <a:pt x="97" y="399"/>
                  </a:lnTo>
                  <a:lnTo>
                    <a:pt x="95" y="395"/>
                  </a:lnTo>
                  <a:lnTo>
                    <a:pt x="93" y="391"/>
                  </a:lnTo>
                  <a:lnTo>
                    <a:pt x="91" y="388"/>
                  </a:lnTo>
                  <a:lnTo>
                    <a:pt x="89" y="384"/>
                  </a:lnTo>
                  <a:lnTo>
                    <a:pt x="87" y="380"/>
                  </a:lnTo>
                  <a:lnTo>
                    <a:pt x="87" y="374"/>
                  </a:lnTo>
                  <a:lnTo>
                    <a:pt x="87" y="371"/>
                  </a:lnTo>
                  <a:lnTo>
                    <a:pt x="86" y="365"/>
                  </a:lnTo>
                  <a:lnTo>
                    <a:pt x="87" y="361"/>
                  </a:lnTo>
                  <a:lnTo>
                    <a:pt x="87" y="355"/>
                  </a:lnTo>
                  <a:lnTo>
                    <a:pt x="89" y="352"/>
                  </a:lnTo>
                  <a:lnTo>
                    <a:pt x="91" y="346"/>
                  </a:lnTo>
                  <a:lnTo>
                    <a:pt x="93" y="340"/>
                  </a:lnTo>
                  <a:lnTo>
                    <a:pt x="95" y="334"/>
                  </a:lnTo>
                  <a:lnTo>
                    <a:pt x="99" y="329"/>
                  </a:lnTo>
                  <a:lnTo>
                    <a:pt x="103" y="323"/>
                  </a:lnTo>
                  <a:lnTo>
                    <a:pt x="105" y="317"/>
                  </a:lnTo>
                  <a:lnTo>
                    <a:pt x="110" y="312"/>
                  </a:lnTo>
                  <a:lnTo>
                    <a:pt x="114" y="306"/>
                  </a:lnTo>
                  <a:lnTo>
                    <a:pt x="118" y="300"/>
                  </a:lnTo>
                  <a:lnTo>
                    <a:pt x="122" y="294"/>
                  </a:lnTo>
                  <a:lnTo>
                    <a:pt x="125" y="291"/>
                  </a:lnTo>
                  <a:lnTo>
                    <a:pt x="131" y="285"/>
                  </a:lnTo>
                  <a:lnTo>
                    <a:pt x="135" y="279"/>
                  </a:lnTo>
                  <a:lnTo>
                    <a:pt x="139" y="274"/>
                  </a:lnTo>
                  <a:lnTo>
                    <a:pt x="143" y="268"/>
                  </a:lnTo>
                  <a:lnTo>
                    <a:pt x="148" y="264"/>
                  </a:lnTo>
                  <a:lnTo>
                    <a:pt x="152" y="258"/>
                  </a:lnTo>
                  <a:lnTo>
                    <a:pt x="158" y="255"/>
                  </a:lnTo>
                  <a:lnTo>
                    <a:pt x="163" y="249"/>
                  </a:lnTo>
                  <a:lnTo>
                    <a:pt x="167" y="245"/>
                  </a:lnTo>
                  <a:lnTo>
                    <a:pt x="173" y="241"/>
                  </a:lnTo>
                  <a:lnTo>
                    <a:pt x="177" y="236"/>
                  </a:lnTo>
                  <a:lnTo>
                    <a:pt x="182" y="230"/>
                  </a:lnTo>
                  <a:lnTo>
                    <a:pt x="188" y="226"/>
                  </a:lnTo>
                  <a:lnTo>
                    <a:pt x="192" y="222"/>
                  </a:lnTo>
                  <a:lnTo>
                    <a:pt x="200" y="217"/>
                  </a:lnTo>
                  <a:lnTo>
                    <a:pt x="203" y="213"/>
                  </a:lnTo>
                  <a:lnTo>
                    <a:pt x="209" y="209"/>
                  </a:lnTo>
                  <a:lnTo>
                    <a:pt x="215" y="203"/>
                  </a:lnTo>
                  <a:lnTo>
                    <a:pt x="221" y="199"/>
                  </a:lnTo>
                  <a:lnTo>
                    <a:pt x="226" y="196"/>
                  </a:lnTo>
                  <a:lnTo>
                    <a:pt x="232" y="190"/>
                  </a:lnTo>
                  <a:lnTo>
                    <a:pt x="236" y="186"/>
                  </a:lnTo>
                  <a:lnTo>
                    <a:pt x="241" y="182"/>
                  </a:lnTo>
                  <a:lnTo>
                    <a:pt x="247" y="178"/>
                  </a:lnTo>
                  <a:lnTo>
                    <a:pt x="253" y="175"/>
                  </a:lnTo>
                  <a:lnTo>
                    <a:pt x="259" y="169"/>
                  </a:lnTo>
                  <a:lnTo>
                    <a:pt x="264" y="165"/>
                  </a:lnTo>
                  <a:lnTo>
                    <a:pt x="270" y="161"/>
                  </a:lnTo>
                  <a:lnTo>
                    <a:pt x="276" y="156"/>
                  </a:lnTo>
                  <a:lnTo>
                    <a:pt x="279" y="152"/>
                  </a:lnTo>
                  <a:lnTo>
                    <a:pt x="287" y="148"/>
                  </a:lnTo>
                  <a:lnTo>
                    <a:pt x="291" y="144"/>
                  </a:lnTo>
                  <a:lnTo>
                    <a:pt x="297" y="139"/>
                  </a:lnTo>
                  <a:lnTo>
                    <a:pt x="302" y="135"/>
                  </a:lnTo>
                  <a:lnTo>
                    <a:pt x="308" y="129"/>
                  </a:lnTo>
                  <a:lnTo>
                    <a:pt x="312" y="125"/>
                  </a:lnTo>
                  <a:lnTo>
                    <a:pt x="317" y="121"/>
                  </a:lnTo>
                  <a:lnTo>
                    <a:pt x="323" y="116"/>
                  </a:lnTo>
                  <a:lnTo>
                    <a:pt x="327" y="112"/>
                  </a:lnTo>
                  <a:lnTo>
                    <a:pt x="333" y="106"/>
                  </a:lnTo>
                  <a:lnTo>
                    <a:pt x="338" y="102"/>
                  </a:lnTo>
                  <a:lnTo>
                    <a:pt x="342" y="97"/>
                  </a:lnTo>
                  <a:lnTo>
                    <a:pt x="348" y="93"/>
                  </a:lnTo>
                  <a:lnTo>
                    <a:pt x="352" y="87"/>
                  </a:lnTo>
                  <a:lnTo>
                    <a:pt x="357" y="83"/>
                  </a:lnTo>
                  <a:lnTo>
                    <a:pt x="361" y="78"/>
                  </a:lnTo>
                  <a:lnTo>
                    <a:pt x="367" y="74"/>
                  </a:lnTo>
                  <a:lnTo>
                    <a:pt x="371" y="68"/>
                  </a:lnTo>
                  <a:lnTo>
                    <a:pt x="374" y="64"/>
                  </a:lnTo>
                  <a:lnTo>
                    <a:pt x="380" y="59"/>
                  </a:lnTo>
                  <a:lnTo>
                    <a:pt x="384" y="53"/>
                  </a:lnTo>
                  <a:lnTo>
                    <a:pt x="388" y="47"/>
                  </a:lnTo>
                  <a:lnTo>
                    <a:pt x="392" y="42"/>
                  </a:lnTo>
                  <a:lnTo>
                    <a:pt x="395" y="36"/>
                  </a:lnTo>
                  <a:lnTo>
                    <a:pt x="399" y="30"/>
                  </a:lnTo>
                  <a:lnTo>
                    <a:pt x="403" y="24"/>
                  </a:lnTo>
                  <a:lnTo>
                    <a:pt x="407" y="19"/>
                  </a:lnTo>
                  <a:lnTo>
                    <a:pt x="407" y="15"/>
                  </a:lnTo>
                  <a:lnTo>
                    <a:pt x="407" y="9"/>
                  </a:lnTo>
                  <a:lnTo>
                    <a:pt x="405" y="5"/>
                  </a:lnTo>
                  <a:lnTo>
                    <a:pt x="403" y="2"/>
                  </a:lnTo>
                  <a:lnTo>
                    <a:pt x="399" y="0"/>
                  </a:lnTo>
                  <a:lnTo>
                    <a:pt x="395" y="0"/>
                  </a:lnTo>
                  <a:lnTo>
                    <a:pt x="390" y="0"/>
                  </a:lnTo>
                  <a:lnTo>
                    <a:pt x="386" y="2"/>
                  </a:lnTo>
                  <a:lnTo>
                    <a:pt x="378" y="9"/>
                  </a:lnTo>
                  <a:lnTo>
                    <a:pt x="371" y="15"/>
                  </a:lnTo>
                  <a:lnTo>
                    <a:pt x="363" y="23"/>
                  </a:lnTo>
                  <a:lnTo>
                    <a:pt x="354" y="30"/>
                  </a:lnTo>
                  <a:lnTo>
                    <a:pt x="344" y="38"/>
                  </a:lnTo>
                  <a:lnTo>
                    <a:pt x="335" y="45"/>
                  </a:lnTo>
                  <a:lnTo>
                    <a:pt x="325" y="53"/>
                  </a:lnTo>
                  <a:lnTo>
                    <a:pt x="317" y="62"/>
                  </a:lnTo>
                  <a:lnTo>
                    <a:pt x="306" y="70"/>
                  </a:lnTo>
                  <a:lnTo>
                    <a:pt x="297" y="78"/>
                  </a:lnTo>
                  <a:lnTo>
                    <a:pt x="287" y="87"/>
                  </a:lnTo>
                  <a:lnTo>
                    <a:pt x="276" y="95"/>
                  </a:lnTo>
                  <a:lnTo>
                    <a:pt x="264" y="102"/>
                  </a:lnTo>
                  <a:lnTo>
                    <a:pt x="255" y="112"/>
                  </a:lnTo>
                  <a:lnTo>
                    <a:pt x="243" y="121"/>
                  </a:lnTo>
                  <a:lnTo>
                    <a:pt x="234" y="129"/>
                  </a:lnTo>
                  <a:lnTo>
                    <a:pt x="222" y="139"/>
                  </a:lnTo>
                  <a:lnTo>
                    <a:pt x="213" y="146"/>
                  </a:lnTo>
                  <a:lnTo>
                    <a:pt x="201" y="156"/>
                  </a:lnTo>
                  <a:lnTo>
                    <a:pt x="190" y="165"/>
                  </a:lnTo>
                  <a:lnTo>
                    <a:pt x="181" y="175"/>
                  </a:lnTo>
                  <a:lnTo>
                    <a:pt x="169" y="184"/>
                  </a:lnTo>
                  <a:lnTo>
                    <a:pt x="160" y="192"/>
                  </a:lnTo>
                  <a:lnTo>
                    <a:pt x="150" y="201"/>
                  </a:lnTo>
                  <a:lnTo>
                    <a:pt x="141" y="211"/>
                  </a:lnTo>
                  <a:lnTo>
                    <a:pt x="131" y="220"/>
                  </a:lnTo>
                  <a:lnTo>
                    <a:pt x="120" y="230"/>
                  </a:lnTo>
                  <a:lnTo>
                    <a:pt x="112" y="239"/>
                  </a:lnTo>
                  <a:lnTo>
                    <a:pt x="103" y="249"/>
                  </a:lnTo>
                  <a:lnTo>
                    <a:pt x="95" y="258"/>
                  </a:lnTo>
                  <a:lnTo>
                    <a:pt x="87" y="266"/>
                  </a:lnTo>
                  <a:lnTo>
                    <a:pt x="80" y="275"/>
                  </a:lnTo>
                  <a:lnTo>
                    <a:pt x="72" y="285"/>
                  </a:lnTo>
                  <a:lnTo>
                    <a:pt x="67" y="294"/>
                  </a:lnTo>
                  <a:lnTo>
                    <a:pt x="59" y="302"/>
                  </a:lnTo>
                  <a:lnTo>
                    <a:pt x="53" y="312"/>
                  </a:lnTo>
                  <a:lnTo>
                    <a:pt x="48" y="319"/>
                  </a:lnTo>
                  <a:lnTo>
                    <a:pt x="44" y="329"/>
                  </a:lnTo>
                  <a:lnTo>
                    <a:pt x="38" y="338"/>
                  </a:lnTo>
                  <a:lnTo>
                    <a:pt x="36" y="348"/>
                  </a:lnTo>
                  <a:lnTo>
                    <a:pt x="32" y="355"/>
                  </a:lnTo>
                  <a:lnTo>
                    <a:pt x="30" y="365"/>
                  </a:lnTo>
                  <a:lnTo>
                    <a:pt x="29" y="372"/>
                  </a:lnTo>
                  <a:lnTo>
                    <a:pt x="29" y="382"/>
                  </a:lnTo>
                  <a:lnTo>
                    <a:pt x="29" y="390"/>
                  </a:lnTo>
                  <a:lnTo>
                    <a:pt x="29" y="399"/>
                  </a:lnTo>
                  <a:lnTo>
                    <a:pt x="30" y="407"/>
                  </a:lnTo>
                  <a:lnTo>
                    <a:pt x="34" y="414"/>
                  </a:lnTo>
                  <a:lnTo>
                    <a:pt x="36" y="422"/>
                  </a:lnTo>
                  <a:lnTo>
                    <a:pt x="40" y="429"/>
                  </a:lnTo>
                  <a:lnTo>
                    <a:pt x="46" y="437"/>
                  </a:lnTo>
                  <a:lnTo>
                    <a:pt x="51" y="447"/>
                  </a:lnTo>
                  <a:lnTo>
                    <a:pt x="57" y="452"/>
                  </a:lnTo>
                  <a:lnTo>
                    <a:pt x="67" y="460"/>
                  </a:lnTo>
                  <a:lnTo>
                    <a:pt x="74" y="468"/>
                  </a:lnTo>
                  <a:lnTo>
                    <a:pt x="86" y="475"/>
                  </a:lnTo>
                  <a:lnTo>
                    <a:pt x="95" y="481"/>
                  </a:lnTo>
                  <a:lnTo>
                    <a:pt x="108" y="487"/>
                  </a:lnTo>
                  <a:lnTo>
                    <a:pt x="120" y="494"/>
                  </a:lnTo>
                  <a:lnTo>
                    <a:pt x="135" y="500"/>
                  </a:lnTo>
                  <a:lnTo>
                    <a:pt x="150" y="506"/>
                  </a:lnTo>
                  <a:lnTo>
                    <a:pt x="167" y="513"/>
                  </a:lnTo>
                  <a:lnTo>
                    <a:pt x="184" y="519"/>
                  </a:lnTo>
                  <a:lnTo>
                    <a:pt x="205" y="525"/>
                  </a:lnTo>
                  <a:lnTo>
                    <a:pt x="211" y="525"/>
                  </a:lnTo>
                  <a:lnTo>
                    <a:pt x="217" y="526"/>
                  </a:lnTo>
                  <a:lnTo>
                    <a:pt x="222" y="528"/>
                  </a:lnTo>
                  <a:lnTo>
                    <a:pt x="230" y="530"/>
                  </a:lnTo>
                  <a:lnTo>
                    <a:pt x="236" y="530"/>
                  </a:lnTo>
                  <a:lnTo>
                    <a:pt x="241" y="532"/>
                  </a:lnTo>
                  <a:lnTo>
                    <a:pt x="247" y="534"/>
                  </a:lnTo>
                  <a:lnTo>
                    <a:pt x="253" y="536"/>
                  </a:lnTo>
                  <a:lnTo>
                    <a:pt x="260" y="538"/>
                  </a:lnTo>
                  <a:lnTo>
                    <a:pt x="266" y="540"/>
                  </a:lnTo>
                  <a:lnTo>
                    <a:pt x="272" y="542"/>
                  </a:lnTo>
                  <a:lnTo>
                    <a:pt x="279" y="544"/>
                  </a:lnTo>
                  <a:lnTo>
                    <a:pt x="285" y="545"/>
                  </a:lnTo>
                  <a:lnTo>
                    <a:pt x="291" y="547"/>
                  </a:lnTo>
                  <a:lnTo>
                    <a:pt x="297" y="551"/>
                  </a:lnTo>
                  <a:lnTo>
                    <a:pt x="304" y="553"/>
                  </a:lnTo>
                  <a:lnTo>
                    <a:pt x="308" y="555"/>
                  </a:lnTo>
                  <a:lnTo>
                    <a:pt x="314" y="559"/>
                  </a:lnTo>
                  <a:lnTo>
                    <a:pt x="319" y="561"/>
                  </a:lnTo>
                  <a:lnTo>
                    <a:pt x="325" y="565"/>
                  </a:lnTo>
                  <a:lnTo>
                    <a:pt x="331" y="568"/>
                  </a:lnTo>
                  <a:lnTo>
                    <a:pt x="335" y="572"/>
                  </a:lnTo>
                  <a:lnTo>
                    <a:pt x="340" y="576"/>
                  </a:lnTo>
                  <a:lnTo>
                    <a:pt x="346" y="580"/>
                  </a:lnTo>
                  <a:lnTo>
                    <a:pt x="348" y="585"/>
                  </a:lnTo>
                  <a:lnTo>
                    <a:pt x="354" y="589"/>
                  </a:lnTo>
                  <a:lnTo>
                    <a:pt x="357" y="593"/>
                  </a:lnTo>
                  <a:lnTo>
                    <a:pt x="361" y="599"/>
                  </a:lnTo>
                  <a:lnTo>
                    <a:pt x="365" y="604"/>
                  </a:lnTo>
                  <a:lnTo>
                    <a:pt x="369" y="610"/>
                  </a:lnTo>
                  <a:lnTo>
                    <a:pt x="371" y="618"/>
                  </a:lnTo>
                  <a:lnTo>
                    <a:pt x="374" y="625"/>
                  </a:lnTo>
                  <a:lnTo>
                    <a:pt x="376" y="631"/>
                  </a:lnTo>
                  <a:lnTo>
                    <a:pt x="378" y="637"/>
                  </a:lnTo>
                  <a:lnTo>
                    <a:pt x="378" y="644"/>
                  </a:lnTo>
                  <a:lnTo>
                    <a:pt x="380" y="652"/>
                  </a:lnTo>
                  <a:lnTo>
                    <a:pt x="378" y="658"/>
                  </a:lnTo>
                  <a:lnTo>
                    <a:pt x="376" y="663"/>
                  </a:lnTo>
                  <a:lnTo>
                    <a:pt x="374" y="669"/>
                  </a:lnTo>
                  <a:lnTo>
                    <a:pt x="373" y="677"/>
                  </a:lnTo>
                  <a:lnTo>
                    <a:pt x="369" y="681"/>
                  </a:lnTo>
                  <a:lnTo>
                    <a:pt x="365" y="686"/>
                  </a:lnTo>
                  <a:lnTo>
                    <a:pt x="361" y="692"/>
                  </a:lnTo>
                  <a:lnTo>
                    <a:pt x="355" y="698"/>
                  </a:lnTo>
                  <a:lnTo>
                    <a:pt x="350" y="701"/>
                  </a:lnTo>
                  <a:lnTo>
                    <a:pt x="346" y="707"/>
                  </a:lnTo>
                  <a:lnTo>
                    <a:pt x="340" y="713"/>
                  </a:lnTo>
                  <a:lnTo>
                    <a:pt x="335" y="717"/>
                  </a:lnTo>
                  <a:lnTo>
                    <a:pt x="327" y="722"/>
                  </a:lnTo>
                  <a:lnTo>
                    <a:pt x="321" y="726"/>
                  </a:lnTo>
                  <a:lnTo>
                    <a:pt x="314" y="730"/>
                  </a:lnTo>
                  <a:lnTo>
                    <a:pt x="306" y="734"/>
                  </a:lnTo>
                  <a:lnTo>
                    <a:pt x="298" y="738"/>
                  </a:lnTo>
                  <a:lnTo>
                    <a:pt x="293" y="741"/>
                  </a:lnTo>
                  <a:lnTo>
                    <a:pt x="285" y="745"/>
                  </a:lnTo>
                  <a:lnTo>
                    <a:pt x="279" y="749"/>
                  </a:lnTo>
                  <a:lnTo>
                    <a:pt x="272" y="751"/>
                  </a:lnTo>
                  <a:lnTo>
                    <a:pt x="264" y="755"/>
                  </a:lnTo>
                  <a:lnTo>
                    <a:pt x="259" y="758"/>
                  </a:lnTo>
                  <a:lnTo>
                    <a:pt x="253" y="762"/>
                  </a:lnTo>
                  <a:lnTo>
                    <a:pt x="247" y="764"/>
                  </a:lnTo>
                  <a:lnTo>
                    <a:pt x="241" y="766"/>
                  </a:lnTo>
                  <a:lnTo>
                    <a:pt x="236" y="770"/>
                  </a:lnTo>
                  <a:lnTo>
                    <a:pt x="232" y="772"/>
                  </a:lnTo>
                  <a:lnTo>
                    <a:pt x="224" y="774"/>
                  </a:lnTo>
                  <a:lnTo>
                    <a:pt x="219" y="776"/>
                  </a:lnTo>
                  <a:lnTo>
                    <a:pt x="213" y="779"/>
                  </a:lnTo>
                  <a:lnTo>
                    <a:pt x="207" y="781"/>
                  </a:lnTo>
                  <a:lnTo>
                    <a:pt x="200" y="785"/>
                  </a:lnTo>
                  <a:lnTo>
                    <a:pt x="194" y="787"/>
                  </a:lnTo>
                  <a:lnTo>
                    <a:pt x="188" y="791"/>
                  </a:lnTo>
                  <a:lnTo>
                    <a:pt x="182" y="793"/>
                  </a:lnTo>
                  <a:lnTo>
                    <a:pt x="177" y="795"/>
                  </a:lnTo>
                  <a:lnTo>
                    <a:pt x="169" y="798"/>
                  </a:lnTo>
                  <a:lnTo>
                    <a:pt x="163" y="800"/>
                  </a:lnTo>
                  <a:lnTo>
                    <a:pt x="158" y="804"/>
                  </a:lnTo>
                  <a:lnTo>
                    <a:pt x="152" y="806"/>
                  </a:lnTo>
                  <a:lnTo>
                    <a:pt x="144" y="810"/>
                  </a:lnTo>
                  <a:lnTo>
                    <a:pt x="139" y="814"/>
                  </a:lnTo>
                  <a:lnTo>
                    <a:pt x="133" y="817"/>
                  </a:lnTo>
                  <a:lnTo>
                    <a:pt x="127" y="819"/>
                  </a:lnTo>
                  <a:lnTo>
                    <a:pt x="122" y="823"/>
                  </a:lnTo>
                  <a:lnTo>
                    <a:pt x="116" y="825"/>
                  </a:lnTo>
                  <a:lnTo>
                    <a:pt x="110" y="829"/>
                  </a:lnTo>
                  <a:lnTo>
                    <a:pt x="103" y="833"/>
                  </a:lnTo>
                  <a:lnTo>
                    <a:pt x="99" y="836"/>
                  </a:lnTo>
                  <a:lnTo>
                    <a:pt x="93" y="840"/>
                  </a:lnTo>
                  <a:lnTo>
                    <a:pt x="87" y="844"/>
                  </a:lnTo>
                  <a:lnTo>
                    <a:pt x="82" y="848"/>
                  </a:lnTo>
                  <a:lnTo>
                    <a:pt x="76" y="852"/>
                  </a:lnTo>
                  <a:lnTo>
                    <a:pt x="70" y="855"/>
                  </a:lnTo>
                  <a:lnTo>
                    <a:pt x="67" y="861"/>
                  </a:lnTo>
                  <a:lnTo>
                    <a:pt x="63" y="865"/>
                  </a:lnTo>
                  <a:lnTo>
                    <a:pt x="59" y="871"/>
                  </a:lnTo>
                  <a:lnTo>
                    <a:pt x="53" y="876"/>
                  </a:lnTo>
                  <a:lnTo>
                    <a:pt x="49" y="882"/>
                  </a:lnTo>
                  <a:lnTo>
                    <a:pt x="46" y="886"/>
                  </a:lnTo>
                  <a:lnTo>
                    <a:pt x="42" y="892"/>
                  </a:lnTo>
                  <a:lnTo>
                    <a:pt x="38" y="895"/>
                  </a:lnTo>
                  <a:lnTo>
                    <a:pt x="36" y="901"/>
                  </a:lnTo>
                  <a:lnTo>
                    <a:pt x="30" y="905"/>
                  </a:lnTo>
                  <a:lnTo>
                    <a:pt x="29" y="911"/>
                  </a:lnTo>
                  <a:lnTo>
                    <a:pt x="25" y="916"/>
                  </a:lnTo>
                  <a:lnTo>
                    <a:pt x="23" y="920"/>
                  </a:lnTo>
                  <a:lnTo>
                    <a:pt x="21" y="926"/>
                  </a:lnTo>
                  <a:lnTo>
                    <a:pt x="17" y="932"/>
                  </a:lnTo>
                  <a:lnTo>
                    <a:pt x="15" y="935"/>
                  </a:lnTo>
                  <a:lnTo>
                    <a:pt x="13" y="941"/>
                  </a:lnTo>
                  <a:lnTo>
                    <a:pt x="11" y="945"/>
                  </a:lnTo>
                  <a:lnTo>
                    <a:pt x="10" y="951"/>
                  </a:lnTo>
                  <a:lnTo>
                    <a:pt x="8" y="956"/>
                  </a:lnTo>
                  <a:lnTo>
                    <a:pt x="8" y="960"/>
                  </a:lnTo>
                  <a:lnTo>
                    <a:pt x="6" y="966"/>
                  </a:lnTo>
                  <a:lnTo>
                    <a:pt x="4" y="970"/>
                  </a:lnTo>
                  <a:lnTo>
                    <a:pt x="2" y="975"/>
                  </a:lnTo>
                  <a:lnTo>
                    <a:pt x="2" y="979"/>
                  </a:lnTo>
                  <a:lnTo>
                    <a:pt x="2" y="985"/>
                  </a:lnTo>
                  <a:lnTo>
                    <a:pt x="0" y="989"/>
                  </a:lnTo>
                  <a:lnTo>
                    <a:pt x="0" y="994"/>
                  </a:lnTo>
                  <a:lnTo>
                    <a:pt x="0" y="998"/>
                  </a:lnTo>
                  <a:lnTo>
                    <a:pt x="0" y="1002"/>
                  </a:lnTo>
                  <a:lnTo>
                    <a:pt x="0" y="1008"/>
                  </a:lnTo>
                  <a:lnTo>
                    <a:pt x="0" y="1011"/>
                  </a:lnTo>
                  <a:lnTo>
                    <a:pt x="0" y="1017"/>
                  </a:lnTo>
                  <a:lnTo>
                    <a:pt x="0" y="1021"/>
                  </a:lnTo>
                  <a:lnTo>
                    <a:pt x="2" y="1025"/>
                  </a:lnTo>
                  <a:lnTo>
                    <a:pt x="2" y="1030"/>
                  </a:lnTo>
                  <a:lnTo>
                    <a:pt x="4" y="1034"/>
                  </a:lnTo>
                  <a:lnTo>
                    <a:pt x="6" y="1038"/>
                  </a:lnTo>
                  <a:lnTo>
                    <a:pt x="8" y="1042"/>
                  </a:lnTo>
                  <a:lnTo>
                    <a:pt x="8" y="1048"/>
                  </a:lnTo>
                  <a:lnTo>
                    <a:pt x="10" y="1051"/>
                  </a:lnTo>
                  <a:lnTo>
                    <a:pt x="11" y="1055"/>
                  </a:lnTo>
                  <a:lnTo>
                    <a:pt x="13" y="1059"/>
                  </a:lnTo>
                  <a:lnTo>
                    <a:pt x="15" y="1063"/>
                  </a:lnTo>
                  <a:lnTo>
                    <a:pt x="19" y="1067"/>
                  </a:lnTo>
                  <a:lnTo>
                    <a:pt x="23" y="1074"/>
                  </a:lnTo>
                  <a:lnTo>
                    <a:pt x="29" y="1082"/>
                  </a:lnTo>
                  <a:lnTo>
                    <a:pt x="30" y="1086"/>
                  </a:lnTo>
                  <a:lnTo>
                    <a:pt x="34" y="1089"/>
                  </a:lnTo>
                  <a:lnTo>
                    <a:pt x="38" y="1091"/>
                  </a:lnTo>
                  <a:lnTo>
                    <a:pt x="44" y="1097"/>
                  </a:lnTo>
                  <a:lnTo>
                    <a:pt x="46" y="1099"/>
                  </a:lnTo>
                  <a:lnTo>
                    <a:pt x="49" y="1103"/>
                  </a:lnTo>
                  <a:lnTo>
                    <a:pt x="53" y="1105"/>
                  </a:lnTo>
                  <a:lnTo>
                    <a:pt x="59" y="1108"/>
                  </a:lnTo>
                  <a:lnTo>
                    <a:pt x="63" y="1112"/>
                  </a:lnTo>
                  <a:lnTo>
                    <a:pt x="68" y="1114"/>
                  </a:lnTo>
                  <a:lnTo>
                    <a:pt x="72" y="1116"/>
                  </a:lnTo>
                  <a:lnTo>
                    <a:pt x="78" y="1120"/>
                  </a:lnTo>
                  <a:lnTo>
                    <a:pt x="84" y="1122"/>
                  </a:lnTo>
                  <a:lnTo>
                    <a:pt x="89" y="1126"/>
                  </a:lnTo>
                  <a:lnTo>
                    <a:pt x="93" y="1127"/>
                  </a:lnTo>
                  <a:lnTo>
                    <a:pt x="101" y="1129"/>
                  </a:lnTo>
                  <a:lnTo>
                    <a:pt x="105" y="1131"/>
                  </a:lnTo>
                  <a:lnTo>
                    <a:pt x="112" y="1135"/>
                  </a:lnTo>
                  <a:lnTo>
                    <a:pt x="118" y="1137"/>
                  </a:lnTo>
                  <a:lnTo>
                    <a:pt x="125" y="1139"/>
                  </a:lnTo>
                  <a:lnTo>
                    <a:pt x="127" y="1137"/>
                  </a:lnTo>
                  <a:lnTo>
                    <a:pt x="127" y="1135"/>
                  </a:lnTo>
                  <a:lnTo>
                    <a:pt x="127" y="113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838" tIns="50419" rIns="100838" bIns="50419" numCol="1" anchor="t" anchorCtr="0" compatLnSpc="1">
              <a:prstTxWarp prst="textNoShape">
                <a:avLst/>
              </a:prstTxWarp>
            </a:bodyPr>
            <a:lstStyle/>
            <a:p>
              <a:endParaRPr lang="cs-CZ" sz="1985"/>
            </a:p>
          </p:txBody>
        </p:sp>
        <p:sp>
          <p:nvSpPr>
            <p:cNvPr id="1172" name="Freeform 28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6607176" y="425450"/>
              <a:ext cx="406400" cy="1044575"/>
            </a:xfrm>
            <a:custGeom>
              <a:avLst/>
              <a:gdLst>
                <a:gd name="T0" fmla="*/ 456 w 511"/>
                <a:gd name="T1" fmla="*/ 68 h 1315"/>
                <a:gd name="T2" fmla="*/ 468 w 511"/>
                <a:gd name="T3" fmla="*/ 135 h 1315"/>
                <a:gd name="T4" fmla="*/ 441 w 511"/>
                <a:gd name="T5" fmla="*/ 193 h 1315"/>
                <a:gd name="T6" fmla="*/ 390 w 511"/>
                <a:gd name="T7" fmla="*/ 247 h 1315"/>
                <a:gd name="T8" fmla="*/ 327 w 511"/>
                <a:gd name="T9" fmla="*/ 292 h 1315"/>
                <a:gd name="T10" fmla="*/ 262 w 511"/>
                <a:gd name="T11" fmla="*/ 334 h 1315"/>
                <a:gd name="T12" fmla="*/ 203 w 511"/>
                <a:gd name="T13" fmla="*/ 374 h 1315"/>
                <a:gd name="T14" fmla="*/ 146 w 511"/>
                <a:gd name="T15" fmla="*/ 418 h 1315"/>
                <a:gd name="T16" fmla="*/ 95 w 511"/>
                <a:gd name="T17" fmla="*/ 465 h 1315"/>
                <a:gd name="T18" fmla="*/ 48 w 511"/>
                <a:gd name="T19" fmla="*/ 522 h 1315"/>
                <a:gd name="T20" fmla="*/ 27 w 511"/>
                <a:gd name="T21" fmla="*/ 564 h 1315"/>
                <a:gd name="T22" fmla="*/ 19 w 511"/>
                <a:gd name="T23" fmla="*/ 604 h 1315"/>
                <a:gd name="T24" fmla="*/ 27 w 511"/>
                <a:gd name="T25" fmla="*/ 650 h 1315"/>
                <a:gd name="T26" fmla="*/ 65 w 511"/>
                <a:gd name="T27" fmla="*/ 709 h 1315"/>
                <a:gd name="T28" fmla="*/ 106 w 511"/>
                <a:gd name="T29" fmla="*/ 737 h 1315"/>
                <a:gd name="T30" fmla="*/ 146 w 511"/>
                <a:gd name="T31" fmla="*/ 754 h 1315"/>
                <a:gd name="T32" fmla="*/ 192 w 511"/>
                <a:gd name="T33" fmla="*/ 770 h 1315"/>
                <a:gd name="T34" fmla="*/ 241 w 511"/>
                <a:gd name="T35" fmla="*/ 793 h 1315"/>
                <a:gd name="T36" fmla="*/ 245 w 511"/>
                <a:gd name="T37" fmla="*/ 855 h 1315"/>
                <a:gd name="T38" fmla="*/ 220 w 511"/>
                <a:gd name="T39" fmla="*/ 907 h 1315"/>
                <a:gd name="T40" fmla="*/ 179 w 511"/>
                <a:gd name="T41" fmla="*/ 943 h 1315"/>
                <a:gd name="T42" fmla="*/ 124 w 511"/>
                <a:gd name="T43" fmla="*/ 969 h 1315"/>
                <a:gd name="T44" fmla="*/ 70 w 511"/>
                <a:gd name="T45" fmla="*/ 1006 h 1315"/>
                <a:gd name="T46" fmla="*/ 29 w 511"/>
                <a:gd name="T47" fmla="*/ 1049 h 1315"/>
                <a:gd name="T48" fmla="*/ 4 w 511"/>
                <a:gd name="T49" fmla="*/ 1104 h 1315"/>
                <a:gd name="T50" fmla="*/ 2 w 511"/>
                <a:gd name="T51" fmla="*/ 1163 h 1315"/>
                <a:gd name="T52" fmla="*/ 17 w 511"/>
                <a:gd name="T53" fmla="*/ 1215 h 1315"/>
                <a:gd name="T54" fmla="*/ 48 w 511"/>
                <a:gd name="T55" fmla="*/ 1257 h 1315"/>
                <a:gd name="T56" fmla="*/ 91 w 511"/>
                <a:gd name="T57" fmla="*/ 1289 h 1315"/>
                <a:gd name="T58" fmla="*/ 148 w 511"/>
                <a:gd name="T59" fmla="*/ 1308 h 1315"/>
                <a:gd name="T60" fmla="*/ 209 w 511"/>
                <a:gd name="T61" fmla="*/ 1315 h 1315"/>
                <a:gd name="T62" fmla="*/ 198 w 511"/>
                <a:gd name="T63" fmla="*/ 1277 h 1315"/>
                <a:gd name="T64" fmla="*/ 97 w 511"/>
                <a:gd name="T65" fmla="*/ 1234 h 1315"/>
                <a:gd name="T66" fmla="*/ 49 w 511"/>
                <a:gd name="T67" fmla="*/ 1182 h 1315"/>
                <a:gd name="T68" fmla="*/ 44 w 511"/>
                <a:gd name="T69" fmla="*/ 1127 h 1315"/>
                <a:gd name="T70" fmla="*/ 67 w 511"/>
                <a:gd name="T71" fmla="*/ 1070 h 1315"/>
                <a:gd name="T72" fmla="*/ 110 w 511"/>
                <a:gd name="T73" fmla="*/ 1021 h 1315"/>
                <a:gd name="T74" fmla="*/ 163 w 511"/>
                <a:gd name="T75" fmla="*/ 981 h 1315"/>
                <a:gd name="T76" fmla="*/ 215 w 511"/>
                <a:gd name="T77" fmla="*/ 958 h 1315"/>
                <a:gd name="T78" fmla="*/ 266 w 511"/>
                <a:gd name="T79" fmla="*/ 935 h 1315"/>
                <a:gd name="T80" fmla="*/ 319 w 511"/>
                <a:gd name="T81" fmla="*/ 878 h 1315"/>
                <a:gd name="T82" fmla="*/ 323 w 511"/>
                <a:gd name="T83" fmla="*/ 819 h 1315"/>
                <a:gd name="T84" fmla="*/ 272 w 511"/>
                <a:gd name="T85" fmla="*/ 762 h 1315"/>
                <a:gd name="T86" fmla="*/ 222 w 511"/>
                <a:gd name="T87" fmla="*/ 737 h 1315"/>
                <a:gd name="T88" fmla="*/ 182 w 511"/>
                <a:gd name="T89" fmla="*/ 722 h 1315"/>
                <a:gd name="T90" fmla="*/ 143 w 511"/>
                <a:gd name="T91" fmla="*/ 709 h 1315"/>
                <a:gd name="T92" fmla="*/ 72 w 511"/>
                <a:gd name="T93" fmla="*/ 661 h 1315"/>
                <a:gd name="T94" fmla="*/ 70 w 511"/>
                <a:gd name="T95" fmla="*/ 583 h 1315"/>
                <a:gd name="T96" fmla="*/ 133 w 511"/>
                <a:gd name="T97" fmla="*/ 498 h 1315"/>
                <a:gd name="T98" fmla="*/ 230 w 511"/>
                <a:gd name="T99" fmla="*/ 408 h 1315"/>
                <a:gd name="T100" fmla="*/ 338 w 511"/>
                <a:gd name="T101" fmla="*/ 329 h 1315"/>
                <a:gd name="T102" fmla="*/ 426 w 511"/>
                <a:gd name="T103" fmla="*/ 268 h 1315"/>
                <a:gd name="T104" fmla="*/ 473 w 511"/>
                <a:gd name="T105" fmla="*/ 230 h 1315"/>
                <a:gd name="T106" fmla="*/ 502 w 511"/>
                <a:gd name="T107" fmla="*/ 186 h 1315"/>
                <a:gd name="T108" fmla="*/ 509 w 511"/>
                <a:gd name="T109" fmla="*/ 144 h 1315"/>
                <a:gd name="T110" fmla="*/ 498 w 511"/>
                <a:gd name="T111" fmla="*/ 98 h 1315"/>
                <a:gd name="T112" fmla="*/ 460 w 511"/>
                <a:gd name="T113" fmla="*/ 43 h 1315"/>
                <a:gd name="T114" fmla="*/ 411 w 511"/>
                <a:gd name="T115" fmla="*/ 1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1" h="1315">
                  <a:moveTo>
                    <a:pt x="405" y="1"/>
                  </a:moveTo>
                  <a:lnTo>
                    <a:pt x="412" y="9"/>
                  </a:lnTo>
                  <a:lnTo>
                    <a:pt x="420" y="17"/>
                  </a:lnTo>
                  <a:lnTo>
                    <a:pt x="426" y="24"/>
                  </a:lnTo>
                  <a:lnTo>
                    <a:pt x="433" y="32"/>
                  </a:lnTo>
                  <a:lnTo>
                    <a:pt x="439" y="38"/>
                  </a:lnTo>
                  <a:lnTo>
                    <a:pt x="443" y="45"/>
                  </a:lnTo>
                  <a:lnTo>
                    <a:pt x="449" y="53"/>
                  </a:lnTo>
                  <a:lnTo>
                    <a:pt x="452" y="60"/>
                  </a:lnTo>
                  <a:lnTo>
                    <a:pt x="456" y="68"/>
                  </a:lnTo>
                  <a:lnTo>
                    <a:pt x="458" y="74"/>
                  </a:lnTo>
                  <a:lnTo>
                    <a:pt x="462" y="81"/>
                  </a:lnTo>
                  <a:lnTo>
                    <a:pt x="464" y="89"/>
                  </a:lnTo>
                  <a:lnTo>
                    <a:pt x="466" y="95"/>
                  </a:lnTo>
                  <a:lnTo>
                    <a:pt x="468" y="102"/>
                  </a:lnTo>
                  <a:lnTo>
                    <a:pt x="468" y="108"/>
                  </a:lnTo>
                  <a:lnTo>
                    <a:pt x="469" y="116"/>
                  </a:lnTo>
                  <a:lnTo>
                    <a:pt x="468" y="121"/>
                  </a:lnTo>
                  <a:lnTo>
                    <a:pt x="468" y="127"/>
                  </a:lnTo>
                  <a:lnTo>
                    <a:pt x="468" y="135"/>
                  </a:lnTo>
                  <a:lnTo>
                    <a:pt x="466" y="140"/>
                  </a:lnTo>
                  <a:lnTo>
                    <a:pt x="464" y="146"/>
                  </a:lnTo>
                  <a:lnTo>
                    <a:pt x="462" y="152"/>
                  </a:lnTo>
                  <a:lnTo>
                    <a:pt x="460" y="159"/>
                  </a:lnTo>
                  <a:lnTo>
                    <a:pt x="458" y="165"/>
                  </a:lnTo>
                  <a:lnTo>
                    <a:pt x="454" y="171"/>
                  </a:lnTo>
                  <a:lnTo>
                    <a:pt x="452" y="176"/>
                  </a:lnTo>
                  <a:lnTo>
                    <a:pt x="449" y="182"/>
                  </a:lnTo>
                  <a:lnTo>
                    <a:pt x="445" y="188"/>
                  </a:lnTo>
                  <a:lnTo>
                    <a:pt x="441" y="193"/>
                  </a:lnTo>
                  <a:lnTo>
                    <a:pt x="437" y="199"/>
                  </a:lnTo>
                  <a:lnTo>
                    <a:pt x="433" y="205"/>
                  </a:lnTo>
                  <a:lnTo>
                    <a:pt x="428" y="211"/>
                  </a:lnTo>
                  <a:lnTo>
                    <a:pt x="424" y="216"/>
                  </a:lnTo>
                  <a:lnTo>
                    <a:pt x="418" y="220"/>
                  </a:lnTo>
                  <a:lnTo>
                    <a:pt x="412" y="226"/>
                  </a:lnTo>
                  <a:lnTo>
                    <a:pt x="407" y="232"/>
                  </a:lnTo>
                  <a:lnTo>
                    <a:pt x="401" y="235"/>
                  </a:lnTo>
                  <a:lnTo>
                    <a:pt x="395" y="241"/>
                  </a:lnTo>
                  <a:lnTo>
                    <a:pt x="390" y="247"/>
                  </a:lnTo>
                  <a:lnTo>
                    <a:pt x="384" y="251"/>
                  </a:lnTo>
                  <a:lnTo>
                    <a:pt x="376" y="256"/>
                  </a:lnTo>
                  <a:lnTo>
                    <a:pt x="371" y="260"/>
                  </a:lnTo>
                  <a:lnTo>
                    <a:pt x="365" y="266"/>
                  </a:lnTo>
                  <a:lnTo>
                    <a:pt x="359" y="270"/>
                  </a:lnTo>
                  <a:lnTo>
                    <a:pt x="352" y="273"/>
                  </a:lnTo>
                  <a:lnTo>
                    <a:pt x="346" y="279"/>
                  </a:lnTo>
                  <a:lnTo>
                    <a:pt x="338" y="283"/>
                  </a:lnTo>
                  <a:lnTo>
                    <a:pt x="333" y="289"/>
                  </a:lnTo>
                  <a:lnTo>
                    <a:pt x="327" y="292"/>
                  </a:lnTo>
                  <a:lnTo>
                    <a:pt x="319" y="296"/>
                  </a:lnTo>
                  <a:lnTo>
                    <a:pt x="312" y="300"/>
                  </a:lnTo>
                  <a:lnTo>
                    <a:pt x="306" y="306"/>
                  </a:lnTo>
                  <a:lnTo>
                    <a:pt x="300" y="309"/>
                  </a:lnTo>
                  <a:lnTo>
                    <a:pt x="293" y="313"/>
                  </a:lnTo>
                  <a:lnTo>
                    <a:pt x="287" y="317"/>
                  </a:lnTo>
                  <a:lnTo>
                    <a:pt x="281" y="323"/>
                  </a:lnTo>
                  <a:lnTo>
                    <a:pt x="274" y="325"/>
                  </a:lnTo>
                  <a:lnTo>
                    <a:pt x="268" y="330"/>
                  </a:lnTo>
                  <a:lnTo>
                    <a:pt x="262" y="334"/>
                  </a:lnTo>
                  <a:lnTo>
                    <a:pt x="257" y="338"/>
                  </a:lnTo>
                  <a:lnTo>
                    <a:pt x="251" y="342"/>
                  </a:lnTo>
                  <a:lnTo>
                    <a:pt x="245" y="346"/>
                  </a:lnTo>
                  <a:lnTo>
                    <a:pt x="239" y="349"/>
                  </a:lnTo>
                  <a:lnTo>
                    <a:pt x="234" y="353"/>
                  </a:lnTo>
                  <a:lnTo>
                    <a:pt x="228" y="357"/>
                  </a:lnTo>
                  <a:lnTo>
                    <a:pt x="222" y="361"/>
                  </a:lnTo>
                  <a:lnTo>
                    <a:pt x="217" y="365"/>
                  </a:lnTo>
                  <a:lnTo>
                    <a:pt x="209" y="370"/>
                  </a:lnTo>
                  <a:lnTo>
                    <a:pt x="203" y="374"/>
                  </a:lnTo>
                  <a:lnTo>
                    <a:pt x="198" y="378"/>
                  </a:lnTo>
                  <a:lnTo>
                    <a:pt x="192" y="382"/>
                  </a:lnTo>
                  <a:lnTo>
                    <a:pt x="186" y="387"/>
                  </a:lnTo>
                  <a:lnTo>
                    <a:pt x="181" y="391"/>
                  </a:lnTo>
                  <a:lnTo>
                    <a:pt x="175" y="395"/>
                  </a:lnTo>
                  <a:lnTo>
                    <a:pt x="169" y="399"/>
                  </a:lnTo>
                  <a:lnTo>
                    <a:pt x="163" y="405"/>
                  </a:lnTo>
                  <a:lnTo>
                    <a:pt x="158" y="408"/>
                  </a:lnTo>
                  <a:lnTo>
                    <a:pt x="152" y="412"/>
                  </a:lnTo>
                  <a:lnTo>
                    <a:pt x="146" y="418"/>
                  </a:lnTo>
                  <a:lnTo>
                    <a:pt x="143" y="422"/>
                  </a:lnTo>
                  <a:lnTo>
                    <a:pt x="137" y="427"/>
                  </a:lnTo>
                  <a:lnTo>
                    <a:pt x="131" y="431"/>
                  </a:lnTo>
                  <a:lnTo>
                    <a:pt x="125" y="437"/>
                  </a:lnTo>
                  <a:lnTo>
                    <a:pt x="120" y="441"/>
                  </a:lnTo>
                  <a:lnTo>
                    <a:pt x="114" y="445"/>
                  </a:lnTo>
                  <a:lnTo>
                    <a:pt x="110" y="450"/>
                  </a:lnTo>
                  <a:lnTo>
                    <a:pt x="105" y="456"/>
                  </a:lnTo>
                  <a:lnTo>
                    <a:pt x="101" y="462"/>
                  </a:lnTo>
                  <a:lnTo>
                    <a:pt x="95" y="465"/>
                  </a:lnTo>
                  <a:lnTo>
                    <a:pt x="89" y="471"/>
                  </a:lnTo>
                  <a:lnTo>
                    <a:pt x="86" y="477"/>
                  </a:lnTo>
                  <a:lnTo>
                    <a:pt x="80" y="483"/>
                  </a:lnTo>
                  <a:lnTo>
                    <a:pt x="76" y="486"/>
                  </a:lnTo>
                  <a:lnTo>
                    <a:pt x="70" y="492"/>
                  </a:lnTo>
                  <a:lnTo>
                    <a:pt x="67" y="498"/>
                  </a:lnTo>
                  <a:lnTo>
                    <a:pt x="63" y="503"/>
                  </a:lnTo>
                  <a:lnTo>
                    <a:pt x="55" y="511"/>
                  </a:lnTo>
                  <a:lnTo>
                    <a:pt x="49" y="519"/>
                  </a:lnTo>
                  <a:lnTo>
                    <a:pt x="48" y="522"/>
                  </a:lnTo>
                  <a:lnTo>
                    <a:pt x="44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38"/>
                  </a:lnTo>
                  <a:lnTo>
                    <a:pt x="36" y="543"/>
                  </a:lnTo>
                  <a:lnTo>
                    <a:pt x="32" y="547"/>
                  </a:lnTo>
                  <a:lnTo>
                    <a:pt x="32" y="551"/>
                  </a:lnTo>
                  <a:lnTo>
                    <a:pt x="30" y="555"/>
                  </a:lnTo>
                  <a:lnTo>
                    <a:pt x="29" y="559"/>
                  </a:lnTo>
                  <a:lnTo>
                    <a:pt x="27" y="564"/>
                  </a:lnTo>
                  <a:lnTo>
                    <a:pt x="27" y="568"/>
                  </a:lnTo>
                  <a:lnTo>
                    <a:pt x="23" y="572"/>
                  </a:lnTo>
                  <a:lnTo>
                    <a:pt x="23" y="576"/>
                  </a:lnTo>
                  <a:lnTo>
                    <a:pt x="21" y="580"/>
                  </a:lnTo>
                  <a:lnTo>
                    <a:pt x="21" y="583"/>
                  </a:lnTo>
                  <a:lnTo>
                    <a:pt x="21" y="587"/>
                  </a:lnTo>
                  <a:lnTo>
                    <a:pt x="19" y="591"/>
                  </a:lnTo>
                  <a:lnTo>
                    <a:pt x="19" y="597"/>
                  </a:lnTo>
                  <a:lnTo>
                    <a:pt x="19" y="600"/>
                  </a:lnTo>
                  <a:lnTo>
                    <a:pt x="19" y="604"/>
                  </a:lnTo>
                  <a:lnTo>
                    <a:pt x="19" y="608"/>
                  </a:lnTo>
                  <a:lnTo>
                    <a:pt x="19" y="612"/>
                  </a:lnTo>
                  <a:lnTo>
                    <a:pt x="19" y="616"/>
                  </a:lnTo>
                  <a:lnTo>
                    <a:pt x="19" y="619"/>
                  </a:lnTo>
                  <a:lnTo>
                    <a:pt x="19" y="623"/>
                  </a:lnTo>
                  <a:lnTo>
                    <a:pt x="21" y="627"/>
                  </a:lnTo>
                  <a:lnTo>
                    <a:pt x="21" y="633"/>
                  </a:lnTo>
                  <a:lnTo>
                    <a:pt x="23" y="638"/>
                  </a:lnTo>
                  <a:lnTo>
                    <a:pt x="25" y="646"/>
                  </a:lnTo>
                  <a:lnTo>
                    <a:pt x="27" y="650"/>
                  </a:lnTo>
                  <a:lnTo>
                    <a:pt x="27" y="654"/>
                  </a:lnTo>
                  <a:lnTo>
                    <a:pt x="29" y="658"/>
                  </a:lnTo>
                  <a:lnTo>
                    <a:pt x="30" y="661"/>
                  </a:lnTo>
                  <a:lnTo>
                    <a:pt x="32" y="669"/>
                  </a:lnTo>
                  <a:lnTo>
                    <a:pt x="38" y="675"/>
                  </a:lnTo>
                  <a:lnTo>
                    <a:pt x="42" y="682"/>
                  </a:lnTo>
                  <a:lnTo>
                    <a:pt x="48" y="690"/>
                  </a:lnTo>
                  <a:lnTo>
                    <a:pt x="53" y="696"/>
                  </a:lnTo>
                  <a:lnTo>
                    <a:pt x="59" y="703"/>
                  </a:lnTo>
                  <a:lnTo>
                    <a:pt x="65" y="709"/>
                  </a:lnTo>
                  <a:lnTo>
                    <a:pt x="72" y="715"/>
                  </a:lnTo>
                  <a:lnTo>
                    <a:pt x="74" y="718"/>
                  </a:lnTo>
                  <a:lnTo>
                    <a:pt x="78" y="720"/>
                  </a:lnTo>
                  <a:lnTo>
                    <a:pt x="82" y="722"/>
                  </a:lnTo>
                  <a:lnTo>
                    <a:pt x="87" y="726"/>
                  </a:lnTo>
                  <a:lnTo>
                    <a:pt x="89" y="728"/>
                  </a:lnTo>
                  <a:lnTo>
                    <a:pt x="95" y="732"/>
                  </a:lnTo>
                  <a:lnTo>
                    <a:pt x="99" y="734"/>
                  </a:lnTo>
                  <a:lnTo>
                    <a:pt x="105" y="737"/>
                  </a:lnTo>
                  <a:lnTo>
                    <a:pt x="106" y="737"/>
                  </a:lnTo>
                  <a:lnTo>
                    <a:pt x="110" y="739"/>
                  </a:lnTo>
                  <a:lnTo>
                    <a:pt x="114" y="741"/>
                  </a:lnTo>
                  <a:lnTo>
                    <a:pt x="118" y="743"/>
                  </a:lnTo>
                  <a:lnTo>
                    <a:pt x="122" y="745"/>
                  </a:lnTo>
                  <a:lnTo>
                    <a:pt x="125" y="747"/>
                  </a:lnTo>
                  <a:lnTo>
                    <a:pt x="129" y="747"/>
                  </a:lnTo>
                  <a:lnTo>
                    <a:pt x="135" y="749"/>
                  </a:lnTo>
                  <a:lnTo>
                    <a:pt x="139" y="751"/>
                  </a:lnTo>
                  <a:lnTo>
                    <a:pt x="143" y="753"/>
                  </a:lnTo>
                  <a:lnTo>
                    <a:pt x="146" y="754"/>
                  </a:lnTo>
                  <a:lnTo>
                    <a:pt x="152" y="756"/>
                  </a:lnTo>
                  <a:lnTo>
                    <a:pt x="154" y="756"/>
                  </a:lnTo>
                  <a:lnTo>
                    <a:pt x="160" y="758"/>
                  </a:lnTo>
                  <a:lnTo>
                    <a:pt x="162" y="760"/>
                  </a:lnTo>
                  <a:lnTo>
                    <a:pt x="167" y="762"/>
                  </a:lnTo>
                  <a:lnTo>
                    <a:pt x="171" y="762"/>
                  </a:lnTo>
                  <a:lnTo>
                    <a:pt x="177" y="764"/>
                  </a:lnTo>
                  <a:lnTo>
                    <a:pt x="181" y="766"/>
                  </a:lnTo>
                  <a:lnTo>
                    <a:pt x="186" y="768"/>
                  </a:lnTo>
                  <a:lnTo>
                    <a:pt x="192" y="770"/>
                  </a:lnTo>
                  <a:lnTo>
                    <a:pt x="198" y="772"/>
                  </a:lnTo>
                  <a:lnTo>
                    <a:pt x="201" y="775"/>
                  </a:lnTo>
                  <a:lnTo>
                    <a:pt x="207" y="777"/>
                  </a:lnTo>
                  <a:lnTo>
                    <a:pt x="211" y="779"/>
                  </a:lnTo>
                  <a:lnTo>
                    <a:pt x="217" y="781"/>
                  </a:lnTo>
                  <a:lnTo>
                    <a:pt x="222" y="783"/>
                  </a:lnTo>
                  <a:lnTo>
                    <a:pt x="228" y="785"/>
                  </a:lnTo>
                  <a:lnTo>
                    <a:pt x="232" y="787"/>
                  </a:lnTo>
                  <a:lnTo>
                    <a:pt x="238" y="791"/>
                  </a:lnTo>
                  <a:lnTo>
                    <a:pt x="241" y="793"/>
                  </a:lnTo>
                  <a:lnTo>
                    <a:pt x="247" y="796"/>
                  </a:lnTo>
                  <a:lnTo>
                    <a:pt x="247" y="802"/>
                  </a:lnTo>
                  <a:lnTo>
                    <a:pt x="247" y="810"/>
                  </a:lnTo>
                  <a:lnTo>
                    <a:pt x="247" y="817"/>
                  </a:lnTo>
                  <a:lnTo>
                    <a:pt x="247" y="823"/>
                  </a:lnTo>
                  <a:lnTo>
                    <a:pt x="247" y="829"/>
                  </a:lnTo>
                  <a:lnTo>
                    <a:pt x="247" y="836"/>
                  </a:lnTo>
                  <a:lnTo>
                    <a:pt x="247" y="842"/>
                  </a:lnTo>
                  <a:lnTo>
                    <a:pt x="245" y="850"/>
                  </a:lnTo>
                  <a:lnTo>
                    <a:pt x="245" y="855"/>
                  </a:lnTo>
                  <a:lnTo>
                    <a:pt x="243" y="861"/>
                  </a:lnTo>
                  <a:lnTo>
                    <a:pt x="241" y="867"/>
                  </a:lnTo>
                  <a:lnTo>
                    <a:pt x="239" y="872"/>
                  </a:lnTo>
                  <a:lnTo>
                    <a:pt x="238" y="876"/>
                  </a:lnTo>
                  <a:lnTo>
                    <a:pt x="236" y="882"/>
                  </a:lnTo>
                  <a:lnTo>
                    <a:pt x="234" y="888"/>
                  </a:lnTo>
                  <a:lnTo>
                    <a:pt x="232" y="893"/>
                  </a:lnTo>
                  <a:lnTo>
                    <a:pt x="228" y="897"/>
                  </a:lnTo>
                  <a:lnTo>
                    <a:pt x="224" y="903"/>
                  </a:lnTo>
                  <a:lnTo>
                    <a:pt x="220" y="907"/>
                  </a:lnTo>
                  <a:lnTo>
                    <a:pt x="219" y="910"/>
                  </a:lnTo>
                  <a:lnTo>
                    <a:pt x="215" y="914"/>
                  </a:lnTo>
                  <a:lnTo>
                    <a:pt x="211" y="918"/>
                  </a:lnTo>
                  <a:lnTo>
                    <a:pt x="205" y="924"/>
                  </a:lnTo>
                  <a:lnTo>
                    <a:pt x="203" y="928"/>
                  </a:lnTo>
                  <a:lnTo>
                    <a:pt x="198" y="929"/>
                  </a:lnTo>
                  <a:lnTo>
                    <a:pt x="194" y="933"/>
                  </a:lnTo>
                  <a:lnTo>
                    <a:pt x="188" y="937"/>
                  </a:lnTo>
                  <a:lnTo>
                    <a:pt x="182" y="939"/>
                  </a:lnTo>
                  <a:lnTo>
                    <a:pt x="179" y="943"/>
                  </a:lnTo>
                  <a:lnTo>
                    <a:pt x="173" y="945"/>
                  </a:lnTo>
                  <a:lnTo>
                    <a:pt x="167" y="948"/>
                  </a:lnTo>
                  <a:lnTo>
                    <a:pt x="162" y="950"/>
                  </a:lnTo>
                  <a:lnTo>
                    <a:pt x="156" y="952"/>
                  </a:lnTo>
                  <a:lnTo>
                    <a:pt x="150" y="956"/>
                  </a:lnTo>
                  <a:lnTo>
                    <a:pt x="144" y="958"/>
                  </a:lnTo>
                  <a:lnTo>
                    <a:pt x="139" y="960"/>
                  </a:lnTo>
                  <a:lnTo>
                    <a:pt x="135" y="964"/>
                  </a:lnTo>
                  <a:lnTo>
                    <a:pt x="129" y="967"/>
                  </a:lnTo>
                  <a:lnTo>
                    <a:pt x="124" y="969"/>
                  </a:lnTo>
                  <a:lnTo>
                    <a:pt x="118" y="973"/>
                  </a:lnTo>
                  <a:lnTo>
                    <a:pt x="112" y="977"/>
                  </a:lnTo>
                  <a:lnTo>
                    <a:pt x="106" y="981"/>
                  </a:lnTo>
                  <a:lnTo>
                    <a:pt x="101" y="983"/>
                  </a:lnTo>
                  <a:lnTo>
                    <a:pt x="97" y="986"/>
                  </a:lnTo>
                  <a:lnTo>
                    <a:pt x="91" y="990"/>
                  </a:lnTo>
                  <a:lnTo>
                    <a:pt x="86" y="992"/>
                  </a:lnTo>
                  <a:lnTo>
                    <a:pt x="80" y="998"/>
                  </a:lnTo>
                  <a:lnTo>
                    <a:pt x="76" y="1002"/>
                  </a:lnTo>
                  <a:lnTo>
                    <a:pt x="70" y="1006"/>
                  </a:lnTo>
                  <a:lnTo>
                    <a:pt x="67" y="1009"/>
                  </a:lnTo>
                  <a:lnTo>
                    <a:pt x="61" y="1013"/>
                  </a:lnTo>
                  <a:lnTo>
                    <a:pt x="57" y="1017"/>
                  </a:lnTo>
                  <a:lnTo>
                    <a:pt x="51" y="1021"/>
                  </a:lnTo>
                  <a:lnTo>
                    <a:pt x="48" y="1026"/>
                  </a:lnTo>
                  <a:lnTo>
                    <a:pt x="44" y="1030"/>
                  </a:lnTo>
                  <a:lnTo>
                    <a:pt x="40" y="1036"/>
                  </a:lnTo>
                  <a:lnTo>
                    <a:pt x="36" y="1040"/>
                  </a:lnTo>
                  <a:lnTo>
                    <a:pt x="30" y="1044"/>
                  </a:lnTo>
                  <a:lnTo>
                    <a:pt x="29" y="1049"/>
                  </a:lnTo>
                  <a:lnTo>
                    <a:pt x="25" y="1055"/>
                  </a:lnTo>
                  <a:lnTo>
                    <a:pt x="23" y="1059"/>
                  </a:lnTo>
                  <a:lnTo>
                    <a:pt x="19" y="1064"/>
                  </a:lnTo>
                  <a:lnTo>
                    <a:pt x="17" y="1070"/>
                  </a:lnTo>
                  <a:lnTo>
                    <a:pt x="15" y="1076"/>
                  </a:lnTo>
                  <a:lnTo>
                    <a:pt x="13" y="1082"/>
                  </a:lnTo>
                  <a:lnTo>
                    <a:pt x="11" y="1087"/>
                  </a:lnTo>
                  <a:lnTo>
                    <a:pt x="8" y="1093"/>
                  </a:lnTo>
                  <a:lnTo>
                    <a:pt x="6" y="1101"/>
                  </a:lnTo>
                  <a:lnTo>
                    <a:pt x="4" y="1104"/>
                  </a:lnTo>
                  <a:lnTo>
                    <a:pt x="4" y="1112"/>
                  </a:lnTo>
                  <a:lnTo>
                    <a:pt x="2" y="1118"/>
                  </a:lnTo>
                  <a:lnTo>
                    <a:pt x="2" y="1123"/>
                  </a:lnTo>
                  <a:lnTo>
                    <a:pt x="0" y="1129"/>
                  </a:lnTo>
                  <a:lnTo>
                    <a:pt x="0" y="1135"/>
                  </a:lnTo>
                  <a:lnTo>
                    <a:pt x="0" y="1141"/>
                  </a:lnTo>
                  <a:lnTo>
                    <a:pt x="0" y="1146"/>
                  </a:lnTo>
                  <a:lnTo>
                    <a:pt x="0" y="1152"/>
                  </a:lnTo>
                  <a:lnTo>
                    <a:pt x="0" y="1158"/>
                  </a:lnTo>
                  <a:lnTo>
                    <a:pt x="2" y="1163"/>
                  </a:lnTo>
                  <a:lnTo>
                    <a:pt x="4" y="1169"/>
                  </a:lnTo>
                  <a:lnTo>
                    <a:pt x="4" y="1175"/>
                  </a:lnTo>
                  <a:lnTo>
                    <a:pt x="4" y="1179"/>
                  </a:lnTo>
                  <a:lnTo>
                    <a:pt x="6" y="1184"/>
                  </a:lnTo>
                  <a:lnTo>
                    <a:pt x="8" y="1190"/>
                  </a:lnTo>
                  <a:lnTo>
                    <a:pt x="8" y="1194"/>
                  </a:lnTo>
                  <a:lnTo>
                    <a:pt x="11" y="1199"/>
                  </a:lnTo>
                  <a:lnTo>
                    <a:pt x="13" y="1203"/>
                  </a:lnTo>
                  <a:lnTo>
                    <a:pt x="15" y="1209"/>
                  </a:lnTo>
                  <a:lnTo>
                    <a:pt x="17" y="1215"/>
                  </a:lnTo>
                  <a:lnTo>
                    <a:pt x="19" y="1219"/>
                  </a:lnTo>
                  <a:lnTo>
                    <a:pt x="21" y="1222"/>
                  </a:lnTo>
                  <a:lnTo>
                    <a:pt x="25" y="1228"/>
                  </a:lnTo>
                  <a:lnTo>
                    <a:pt x="27" y="1232"/>
                  </a:lnTo>
                  <a:lnTo>
                    <a:pt x="30" y="1236"/>
                  </a:lnTo>
                  <a:lnTo>
                    <a:pt x="32" y="1241"/>
                  </a:lnTo>
                  <a:lnTo>
                    <a:pt x="38" y="1245"/>
                  </a:lnTo>
                  <a:lnTo>
                    <a:pt x="40" y="1249"/>
                  </a:lnTo>
                  <a:lnTo>
                    <a:pt x="44" y="1253"/>
                  </a:lnTo>
                  <a:lnTo>
                    <a:pt x="48" y="1257"/>
                  </a:lnTo>
                  <a:lnTo>
                    <a:pt x="51" y="1260"/>
                  </a:lnTo>
                  <a:lnTo>
                    <a:pt x="55" y="1264"/>
                  </a:lnTo>
                  <a:lnTo>
                    <a:pt x="59" y="1266"/>
                  </a:lnTo>
                  <a:lnTo>
                    <a:pt x="63" y="1270"/>
                  </a:lnTo>
                  <a:lnTo>
                    <a:pt x="68" y="1274"/>
                  </a:lnTo>
                  <a:lnTo>
                    <a:pt x="72" y="1277"/>
                  </a:lnTo>
                  <a:lnTo>
                    <a:pt x="76" y="1279"/>
                  </a:lnTo>
                  <a:lnTo>
                    <a:pt x="82" y="1283"/>
                  </a:lnTo>
                  <a:lnTo>
                    <a:pt x="87" y="1285"/>
                  </a:lnTo>
                  <a:lnTo>
                    <a:pt x="91" y="1289"/>
                  </a:lnTo>
                  <a:lnTo>
                    <a:pt x="97" y="1291"/>
                  </a:lnTo>
                  <a:lnTo>
                    <a:pt x="103" y="1293"/>
                  </a:lnTo>
                  <a:lnTo>
                    <a:pt x="108" y="1296"/>
                  </a:lnTo>
                  <a:lnTo>
                    <a:pt x="112" y="1298"/>
                  </a:lnTo>
                  <a:lnTo>
                    <a:pt x="118" y="1300"/>
                  </a:lnTo>
                  <a:lnTo>
                    <a:pt x="124" y="1302"/>
                  </a:lnTo>
                  <a:lnTo>
                    <a:pt x="129" y="1304"/>
                  </a:lnTo>
                  <a:lnTo>
                    <a:pt x="135" y="1306"/>
                  </a:lnTo>
                  <a:lnTo>
                    <a:pt x="143" y="1308"/>
                  </a:lnTo>
                  <a:lnTo>
                    <a:pt x="148" y="1308"/>
                  </a:lnTo>
                  <a:lnTo>
                    <a:pt x="154" y="1310"/>
                  </a:lnTo>
                  <a:lnTo>
                    <a:pt x="160" y="1310"/>
                  </a:lnTo>
                  <a:lnTo>
                    <a:pt x="167" y="1312"/>
                  </a:lnTo>
                  <a:lnTo>
                    <a:pt x="173" y="1312"/>
                  </a:lnTo>
                  <a:lnTo>
                    <a:pt x="179" y="1314"/>
                  </a:lnTo>
                  <a:lnTo>
                    <a:pt x="184" y="1314"/>
                  </a:lnTo>
                  <a:lnTo>
                    <a:pt x="192" y="1315"/>
                  </a:lnTo>
                  <a:lnTo>
                    <a:pt x="198" y="1315"/>
                  </a:lnTo>
                  <a:lnTo>
                    <a:pt x="205" y="1315"/>
                  </a:lnTo>
                  <a:lnTo>
                    <a:pt x="209" y="1315"/>
                  </a:lnTo>
                  <a:lnTo>
                    <a:pt x="213" y="1314"/>
                  </a:lnTo>
                  <a:lnTo>
                    <a:pt x="217" y="1312"/>
                  </a:lnTo>
                  <a:lnTo>
                    <a:pt x="219" y="1310"/>
                  </a:lnTo>
                  <a:lnTo>
                    <a:pt x="222" y="1306"/>
                  </a:lnTo>
                  <a:lnTo>
                    <a:pt x="224" y="1300"/>
                  </a:lnTo>
                  <a:lnTo>
                    <a:pt x="224" y="1295"/>
                  </a:lnTo>
                  <a:lnTo>
                    <a:pt x="222" y="1289"/>
                  </a:lnTo>
                  <a:lnTo>
                    <a:pt x="219" y="1285"/>
                  </a:lnTo>
                  <a:lnTo>
                    <a:pt x="211" y="1281"/>
                  </a:lnTo>
                  <a:lnTo>
                    <a:pt x="198" y="1277"/>
                  </a:lnTo>
                  <a:lnTo>
                    <a:pt x="184" y="1274"/>
                  </a:lnTo>
                  <a:lnTo>
                    <a:pt x="173" y="1270"/>
                  </a:lnTo>
                  <a:lnTo>
                    <a:pt x="162" y="1266"/>
                  </a:lnTo>
                  <a:lnTo>
                    <a:pt x="150" y="1260"/>
                  </a:lnTo>
                  <a:lnTo>
                    <a:pt x="141" y="1257"/>
                  </a:lnTo>
                  <a:lnTo>
                    <a:pt x="129" y="1253"/>
                  </a:lnTo>
                  <a:lnTo>
                    <a:pt x="122" y="1249"/>
                  </a:lnTo>
                  <a:lnTo>
                    <a:pt x="112" y="1243"/>
                  </a:lnTo>
                  <a:lnTo>
                    <a:pt x="105" y="1239"/>
                  </a:lnTo>
                  <a:lnTo>
                    <a:pt x="97" y="1234"/>
                  </a:lnTo>
                  <a:lnTo>
                    <a:pt x="91" y="1230"/>
                  </a:lnTo>
                  <a:lnTo>
                    <a:pt x="84" y="1224"/>
                  </a:lnTo>
                  <a:lnTo>
                    <a:pt x="78" y="1219"/>
                  </a:lnTo>
                  <a:lnTo>
                    <a:pt x="72" y="1215"/>
                  </a:lnTo>
                  <a:lnTo>
                    <a:pt x="68" y="1209"/>
                  </a:lnTo>
                  <a:lnTo>
                    <a:pt x="63" y="1203"/>
                  </a:lnTo>
                  <a:lnTo>
                    <a:pt x="59" y="1198"/>
                  </a:lnTo>
                  <a:lnTo>
                    <a:pt x="55" y="1192"/>
                  </a:lnTo>
                  <a:lnTo>
                    <a:pt x="53" y="1188"/>
                  </a:lnTo>
                  <a:lnTo>
                    <a:pt x="49" y="1182"/>
                  </a:lnTo>
                  <a:lnTo>
                    <a:pt x="48" y="1177"/>
                  </a:lnTo>
                  <a:lnTo>
                    <a:pt x="46" y="1171"/>
                  </a:lnTo>
                  <a:lnTo>
                    <a:pt x="44" y="1165"/>
                  </a:lnTo>
                  <a:lnTo>
                    <a:pt x="42" y="1160"/>
                  </a:lnTo>
                  <a:lnTo>
                    <a:pt x="42" y="1154"/>
                  </a:lnTo>
                  <a:lnTo>
                    <a:pt x="42" y="1148"/>
                  </a:lnTo>
                  <a:lnTo>
                    <a:pt x="42" y="1144"/>
                  </a:lnTo>
                  <a:lnTo>
                    <a:pt x="42" y="1137"/>
                  </a:lnTo>
                  <a:lnTo>
                    <a:pt x="42" y="1133"/>
                  </a:lnTo>
                  <a:lnTo>
                    <a:pt x="44" y="1127"/>
                  </a:lnTo>
                  <a:lnTo>
                    <a:pt x="46" y="1122"/>
                  </a:lnTo>
                  <a:lnTo>
                    <a:pt x="46" y="1116"/>
                  </a:lnTo>
                  <a:lnTo>
                    <a:pt x="48" y="1110"/>
                  </a:lnTo>
                  <a:lnTo>
                    <a:pt x="49" y="1104"/>
                  </a:lnTo>
                  <a:lnTo>
                    <a:pt x="53" y="1099"/>
                  </a:lnTo>
                  <a:lnTo>
                    <a:pt x="55" y="1093"/>
                  </a:lnTo>
                  <a:lnTo>
                    <a:pt x="57" y="1087"/>
                  </a:lnTo>
                  <a:lnTo>
                    <a:pt x="61" y="1082"/>
                  </a:lnTo>
                  <a:lnTo>
                    <a:pt x="65" y="1078"/>
                  </a:lnTo>
                  <a:lnTo>
                    <a:pt x="67" y="1070"/>
                  </a:lnTo>
                  <a:lnTo>
                    <a:pt x="70" y="1066"/>
                  </a:lnTo>
                  <a:lnTo>
                    <a:pt x="74" y="1061"/>
                  </a:lnTo>
                  <a:lnTo>
                    <a:pt x="80" y="1055"/>
                  </a:lnTo>
                  <a:lnTo>
                    <a:pt x="84" y="1051"/>
                  </a:lnTo>
                  <a:lnTo>
                    <a:pt x="87" y="1045"/>
                  </a:lnTo>
                  <a:lnTo>
                    <a:pt x="93" y="1040"/>
                  </a:lnTo>
                  <a:lnTo>
                    <a:pt x="97" y="1036"/>
                  </a:lnTo>
                  <a:lnTo>
                    <a:pt x="101" y="1030"/>
                  </a:lnTo>
                  <a:lnTo>
                    <a:pt x="106" y="1026"/>
                  </a:lnTo>
                  <a:lnTo>
                    <a:pt x="110" y="1021"/>
                  </a:lnTo>
                  <a:lnTo>
                    <a:pt x="116" y="1017"/>
                  </a:lnTo>
                  <a:lnTo>
                    <a:pt x="122" y="1013"/>
                  </a:lnTo>
                  <a:lnTo>
                    <a:pt x="127" y="1007"/>
                  </a:lnTo>
                  <a:lnTo>
                    <a:pt x="131" y="1004"/>
                  </a:lnTo>
                  <a:lnTo>
                    <a:pt x="137" y="1000"/>
                  </a:lnTo>
                  <a:lnTo>
                    <a:pt x="143" y="996"/>
                  </a:lnTo>
                  <a:lnTo>
                    <a:pt x="146" y="992"/>
                  </a:lnTo>
                  <a:lnTo>
                    <a:pt x="152" y="988"/>
                  </a:lnTo>
                  <a:lnTo>
                    <a:pt x="158" y="985"/>
                  </a:lnTo>
                  <a:lnTo>
                    <a:pt x="163" y="981"/>
                  </a:lnTo>
                  <a:lnTo>
                    <a:pt x="169" y="979"/>
                  </a:lnTo>
                  <a:lnTo>
                    <a:pt x="173" y="975"/>
                  </a:lnTo>
                  <a:lnTo>
                    <a:pt x="179" y="973"/>
                  </a:lnTo>
                  <a:lnTo>
                    <a:pt x="182" y="969"/>
                  </a:lnTo>
                  <a:lnTo>
                    <a:pt x="188" y="967"/>
                  </a:lnTo>
                  <a:lnTo>
                    <a:pt x="194" y="966"/>
                  </a:lnTo>
                  <a:lnTo>
                    <a:pt x="200" y="964"/>
                  </a:lnTo>
                  <a:lnTo>
                    <a:pt x="203" y="962"/>
                  </a:lnTo>
                  <a:lnTo>
                    <a:pt x="209" y="960"/>
                  </a:lnTo>
                  <a:lnTo>
                    <a:pt x="215" y="958"/>
                  </a:lnTo>
                  <a:lnTo>
                    <a:pt x="220" y="958"/>
                  </a:lnTo>
                  <a:lnTo>
                    <a:pt x="226" y="956"/>
                  </a:lnTo>
                  <a:lnTo>
                    <a:pt x="232" y="954"/>
                  </a:lnTo>
                  <a:lnTo>
                    <a:pt x="238" y="950"/>
                  </a:lnTo>
                  <a:lnTo>
                    <a:pt x="243" y="950"/>
                  </a:lnTo>
                  <a:lnTo>
                    <a:pt x="247" y="947"/>
                  </a:lnTo>
                  <a:lnTo>
                    <a:pt x="253" y="945"/>
                  </a:lnTo>
                  <a:lnTo>
                    <a:pt x="257" y="943"/>
                  </a:lnTo>
                  <a:lnTo>
                    <a:pt x="262" y="939"/>
                  </a:lnTo>
                  <a:lnTo>
                    <a:pt x="266" y="935"/>
                  </a:lnTo>
                  <a:lnTo>
                    <a:pt x="272" y="929"/>
                  </a:lnTo>
                  <a:lnTo>
                    <a:pt x="276" y="924"/>
                  </a:lnTo>
                  <a:lnTo>
                    <a:pt x="283" y="920"/>
                  </a:lnTo>
                  <a:lnTo>
                    <a:pt x="287" y="914"/>
                  </a:lnTo>
                  <a:lnTo>
                    <a:pt x="293" y="909"/>
                  </a:lnTo>
                  <a:lnTo>
                    <a:pt x="298" y="903"/>
                  </a:lnTo>
                  <a:lnTo>
                    <a:pt x="304" y="897"/>
                  </a:lnTo>
                  <a:lnTo>
                    <a:pt x="310" y="891"/>
                  </a:lnTo>
                  <a:lnTo>
                    <a:pt x="315" y="884"/>
                  </a:lnTo>
                  <a:lnTo>
                    <a:pt x="319" y="878"/>
                  </a:lnTo>
                  <a:lnTo>
                    <a:pt x="323" y="870"/>
                  </a:lnTo>
                  <a:lnTo>
                    <a:pt x="325" y="865"/>
                  </a:lnTo>
                  <a:lnTo>
                    <a:pt x="327" y="857"/>
                  </a:lnTo>
                  <a:lnTo>
                    <a:pt x="329" y="851"/>
                  </a:lnTo>
                  <a:lnTo>
                    <a:pt x="329" y="844"/>
                  </a:lnTo>
                  <a:lnTo>
                    <a:pt x="327" y="840"/>
                  </a:lnTo>
                  <a:lnTo>
                    <a:pt x="327" y="836"/>
                  </a:lnTo>
                  <a:lnTo>
                    <a:pt x="327" y="832"/>
                  </a:lnTo>
                  <a:lnTo>
                    <a:pt x="325" y="827"/>
                  </a:lnTo>
                  <a:lnTo>
                    <a:pt x="323" y="819"/>
                  </a:lnTo>
                  <a:lnTo>
                    <a:pt x="321" y="813"/>
                  </a:lnTo>
                  <a:lnTo>
                    <a:pt x="317" y="806"/>
                  </a:lnTo>
                  <a:lnTo>
                    <a:pt x="314" y="800"/>
                  </a:lnTo>
                  <a:lnTo>
                    <a:pt x="308" y="794"/>
                  </a:lnTo>
                  <a:lnTo>
                    <a:pt x="304" y="789"/>
                  </a:lnTo>
                  <a:lnTo>
                    <a:pt x="298" y="783"/>
                  </a:lnTo>
                  <a:lnTo>
                    <a:pt x="293" y="777"/>
                  </a:lnTo>
                  <a:lnTo>
                    <a:pt x="287" y="772"/>
                  </a:lnTo>
                  <a:lnTo>
                    <a:pt x="279" y="768"/>
                  </a:lnTo>
                  <a:lnTo>
                    <a:pt x="272" y="762"/>
                  </a:lnTo>
                  <a:lnTo>
                    <a:pt x="266" y="758"/>
                  </a:lnTo>
                  <a:lnTo>
                    <a:pt x="258" y="754"/>
                  </a:lnTo>
                  <a:lnTo>
                    <a:pt x="251" y="751"/>
                  </a:lnTo>
                  <a:lnTo>
                    <a:pt x="247" y="749"/>
                  </a:lnTo>
                  <a:lnTo>
                    <a:pt x="243" y="747"/>
                  </a:lnTo>
                  <a:lnTo>
                    <a:pt x="239" y="745"/>
                  </a:lnTo>
                  <a:lnTo>
                    <a:pt x="236" y="743"/>
                  </a:lnTo>
                  <a:lnTo>
                    <a:pt x="230" y="741"/>
                  </a:lnTo>
                  <a:lnTo>
                    <a:pt x="226" y="739"/>
                  </a:lnTo>
                  <a:lnTo>
                    <a:pt x="222" y="737"/>
                  </a:lnTo>
                  <a:lnTo>
                    <a:pt x="219" y="737"/>
                  </a:lnTo>
                  <a:lnTo>
                    <a:pt x="215" y="735"/>
                  </a:lnTo>
                  <a:lnTo>
                    <a:pt x="211" y="734"/>
                  </a:lnTo>
                  <a:lnTo>
                    <a:pt x="207" y="732"/>
                  </a:lnTo>
                  <a:lnTo>
                    <a:pt x="203" y="730"/>
                  </a:lnTo>
                  <a:lnTo>
                    <a:pt x="198" y="728"/>
                  </a:lnTo>
                  <a:lnTo>
                    <a:pt x="194" y="728"/>
                  </a:lnTo>
                  <a:lnTo>
                    <a:pt x="190" y="726"/>
                  </a:lnTo>
                  <a:lnTo>
                    <a:pt x="186" y="726"/>
                  </a:lnTo>
                  <a:lnTo>
                    <a:pt x="182" y="722"/>
                  </a:lnTo>
                  <a:lnTo>
                    <a:pt x="179" y="722"/>
                  </a:lnTo>
                  <a:lnTo>
                    <a:pt x="173" y="720"/>
                  </a:lnTo>
                  <a:lnTo>
                    <a:pt x="169" y="718"/>
                  </a:lnTo>
                  <a:lnTo>
                    <a:pt x="165" y="718"/>
                  </a:lnTo>
                  <a:lnTo>
                    <a:pt x="162" y="716"/>
                  </a:lnTo>
                  <a:lnTo>
                    <a:pt x="158" y="715"/>
                  </a:lnTo>
                  <a:lnTo>
                    <a:pt x="154" y="715"/>
                  </a:lnTo>
                  <a:lnTo>
                    <a:pt x="150" y="713"/>
                  </a:lnTo>
                  <a:lnTo>
                    <a:pt x="146" y="711"/>
                  </a:lnTo>
                  <a:lnTo>
                    <a:pt x="143" y="709"/>
                  </a:lnTo>
                  <a:lnTo>
                    <a:pt x="139" y="709"/>
                  </a:lnTo>
                  <a:lnTo>
                    <a:pt x="133" y="705"/>
                  </a:lnTo>
                  <a:lnTo>
                    <a:pt x="127" y="703"/>
                  </a:lnTo>
                  <a:lnTo>
                    <a:pt x="116" y="697"/>
                  </a:lnTo>
                  <a:lnTo>
                    <a:pt x="106" y="692"/>
                  </a:lnTo>
                  <a:lnTo>
                    <a:pt x="97" y="686"/>
                  </a:lnTo>
                  <a:lnTo>
                    <a:pt x="89" y="680"/>
                  </a:lnTo>
                  <a:lnTo>
                    <a:pt x="82" y="673"/>
                  </a:lnTo>
                  <a:lnTo>
                    <a:pt x="76" y="667"/>
                  </a:lnTo>
                  <a:lnTo>
                    <a:pt x="72" y="661"/>
                  </a:lnTo>
                  <a:lnTo>
                    <a:pt x="68" y="654"/>
                  </a:lnTo>
                  <a:lnTo>
                    <a:pt x="65" y="646"/>
                  </a:lnTo>
                  <a:lnTo>
                    <a:pt x="63" y="638"/>
                  </a:lnTo>
                  <a:lnTo>
                    <a:pt x="61" y="631"/>
                  </a:lnTo>
                  <a:lnTo>
                    <a:pt x="61" y="625"/>
                  </a:lnTo>
                  <a:lnTo>
                    <a:pt x="61" y="616"/>
                  </a:lnTo>
                  <a:lnTo>
                    <a:pt x="63" y="608"/>
                  </a:lnTo>
                  <a:lnTo>
                    <a:pt x="65" y="600"/>
                  </a:lnTo>
                  <a:lnTo>
                    <a:pt x="67" y="593"/>
                  </a:lnTo>
                  <a:lnTo>
                    <a:pt x="70" y="583"/>
                  </a:lnTo>
                  <a:lnTo>
                    <a:pt x="74" y="576"/>
                  </a:lnTo>
                  <a:lnTo>
                    <a:pt x="78" y="566"/>
                  </a:lnTo>
                  <a:lnTo>
                    <a:pt x="84" y="559"/>
                  </a:lnTo>
                  <a:lnTo>
                    <a:pt x="89" y="549"/>
                  </a:lnTo>
                  <a:lnTo>
                    <a:pt x="95" y="542"/>
                  </a:lnTo>
                  <a:lnTo>
                    <a:pt x="103" y="532"/>
                  </a:lnTo>
                  <a:lnTo>
                    <a:pt x="110" y="524"/>
                  </a:lnTo>
                  <a:lnTo>
                    <a:pt x="116" y="515"/>
                  </a:lnTo>
                  <a:lnTo>
                    <a:pt x="124" y="505"/>
                  </a:lnTo>
                  <a:lnTo>
                    <a:pt x="133" y="498"/>
                  </a:lnTo>
                  <a:lnTo>
                    <a:pt x="143" y="488"/>
                  </a:lnTo>
                  <a:lnTo>
                    <a:pt x="150" y="479"/>
                  </a:lnTo>
                  <a:lnTo>
                    <a:pt x="160" y="471"/>
                  </a:lnTo>
                  <a:lnTo>
                    <a:pt x="169" y="462"/>
                  </a:lnTo>
                  <a:lnTo>
                    <a:pt x="181" y="454"/>
                  </a:lnTo>
                  <a:lnTo>
                    <a:pt x="190" y="445"/>
                  </a:lnTo>
                  <a:lnTo>
                    <a:pt x="200" y="435"/>
                  </a:lnTo>
                  <a:lnTo>
                    <a:pt x="211" y="426"/>
                  </a:lnTo>
                  <a:lnTo>
                    <a:pt x="220" y="418"/>
                  </a:lnTo>
                  <a:lnTo>
                    <a:pt x="230" y="408"/>
                  </a:lnTo>
                  <a:lnTo>
                    <a:pt x="241" y="401"/>
                  </a:lnTo>
                  <a:lnTo>
                    <a:pt x="253" y="393"/>
                  </a:lnTo>
                  <a:lnTo>
                    <a:pt x="264" y="384"/>
                  </a:lnTo>
                  <a:lnTo>
                    <a:pt x="274" y="376"/>
                  </a:lnTo>
                  <a:lnTo>
                    <a:pt x="285" y="368"/>
                  </a:lnTo>
                  <a:lnTo>
                    <a:pt x="296" y="359"/>
                  </a:lnTo>
                  <a:lnTo>
                    <a:pt x="308" y="351"/>
                  </a:lnTo>
                  <a:lnTo>
                    <a:pt x="317" y="344"/>
                  </a:lnTo>
                  <a:lnTo>
                    <a:pt x="327" y="336"/>
                  </a:lnTo>
                  <a:lnTo>
                    <a:pt x="338" y="329"/>
                  </a:lnTo>
                  <a:lnTo>
                    <a:pt x="350" y="323"/>
                  </a:lnTo>
                  <a:lnTo>
                    <a:pt x="357" y="315"/>
                  </a:lnTo>
                  <a:lnTo>
                    <a:pt x="367" y="308"/>
                  </a:lnTo>
                  <a:lnTo>
                    <a:pt x="376" y="302"/>
                  </a:lnTo>
                  <a:lnTo>
                    <a:pt x="386" y="296"/>
                  </a:lnTo>
                  <a:lnTo>
                    <a:pt x="393" y="290"/>
                  </a:lnTo>
                  <a:lnTo>
                    <a:pt x="403" y="285"/>
                  </a:lnTo>
                  <a:lnTo>
                    <a:pt x="411" y="279"/>
                  </a:lnTo>
                  <a:lnTo>
                    <a:pt x="418" y="273"/>
                  </a:lnTo>
                  <a:lnTo>
                    <a:pt x="426" y="268"/>
                  </a:lnTo>
                  <a:lnTo>
                    <a:pt x="431" y="264"/>
                  </a:lnTo>
                  <a:lnTo>
                    <a:pt x="437" y="260"/>
                  </a:lnTo>
                  <a:lnTo>
                    <a:pt x="443" y="256"/>
                  </a:lnTo>
                  <a:lnTo>
                    <a:pt x="449" y="252"/>
                  </a:lnTo>
                  <a:lnTo>
                    <a:pt x="452" y="249"/>
                  </a:lnTo>
                  <a:lnTo>
                    <a:pt x="456" y="247"/>
                  </a:lnTo>
                  <a:lnTo>
                    <a:pt x="460" y="243"/>
                  </a:lnTo>
                  <a:lnTo>
                    <a:pt x="466" y="239"/>
                  </a:lnTo>
                  <a:lnTo>
                    <a:pt x="469" y="233"/>
                  </a:lnTo>
                  <a:lnTo>
                    <a:pt x="473" y="230"/>
                  </a:lnTo>
                  <a:lnTo>
                    <a:pt x="477" y="226"/>
                  </a:lnTo>
                  <a:lnTo>
                    <a:pt x="481" y="220"/>
                  </a:lnTo>
                  <a:lnTo>
                    <a:pt x="485" y="216"/>
                  </a:lnTo>
                  <a:lnTo>
                    <a:pt x="487" y="213"/>
                  </a:lnTo>
                  <a:lnTo>
                    <a:pt x="490" y="209"/>
                  </a:lnTo>
                  <a:lnTo>
                    <a:pt x="492" y="203"/>
                  </a:lnTo>
                  <a:lnTo>
                    <a:pt x="496" y="199"/>
                  </a:lnTo>
                  <a:lnTo>
                    <a:pt x="498" y="195"/>
                  </a:lnTo>
                  <a:lnTo>
                    <a:pt x="500" y="192"/>
                  </a:lnTo>
                  <a:lnTo>
                    <a:pt x="502" y="186"/>
                  </a:lnTo>
                  <a:lnTo>
                    <a:pt x="504" y="182"/>
                  </a:lnTo>
                  <a:lnTo>
                    <a:pt x="506" y="178"/>
                  </a:lnTo>
                  <a:lnTo>
                    <a:pt x="507" y="174"/>
                  </a:lnTo>
                  <a:lnTo>
                    <a:pt x="507" y="169"/>
                  </a:lnTo>
                  <a:lnTo>
                    <a:pt x="509" y="165"/>
                  </a:lnTo>
                  <a:lnTo>
                    <a:pt x="509" y="161"/>
                  </a:lnTo>
                  <a:lnTo>
                    <a:pt x="509" y="157"/>
                  </a:lnTo>
                  <a:lnTo>
                    <a:pt x="509" y="154"/>
                  </a:lnTo>
                  <a:lnTo>
                    <a:pt x="509" y="150"/>
                  </a:lnTo>
                  <a:lnTo>
                    <a:pt x="509" y="144"/>
                  </a:lnTo>
                  <a:lnTo>
                    <a:pt x="511" y="142"/>
                  </a:lnTo>
                  <a:lnTo>
                    <a:pt x="509" y="136"/>
                  </a:lnTo>
                  <a:lnTo>
                    <a:pt x="509" y="133"/>
                  </a:lnTo>
                  <a:lnTo>
                    <a:pt x="509" y="129"/>
                  </a:lnTo>
                  <a:lnTo>
                    <a:pt x="509" y="125"/>
                  </a:lnTo>
                  <a:lnTo>
                    <a:pt x="507" y="117"/>
                  </a:lnTo>
                  <a:lnTo>
                    <a:pt x="506" y="110"/>
                  </a:lnTo>
                  <a:lnTo>
                    <a:pt x="502" y="106"/>
                  </a:lnTo>
                  <a:lnTo>
                    <a:pt x="500" y="102"/>
                  </a:lnTo>
                  <a:lnTo>
                    <a:pt x="498" y="98"/>
                  </a:lnTo>
                  <a:lnTo>
                    <a:pt x="498" y="95"/>
                  </a:lnTo>
                  <a:lnTo>
                    <a:pt x="494" y="91"/>
                  </a:lnTo>
                  <a:lnTo>
                    <a:pt x="492" y="87"/>
                  </a:lnTo>
                  <a:lnTo>
                    <a:pt x="490" y="83"/>
                  </a:lnTo>
                  <a:lnTo>
                    <a:pt x="488" y="79"/>
                  </a:lnTo>
                  <a:lnTo>
                    <a:pt x="483" y="72"/>
                  </a:lnTo>
                  <a:lnTo>
                    <a:pt x="477" y="64"/>
                  </a:lnTo>
                  <a:lnTo>
                    <a:pt x="471" y="57"/>
                  </a:lnTo>
                  <a:lnTo>
                    <a:pt x="466" y="51"/>
                  </a:lnTo>
                  <a:lnTo>
                    <a:pt x="460" y="43"/>
                  </a:lnTo>
                  <a:lnTo>
                    <a:pt x="452" y="38"/>
                  </a:lnTo>
                  <a:lnTo>
                    <a:pt x="445" y="30"/>
                  </a:lnTo>
                  <a:lnTo>
                    <a:pt x="439" y="24"/>
                  </a:lnTo>
                  <a:lnTo>
                    <a:pt x="433" y="20"/>
                  </a:lnTo>
                  <a:lnTo>
                    <a:pt x="431" y="17"/>
                  </a:lnTo>
                  <a:lnTo>
                    <a:pt x="426" y="15"/>
                  </a:lnTo>
                  <a:lnTo>
                    <a:pt x="424" y="11"/>
                  </a:lnTo>
                  <a:lnTo>
                    <a:pt x="418" y="7"/>
                  </a:lnTo>
                  <a:lnTo>
                    <a:pt x="416" y="5"/>
                  </a:lnTo>
                  <a:lnTo>
                    <a:pt x="411" y="1"/>
                  </a:lnTo>
                  <a:lnTo>
                    <a:pt x="409" y="0"/>
                  </a:lnTo>
                  <a:lnTo>
                    <a:pt x="405" y="0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838" tIns="50419" rIns="100838" bIns="50419" numCol="1" anchor="t" anchorCtr="0" compatLnSpc="1">
              <a:prstTxWarp prst="textNoShape">
                <a:avLst/>
              </a:prstTxWarp>
            </a:bodyPr>
            <a:lstStyle/>
            <a:p>
              <a:endParaRPr lang="cs-CZ" sz="1985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cs-CZ" dirty="0" err="1" smtClean="0"/>
              <a:t>Preanalytika</a:t>
            </a:r>
            <a:endParaRPr lang="cs-CZ" dirty="0"/>
          </a:p>
        </p:txBody>
      </p:sp>
      <p:cxnSp>
        <p:nvCxnSpPr>
          <p:cNvPr id="5" name="Přímá spojnice 4"/>
          <p:cNvCxnSpPr/>
          <p:nvPr/>
        </p:nvCxnSpPr>
        <p:spPr>
          <a:xfrm flipH="1" flipV="1">
            <a:off x="5108474" y="1637387"/>
            <a:ext cx="3802" cy="1821041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 flipV="1">
            <a:off x="5426109" y="1716796"/>
            <a:ext cx="952906" cy="1821041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>
            <p:custDataLst>
              <p:tags r:id="rId3"/>
            </p:custDataLst>
          </p:nvPr>
        </p:nvSpPr>
        <p:spPr>
          <a:xfrm>
            <a:off x="5118437" y="1716796"/>
            <a:ext cx="946541" cy="10087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985" dirty="0"/>
              <a:t>Čas do</a:t>
            </a:r>
            <a:br>
              <a:rPr lang="cs-CZ" sz="1985" dirty="0"/>
            </a:br>
            <a:r>
              <a:rPr lang="cs-CZ" sz="1985" dirty="0"/>
              <a:t>analýzy</a:t>
            </a:r>
          </a:p>
          <a:p>
            <a:pPr algn="ctr"/>
            <a:r>
              <a:rPr lang="cs-CZ" sz="1985" dirty="0"/>
              <a:t>(1h)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78790" y="1563340"/>
            <a:ext cx="877392" cy="173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Dvanáctiúhelník 43"/>
          <p:cNvSpPr/>
          <p:nvPr>
            <p:custDataLst>
              <p:tags r:id="rId4"/>
            </p:custDataLst>
          </p:nvPr>
        </p:nvSpPr>
        <p:spPr>
          <a:xfrm>
            <a:off x="8578790" y="1794930"/>
            <a:ext cx="897169" cy="798922"/>
          </a:xfrm>
          <a:prstGeom prst="dodecagon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985" b="1" dirty="0"/>
              <a:t>24 h</a:t>
            </a:r>
          </a:p>
        </p:txBody>
      </p:sp>
      <p:sp>
        <p:nvSpPr>
          <p:cNvPr id="3" name="TextovéPole 2"/>
          <p:cNvSpPr txBox="1"/>
          <p:nvPr>
            <p:custDataLst>
              <p:tags r:id="rId5"/>
            </p:custDataLst>
          </p:nvPr>
        </p:nvSpPr>
        <p:spPr>
          <a:xfrm>
            <a:off x="582171" y="5687237"/>
            <a:ext cx="3347711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CO(NH</a:t>
            </a:r>
            <a:r>
              <a:rPr lang="cs-CZ" sz="1985" baseline="-25000" dirty="0"/>
              <a:t>2</a:t>
            </a:r>
            <a:r>
              <a:rPr lang="cs-CZ" sz="1985" dirty="0"/>
              <a:t>)</a:t>
            </a:r>
            <a:r>
              <a:rPr lang="cs-CZ" sz="1985" baseline="-25000" dirty="0"/>
              <a:t>2 </a:t>
            </a:r>
            <a:r>
              <a:rPr lang="cs-CZ" sz="1985" dirty="0"/>
              <a:t>+ H</a:t>
            </a:r>
            <a:r>
              <a:rPr lang="cs-CZ" sz="1985" baseline="-25000" dirty="0"/>
              <a:t>2</a:t>
            </a:r>
            <a:r>
              <a:rPr lang="cs-CZ" sz="1985" dirty="0"/>
              <a:t>O </a:t>
            </a:r>
            <a:r>
              <a:rPr lang="cs-CZ" sz="1985" dirty="0">
                <a:sym typeface="Wingdings" pitchFamily="2" charset="2"/>
              </a:rPr>
              <a:t> CO</a:t>
            </a:r>
            <a:r>
              <a:rPr lang="cs-CZ" sz="1985" baseline="-25000" dirty="0">
                <a:sym typeface="Wingdings" pitchFamily="2" charset="2"/>
              </a:rPr>
              <a:t>2 </a:t>
            </a:r>
            <a:r>
              <a:rPr lang="cs-CZ" sz="1985" dirty="0">
                <a:sym typeface="Wingdings" pitchFamily="2" charset="2"/>
              </a:rPr>
              <a:t>+ 2 NH</a:t>
            </a:r>
            <a:r>
              <a:rPr lang="cs-CZ" sz="1985" baseline="-25000" dirty="0">
                <a:sym typeface="Wingdings" pitchFamily="2" charset="2"/>
              </a:rPr>
              <a:t>3</a:t>
            </a:r>
            <a:endParaRPr lang="cs-CZ" sz="1985" baseline="-25000" dirty="0"/>
          </a:p>
        </p:txBody>
      </p:sp>
      <p:sp>
        <p:nvSpPr>
          <p:cNvPr id="4" name="TextovéPole 3"/>
          <p:cNvSpPr txBox="1"/>
          <p:nvPr>
            <p:custDataLst>
              <p:tags r:id="rId6"/>
            </p:custDataLst>
          </p:nvPr>
        </p:nvSpPr>
        <p:spPr>
          <a:xfrm>
            <a:off x="1455668" y="6163690"/>
            <a:ext cx="1903085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NH</a:t>
            </a:r>
            <a:r>
              <a:rPr lang="cs-CZ" sz="1985" baseline="-25000" dirty="0"/>
              <a:t>3 </a:t>
            </a:r>
            <a:r>
              <a:rPr lang="cs-CZ" sz="1985" dirty="0"/>
              <a:t>+ H</a:t>
            </a:r>
            <a:r>
              <a:rPr lang="cs-CZ" sz="1985" baseline="30000" dirty="0"/>
              <a:t>+ </a:t>
            </a:r>
            <a:r>
              <a:rPr lang="cs-CZ" sz="1985" dirty="0">
                <a:sym typeface="Wingdings" pitchFamily="2" charset="2"/>
              </a:rPr>
              <a:t> NH</a:t>
            </a:r>
            <a:r>
              <a:rPr lang="cs-CZ" sz="1985" baseline="-25000" dirty="0">
                <a:sym typeface="Wingdings" pitchFamily="2" charset="2"/>
              </a:rPr>
              <a:t>4</a:t>
            </a:r>
            <a:r>
              <a:rPr lang="cs-CZ" sz="1985" baseline="30000" dirty="0">
                <a:sym typeface="Wingdings" pitchFamily="2" charset="2"/>
              </a:rPr>
              <a:t>+</a:t>
            </a:r>
            <a:endParaRPr lang="cs-CZ" sz="1985" baseline="30000" dirty="0"/>
          </a:p>
        </p:txBody>
      </p:sp>
      <p:sp>
        <p:nvSpPr>
          <p:cNvPr id="6" name="TextovéPole 5"/>
          <p:cNvSpPr txBox="1"/>
          <p:nvPr>
            <p:custDataLst>
              <p:tags r:id="rId7"/>
            </p:custDataLst>
          </p:nvPr>
        </p:nvSpPr>
        <p:spPr>
          <a:xfrm>
            <a:off x="899806" y="6676702"/>
            <a:ext cx="1669047" cy="4317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206" b="1" dirty="0">
                <a:latin typeface="Calibri"/>
                <a:cs typeface="Calibri"/>
              </a:rPr>
              <a:t>↓ H</a:t>
            </a:r>
            <a:r>
              <a:rPr lang="cs-CZ" sz="2206" b="1" baseline="30000" dirty="0">
                <a:latin typeface="Calibri"/>
                <a:cs typeface="Calibri"/>
              </a:rPr>
              <a:t>+</a:t>
            </a:r>
            <a:r>
              <a:rPr lang="cs-CZ" sz="2206" b="1" dirty="0">
                <a:latin typeface="Calibri"/>
                <a:cs typeface="Calibri"/>
              </a:rPr>
              <a:t> (↑ pH)</a:t>
            </a:r>
            <a:endParaRPr lang="cs-CZ" sz="2206" b="1" dirty="0"/>
          </a:p>
        </p:txBody>
      </p:sp>
      <p:sp>
        <p:nvSpPr>
          <p:cNvPr id="351" name="TextovéPole 350"/>
          <p:cNvSpPr txBox="1"/>
          <p:nvPr>
            <p:custDataLst>
              <p:tags r:id="rId8"/>
            </p:custDataLst>
          </p:nvPr>
        </p:nvSpPr>
        <p:spPr>
          <a:xfrm>
            <a:off x="661580" y="4575514"/>
            <a:ext cx="1386855" cy="4317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206" b="1" dirty="0">
                <a:latin typeface="Calibri"/>
                <a:cs typeface="Calibri"/>
              </a:rPr>
              <a:t>↓ glukóza</a:t>
            </a:r>
            <a:endParaRPr lang="cs-CZ" sz="2206" b="1" dirty="0"/>
          </a:p>
        </p:txBody>
      </p:sp>
      <p:sp>
        <p:nvSpPr>
          <p:cNvPr id="352" name="TextovéPole 351"/>
          <p:cNvSpPr txBox="1"/>
          <p:nvPr>
            <p:custDataLst>
              <p:tags r:id="rId9"/>
            </p:custDataLst>
          </p:nvPr>
        </p:nvSpPr>
        <p:spPr>
          <a:xfrm>
            <a:off x="8433975" y="5233874"/>
            <a:ext cx="1596271" cy="4317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206" b="1" dirty="0">
                <a:latin typeface="Calibri"/>
                <a:cs typeface="Calibri"/>
              </a:rPr>
              <a:t>↓ ketolátky</a:t>
            </a:r>
            <a:endParaRPr lang="cs-CZ" sz="2206" b="1" dirty="0"/>
          </a:p>
        </p:txBody>
      </p:sp>
      <p:sp>
        <p:nvSpPr>
          <p:cNvPr id="353" name="TextovéPole 352"/>
          <p:cNvSpPr txBox="1"/>
          <p:nvPr>
            <p:custDataLst>
              <p:tags r:id="rId10"/>
            </p:custDataLst>
          </p:nvPr>
        </p:nvSpPr>
        <p:spPr>
          <a:xfrm>
            <a:off x="8433975" y="6345598"/>
            <a:ext cx="1491114" cy="4317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206" b="1" dirty="0">
                <a:latin typeface="Calibri"/>
                <a:cs typeface="Calibri"/>
              </a:rPr>
              <a:t>↓ bilirubin</a:t>
            </a:r>
            <a:endParaRPr lang="cs-CZ" sz="2206" b="1" dirty="0"/>
          </a:p>
        </p:txBody>
      </p:sp>
      <p:sp>
        <p:nvSpPr>
          <p:cNvPr id="193" name="AutoShape 5"/>
          <p:cNvSpPr>
            <a:spLocks noChangeAspect="1" noChangeArrowheads="1" noTextEdit="1"/>
          </p:cNvSpPr>
          <p:nvPr>
            <p:custDataLst>
              <p:tags r:id="rId11"/>
            </p:custDataLst>
          </p:nvPr>
        </p:nvSpPr>
        <p:spPr bwMode="auto">
          <a:xfrm>
            <a:off x="7557784" y="444667"/>
            <a:ext cx="1771668" cy="1388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38" tIns="50419" rIns="100838" bIns="50419" numCol="1" anchor="t" anchorCtr="0" compatLnSpc="1">
            <a:prstTxWarp prst="textNoShape">
              <a:avLst/>
            </a:prstTxWarp>
          </a:bodyPr>
          <a:lstStyle/>
          <a:p>
            <a:endParaRPr lang="cs-CZ" sz="1985"/>
          </a:p>
        </p:txBody>
      </p:sp>
      <p:pic>
        <p:nvPicPr>
          <p:cNvPr id="7170" name="Picture 2" descr="C:\Users\rajdl\AppData\Local\Microsoft\Windows\Temporary Internet Files\Content.IE5\V8XVI4XC\MC900440405[1]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565" y="5789735"/>
            <a:ext cx="659704" cy="65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https://encrypted-tbn0.gstatic.com/images?q=tbn:ANd9GcS865ZA0rz0f_LSB_JmfPgG04eqLeKPT1bG6mdATGjZqfE5nKlW">
            <a:hlinkClick r:id="rId22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614485" y="5131375"/>
            <a:ext cx="759287" cy="635271"/>
          </a:xfrm>
          <a:prstGeom prst="rect">
            <a:avLst/>
          </a:prstGeom>
          <a:noFill/>
        </p:spPr>
      </p:pic>
      <p:pic>
        <p:nvPicPr>
          <p:cNvPr id="5130" name="Picture 10" descr="http://www.clker.com/cliparts/3/b/4/2/1258912089739633900J_Alves_germ_1c.svg.med.png"/>
          <p:cNvPicPr>
            <a:picLocks noChangeAspect="1" noChangeArrowheads="1"/>
          </p:cNvPicPr>
          <p:nvPr/>
        </p:nvPicPr>
        <p:blipFill>
          <a:blip r:embed="rId2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823154" y="2669702"/>
            <a:ext cx="842320" cy="704741"/>
          </a:xfrm>
          <a:prstGeom prst="rect">
            <a:avLst/>
          </a:prstGeom>
          <a:noFill/>
        </p:spPr>
      </p:pic>
      <p:grpSp>
        <p:nvGrpSpPr>
          <p:cNvPr id="117" name="Skupina 116"/>
          <p:cNvGrpSpPr/>
          <p:nvPr/>
        </p:nvGrpSpPr>
        <p:grpSpPr>
          <a:xfrm>
            <a:off x="6220198" y="3463790"/>
            <a:ext cx="1318773" cy="863559"/>
            <a:chOff x="5364088" y="3140968"/>
            <a:chExt cx="1195865" cy="783076"/>
          </a:xfrm>
        </p:grpSpPr>
        <p:pic>
          <p:nvPicPr>
            <p:cNvPr id="96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5796136" y="3284984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97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5364088" y="3140968"/>
              <a:ext cx="763817" cy="639060"/>
            </a:xfrm>
            <a:prstGeom prst="rect">
              <a:avLst/>
            </a:prstGeom>
            <a:noFill/>
          </p:spPr>
        </p:pic>
      </p:grpSp>
      <p:grpSp>
        <p:nvGrpSpPr>
          <p:cNvPr id="118" name="Skupina 117"/>
          <p:cNvGrpSpPr/>
          <p:nvPr/>
        </p:nvGrpSpPr>
        <p:grpSpPr>
          <a:xfrm>
            <a:off x="5981971" y="4416695"/>
            <a:ext cx="1636409" cy="1429359"/>
            <a:chOff x="5076056" y="4149080"/>
            <a:chExt cx="1483897" cy="1215124"/>
          </a:xfrm>
        </p:grpSpPr>
        <p:pic>
          <p:nvPicPr>
            <p:cNvPr id="98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5796136" y="4293096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99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5364088" y="4149080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00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5508104" y="4725144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01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5076056" y="4581128"/>
              <a:ext cx="763817" cy="639060"/>
            </a:xfrm>
            <a:prstGeom prst="rect">
              <a:avLst/>
            </a:prstGeom>
            <a:noFill/>
          </p:spPr>
        </p:pic>
      </p:grpSp>
      <p:grpSp>
        <p:nvGrpSpPr>
          <p:cNvPr id="123" name="Skupina 122"/>
          <p:cNvGrpSpPr/>
          <p:nvPr/>
        </p:nvGrpSpPr>
        <p:grpSpPr>
          <a:xfrm>
            <a:off x="2329165" y="1955022"/>
            <a:ext cx="1795226" cy="2451735"/>
            <a:chOff x="1835696" y="1772816"/>
            <a:chExt cx="1627913" cy="2223236"/>
          </a:xfrm>
        </p:grpSpPr>
        <p:pic>
          <p:nvPicPr>
            <p:cNvPr id="106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699792" y="1916832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07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267744" y="1772816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08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2411760" y="2348880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09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979712" y="2204864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10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2555776" y="2924944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11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123728" y="2780928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12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267744" y="3356992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13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1835696" y="3212976"/>
              <a:ext cx="763817" cy="639060"/>
            </a:xfrm>
            <a:prstGeom prst="rect">
              <a:avLst/>
            </a:prstGeom>
            <a:noFill/>
          </p:spPr>
        </p:pic>
      </p:grpSp>
      <p:grpSp>
        <p:nvGrpSpPr>
          <p:cNvPr id="122" name="Skupina 121"/>
          <p:cNvGrpSpPr/>
          <p:nvPr/>
        </p:nvGrpSpPr>
        <p:grpSpPr>
          <a:xfrm>
            <a:off x="4266154" y="5131375"/>
            <a:ext cx="1795226" cy="1737056"/>
            <a:chOff x="3563888" y="4581128"/>
            <a:chExt cx="1627913" cy="1575164"/>
          </a:xfrm>
        </p:grpSpPr>
        <p:pic>
          <p:nvPicPr>
            <p:cNvPr id="102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4283968" y="4725144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03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3851920" y="4581128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04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3995936" y="5157192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05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3563888" y="5013176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14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3779912" y="5517232"/>
              <a:ext cx="763817" cy="639060"/>
            </a:xfrm>
            <a:prstGeom prst="rect">
              <a:avLst/>
            </a:prstGeom>
            <a:noFill/>
          </p:spPr>
        </p:pic>
        <p:pic>
          <p:nvPicPr>
            <p:cNvPr id="115" name="Picture 10" descr="http://www.clker.com/cliparts/3/b/4/2/1258912089739633900J_Alves_germ_1c.svg.med.png"/>
            <p:cNvPicPr>
              <a:picLocks noChangeAspect="1" noChangeArrowheads="1"/>
            </p:cNvPicPr>
            <p:nvPr/>
          </p:nvPicPr>
          <p:blipFill>
            <a:blip r:embed="rId2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4427984" y="5157192"/>
              <a:ext cx="763817" cy="639060"/>
            </a:xfrm>
            <a:prstGeom prst="rect">
              <a:avLst/>
            </a:prstGeom>
            <a:noFill/>
          </p:spPr>
        </p:pic>
      </p:grpSp>
      <p:pic>
        <p:nvPicPr>
          <p:cNvPr id="5132" name="Picture 12" descr="http://www.clker.com/cliparts/7/Y/v/G/0/1/cartoon-germ-md.png"/>
          <p:cNvPicPr>
            <a:picLocks noChangeAspect="1" noChangeArrowheads="1"/>
          </p:cNvPicPr>
          <p:nvPr/>
        </p:nvPicPr>
        <p:blipFill>
          <a:blip r:embed="rId26" cstate="print">
            <a:duotone>
              <a:prstClr val="black"/>
              <a:srgbClr val="00206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899806" y="3860834"/>
            <a:ext cx="842615" cy="704065"/>
          </a:xfrm>
          <a:prstGeom prst="rect">
            <a:avLst/>
          </a:prstGeom>
          <a:noFill/>
        </p:spPr>
      </p:pic>
      <p:pic>
        <p:nvPicPr>
          <p:cNvPr id="12" name="Zvuk 11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8971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091"/>
    </mc:Choice>
    <mc:Fallback>
      <p:transition spd="slow" advTm="75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9" grpId="0"/>
      <p:bldP spid="44" grpId="0" animBg="1"/>
      <p:bldP spid="3" grpId="0"/>
      <p:bldP spid="4" grpId="0"/>
      <p:bldP spid="6" grpId="0" animBg="1"/>
      <p:bldP spid="351" grpId="0" animBg="1"/>
      <p:bldP spid="352" grpId="0" animBg="1"/>
      <p:bldP spid="3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cs-CZ" dirty="0" smtClean="0"/>
              <a:t>Vzhled a „prvotní dojem“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15130" y="2118283"/>
            <a:ext cx="8991388" cy="4957868"/>
          </a:xfrm>
        </p:spPr>
        <p:txBody>
          <a:bodyPr>
            <a:normAutofit/>
          </a:bodyPr>
          <a:lstStyle/>
          <a:p>
            <a:r>
              <a:rPr lang="cs-CZ" dirty="0" smtClean="0"/>
              <a:t>Barva</a:t>
            </a:r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Zákal</a:t>
            </a:r>
          </a:p>
          <a:p>
            <a:pPr lvl="1"/>
            <a:r>
              <a:rPr lang="cs-CZ" dirty="0" smtClean="0"/>
              <a:t>chyby odběru, infekce moč. cest</a:t>
            </a:r>
          </a:p>
          <a:p>
            <a:r>
              <a:rPr lang="cs-CZ" dirty="0" smtClean="0"/>
              <a:t>Zápach</a:t>
            </a:r>
          </a:p>
          <a:p>
            <a:pPr lvl="1"/>
            <a:r>
              <a:rPr lang="cs-CZ" dirty="0" smtClean="0"/>
              <a:t>Ketonurie, vrozené poruchy metabolismu</a:t>
            </a:r>
          </a:p>
          <a:p>
            <a:pPr>
              <a:buNone/>
            </a:pPr>
            <a:endParaRPr lang="cs-CZ" i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62523522"/>
              </p:ext>
            </p:extLst>
          </p:nvPr>
        </p:nvGraphicFramePr>
        <p:xfrm>
          <a:off x="2194561" y="2813110"/>
          <a:ext cx="4889120" cy="408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1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1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11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11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11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08954"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100838" marR="100838" marT="50419" marB="50419">
                    <a:solidFill>
                      <a:srgbClr val="FFE98B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100838" marR="100838" marT="50419" marB="50419">
                    <a:solidFill>
                      <a:srgbClr val="C0B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100838" marR="100838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100838" marR="100838" marT="50419" marB="50419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100838" marR="100838" marT="50419" marB="50419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100838" marR="100838" marT="50419" marB="50419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100838" marR="100838" marT="50419" marB="50419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100838" marR="100838" marT="50419" marB="50419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ovéPole 4"/>
          <p:cNvSpPr txBox="1"/>
          <p:nvPr>
            <p:custDataLst>
              <p:tags r:id="rId5"/>
            </p:custDataLst>
          </p:nvPr>
        </p:nvSpPr>
        <p:spPr>
          <a:xfrm>
            <a:off x="4521685" y="2419394"/>
            <a:ext cx="625749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krev</a:t>
            </a:r>
          </a:p>
        </p:txBody>
      </p:sp>
      <p:sp>
        <p:nvSpPr>
          <p:cNvPr id="6" name="TextovéPole 5"/>
          <p:cNvSpPr txBox="1"/>
          <p:nvPr>
            <p:custDataLst>
              <p:tags r:id="rId6"/>
            </p:custDataLst>
          </p:nvPr>
        </p:nvSpPr>
        <p:spPr>
          <a:xfrm>
            <a:off x="5006389" y="2109737"/>
            <a:ext cx="1266950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myoglobin</a:t>
            </a:r>
          </a:p>
        </p:txBody>
      </p:sp>
      <p:sp>
        <p:nvSpPr>
          <p:cNvPr id="7" name="TextovéPole 6"/>
          <p:cNvSpPr txBox="1"/>
          <p:nvPr>
            <p:custDataLst>
              <p:tags r:id="rId7"/>
            </p:custDataLst>
          </p:nvPr>
        </p:nvSpPr>
        <p:spPr>
          <a:xfrm>
            <a:off x="6290978" y="2098519"/>
            <a:ext cx="1035092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bakterie</a:t>
            </a:r>
          </a:p>
        </p:txBody>
      </p:sp>
      <p:sp>
        <p:nvSpPr>
          <p:cNvPr id="8" name="TextovéPole 7"/>
          <p:cNvSpPr txBox="1"/>
          <p:nvPr>
            <p:custDataLst>
              <p:tags r:id="rId8"/>
            </p:custDataLst>
          </p:nvPr>
        </p:nvSpPr>
        <p:spPr>
          <a:xfrm>
            <a:off x="3829323" y="2117446"/>
            <a:ext cx="1035861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bilirubin</a:t>
            </a:r>
          </a:p>
        </p:txBody>
      </p:sp>
      <p:sp>
        <p:nvSpPr>
          <p:cNvPr id="9" name="TextovéPole 8"/>
          <p:cNvSpPr txBox="1"/>
          <p:nvPr>
            <p:custDataLst>
              <p:tags r:id="rId9"/>
            </p:custDataLst>
          </p:nvPr>
        </p:nvSpPr>
        <p:spPr>
          <a:xfrm>
            <a:off x="2527300" y="2147081"/>
            <a:ext cx="1138902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biliverdin</a:t>
            </a:r>
          </a:p>
        </p:txBody>
      </p:sp>
      <p:sp>
        <p:nvSpPr>
          <p:cNvPr id="10" name="TextovéPole 9"/>
          <p:cNvSpPr txBox="1"/>
          <p:nvPr>
            <p:custDataLst>
              <p:tags r:id="rId10"/>
            </p:custDataLst>
          </p:nvPr>
        </p:nvSpPr>
        <p:spPr>
          <a:xfrm>
            <a:off x="6043748" y="3382246"/>
            <a:ext cx="1037463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 err="1"/>
              <a:t>Hartnup</a:t>
            </a:r>
            <a:endParaRPr lang="cs-CZ" sz="1985" dirty="0"/>
          </a:p>
        </p:txBody>
      </p:sp>
      <p:sp>
        <p:nvSpPr>
          <p:cNvPr id="11" name="TextovéPole 10"/>
          <p:cNvSpPr txBox="1"/>
          <p:nvPr>
            <p:custDataLst>
              <p:tags r:id="rId11"/>
            </p:custDataLst>
          </p:nvPr>
        </p:nvSpPr>
        <p:spPr>
          <a:xfrm>
            <a:off x="5701702" y="4168329"/>
            <a:ext cx="1484765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alkaptonurie</a:t>
            </a:r>
          </a:p>
        </p:txBody>
      </p:sp>
      <p:sp>
        <p:nvSpPr>
          <p:cNvPr id="12" name="TextovéPole 11"/>
          <p:cNvSpPr txBox="1"/>
          <p:nvPr>
            <p:custDataLst>
              <p:tags r:id="rId12"/>
            </p:custDataLst>
          </p:nvPr>
        </p:nvSpPr>
        <p:spPr>
          <a:xfrm>
            <a:off x="3592820" y="3402215"/>
            <a:ext cx="1019831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borůvky</a:t>
            </a:r>
          </a:p>
        </p:txBody>
      </p:sp>
      <p:sp>
        <p:nvSpPr>
          <p:cNvPr id="13" name="TextovéPole 12"/>
          <p:cNvSpPr txBox="1"/>
          <p:nvPr>
            <p:custDataLst>
              <p:tags r:id="rId13"/>
            </p:custDataLst>
          </p:nvPr>
        </p:nvSpPr>
        <p:spPr>
          <a:xfrm>
            <a:off x="4690053" y="3382246"/>
            <a:ext cx="1216808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 err="1"/>
              <a:t>rifampicin</a:t>
            </a:r>
            <a:endParaRPr lang="cs-CZ" sz="1985" dirty="0"/>
          </a:p>
        </p:txBody>
      </p:sp>
      <p:sp>
        <p:nvSpPr>
          <p:cNvPr id="14" name="TextovéPole 13"/>
          <p:cNvSpPr txBox="1"/>
          <p:nvPr>
            <p:custDataLst>
              <p:tags r:id="rId14"/>
            </p:custDataLst>
          </p:nvPr>
        </p:nvSpPr>
        <p:spPr>
          <a:xfrm>
            <a:off x="3796433" y="4157878"/>
            <a:ext cx="1632435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nitrofurantoin</a:t>
            </a:r>
          </a:p>
        </p:txBody>
      </p:sp>
      <p:pic>
        <p:nvPicPr>
          <p:cNvPr id="5122" name="Picture 2" descr="File:Blueberry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834" y="4084632"/>
            <a:ext cx="650471" cy="48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upload.wikimedia.org/wikipedia/commons/thumb/6/6c/Heme_b.png/217px-Heme_b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81" y="1033987"/>
            <a:ext cx="1006423" cy="111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Zvuk 16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2097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467"/>
    </mc:Choice>
    <mc:Fallback>
      <p:transition spd="slow" advTm="504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3" grpId="0" uiExpand="1" build="p"/>
      <p:bldP spid="5" grpId="0" uiExpand="1"/>
      <p:bldP spid="6" grpId="0" uiExpand="1"/>
      <p:bldP spid="7" grpId="0" uiExpand="1"/>
      <p:bldP spid="8" grpId="0" uiExpand="1"/>
      <p:bldP spid="9" grpId="0" uiExpand="1"/>
      <p:bldP spid="10" grpId="0" uiExpand="1"/>
      <p:bldP spid="11" grpId="0" uiExpand="1"/>
      <p:bldP spid="12" grpId="0" uiExpand="1"/>
      <p:bldP spid="13" grpId="0" uiExpand="1"/>
      <p:bldP spid="14" grpId="0" uiExpan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élník 1"/>
          <p:cNvSpPr/>
          <p:nvPr>
            <p:custDataLst>
              <p:tags r:id="rId2"/>
            </p:custDataLst>
          </p:nvPr>
        </p:nvSpPr>
        <p:spPr>
          <a:xfrm>
            <a:off x="661580" y="2749110"/>
            <a:ext cx="2144038" cy="119113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3529" dirty="0"/>
              <a:t>glukóza</a:t>
            </a:r>
          </a:p>
        </p:txBody>
      </p:sp>
      <p:sp>
        <p:nvSpPr>
          <p:cNvPr id="4" name="Zaoblený obdélník 3"/>
          <p:cNvSpPr/>
          <p:nvPr>
            <p:custDataLst>
              <p:tags r:id="rId3"/>
            </p:custDataLst>
          </p:nvPr>
        </p:nvSpPr>
        <p:spPr>
          <a:xfrm>
            <a:off x="2115544" y="922708"/>
            <a:ext cx="2144038" cy="119113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3529" dirty="0"/>
              <a:t>pH</a:t>
            </a:r>
          </a:p>
        </p:txBody>
      </p:sp>
      <p:sp>
        <p:nvSpPr>
          <p:cNvPr id="5" name="Zaoblený obdélník 4"/>
          <p:cNvSpPr/>
          <p:nvPr>
            <p:custDataLst>
              <p:tags r:id="rId4"/>
            </p:custDataLst>
          </p:nvPr>
        </p:nvSpPr>
        <p:spPr>
          <a:xfrm>
            <a:off x="4552612" y="922708"/>
            <a:ext cx="2302856" cy="119113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3529" dirty="0"/>
              <a:t>leukocyty</a:t>
            </a:r>
          </a:p>
        </p:txBody>
      </p:sp>
      <p:sp>
        <p:nvSpPr>
          <p:cNvPr id="6" name="Zaoblený obdélník 5"/>
          <p:cNvSpPr/>
          <p:nvPr>
            <p:custDataLst>
              <p:tags r:id="rId5"/>
            </p:custDataLst>
          </p:nvPr>
        </p:nvSpPr>
        <p:spPr>
          <a:xfrm>
            <a:off x="7252512" y="898171"/>
            <a:ext cx="2144038" cy="119113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3529" dirty="0"/>
              <a:t>nitrity</a:t>
            </a:r>
          </a:p>
        </p:txBody>
      </p:sp>
      <p:sp>
        <p:nvSpPr>
          <p:cNvPr id="7" name="Zaoblený obdélník 6"/>
          <p:cNvSpPr/>
          <p:nvPr>
            <p:custDataLst>
              <p:tags r:id="rId6"/>
            </p:custDataLst>
          </p:nvPr>
        </p:nvSpPr>
        <p:spPr>
          <a:xfrm>
            <a:off x="740988" y="4337287"/>
            <a:ext cx="2144038" cy="119113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3529" dirty="0"/>
              <a:t>ketolátky</a:t>
            </a:r>
          </a:p>
        </p:txBody>
      </p:sp>
      <p:sp>
        <p:nvSpPr>
          <p:cNvPr id="8" name="Zaoblený obdélník 7"/>
          <p:cNvSpPr/>
          <p:nvPr>
            <p:custDataLst>
              <p:tags r:id="rId7"/>
            </p:custDataLst>
          </p:nvPr>
        </p:nvSpPr>
        <p:spPr>
          <a:xfrm>
            <a:off x="7053990" y="5524672"/>
            <a:ext cx="2144038" cy="119113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3529" dirty="0"/>
              <a:t>protein</a:t>
            </a:r>
          </a:p>
        </p:txBody>
      </p:sp>
      <p:sp>
        <p:nvSpPr>
          <p:cNvPr id="9" name="Zaoblený obdélník 8"/>
          <p:cNvSpPr/>
          <p:nvPr>
            <p:custDataLst>
              <p:tags r:id="rId8"/>
            </p:custDataLst>
          </p:nvPr>
        </p:nvSpPr>
        <p:spPr>
          <a:xfrm>
            <a:off x="4393794" y="5524672"/>
            <a:ext cx="2144038" cy="11911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3529" dirty="0"/>
              <a:t>krev</a:t>
            </a:r>
          </a:p>
        </p:txBody>
      </p:sp>
      <p:sp>
        <p:nvSpPr>
          <p:cNvPr id="10" name="Zaoblený obdélník 9"/>
          <p:cNvSpPr/>
          <p:nvPr>
            <p:custDataLst>
              <p:tags r:id="rId9"/>
            </p:custDataLst>
          </p:nvPr>
        </p:nvSpPr>
        <p:spPr>
          <a:xfrm>
            <a:off x="8244562" y="2352066"/>
            <a:ext cx="2144038" cy="119113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206" dirty="0"/>
              <a:t>Žlučová barviva</a:t>
            </a:r>
          </a:p>
        </p:txBody>
      </p:sp>
      <p:sp>
        <p:nvSpPr>
          <p:cNvPr id="3" name="TextovéPole 2"/>
          <p:cNvSpPr txBox="1"/>
          <p:nvPr>
            <p:custDataLst>
              <p:tags r:id="rId10"/>
            </p:custDataLst>
          </p:nvPr>
        </p:nvSpPr>
        <p:spPr>
          <a:xfrm>
            <a:off x="453496" y="696392"/>
            <a:ext cx="1470467" cy="635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529" i="1" dirty="0"/>
              <a:t>Infekce</a:t>
            </a:r>
          </a:p>
        </p:txBody>
      </p:sp>
      <p:sp>
        <p:nvSpPr>
          <p:cNvPr id="12" name="TextovéPole 11"/>
          <p:cNvSpPr txBox="1"/>
          <p:nvPr>
            <p:custDataLst>
              <p:tags r:id="rId11"/>
            </p:custDataLst>
          </p:nvPr>
        </p:nvSpPr>
        <p:spPr>
          <a:xfrm>
            <a:off x="502762" y="5677630"/>
            <a:ext cx="3336876" cy="635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529" i="1" dirty="0"/>
              <a:t>Diabetes </a:t>
            </a:r>
            <a:r>
              <a:rPr lang="cs-CZ" sz="3529" i="1" dirty="0" err="1"/>
              <a:t>mellitus</a:t>
            </a:r>
            <a:endParaRPr lang="cs-CZ" sz="3529" i="1" dirty="0"/>
          </a:p>
        </p:txBody>
      </p:sp>
      <p:sp>
        <p:nvSpPr>
          <p:cNvPr id="13" name="TextovéPole 12"/>
          <p:cNvSpPr txBox="1"/>
          <p:nvPr>
            <p:custDataLst>
              <p:tags r:id="rId12"/>
            </p:custDataLst>
          </p:nvPr>
        </p:nvSpPr>
        <p:spPr>
          <a:xfrm>
            <a:off x="9497297" y="3543199"/>
            <a:ext cx="873957" cy="4996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647" i="1" dirty="0"/>
              <a:t>Játra</a:t>
            </a:r>
          </a:p>
        </p:txBody>
      </p:sp>
      <p:sp>
        <p:nvSpPr>
          <p:cNvPr id="14" name="Zaoblený obdélník 13"/>
          <p:cNvSpPr/>
          <p:nvPr>
            <p:custDataLst>
              <p:tags r:id="rId13"/>
            </p:custDataLst>
          </p:nvPr>
        </p:nvSpPr>
        <p:spPr>
          <a:xfrm>
            <a:off x="7411329" y="4017122"/>
            <a:ext cx="2144038" cy="11911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3088" dirty="0"/>
              <a:t>Specifická hmotnost</a:t>
            </a:r>
          </a:p>
        </p:txBody>
      </p:sp>
      <p:pic>
        <p:nvPicPr>
          <p:cNvPr id="23" name="Obrázek 22" descr="DSC_0150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282070" y="2352067"/>
            <a:ext cx="4085426" cy="2713454"/>
          </a:xfrm>
          <a:prstGeom prst="rect">
            <a:avLst/>
          </a:prstGeom>
        </p:spPr>
      </p:pic>
      <p:pic>
        <p:nvPicPr>
          <p:cNvPr id="11" name="Zvuk 10">
            <a:hlinkClick r:id="" action="ppaction://media"/>
          </p:cNvPr>
          <p:cNvPicPr>
            <a:picLocks noChangeAspect="1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2231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969"/>
    </mc:Choice>
    <mc:Fallback>
      <p:transition spd="slow" advTm="38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Chemické vyšetření moči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181225"/>
            <a:ext cx="5638800" cy="1854200"/>
          </a:xfrm>
        </p:spPr>
        <p:txBody>
          <a:bodyPr>
            <a:noAutofit/>
          </a:bodyPr>
          <a:lstStyle/>
          <a:p>
            <a:r>
              <a:rPr lang="cs-CZ" sz="2200" dirty="0" smtClean="0"/>
              <a:t>Hustota moči</a:t>
            </a:r>
          </a:p>
          <a:p>
            <a:r>
              <a:rPr lang="cs-CZ" sz="2200" dirty="0" smtClean="0"/>
              <a:t>pH moči</a:t>
            </a:r>
          </a:p>
          <a:p>
            <a:r>
              <a:rPr lang="cs-CZ" sz="2200" dirty="0" smtClean="0"/>
              <a:t>Bílkovina v moči</a:t>
            </a:r>
          </a:p>
          <a:p>
            <a:r>
              <a:rPr lang="cs-CZ" sz="2200" dirty="0" smtClean="0"/>
              <a:t>Glykosurie</a:t>
            </a:r>
          </a:p>
          <a:p>
            <a:r>
              <a:rPr lang="cs-CZ" sz="2200" dirty="0" smtClean="0"/>
              <a:t>Ketonurie</a:t>
            </a:r>
          </a:p>
          <a:p>
            <a:r>
              <a:rPr lang="cs-CZ" sz="2200" dirty="0" smtClean="0"/>
              <a:t>Žlučová barviva v moči</a:t>
            </a:r>
          </a:p>
          <a:p>
            <a:r>
              <a:rPr lang="cs-CZ" sz="2200" dirty="0" smtClean="0"/>
              <a:t>Hematurie</a:t>
            </a:r>
          </a:p>
          <a:p>
            <a:r>
              <a:rPr lang="cs-CZ" sz="2200" dirty="0" err="1" smtClean="0"/>
              <a:t>Leukocyturie</a:t>
            </a:r>
            <a:endParaRPr lang="cs-CZ" sz="2200" dirty="0" smtClean="0"/>
          </a:p>
          <a:p>
            <a:r>
              <a:rPr lang="cs-CZ" sz="2200" dirty="0" err="1" smtClean="0"/>
              <a:t>Nitriturie</a:t>
            </a:r>
            <a:endParaRPr lang="cs-CZ" sz="2200" dirty="0" smtClean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02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61"/>
    </mc:Choice>
    <mc:Fallback>
      <p:transition spd="slow" advTm="10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cs-CZ" dirty="0" smtClean="0"/>
              <a:t>Specifická hmotnost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Spíše orientační význam, praktičtější </a:t>
            </a:r>
            <a:r>
              <a:rPr lang="cs-CZ" sz="2200" dirty="0" err="1" smtClean="0"/>
              <a:t>osmolalita</a:t>
            </a:r>
            <a:r>
              <a:rPr lang="cs-CZ" sz="2200" dirty="0" smtClean="0"/>
              <a:t> moče</a:t>
            </a:r>
          </a:p>
          <a:p>
            <a:pPr>
              <a:buNone/>
            </a:pPr>
            <a:endParaRPr lang="cs-CZ" sz="2200" dirty="0" smtClean="0"/>
          </a:p>
          <a:p>
            <a:r>
              <a:rPr lang="cs-CZ" sz="2200" dirty="0" smtClean="0"/>
              <a:t>1,015 až 1,025 </a:t>
            </a:r>
            <a:r>
              <a:rPr lang="cs-CZ" sz="2200" dirty="0"/>
              <a:t>(dle příjmu tekutin i širší meze)</a:t>
            </a:r>
          </a:p>
          <a:p>
            <a:r>
              <a:rPr lang="cs-CZ" sz="2200" dirty="0" smtClean="0"/>
              <a:t>Princip měření</a:t>
            </a:r>
          </a:p>
          <a:p>
            <a:pPr lvl="1"/>
            <a:r>
              <a:rPr lang="cs-CZ" sz="2200" dirty="0" smtClean="0"/>
              <a:t>iontová síla roztoku (moče)</a:t>
            </a:r>
          </a:p>
          <a:p>
            <a:endParaRPr lang="cs-CZ" sz="2200" dirty="0" smtClean="0"/>
          </a:p>
          <a:p>
            <a:endParaRPr lang="cs-CZ" sz="2200" dirty="0" smtClean="0"/>
          </a:p>
          <a:p>
            <a:r>
              <a:rPr lang="cs-CZ" sz="2200" dirty="0" smtClean="0"/>
              <a:t>Testuje tubulární funkce</a:t>
            </a:r>
          </a:p>
          <a:p>
            <a:pPr lvl="1"/>
            <a:r>
              <a:rPr lang="cs-CZ" sz="2200" dirty="0" smtClean="0"/>
              <a:t>Rozlišení </a:t>
            </a:r>
            <a:r>
              <a:rPr lang="cs-CZ" sz="2200" dirty="0" err="1" smtClean="0"/>
              <a:t>pre</a:t>
            </a:r>
            <a:r>
              <a:rPr lang="cs-CZ" sz="2200" dirty="0" smtClean="0"/>
              <a:t>/renální selhání</a:t>
            </a:r>
          </a:p>
          <a:p>
            <a:pPr lvl="1"/>
            <a:r>
              <a:rPr lang="cs-CZ" sz="2200" dirty="0" smtClean="0"/>
              <a:t>Diagnostika diabetes </a:t>
            </a:r>
            <a:r>
              <a:rPr lang="cs-CZ" sz="2200" dirty="0" err="1" smtClean="0"/>
              <a:t>insipidus</a:t>
            </a:r>
            <a:r>
              <a:rPr lang="cs-CZ" sz="2200" dirty="0" smtClean="0"/>
              <a:t> </a:t>
            </a:r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2638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17"/>
    </mc:Choice>
    <mc:Fallback>
      <p:transition spd="slow" advTm="27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cs-CZ" dirty="0" smtClean="0"/>
              <a:t>pH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Fyziologicky 5-6 (4,5-7,5) </a:t>
            </a:r>
          </a:p>
          <a:p>
            <a:pPr lvl="1"/>
            <a:r>
              <a:rPr lang="cs-CZ" sz="2200" dirty="0" smtClean="0"/>
              <a:t>Rostlinná strava – alkalizace</a:t>
            </a:r>
          </a:p>
          <a:p>
            <a:pPr lvl="1"/>
            <a:r>
              <a:rPr lang="cs-CZ" sz="2200" dirty="0" smtClean="0"/>
              <a:t>Živočišná strava – acidifikace</a:t>
            </a:r>
          </a:p>
          <a:p>
            <a:pPr lvl="1"/>
            <a:endParaRPr lang="cs-CZ" sz="2200" dirty="0" smtClean="0"/>
          </a:p>
          <a:p>
            <a:r>
              <a:rPr lang="cs-CZ" sz="2200" dirty="0" smtClean="0"/>
              <a:t>Princip měření</a:t>
            </a:r>
          </a:p>
          <a:p>
            <a:pPr lvl="1"/>
            <a:r>
              <a:rPr lang="cs-CZ" sz="2200" dirty="0" smtClean="0"/>
              <a:t>sada </a:t>
            </a:r>
            <a:r>
              <a:rPr lang="cs-CZ" sz="2200" dirty="0" err="1" smtClean="0"/>
              <a:t>acidobazických</a:t>
            </a:r>
            <a:r>
              <a:rPr lang="cs-CZ" sz="2200" dirty="0" smtClean="0"/>
              <a:t> indikátorů</a:t>
            </a:r>
          </a:p>
          <a:p>
            <a:pPr lvl="1"/>
            <a:endParaRPr lang="cs-CZ" sz="2200" dirty="0" smtClean="0"/>
          </a:p>
          <a:p>
            <a:r>
              <a:rPr lang="cs-CZ" sz="2200" dirty="0" smtClean="0"/>
              <a:t>Testujeme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</a:rPr>
              <a:t>zánět </a:t>
            </a:r>
            <a:r>
              <a:rPr lang="cs-CZ" sz="2200" dirty="0">
                <a:solidFill>
                  <a:srgbClr val="FF0000"/>
                </a:solidFill>
              </a:rPr>
              <a:t>močových </a:t>
            </a:r>
            <a:r>
              <a:rPr lang="cs-CZ" sz="2200" dirty="0" smtClean="0">
                <a:solidFill>
                  <a:srgbClr val="FF0000"/>
                </a:solidFill>
              </a:rPr>
              <a:t>cest </a:t>
            </a:r>
            <a:r>
              <a:rPr lang="cs-CZ" sz="2200" dirty="0" smtClean="0"/>
              <a:t>(hydrolýza močoviny ureázou)</a:t>
            </a:r>
          </a:p>
          <a:p>
            <a:pPr lvl="1"/>
            <a:r>
              <a:rPr lang="cs-CZ" sz="2200" dirty="0"/>
              <a:t>u</a:t>
            </a:r>
            <a:r>
              <a:rPr lang="cs-CZ" sz="2200" dirty="0" smtClean="0"/>
              <a:t>rolitiáza (dg. a sledování léčby)</a:t>
            </a:r>
            <a:endParaRPr lang="cs-CZ" sz="2200" dirty="0"/>
          </a:p>
          <a:p>
            <a:pPr lvl="1"/>
            <a:r>
              <a:rPr lang="cs-CZ" sz="2200" dirty="0" smtClean="0"/>
              <a:t>renální tubulární acidóza</a:t>
            </a:r>
            <a:endParaRPr lang="cs-CZ" sz="2200" baseline="30000" dirty="0" smtClean="0"/>
          </a:p>
        </p:txBody>
      </p:sp>
      <p:pic>
        <p:nvPicPr>
          <p:cNvPr id="4113" name="Picture 17" descr="File:Proteus McConkey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029" y="5369601"/>
            <a:ext cx="2200571" cy="219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Šipka doprava 17"/>
          <p:cNvSpPr/>
          <p:nvPr>
            <p:custDataLst>
              <p:tags r:id="rId4"/>
            </p:custDataLst>
          </p:nvPr>
        </p:nvSpPr>
        <p:spPr>
          <a:xfrm rot="16200000">
            <a:off x="9492343" y="4750715"/>
            <a:ext cx="364276" cy="23822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6" name="TextovéPole 5"/>
          <p:cNvSpPr txBox="1"/>
          <p:nvPr/>
        </p:nvSpPr>
        <p:spPr>
          <a:xfrm>
            <a:off x="9787209" y="4694138"/>
            <a:ext cx="601391" cy="46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26" dirty="0"/>
              <a:t>pH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84826" y="3304973"/>
            <a:ext cx="1701904" cy="1055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652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977"/>
    </mc:Choice>
    <mc:Fallback>
      <p:transition spd="slow" advTm="52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8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cs-CZ" dirty="0" smtClean="0"/>
              <a:t>Leukocyty, nitrity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07301" y="2409825"/>
            <a:ext cx="9138704" cy="2708434"/>
          </a:xfrm>
        </p:spPr>
        <p:txBody>
          <a:bodyPr/>
          <a:lstStyle/>
          <a:p>
            <a:r>
              <a:rPr lang="cs-CZ" sz="2200" dirty="0" smtClean="0"/>
              <a:t>Princip měření</a:t>
            </a:r>
          </a:p>
          <a:p>
            <a:pPr lvl="1"/>
            <a:r>
              <a:rPr lang="cs-CZ" sz="2200" dirty="0" smtClean="0"/>
              <a:t>Leukocyty: esteráza granulocytů</a:t>
            </a:r>
          </a:p>
          <a:p>
            <a:pPr lvl="1"/>
            <a:r>
              <a:rPr lang="cs-CZ" sz="2200" dirty="0" smtClean="0"/>
              <a:t>Nitrity: dusičnany </a:t>
            </a:r>
            <a:r>
              <a:rPr lang="cs-CZ" sz="2200" dirty="0" smtClean="0">
                <a:sym typeface="Wingdings" pitchFamily="2" charset="2"/>
              </a:rPr>
              <a:t> dusitany (nitrity) </a:t>
            </a:r>
            <a:r>
              <a:rPr lang="cs-CZ" sz="2200" dirty="0">
                <a:sym typeface="Wingdings" pitchFamily="2" charset="2"/>
              </a:rPr>
              <a:t>[např. </a:t>
            </a:r>
            <a:r>
              <a:rPr lang="cs-CZ" sz="2200" i="1" dirty="0">
                <a:sym typeface="Wingdings" pitchFamily="2" charset="2"/>
              </a:rPr>
              <a:t>E. coli</a:t>
            </a:r>
            <a:r>
              <a:rPr lang="cs-CZ" sz="2200" dirty="0">
                <a:sym typeface="Wingdings" pitchFamily="2" charset="2"/>
              </a:rPr>
              <a:t>]</a:t>
            </a:r>
          </a:p>
          <a:p>
            <a:pPr lvl="2"/>
            <a:r>
              <a:rPr lang="cs-CZ" sz="2200" dirty="0" smtClean="0">
                <a:sym typeface="Wingdings" pitchFamily="2" charset="2"/>
              </a:rPr>
              <a:t>Možnost falešné negativity při nedostatku dusičnanů ve stravě, krátké době moči v moč. měchýři</a:t>
            </a:r>
          </a:p>
          <a:p>
            <a:pPr lvl="2"/>
            <a:endParaRPr lang="cs-CZ" sz="2200" dirty="0" smtClean="0">
              <a:sym typeface="Wingdings" pitchFamily="2" charset="2"/>
            </a:endParaRPr>
          </a:p>
          <a:p>
            <a:pPr lvl="1"/>
            <a:r>
              <a:rPr lang="cs-CZ" sz="2200" dirty="0" smtClean="0">
                <a:sym typeface="Wingdings" pitchFamily="2" charset="2"/>
              </a:rPr>
              <a:t>Diagnostika a </a:t>
            </a:r>
            <a:r>
              <a:rPr lang="cs-CZ" sz="2200" dirty="0" err="1" smtClean="0">
                <a:sym typeface="Wingdings" pitchFamily="2" charset="2"/>
              </a:rPr>
              <a:t>screening</a:t>
            </a:r>
            <a:r>
              <a:rPr lang="cs-CZ" sz="2200" dirty="0" smtClean="0">
                <a:sym typeface="Wingdings" pitchFamily="2" charset="2"/>
              </a:rPr>
              <a:t> </a:t>
            </a:r>
            <a:r>
              <a:rPr lang="cs-CZ" sz="2200" dirty="0" err="1" smtClean="0">
                <a:sym typeface="Wingdings" pitchFamily="2" charset="2"/>
              </a:rPr>
              <a:t>infektů</a:t>
            </a:r>
            <a:r>
              <a:rPr lang="cs-CZ" sz="2200" dirty="0" smtClean="0">
                <a:sym typeface="Wingdings" pitchFamily="2" charset="2"/>
              </a:rPr>
              <a:t> vylučovacího ústrojí</a:t>
            </a:r>
          </a:p>
          <a:p>
            <a:pPr lvl="2"/>
            <a:r>
              <a:rPr lang="cs-CZ" sz="2200" dirty="0" smtClean="0">
                <a:sym typeface="Wingdings" pitchFamily="2" charset="2"/>
              </a:rPr>
              <a:t>Mikrobiologická diagnostika</a:t>
            </a:r>
            <a:endParaRPr lang="cs-CZ" sz="2200" dirty="0"/>
          </a:p>
        </p:txBody>
      </p:sp>
      <p:pic>
        <p:nvPicPr>
          <p:cNvPr id="4" name="Picture 17" descr="File:Proteus McConkey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644" y="5430435"/>
            <a:ext cx="1930812" cy="192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28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504"/>
    </mc:Choice>
    <mc:Fallback>
      <p:transition spd="slow" advTm="30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Bílkovina v moči (proteinurie)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52102"/>
            <a:ext cx="8991388" cy="5510748"/>
          </a:xfrm>
        </p:spPr>
        <p:txBody>
          <a:bodyPr>
            <a:normAutofit/>
          </a:bodyPr>
          <a:lstStyle/>
          <a:p>
            <a:r>
              <a:rPr lang="cs-CZ" sz="2200" dirty="0" smtClean="0"/>
              <a:t>Fyziologicky projde glomerulem malé množství albuminu a </a:t>
            </a:r>
            <a:r>
              <a:rPr lang="cs-CZ" sz="2200" dirty="0" err="1" smtClean="0"/>
              <a:t>mikroproteinů</a:t>
            </a:r>
            <a:r>
              <a:rPr lang="cs-CZ" sz="2200" dirty="0" smtClean="0"/>
              <a:t> </a:t>
            </a:r>
          </a:p>
          <a:p>
            <a:pPr lvl="1"/>
            <a:r>
              <a:rPr lang="cs-CZ" sz="2200" dirty="0" smtClean="0"/>
              <a:t>Většina zpětně vychytána tubulárními buňkami </a:t>
            </a:r>
          </a:p>
          <a:p>
            <a:pPr lvl="1"/>
            <a:r>
              <a:rPr lang="cs-CZ" sz="2200" dirty="0" smtClean="0"/>
              <a:t>v moči max. 150 mg albuminu</a:t>
            </a:r>
            <a:r>
              <a:rPr lang="en-US" sz="2200" dirty="0" smtClean="0"/>
              <a:t>/</a:t>
            </a:r>
            <a:r>
              <a:rPr lang="cs-CZ" sz="2200" dirty="0" smtClean="0"/>
              <a:t>den</a:t>
            </a:r>
          </a:p>
          <a:p>
            <a:pPr lvl="1"/>
            <a:endParaRPr lang="cs-CZ" sz="2200" dirty="0" smtClean="0"/>
          </a:p>
          <a:p>
            <a:r>
              <a:rPr lang="cs-CZ" sz="2200" dirty="0" smtClean="0"/>
              <a:t>Barevná změna </a:t>
            </a:r>
            <a:r>
              <a:rPr lang="cs-CZ" sz="2200" dirty="0" err="1" smtClean="0"/>
              <a:t>acidobazického</a:t>
            </a:r>
            <a:r>
              <a:rPr lang="cs-CZ" sz="2200" dirty="0" smtClean="0"/>
              <a:t> indikátoru v přítomnosti negativně nabitého proteinu (nejčastěji albuminu) </a:t>
            </a:r>
          </a:p>
          <a:p>
            <a:pPr lvl="1"/>
            <a:endParaRPr lang="cs-CZ" sz="2200" dirty="0" smtClean="0"/>
          </a:p>
          <a:p>
            <a:pPr lvl="1"/>
            <a:r>
              <a:rPr lang="cs-CZ" sz="2200" dirty="0" smtClean="0"/>
              <a:t>Falešně pozitivní u alkalické moči (pH</a:t>
            </a:r>
            <a:r>
              <a:rPr lang="en-US" sz="2200" dirty="0" smtClean="0"/>
              <a:t>&gt;</a:t>
            </a:r>
            <a:r>
              <a:rPr lang="cs-CZ" sz="2200" dirty="0" smtClean="0"/>
              <a:t>8)</a:t>
            </a:r>
          </a:p>
          <a:p>
            <a:pPr lvl="1"/>
            <a:endParaRPr lang="cs-CZ" sz="2200" dirty="0" smtClean="0"/>
          </a:p>
          <a:p>
            <a:pPr lvl="1"/>
            <a:r>
              <a:rPr lang="cs-CZ" sz="2200" dirty="0" smtClean="0"/>
              <a:t>Falešně negativní (snížená reakce)  - </a:t>
            </a:r>
            <a:r>
              <a:rPr lang="cs-CZ" sz="2200" dirty="0" smtClean="0">
                <a:sym typeface="Wingdings" pitchFamily="2" charset="2"/>
              </a:rPr>
              <a:t>přítomnost málo ionizovaného proteinu (např. </a:t>
            </a:r>
            <a:r>
              <a:rPr lang="cs-CZ" sz="2200" b="1" dirty="0" err="1" smtClean="0">
                <a:sym typeface="Wingdings" pitchFamily="2" charset="2"/>
              </a:rPr>
              <a:t>mikroproteinů</a:t>
            </a:r>
            <a:r>
              <a:rPr lang="cs-CZ" sz="2200" dirty="0" smtClean="0">
                <a:sym typeface="Wingdings" pitchFamily="2" charset="2"/>
              </a:rPr>
              <a:t> jako myoglobin, </a:t>
            </a:r>
            <a:r>
              <a:rPr lang="el-GR" sz="2200" dirty="0" smtClean="0">
                <a:cs typeface="Calibri"/>
              </a:rPr>
              <a:t>β</a:t>
            </a:r>
            <a:r>
              <a:rPr lang="cs-CZ" sz="2200" baseline="-25000" dirty="0" smtClean="0">
                <a:cs typeface="Calibri"/>
              </a:rPr>
              <a:t>2</a:t>
            </a:r>
            <a:r>
              <a:rPr lang="cs-CZ" sz="2200" dirty="0" smtClean="0">
                <a:cs typeface="Calibri"/>
              </a:rPr>
              <a:t>-</a:t>
            </a:r>
            <a:r>
              <a:rPr lang="cs-CZ" sz="2200" dirty="0" err="1" smtClean="0">
                <a:cs typeface="Calibri"/>
              </a:rPr>
              <a:t>mikroglobulin</a:t>
            </a:r>
            <a:r>
              <a:rPr lang="cs-CZ" sz="2200" dirty="0" smtClean="0">
                <a:cs typeface="Calibri"/>
              </a:rPr>
              <a:t> nebo </a:t>
            </a:r>
            <a:r>
              <a:rPr lang="cs-CZ" sz="2200" dirty="0" err="1" smtClean="0">
                <a:cs typeface="Calibri"/>
              </a:rPr>
              <a:t>Bence</a:t>
            </a:r>
            <a:r>
              <a:rPr lang="cs-CZ" sz="2200" dirty="0" smtClean="0">
                <a:cs typeface="Calibri"/>
              </a:rPr>
              <a:t>-</a:t>
            </a:r>
            <a:r>
              <a:rPr lang="cs-CZ" sz="2200" dirty="0" err="1" smtClean="0">
                <a:cs typeface="Calibri"/>
              </a:rPr>
              <a:t>Jonesova</a:t>
            </a:r>
            <a:r>
              <a:rPr lang="cs-CZ" sz="2200" dirty="0" smtClean="0">
                <a:cs typeface="Calibri"/>
              </a:rPr>
              <a:t> bílkovina – i ve vysokých koncentracích negativní test na bílkovinu)</a:t>
            </a:r>
          </a:p>
          <a:p>
            <a:pPr lvl="1"/>
            <a:endParaRPr lang="cs-CZ" sz="2200" dirty="0" smtClean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20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383"/>
    </mc:Choice>
    <mc:Fallback>
      <p:transition spd="slow" advTm="42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1627" y="842780"/>
            <a:ext cx="9075420" cy="1260475"/>
          </a:xfrm>
        </p:spPr>
        <p:txBody>
          <a:bodyPr>
            <a:normAutofit/>
          </a:bodyPr>
          <a:lstStyle/>
          <a:p>
            <a:r>
              <a:rPr lang="cs-CZ" sz="4411" dirty="0"/>
              <a:t>Bílkovina v moči…fyziologický výskyt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046988"/>
          </a:xfrm>
        </p:spPr>
        <p:txBody>
          <a:bodyPr/>
          <a:lstStyle/>
          <a:p>
            <a:r>
              <a:rPr lang="cs-CZ" sz="2200" dirty="0" smtClean="0"/>
              <a:t>Po velké fyzické námaze spolu s hematurií</a:t>
            </a:r>
          </a:p>
          <a:p>
            <a:r>
              <a:rPr lang="cs-CZ" sz="2200" dirty="0" smtClean="0"/>
              <a:t>Při horečce či podchlazení</a:t>
            </a:r>
          </a:p>
          <a:p>
            <a:r>
              <a:rPr lang="cs-CZ" sz="2200" dirty="0" smtClean="0"/>
              <a:t>Po odstranění příčiny odeznívá</a:t>
            </a:r>
          </a:p>
          <a:p>
            <a:r>
              <a:rPr lang="cs-CZ" sz="2200" dirty="0" smtClean="0"/>
              <a:t>Ortostatická proteinurie – </a:t>
            </a:r>
          </a:p>
          <a:p>
            <a:pPr lvl="1"/>
            <a:r>
              <a:rPr lang="cs-CZ" sz="2200" dirty="0" smtClean="0"/>
              <a:t>u mladých astenických jedinců, </a:t>
            </a:r>
          </a:p>
          <a:p>
            <a:pPr lvl="1"/>
            <a:r>
              <a:rPr lang="en-US" sz="2200" dirty="0" smtClean="0"/>
              <a:t>&lt;</a:t>
            </a:r>
            <a:r>
              <a:rPr lang="cs-CZ" sz="2200" dirty="0" smtClean="0"/>
              <a:t> 1 g</a:t>
            </a:r>
            <a:r>
              <a:rPr lang="en-US" sz="2200" dirty="0" smtClean="0"/>
              <a:t>/</a:t>
            </a:r>
            <a:r>
              <a:rPr lang="cs-CZ" sz="2200" dirty="0" smtClean="0"/>
              <a:t>den</a:t>
            </a:r>
          </a:p>
          <a:p>
            <a:pPr lvl="1"/>
            <a:r>
              <a:rPr lang="cs-CZ" sz="2200" dirty="0" smtClean="0"/>
              <a:t>v noci obvykle vymizí </a:t>
            </a:r>
          </a:p>
          <a:p>
            <a:pPr lvl="1"/>
            <a:r>
              <a:rPr lang="cs-CZ" sz="2200" dirty="0" smtClean="0"/>
              <a:t>ostatní vyšetření v normě</a:t>
            </a:r>
          </a:p>
          <a:p>
            <a:pPr lvl="1"/>
            <a:r>
              <a:rPr lang="cs-CZ" sz="2200" dirty="0" smtClean="0"/>
              <a:t>mizí obvykle do 20. roku věku</a:t>
            </a:r>
            <a:endParaRPr lang="cs-CZ" sz="2200" dirty="0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63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769"/>
    </mc:Choice>
    <mc:Fallback>
      <p:transition spd="slow" advTm="377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0887" y="886551"/>
            <a:ext cx="9075420" cy="860934"/>
          </a:xfrm>
        </p:spPr>
        <p:txBody>
          <a:bodyPr>
            <a:normAutofit/>
          </a:bodyPr>
          <a:lstStyle/>
          <a:p>
            <a:r>
              <a:rPr lang="cs-CZ" sz="4852" dirty="0"/>
              <a:t>Bílkovina v moči (proteinurie)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046988"/>
          </a:xfrm>
        </p:spPr>
        <p:txBody>
          <a:bodyPr/>
          <a:lstStyle/>
          <a:p>
            <a:r>
              <a:rPr lang="cs-CZ" sz="2200" dirty="0" err="1" smtClean="0"/>
              <a:t>prerenální</a:t>
            </a:r>
            <a:endParaRPr lang="cs-CZ" sz="2200" dirty="0" smtClean="0"/>
          </a:p>
          <a:p>
            <a:r>
              <a:rPr lang="cs-CZ" sz="2200" dirty="0" smtClean="0"/>
              <a:t>renální</a:t>
            </a:r>
          </a:p>
          <a:p>
            <a:pPr lvl="1"/>
            <a:r>
              <a:rPr lang="cs-CZ" sz="2200" dirty="0" smtClean="0"/>
              <a:t>glomerulární</a:t>
            </a:r>
          </a:p>
          <a:p>
            <a:pPr lvl="2"/>
            <a:r>
              <a:rPr lang="cs-CZ" sz="2200" dirty="0" smtClean="0"/>
              <a:t>selektivní</a:t>
            </a:r>
          </a:p>
          <a:p>
            <a:pPr lvl="2"/>
            <a:r>
              <a:rPr lang="cs-CZ" sz="2200" dirty="0" smtClean="0"/>
              <a:t>neselektivní</a:t>
            </a:r>
          </a:p>
          <a:p>
            <a:pPr lvl="1"/>
            <a:r>
              <a:rPr lang="cs-CZ" sz="2200" dirty="0" smtClean="0"/>
              <a:t>tubulární</a:t>
            </a:r>
          </a:p>
          <a:p>
            <a:pPr lvl="1"/>
            <a:r>
              <a:rPr lang="cs-CZ" sz="2200" dirty="0" smtClean="0"/>
              <a:t>smíšená</a:t>
            </a:r>
          </a:p>
          <a:p>
            <a:r>
              <a:rPr lang="cs-CZ" sz="2200" dirty="0" err="1" smtClean="0"/>
              <a:t>subrenální</a:t>
            </a:r>
            <a:endParaRPr lang="cs-CZ" sz="2200" dirty="0" smtClean="0"/>
          </a:p>
          <a:p>
            <a:r>
              <a:rPr lang="cs-CZ" sz="2200" dirty="0" err="1" smtClean="0"/>
              <a:t>arteficielní</a:t>
            </a:r>
            <a:endParaRPr lang="cs-CZ" sz="2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0" y="2714625"/>
            <a:ext cx="3414579" cy="2872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56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903"/>
    </mc:Choice>
    <mc:Fallback>
      <p:transition spd="slow" advTm="199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411" dirty="0" err="1"/>
              <a:t>Prerenální</a:t>
            </a:r>
            <a:r>
              <a:rPr lang="cs-CZ" sz="4411" dirty="0"/>
              <a:t> proteinurie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031325"/>
          </a:xfrm>
        </p:spPr>
        <p:txBody>
          <a:bodyPr/>
          <a:lstStyle/>
          <a:p>
            <a:r>
              <a:rPr lang="cs-CZ" sz="2200" dirty="0" smtClean="0"/>
              <a:t>Zdravé ledviny </a:t>
            </a:r>
          </a:p>
          <a:p>
            <a:r>
              <a:rPr lang="cs-CZ" sz="2200" dirty="0" smtClean="0"/>
              <a:t>Vysoká koncentrace bílkoviny s malou molekulou </a:t>
            </a:r>
          </a:p>
          <a:p>
            <a:pPr lvl="1"/>
            <a:r>
              <a:rPr lang="cs-CZ" sz="2200" dirty="0" err="1" smtClean="0"/>
              <a:t>Hb</a:t>
            </a:r>
            <a:r>
              <a:rPr lang="cs-CZ" sz="2200" dirty="0" smtClean="0"/>
              <a:t> při intravaskulární hemolýze</a:t>
            </a:r>
          </a:p>
          <a:p>
            <a:pPr lvl="1"/>
            <a:r>
              <a:rPr lang="cs-CZ" sz="2200" dirty="0" smtClean="0"/>
              <a:t>Myoglobin po velké svalové námaze, </a:t>
            </a:r>
            <a:r>
              <a:rPr lang="cs-CZ" sz="2200" dirty="0" err="1" smtClean="0"/>
              <a:t>crush</a:t>
            </a:r>
            <a:r>
              <a:rPr lang="cs-CZ" sz="2200" dirty="0" smtClean="0"/>
              <a:t> syndromu</a:t>
            </a:r>
          </a:p>
          <a:p>
            <a:pPr lvl="1"/>
            <a:r>
              <a:rPr lang="cs-CZ" sz="2200" dirty="0" err="1" smtClean="0"/>
              <a:t>Bence</a:t>
            </a:r>
            <a:r>
              <a:rPr lang="cs-CZ" sz="2200" dirty="0" smtClean="0"/>
              <a:t>-</a:t>
            </a:r>
            <a:r>
              <a:rPr lang="cs-CZ" sz="2200" dirty="0" err="1" smtClean="0"/>
              <a:t>Jonesova</a:t>
            </a:r>
            <a:r>
              <a:rPr lang="cs-CZ" sz="2200" dirty="0" smtClean="0"/>
              <a:t> bílkovina u pacientů s mnohočetným </a:t>
            </a:r>
            <a:r>
              <a:rPr lang="cs-CZ" sz="2200" dirty="0" err="1" smtClean="0"/>
              <a:t>myleomem</a:t>
            </a:r>
            <a:endParaRPr lang="cs-CZ" sz="2200" dirty="0" smtClean="0"/>
          </a:p>
          <a:p>
            <a:endParaRPr lang="cs-CZ" sz="2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3662" y="3857625"/>
            <a:ext cx="3860804" cy="2680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54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272"/>
    </mc:Choice>
    <mc:Fallback>
      <p:transition spd="slow" advTm="212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411" dirty="0" err="1"/>
              <a:t>Subrenální</a:t>
            </a:r>
            <a:r>
              <a:rPr lang="cs-CZ" sz="4411" dirty="0"/>
              <a:t> proteinurie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171369"/>
            <a:ext cx="9278797" cy="1015663"/>
          </a:xfrm>
        </p:spPr>
        <p:txBody>
          <a:bodyPr/>
          <a:lstStyle/>
          <a:p>
            <a:r>
              <a:rPr lang="cs-CZ" sz="2200" dirty="0" smtClean="0"/>
              <a:t>Bílkovina pocházející z močových cest</a:t>
            </a:r>
          </a:p>
          <a:p>
            <a:r>
              <a:rPr lang="cs-CZ" sz="2200" dirty="0" smtClean="0"/>
              <a:t>Např. záněty močových cest, krvácení</a:t>
            </a:r>
          </a:p>
          <a:p>
            <a:r>
              <a:rPr lang="cs-CZ" sz="2200" dirty="0" smtClean="0"/>
              <a:t>Typický výskyt alfa</a:t>
            </a:r>
            <a:r>
              <a:rPr lang="cs-CZ" sz="2200" baseline="-25000" dirty="0" smtClean="0"/>
              <a:t>2</a:t>
            </a:r>
            <a:r>
              <a:rPr lang="cs-CZ" sz="2200" dirty="0" smtClean="0"/>
              <a:t>-</a:t>
            </a:r>
            <a:r>
              <a:rPr lang="cs-CZ" sz="2200" dirty="0" err="1" smtClean="0"/>
              <a:t>makroglobulinu</a:t>
            </a:r>
            <a:endParaRPr lang="cs-CZ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8597" y="3095625"/>
            <a:ext cx="2616948" cy="3414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Přímá spojovací šipka 7"/>
          <p:cNvCxnSpPr/>
          <p:nvPr/>
        </p:nvCxnSpPr>
        <p:spPr>
          <a:xfrm flipV="1">
            <a:off x="7001552" y="5080846"/>
            <a:ext cx="1508768" cy="39704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/>
          <p:nvPr/>
        </p:nvCxnSpPr>
        <p:spPr>
          <a:xfrm>
            <a:off x="7001552" y="5477890"/>
            <a:ext cx="1508768" cy="23822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8716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091"/>
    </mc:Choice>
    <mc:Fallback>
      <p:transition spd="slow" advTm="21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0900" y="1266825"/>
            <a:ext cx="9075420" cy="875994"/>
          </a:xfrm>
        </p:spPr>
        <p:txBody>
          <a:bodyPr>
            <a:normAutofit/>
          </a:bodyPr>
          <a:lstStyle/>
          <a:p>
            <a:r>
              <a:rPr lang="cs-CZ" sz="4411" dirty="0"/>
              <a:t>Renální proteinurie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1100" y="3781425"/>
            <a:ext cx="3860804" cy="2680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Přímá spojovací šipka 5"/>
          <p:cNvCxnSpPr/>
          <p:nvPr/>
        </p:nvCxnSpPr>
        <p:spPr>
          <a:xfrm flipV="1">
            <a:off x="5784646" y="5051966"/>
            <a:ext cx="1349950" cy="7940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šipka 6"/>
          <p:cNvCxnSpPr/>
          <p:nvPr/>
        </p:nvCxnSpPr>
        <p:spPr>
          <a:xfrm flipV="1">
            <a:off x="5784647" y="4893148"/>
            <a:ext cx="3017535" cy="95290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6891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71"/>
    </mc:Choice>
    <mc:Fallback>
      <p:transition spd="slow" advTm="1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1068727"/>
            <a:ext cx="9278797" cy="533400"/>
          </a:xfrm>
        </p:spPr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1429" y="2113840"/>
            <a:ext cx="5125932" cy="242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49656" y="4813740"/>
            <a:ext cx="4301152" cy="245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630" y="1724025"/>
            <a:ext cx="2052138" cy="4319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Přímá spojovací šipka 6"/>
          <p:cNvCxnSpPr>
            <a:endCxn id="3074" idx="1"/>
          </p:cNvCxnSpPr>
          <p:nvPr/>
        </p:nvCxnSpPr>
        <p:spPr>
          <a:xfrm>
            <a:off x="2567391" y="2510884"/>
            <a:ext cx="2144038" cy="816164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šipka 8"/>
          <p:cNvCxnSpPr>
            <a:stCxn id="13" idx="1"/>
            <a:endCxn id="3075" idx="1"/>
          </p:cNvCxnSpPr>
          <p:nvPr/>
        </p:nvCxnSpPr>
        <p:spPr>
          <a:xfrm>
            <a:off x="2567391" y="2987337"/>
            <a:ext cx="2382265" cy="305574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http://www.wpclipart.com/medical/cartoons/bacteria/bacteria_cartoon_bad_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67392" y="2431475"/>
            <a:ext cx="987592" cy="897811"/>
          </a:xfrm>
          <a:prstGeom prst="rect">
            <a:avLst/>
          </a:prstGeom>
          <a:noFill/>
        </p:spPr>
      </p:pic>
      <p:pic>
        <p:nvPicPr>
          <p:cNvPr id="17" name="Picture 8" descr="http://www.wpclipart.com/medical/cartoons/bacteria/bacteria_cartoon_green_T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2762" y="1955023"/>
            <a:ext cx="1447342" cy="916321"/>
          </a:xfrm>
          <a:prstGeom prst="rect">
            <a:avLst/>
          </a:prstGeom>
          <a:noFill/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7434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706"/>
    </mc:Choice>
    <mc:Fallback>
      <p:transition spd="slow" advTm="102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9265" y="78407"/>
            <a:ext cx="9278797" cy="533400"/>
          </a:xfrm>
        </p:spPr>
        <p:txBody>
          <a:bodyPr/>
          <a:lstStyle/>
          <a:p>
            <a:r>
              <a:rPr lang="cs-CZ" dirty="0" smtClean="0"/>
              <a:t>Proteinurie</a:t>
            </a:r>
            <a:endParaRPr lang="cs-CZ" dirty="0"/>
          </a:p>
        </p:txBody>
      </p:sp>
      <p:sp>
        <p:nvSpPr>
          <p:cNvPr id="73" name="Obdélník 72"/>
          <p:cNvSpPr/>
          <p:nvPr>
            <p:custDataLst>
              <p:tags r:id="rId3"/>
            </p:custDataLst>
          </p:nvPr>
        </p:nvSpPr>
        <p:spPr>
          <a:xfrm>
            <a:off x="4537724" y="855258"/>
            <a:ext cx="985504" cy="7753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74" name="Obdélník 73"/>
          <p:cNvSpPr/>
          <p:nvPr>
            <p:custDataLst>
              <p:tags r:id="rId4"/>
            </p:custDataLst>
          </p:nvPr>
        </p:nvSpPr>
        <p:spPr>
          <a:xfrm>
            <a:off x="4537724" y="1199148"/>
            <a:ext cx="985504" cy="7753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75" name="Obdélník 74"/>
          <p:cNvSpPr/>
          <p:nvPr>
            <p:custDataLst>
              <p:tags r:id="rId5"/>
            </p:custDataLst>
          </p:nvPr>
        </p:nvSpPr>
        <p:spPr>
          <a:xfrm>
            <a:off x="4537724" y="1553020"/>
            <a:ext cx="985504" cy="7753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76" name="Obdélník 75"/>
          <p:cNvSpPr/>
          <p:nvPr>
            <p:custDataLst>
              <p:tags r:id="rId6"/>
            </p:custDataLst>
          </p:nvPr>
        </p:nvSpPr>
        <p:spPr>
          <a:xfrm>
            <a:off x="4537724" y="2095726"/>
            <a:ext cx="985504" cy="23258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77" name="Obdélník 76"/>
          <p:cNvSpPr/>
          <p:nvPr>
            <p:custDataLst>
              <p:tags r:id="rId7"/>
            </p:custDataLst>
          </p:nvPr>
        </p:nvSpPr>
        <p:spPr>
          <a:xfrm>
            <a:off x="4537724" y="2560901"/>
            <a:ext cx="985504" cy="7753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78" name="Obdélník 77"/>
          <p:cNvSpPr/>
          <p:nvPr>
            <p:custDataLst>
              <p:tags r:id="rId8"/>
            </p:custDataLst>
          </p:nvPr>
        </p:nvSpPr>
        <p:spPr>
          <a:xfrm>
            <a:off x="4537724" y="3181135"/>
            <a:ext cx="985504" cy="7753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79" name="Obdélník 78"/>
          <p:cNvSpPr/>
          <p:nvPr>
            <p:custDataLst>
              <p:tags r:id="rId9"/>
            </p:custDataLst>
          </p:nvPr>
        </p:nvSpPr>
        <p:spPr>
          <a:xfrm>
            <a:off x="4537724" y="3513130"/>
            <a:ext cx="985504" cy="39410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0" name="Obdélník 79"/>
          <p:cNvSpPr/>
          <p:nvPr>
            <p:custDataLst>
              <p:tags r:id="rId10"/>
            </p:custDataLst>
          </p:nvPr>
        </p:nvSpPr>
        <p:spPr>
          <a:xfrm>
            <a:off x="4537724" y="4122425"/>
            <a:ext cx="985504" cy="12486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1" name="Obdélník 80"/>
          <p:cNvSpPr/>
          <p:nvPr>
            <p:custDataLst>
              <p:tags r:id="rId11"/>
            </p:custDataLst>
          </p:nvPr>
        </p:nvSpPr>
        <p:spPr>
          <a:xfrm>
            <a:off x="4537724" y="4839894"/>
            <a:ext cx="985504" cy="15108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2" name="Obdélník 81"/>
          <p:cNvSpPr/>
          <p:nvPr>
            <p:custDataLst>
              <p:tags r:id="rId12"/>
            </p:custDataLst>
          </p:nvPr>
        </p:nvSpPr>
        <p:spPr>
          <a:xfrm>
            <a:off x="4537724" y="5119366"/>
            <a:ext cx="985504" cy="15108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3" name="Obdélník 82"/>
          <p:cNvSpPr/>
          <p:nvPr>
            <p:custDataLst>
              <p:tags r:id="rId13"/>
            </p:custDataLst>
          </p:nvPr>
        </p:nvSpPr>
        <p:spPr>
          <a:xfrm>
            <a:off x="4537724" y="5507011"/>
            <a:ext cx="985504" cy="271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4" name="Obdélník 83"/>
          <p:cNvSpPr/>
          <p:nvPr>
            <p:custDataLst>
              <p:tags r:id="rId14"/>
            </p:custDataLst>
          </p:nvPr>
        </p:nvSpPr>
        <p:spPr>
          <a:xfrm>
            <a:off x="4537724" y="5662070"/>
            <a:ext cx="985504" cy="271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5" name="Obdélník 84"/>
          <p:cNvSpPr/>
          <p:nvPr>
            <p:custDataLst>
              <p:tags r:id="rId15"/>
            </p:custDataLst>
          </p:nvPr>
        </p:nvSpPr>
        <p:spPr>
          <a:xfrm>
            <a:off x="4537724" y="5817128"/>
            <a:ext cx="985504" cy="271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6" name="Obdélník 85"/>
          <p:cNvSpPr/>
          <p:nvPr>
            <p:custDataLst>
              <p:tags r:id="rId16"/>
            </p:custDataLst>
          </p:nvPr>
        </p:nvSpPr>
        <p:spPr>
          <a:xfrm>
            <a:off x="4537724" y="6204774"/>
            <a:ext cx="985504" cy="271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7" name="Obdélník 86"/>
          <p:cNvSpPr/>
          <p:nvPr>
            <p:custDataLst>
              <p:tags r:id="rId17"/>
            </p:custDataLst>
          </p:nvPr>
        </p:nvSpPr>
        <p:spPr>
          <a:xfrm>
            <a:off x="4537724" y="6293243"/>
            <a:ext cx="985504" cy="15108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8" name="Levá jednoduchá závorka 87"/>
          <p:cNvSpPr/>
          <p:nvPr>
            <p:custDataLst>
              <p:tags r:id="rId18"/>
            </p:custDataLst>
          </p:nvPr>
        </p:nvSpPr>
        <p:spPr>
          <a:xfrm>
            <a:off x="3825904" y="733425"/>
            <a:ext cx="232588" cy="2657872"/>
          </a:xfrm>
          <a:prstGeom prst="leftBracket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9" name="Levá jednoduchá závorka 88"/>
          <p:cNvSpPr/>
          <p:nvPr>
            <p:custDataLst>
              <p:tags r:id="rId19"/>
            </p:custDataLst>
          </p:nvPr>
        </p:nvSpPr>
        <p:spPr>
          <a:xfrm>
            <a:off x="3816405" y="3941513"/>
            <a:ext cx="232588" cy="2502814"/>
          </a:xfrm>
          <a:prstGeom prst="leftBracket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90" name="TextovéPole 89"/>
          <p:cNvSpPr txBox="1"/>
          <p:nvPr>
            <p:custDataLst>
              <p:tags r:id="rId20"/>
            </p:custDataLst>
          </p:nvPr>
        </p:nvSpPr>
        <p:spPr>
          <a:xfrm>
            <a:off x="1552427" y="1942542"/>
            <a:ext cx="2069669" cy="7032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985" dirty="0"/>
              <a:t>Tubulární proteiny</a:t>
            </a:r>
          </a:p>
          <a:p>
            <a:pPr algn="ctr"/>
            <a:r>
              <a:rPr lang="cs-CZ" sz="1985" dirty="0"/>
              <a:t>(&lt; 70 </a:t>
            </a:r>
            <a:r>
              <a:rPr lang="cs-CZ" sz="1985" dirty="0" err="1"/>
              <a:t>kDa</a:t>
            </a:r>
            <a:r>
              <a:rPr lang="cs-CZ" sz="1985" dirty="0"/>
              <a:t>)</a:t>
            </a:r>
          </a:p>
        </p:txBody>
      </p:sp>
      <p:sp>
        <p:nvSpPr>
          <p:cNvPr id="91" name="TextovéPole 90"/>
          <p:cNvSpPr txBox="1"/>
          <p:nvPr>
            <p:custDataLst>
              <p:tags r:id="rId21"/>
            </p:custDataLst>
          </p:nvPr>
        </p:nvSpPr>
        <p:spPr>
          <a:xfrm>
            <a:off x="6062521" y="3495477"/>
            <a:ext cx="1970411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>
                <a:solidFill>
                  <a:srgbClr val="0070C0"/>
                </a:solidFill>
              </a:rPr>
              <a:t>Albumin (70 </a:t>
            </a:r>
            <a:r>
              <a:rPr lang="cs-CZ" sz="1985" dirty="0" err="1">
                <a:solidFill>
                  <a:srgbClr val="0070C0"/>
                </a:solidFill>
              </a:rPr>
              <a:t>kDa</a:t>
            </a:r>
            <a:r>
              <a:rPr lang="cs-CZ" sz="1985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92" name="TextovéPole 91"/>
          <p:cNvSpPr txBox="1"/>
          <p:nvPr>
            <p:custDataLst>
              <p:tags r:id="rId22"/>
            </p:custDataLst>
          </p:nvPr>
        </p:nvSpPr>
        <p:spPr>
          <a:xfrm>
            <a:off x="1342190" y="4707182"/>
            <a:ext cx="1961434" cy="567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544" dirty="0"/>
              <a:t>Glomerulární proteiny</a:t>
            </a:r>
          </a:p>
          <a:p>
            <a:pPr algn="ctr"/>
            <a:r>
              <a:rPr lang="cs-CZ" sz="1544" dirty="0"/>
              <a:t>(&gt; 70 </a:t>
            </a:r>
            <a:r>
              <a:rPr lang="cs-CZ" sz="1544" dirty="0" err="1"/>
              <a:t>kDa</a:t>
            </a:r>
            <a:r>
              <a:rPr lang="cs-CZ" sz="1544" dirty="0"/>
              <a:t>)</a:t>
            </a:r>
          </a:p>
        </p:txBody>
      </p:sp>
      <p:sp>
        <p:nvSpPr>
          <p:cNvPr id="93" name="TextovéPole 92"/>
          <p:cNvSpPr txBox="1"/>
          <p:nvPr>
            <p:custDataLst>
              <p:tags r:id="rId23"/>
            </p:custDataLst>
          </p:nvPr>
        </p:nvSpPr>
        <p:spPr>
          <a:xfrm>
            <a:off x="6059006" y="756470"/>
            <a:ext cx="2226892" cy="329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544" dirty="0"/>
              <a:t>β</a:t>
            </a:r>
            <a:r>
              <a:rPr lang="el-GR" sz="1544" baseline="-25000" dirty="0"/>
              <a:t>2</a:t>
            </a:r>
            <a:r>
              <a:rPr lang="cs-CZ" sz="1544" dirty="0"/>
              <a:t> mikroglobulin (12 </a:t>
            </a:r>
            <a:r>
              <a:rPr lang="cs-CZ" sz="1544" dirty="0" err="1"/>
              <a:t>kDa</a:t>
            </a:r>
            <a:r>
              <a:rPr lang="cs-CZ" sz="1544" dirty="0"/>
              <a:t>)</a:t>
            </a:r>
          </a:p>
        </p:txBody>
      </p:sp>
      <p:sp>
        <p:nvSpPr>
          <p:cNvPr id="95" name="TextovéPole 94"/>
          <p:cNvSpPr txBox="1"/>
          <p:nvPr>
            <p:custDataLst>
              <p:tags r:id="rId24"/>
            </p:custDataLst>
          </p:nvPr>
        </p:nvSpPr>
        <p:spPr>
          <a:xfrm>
            <a:off x="6059007" y="1397962"/>
            <a:ext cx="1218603" cy="329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44" dirty="0"/>
              <a:t>RBP (21 </a:t>
            </a:r>
            <a:r>
              <a:rPr lang="cs-CZ" sz="1544" dirty="0" err="1"/>
              <a:t>kDa</a:t>
            </a:r>
            <a:r>
              <a:rPr lang="cs-CZ" sz="1544" dirty="0"/>
              <a:t>)</a:t>
            </a:r>
          </a:p>
        </p:txBody>
      </p:sp>
      <p:sp>
        <p:nvSpPr>
          <p:cNvPr id="96" name="TextovéPole 95"/>
          <p:cNvSpPr txBox="1"/>
          <p:nvPr>
            <p:custDataLst>
              <p:tags r:id="rId25"/>
            </p:custDataLst>
          </p:nvPr>
        </p:nvSpPr>
        <p:spPr>
          <a:xfrm>
            <a:off x="6059007" y="2074467"/>
            <a:ext cx="2451697" cy="329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44" dirty="0"/>
              <a:t>Volné lehké řetězce (25 </a:t>
            </a:r>
            <a:r>
              <a:rPr lang="cs-CZ" sz="1544" dirty="0" err="1"/>
              <a:t>kDa</a:t>
            </a:r>
            <a:r>
              <a:rPr lang="cs-CZ" sz="1544" dirty="0"/>
              <a:t>)</a:t>
            </a:r>
          </a:p>
        </p:txBody>
      </p:sp>
      <p:sp>
        <p:nvSpPr>
          <p:cNvPr id="97" name="TextovéPole 96"/>
          <p:cNvSpPr txBox="1"/>
          <p:nvPr>
            <p:custDataLst>
              <p:tags r:id="rId26"/>
            </p:custDataLst>
          </p:nvPr>
        </p:nvSpPr>
        <p:spPr>
          <a:xfrm>
            <a:off x="6059007" y="2405843"/>
            <a:ext cx="2173480" cy="329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544" dirty="0"/>
              <a:t>α</a:t>
            </a:r>
            <a:r>
              <a:rPr lang="el-GR" sz="1544" baseline="-25000" dirty="0"/>
              <a:t>1</a:t>
            </a:r>
            <a:r>
              <a:rPr lang="cs-CZ" sz="1544" dirty="0"/>
              <a:t> </a:t>
            </a:r>
            <a:r>
              <a:rPr lang="cs-CZ" sz="1544" dirty="0" err="1"/>
              <a:t>mikroprotein</a:t>
            </a:r>
            <a:r>
              <a:rPr lang="cs-CZ" sz="1544" dirty="0"/>
              <a:t> (33 </a:t>
            </a:r>
            <a:r>
              <a:rPr lang="cs-CZ" sz="1544" dirty="0" err="1"/>
              <a:t>kDa</a:t>
            </a:r>
            <a:r>
              <a:rPr lang="cs-CZ" sz="1544" dirty="0"/>
              <a:t>)</a:t>
            </a:r>
          </a:p>
        </p:txBody>
      </p:sp>
      <p:sp>
        <p:nvSpPr>
          <p:cNvPr id="99" name="TextovéPole 98"/>
          <p:cNvSpPr txBox="1"/>
          <p:nvPr>
            <p:custDataLst>
              <p:tags r:id="rId27"/>
            </p:custDataLst>
          </p:nvPr>
        </p:nvSpPr>
        <p:spPr>
          <a:xfrm>
            <a:off x="6059007" y="4033956"/>
            <a:ext cx="1695657" cy="329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44" dirty="0"/>
              <a:t>Transferin (80 </a:t>
            </a:r>
            <a:r>
              <a:rPr lang="cs-CZ" sz="1544" dirty="0" err="1"/>
              <a:t>kDa</a:t>
            </a:r>
            <a:r>
              <a:rPr lang="cs-CZ" sz="1544" dirty="0"/>
              <a:t>)</a:t>
            </a:r>
          </a:p>
        </p:txBody>
      </p:sp>
      <p:sp>
        <p:nvSpPr>
          <p:cNvPr id="100" name="TextovéPole 99"/>
          <p:cNvSpPr txBox="1"/>
          <p:nvPr>
            <p:custDataLst>
              <p:tags r:id="rId28"/>
            </p:custDataLst>
          </p:nvPr>
        </p:nvSpPr>
        <p:spPr>
          <a:xfrm>
            <a:off x="6059006" y="4787989"/>
            <a:ext cx="1314784" cy="329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44" dirty="0" err="1"/>
              <a:t>Ig</a:t>
            </a:r>
            <a:r>
              <a:rPr lang="cs-CZ" sz="1544" dirty="0"/>
              <a:t> G (160 </a:t>
            </a:r>
            <a:r>
              <a:rPr lang="cs-CZ" sz="1544" dirty="0" err="1"/>
              <a:t>kDa</a:t>
            </a:r>
            <a:r>
              <a:rPr lang="cs-CZ" sz="1544" dirty="0"/>
              <a:t>)</a:t>
            </a:r>
          </a:p>
        </p:txBody>
      </p:sp>
      <p:sp>
        <p:nvSpPr>
          <p:cNvPr id="101" name="TextovéPole 100"/>
          <p:cNvSpPr txBox="1"/>
          <p:nvPr>
            <p:custDataLst>
              <p:tags r:id="rId29"/>
            </p:custDataLst>
          </p:nvPr>
        </p:nvSpPr>
        <p:spPr>
          <a:xfrm>
            <a:off x="6059006" y="5098106"/>
            <a:ext cx="1303562" cy="329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44" dirty="0" err="1"/>
              <a:t>Ig</a:t>
            </a:r>
            <a:r>
              <a:rPr lang="cs-CZ" sz="1544" dirty="0"/>
              <a:t> A (165 </a:t>
            </a:r>
            <a:r>
              <a:rPr lang="cs-CZ" sz="1544" dirty="0" err="1"/>
              <a:t>kDa</a:t>
            </a:r>
            <a:r>
              <a:rPr lang="cs-CZ" sz="1544" dirty="0"/>
              <a:t>)</a:t>
            </a:r>
          </a:p>
        </p:txBody>
      </p:sp>
      <p:sp>
        <p:nvSpPr>
          <p:cNvPr id="103" name="TextovéPole 102"/>
          <p:cNvSpPr txBox="1"/>
          <p:nvPr>
            <p:custDataLst>
              <p:tags r:id="rId30"/>
            </p:custDataLst>
          </p:nvPr>
        </p:nvSpPr>
        <p:spPr>
          <a:xfrm>
            <a:off x="5974552" y="5507011"/>
            <a:ext cx="3339376" cy="329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544" dirty="0"/>
              <a:t>α</a:t>
            </a:r>
            <a:r>
              <a:rPr lang="cs-CZ" sz="1544" baseline="-25000" dirty="0"/>
              <a:t>2</a:t>
            </a:r>
            <a:r>
              <a:rPr lang="cs-CZ" sz="1544" dirty="0"/>
              <a:t> </a:t>
            </a:r>
            <a:r>
              <a:rPr lang="cs-CZ" sz="1544" dirty="0" err="1"/>
              <a:t>makroglobulin</a:t>
            </a:r>
            <a:r>
              <a:rPr lang="cs-CZ" sz="1544" dirty="0"/>
              <a:t> – </a:t>
            </a:r>
            <a:r>
              <a:rPr lang="cs-CZ" sz="1544" dirty="0" err="1"/>
              <a:t>Ig</a:t>
            </a:r>
            <a:r>
              <a:rPr lang="cs-CZ" sz="1544" dirty="0"/>
              <a:t> M (800 -900 </a:t>
            </a:r>
            <a:r>
              <a:rPr lang="cs-CZ" sz="1544" dirty="0" err="1"/>
              <a:t>kDa</a:t>
            </a:r>
            <a:r>
              <a:rPr lang="cs-CZ" sz="1544" dirty="0"/>
              <a:t>)</a:t>
            </a:r>
          </a:p>
        </p:txBody>
      </p:sp>
      <p:sp>
        <p:nvSpPr>
          <p:cNvPr id="105" name="Pravá jednoduchá závorka 104"/>
          <p:cNvSpPr/>
          <p:nvPr>
            <p:custDataLst>
              <p:tags r:id="rId31"/>
            </p:custDataLst>
          </p:nvPr>
        </p:nvSpPr>
        <p:spPr>
          <a:xfrm>
            <a:off x="5671361" y="5507011"/>
            <a:ext cx="155058" cy="310117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106" name="TextovéPole 105"/>
          <p:cNvSpPr txBox="1"/>
          <p:nvPr>
            <p:custDataLst>
              <p:tags r:id="rId32"/>
            </p:custDataLst>
          </p:nvPr>
        </p:nvSpPr>
        <p:spPr>
          <a:xfrm>
            <a:off x="662108" y="790972"/>
            <a:ext cx="2594813" cy="60138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cs-CZ" sz="1985" b="1" dirty="0"/>
              <a:t>„</a:t>
            </a:r>
            <a:r>
              <a:rPr lang="cs-CZ" sz="1985" b="1" dirty="0" err="1"/>
              <a:t>Overflow</a:t>
            </a:r>
            <a:r>
              <a:rPr lang="cs-CZ" sz="1985" b="1" dirty="0"/>
              <a:t>“ </a:t>
            </a:r>
            <a:r>
              <a:rPr lang="cs-CZ" sz="1985" dirty="0"/>
              <a:t>proteinurie</a:t>
            </a:r>
          </a:p>
          <a:p>
            <a:pPr algn="ctr"/>
            <a:r>
              <a:rPr lang="cs-CZ" sz="1323" dirty="0"/>
              <a:t>(myoglobin, BJ-protein …)</a:t>
            </a:r>
          </a:p>
        </p:txBody>
      </p:sp>
      <p:sp>
        <p:nvSpPr>
          <p:cNvPr id="107" name="TextovéPole 106"/>
          <p:cNvSpPr txBox="1"/>
          <p:nvPr>
            <p:custDataLst>
              <p:tags r:id="rId33"/>
            </p:custDataLst>
          </p:nvPr>
        </p:nvSpPr>
        <p:spPr>
          <a:xfrm>
            <a:off x="457198" y="3800929"/>
            <a:ext cx="3034583" cy="397801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1985" b="1" dirty="0"/>
              <a:t>Glomerulární selektivní</a:t>
            </a:r>
          </a:p>
        </p:txBody>
      </p:sp>
      <p:sp>
        <p:nvSpPr>
          <p:cNvPr id="108" name="TextovéPole 107"/>
          <p:cNvSpPr txBox="1"/>
          <p:nvPr>
            <p:custDataLst>
              <p:tags r:id="rId34"/>
            </p:custDataLst>
          </p:nvPr>
        </p:nvSpPr>
        <p:spPr>
          <a:xfrm>
            <a:off x="347668" y="5895442"/>
            <a:ext cx="3255762" cy="397801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Ins="0" rtlCol="0">
            <a:spAutoFit/>
          </a:bodyPr>
          <a:lstStyle/>
          <a:p>
            <a:r>
              <a:rPr lang="cs-CZ" sz="1985" b="1" dirty="0"/>
              <a:t>Glomerulární neselektivní</a:t>
            </a:r>
          </a:p>
        </p:txBody>
      </p:sp>
      <p:sp>
        <p:nvSpPr>
          <p:cNvPr id="109" name="TextovéPole 108"/>
          <p:cNvSpPr txBox="1"/>
          <p:nvPr>
            <p:custDataLst>
              <p:tags r:id="rId35"/>
            </p:custDataLst>
          </p:nvPr>
        </p:nvSpPr>
        <p:spPr>
          <a:xfrm>
            <a:off x="656253" y="1536991"/>
            <a:ext cx="2614370" cy="39780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1985" b="1" dirty="0"/>
              <a:t>Tubulární</a:t>
            </a:r>
          </a:p>
        </p:txBody>
      </p:sp>
      <p:sp>
        <p:nvSpPr>
          <p:cNvPr id="41" name="Levá jednoduchá závorka 40"/>
          <p:cNvSpPr/>
          <p:nvPr/>
        </p:nvSpPr>
        <p:spPr>
          <a:xfrm>
            <a:off x="3576479" y="3579508"/>
            <a:ext cx="79409" cy="794088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42" name="Pravá jednoduchá závorka 41"/>
          <p:cNvSpPr/>
          <p:nvPr/>
        </p:nvSpPr>
        <p:spPr>
          <a:xfrm>
            <a:off x="9510712" y="874985"/>
            <a:ext cx="317635" cy="5569342"/>
          </a:xfrm>
          <a:prstGeom prst="rightBracket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43" name="TextovéPole 42"/>
          <p:cNvSpPr txBox="1"/>
          <p:nvPr/>
        </p:nvSpPr>
        <p:spPr>
          <a:xfrm>
            <a:off x="9913316" y="2427770"/>
            <a:ext cx="490134" cy="5600251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cs-CZ" sz="1985" b="1" dirty="0">
                <a:solidFill>
                  <a:srgbClr val="7030A0"/>
                </a:solidFill>
              </a:rPr>
              <a:t>Smíšená / </a:t>
            </a:r>
            <a:r>
              <a:rPr lang="cs-CZ" sz="1985" b="1" dirty="0" err="1">
                <a:solidFill>
                  <a:srgbClr val="7030A0"/>
                </a:solidFill>
              </a:rPr>
              <a:t>Postrenální</a:t>
            </a:r>
            <a:endParaRPr lang="cs-CZ" sz="1985" b="1" dirty="0">
              <a:solidFill>
                <a:srgbClr val="7030A0"/>
              </a:solidFill>
            </a:endParaRPr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7"/>
            <p:extLst>
              <p:ext uri="{DAA4B4D4-6D71-4841-9C94-3DE7FCFB9230}">
                <p14:media xmlns:p14="http://schemas.microsoft.com/office/powerpoint/2010/main" r:embed="rId36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1742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377"/>
    </mc:Choice>
    <mc:Fallback>
      <p:transition spd="slow" advTm="49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/>
      <p:bldP spid="91" grpId="0"/>
      <p:bldP spid="92" grpId="0"/>
      <p:bldP spid="93" grpId="0"/>
      <p:bldP spid="95" grpId="0"/>
      <p:bldP spid="96" grpId="0"/>
      <p:bldP spid="97" grpId="0"/>
      <p:bldP spid="99" grpId="0"/>
      <p:bldP spid="100" grpId="0"/>
      <p:bldP spid="101" grpId="0"/>
      <p:bldP spid="103" grpId="0"/>
      <p:bldP spid="105" grpId="0" animBg="1"/>
      <p:bldP spid="106" grpId="0" animBg="1"/>
      <p:bldP spid="107" grpId="0" animBg="1"/>
      <p:bldP spid="108" grpId="0" animBg="1"/>
      <p:bldP spid="109" grpId="0" animBg="1"/>
      <p:bldP spid="41" grpId="0" animBg="1"/>
      <p:bldP spid="42" grpId="0" animBg="1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0397" y="605072"/>
            <a:ext cx="9075420" cy="875994"/>
          </a:xfrm>
        </p:spPr>
        <p:txBody>
          <a:bodyPr>
            <a:normAutofit/>
          </a:bodyPr>
          <a:lstStyle/>
          <a:p>
            <a:r>
              <a:rPr lang="cs-CZ" sz="4411" dirty="0"/>
              <a:t>Renální proteinurie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08990" y="1637387"/>
            <a:ext cx="9075420" cy="5337242"/>
          </a:xfrm>
        </p:spPr>
        <p:txBody>
          <a:bodyPr>
            <a:normAutofit/>
          </a:bodyPr>
          <a:lstStyle/>
          <a:p>
            <a:r>
              <a:rPr lang="cs-CZ" sz="2200" dirty="0" smtClean="0"/>
              <a:t>U onemocnění ledvin</a:t>
            </a:r>
          </a:p>
          <a:p>
            <a:r>
              <a:rPr lang="cs-CZ" sz="2200" dirty="0" smtClean="0"/>
              <a:t>Proteinurie</a:t>
            </a:r>
          </a:p>
          <a:p>
            <a:pPr lvl="1"/>
            <a:r>
              <a:rPr lang="cs-CZ" sz="2200" dirty="0" smtClean="0"/>
              <a:t>Glomerulární – při poškození glomerulárního filtru</a:t>
            </a:r>
          </a:p>
          <a:p>
            <a:pPr lvl="2"/>
            <a:r>
              <a:rPr lang="cs-CZ" sz="2200" dirty="0" smtClean="0"/>
              <a:t>Selektivní – albumin a proteiny s </a:t>
            </a:r>
            <a:r>
              <a:rPr lang="cs-CZ" sz="2200" dirty="0" err="1" smtClean="0"/>
              <a:t>Mr</a:t>
            </a:r>
            <a:r>
              <a:rPr lang="cs-CZ" sz="2200" dirty="0" smtClean="0"/>
              <a:t> do 100 000 (transferin) – u mírných poškození, ztráta negativního náboje </a:t>
            </a:r>
            <a:r>
              <a:rPr lang="cs-CZ" sz="2200" dirty="0" err="1" smtClean="0"/>
              <a:t>gl</a:t>
            </a:r>
            <a:r>
              <a:rPr lang="cs-CZ" sz="2200" dirty="0" smtClean="0"/>
              <a:t>. membrány</a:t>
            </a:r>
          </a:p>
          <a:p>
            <a:pPr lvl="2"/>
            <a:r>
              <a:rPr lang="cs-CZ" sz="2200" dirty="0" smtClean="0"/>
              <a:t>Neselektivní – u většího poškozená glomerulární membrány, v moči též bílkoviny s vyšší </a:t>
            </a:r>
            <a:r>
              <a:rPr lang="cs-CZ" sz="2200" dirty="0" err="1" smtClean="0"/>
              <a:t>Mr</a:t>
            </a:r>
            <a:r>
              <a:rPr lang="cs-CZ" sz="2200" dirty="0" smtClean="0"/>
              <a:t>…horší prognóza</a:t>
            </a:r>
          </a:p>
          <a:p>
            <a:pPr lvl="2"/>
            <a:endParaRPr lang="cs-CZ" sz="2200" dirty="0" smtClean="0"/>
          </a:p>
          <a:p>
            <a:pPr lvl="2"/>
            <a:r>
              <a:rPr lang="cs-CZ" sz="2200" dirty="0" smtClean="0"/>
              <a:t>Příčiny – glomerulonefritida akutní, chronická, diabetická </a:t>
            </a:r>
            <a:r>
              <a:rPr lang="cs-CZ" sz="2200" dirty="0" err="1" smtClean="0"/>
              <a:t>glomeruloskleróza</a:t>
            </a:r>
            <a:r>
              <a:rPr lang="cs-CZ" sz="2200" dirty="0" smtClean="0"/>
              <a:t>, poškození ledvin u SLE, amyloidóza</a:t>
            </a:r>
          </a:p>
          <a:p>
            <a:pPr lvl="2"/>
            <a:r>
              <a:rPr lang="cs-CZ" sz="2200" dirty="0" smtClean="0"/>
              <a:t>Ztráty až 10g bílkovin</a:t>
            </a:r>
            <a:r>
              <a:rPr lang="en-US" sz="2200" dirty="0" smtClean="0"/>
              <a:t>/</a:t>
            </a:r>
            <a:r>
              <a:rPr lang="cs-CZ" sz="2200" dirty="0" smtClean="0"/>
              <a:t>den…nefrotický syndrom!!! (</a:t>
            </a:r>
            <a:r>
              <a:rPr lang="en-US" sz="2200" dirty="0" smtClean="0"/>
              <a:t>&gt;</a:t>
            </a:r>
            <a:r>
              <a:rPr lang="cs-CZ" sz="2200" dirty="0" smtClean="0"/>
              <a:t>3,5g</a:t>
            </a:r>
            <a:r>
              <a:rPr lang="en-US" sz="2200" dirty="0" smtClean="0"/>
              <a:t>/d</a:t>
            </a:r>
            <a:r>
              <a:rPr lang="cs-CZ" sz="2200" dirty="0" smtClean="0"/>
              <a:t>)</a:t>
            </a:r>
          </a:p>
          <a:p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77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337"/>
    </mc:Choice>
    <mc:Fallback>
      <p:transition spd="slow" advTm="283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988" y="446254"/>
            <a:ext cx="9075420" cy="1019752"/>
          </a:xfrm>
        </p:spPr>
        <p:txBody>
          <a:bodyPr>
            <a:normAutofit/>
          </a:bodyPr>
          <a:lstStyle/>
          <a:p>
            <a:r>
              <a:rPr lang="cs-CZ" sz="4411" dirty="0"/>
              <a:t>Renální proteinurie II.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7611" y="2105025"/>
            <a:ext cx="9278797" cy="2369880"/>
          </a:xfrm>
        </p:spPr>
        <p:txBody>
          <a:bodyPr/>
          <a:lstStyle/>
          <a:p>
            <a:pPr lvl="1"/>
            <a:r>
              <a:rPr lang="cs-CZ" sz="2200" dirty="0" smtClean="0"/>
              <a:t>Tubulární proteinurie</a:t>
            </a:r>
          </a:p>
          <a:p>
            <a:pPr lvl="2"/>
            <a:r>
              <a:rPr lang="cs-CZ" sz="2200" dirty="0" smtClean="0"/>
              <a:t>Porucha </a:t>
            </a:r>
            <a:r>
              <a:rPr lang="cs-CZ" sz="2200" dirty="0" err="1" smtClean="0"/>
              <a:t>reabsorbce</a:t>
            </a:r>
            <a:r>
              <a:rPr lang="cs-CZ" sz="2200" dirty="0" smtClean="0"/>
              <a:t> </a:t>
            </a:r>
            <a:r>
              <a:rPr lang="cs-CZ" sz="2200" dirty="0" err="1" smtClean="0"/>
              <a:t>mikroproteinů</a:t>
            </a:r>
            <a:r>
              <a:rPr lang="cs-CZ" sz="2200" dirty="0" smtClean="0"/>
              <a:t> (</a:t>
            </a:r>
            <a:r>
              <a:rPr lang="cs-CZ" sz="2200" dirty="0" err="1" smtClean="0"/>
              <a:t>lyzozym</a:t>
            </a:r>
            <a:r>
              <a:rPr lang="cs-CZ" sz="2200" dirty="0" smtClean="0"/>
              <a:t>, beta2-</a:t>
            </a:r>
            <a:r>
              <a:rPr lang="cs-CZ" sz="2200" dirty="0" err="1" smtClean="0"/>
              <a:t>mikroglobulin</a:t>
            </a:r>
            <a:r>
              <a:rPr lang="cs-CZ" sz="2200" dirty="0" smtClean="0"/>
              <a:t>, albumin v moči nepřítomen)</a:t>
            </a:r>
          </a:p>
          <a:p>
            <a:pPr lvl="2"/>
            <a:r>
              <a:rPr lang="cs-CZ" sz="2200" dirty="0" smtClean="0"/>
              <a:t>U tubulární proteinurie nebývá ztráta bílkovin velká (</a:t>
            </a:r>
            <a:r>
              <a:rPr lang="en-US" sz="2200" dirty="0" smtClean="0"/>
              <a:t>&lt;</a:t>
            </a:r>
            <a:r>
              <a:rPr lang="cs-CZ" sz="2200" dirty="0" smtClean="0"/>
              <a:t> 1 g</a:t>
            </a:r>
            <a:r>
              <a:rPr lang="en-US" sz="2200" dirty="0" smtClean="0"/>
              <a:t>/d</a:t>
            </a:r>
            <a:r>
              <a:rPr lang="cs-CZ" sz="2200" dirty="0" smtClean="0"/>
              <a:t>)</a:t>
            </a:r>
          </a:p>
          <a:p>
            <a:pPr lvl="2"/>
            <a:r>
              <a:rPr lang="cs-CZ" sz="2200" dirty="0" smtClean="0"/>
              <a:t>Příčiny – intersticiální nefritida, sloučeniny </a:t>
            </a:r>
            <a:r>
              <a:rPr lang="cs-CZ" sz="2200" dirty="0" err="1" smtClean="0"/>
              <a:t>Hg</a:t>
            </a:r>
            <a:r>
              <a:rPr lang="cs-CZ" sz="2200" dirty="0" smtClean="0"/>
              <a:t>, Cd, </a:t>
            </a:r>
            <a:r>
              <a:rPr lang="cs-CZ" sz="2200" dirty="0" err="1" smtClean="0"/>
              <a:t>aminoglykosidy</a:t>
            </a:r>
            <a:endParaRPr lang="cs-CZ" sz="2200" dirty="0" smtClean="0"/>
          </a:p>
          <a:p>
            <a:pPr lvl="1"/>
            <a:r>
              <a:rPr lang="cs-CZ" sz="2200" dirty="0" smtClean="0"/>
              <a:t>Smíšená proteinurie – při velké glomerulární proteinurii či v terminální fázi renální insuficience</a:t>
            </a:r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4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75"/>
    </mc:Choice>
    <mc:Fallback>
      <p:transition spd="slow" advTm="27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98918"/>
            <a:ext cx="9278797" cy="533400"/>
          </a:xfrm>
        </p:spPr>
        <p:txBody>
          <a:bodyPr/>
          <a:lstStyle/>
          <a:p>
            <a:r>
              <a:rPr lang="cs-CZ" dirty="0" smtClean="0"/>
              <a:t>Hematurie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Diagnostické proužky – průkaz hemu (oxidace chromogenu – změna barvy)</a:t>
            </a:r>
          </a:p>
          <a:p>
            <a:endParaRPr lang="cs-CZ" sz="2200" dirty="0" smtClean="0"/>
          </a:p>
          <a:p>
            <a:r>
              <a:rPr lang="cs-CZ" sz="2200" dirty="0" smtClean="0"/>
              <a:t>Pozitivita moči chemicky</a:t>
            </a:r>
          </a:p>
          <a:p>
            <a:pPr lvl="1"/>
            <a:r>
              <a:rPr lang="cs-CZ" sz="2200" dirty="0" err="1" smtClean="0"/>
              <a:t>Hemoglobinurie</a:t>
            </a:r>
            <a:endParaRPr lang="cs-CZ" sz="2200" dirty="0" smtClean="0"/>
          </a:p>
          <a:p>
            <a:pPr lvl="1"/>
            <a:r>
              <a:rPr lang="cs-CZ" sz="2200" dirty="0" err="1" smtClean="0"/>
              <a:t>Erytrocyturie</a:t>
            </a:r>
            <a:endParaRPr lang="cs-CZ" sz="2200" dirty="0" smtClean="0"/>
          </a:p>
          <a:p>
            <a:pPr lvl="1"/>
            <a:r>
              <a:rPr lang="cs-CZ" sz="2200" dirty="0" err="1" smtClean="0"/>
              <a:t>Myoglobinurie</a:t>
            </a:r>
            <a:r>
              <a:rPr lang="cs-CZ" sz="2200" dirty="0" smtClean="0"/>
              <a:t> – důležitý průkaz erytrocytů mikroskopicky u velké hematurie!!!</a:t>
            </a:r>
          </a:p>
          <a:p>
            <a:pPr lvl="1"/>
            <a:endParaRPr lang="cs-CZ" sz="2200" dirty="0" smtClean="0"/>
          </a:p>
          <a:p>
            <a:r>
              <a:rPr lang="cs-CZ" sz="2200" dirty="0" smtClean="0"/>
              <a:t>Hematurie</a:t>
            </a:r>
          </a:p>
          <a:p>
            <a:pPr lvl="1"/>
            <a:r>
              <a:rPr lang="cs-CZ" sz="2200" dirty="0" err="1" smtClean="0"/>
              <a:t>Makroskpická</a:t>
            </a:r>
            <a:r>
              <a:rPr lang="cs-CZ" sz="2200" dirty="0" smtClean="0"/>
              <a:t> – okem postřehnutelná</a:t>
            </a:r>
          </a:p>
          <a:p>
            <a:pPr lvl="1"/>
            <a:r>
              <a:rPr lang="cs-CZ" sz="2200" dirty="0" smtClean="0"/>
              <a:t>Mikroskopická – prokazatelná mikroskopicky či chemicky (katalýza štěpení peroxidu hemem…kyslík oxiduje bezbarvý chromogen)</a:t>
            </a:r>
          </a:p>
          <a:p>
            <a:endParaRPr lang="cs-CZ" sz="22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4432300" y="536886"/>
            <a:ext cx="6035070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cs-CZ" sz="1985" dirty="0">
                <a:solidFill>
                  <a:srgbClr val="FF0000"/>
                </a:solidFill>
                <a:sym typeface="Wingdings" pitchFamily="2" charset="2"/>
              </a:rPr>
              <a:t>Falešná pozitivita: </a:t>
            </a:r>
            <a:r>
              <a:rPr lang="cs-CZ" sz="1985" dirty="0">
                <a:sym typeface="Wingdings" pitchFamily="2" charset="2"/>
              </a:rPr>
              <a:t>oxidační činidla (desinfekce ve zkumavce), volný hemoglobin a myoglobin</a:t>
            </a:r>
          </a:p>
          <a:p>
            <a:pPr lvl="1"/>
            <a:r>
              <a:rPr lang="cs-CZ" sz="1985" dirty="0">
                <a:solidFill>
                  <a:srgbClr val="FF0000"/>
                </a:solidFill>
                <a:sym typeface="Wingdings" pitchFamily="2" charset="2"/>
              </a:rPr>
              <a:t>Falešná negativita: </a:t>
            </a:r>
            <a:r>
              <a:rPr lang="cs-CZ" sz="1985" dirty="0">
                <a:sym typeface="Wingdings" pitchFamily="2" charset="2"/>
              </a:rPr>
              <a:t>vitamín C (velmi vysoké koncentrace)</a:t>
            </a:r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223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504"/>
    </mc:Choice>
    <mc:Fallback>
      <p:transition spd="slow" advTm="39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742" y="957939"/>
            <a:ext cx="9278797" cy="533400"/>
          </a:xfrm>
        </p:spPr>
        <p:txBody>
          <a:bodyPr/>
          <a:lstStyle/>
          <a:p>
            <a:r>
              <a:rPr lang="cs-CZ" dirty="0" smtClean="0"/>
              <a:t>Hematurie - rozdělení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0742" y="1837891"/>
            <a:ext cx="8991388" cy="5272522"/>
          </a:xfrm>
        </p:spPr>
        <p:txBody>
          <a:bodyPr>
            <a:normAutofit/>
          </a:bodyPr>
          <a:lstStyle/>
          <a:p>
            <a:r>
              <a:rPr lang="cs-CZ" sz="2200" dirty="0" smtClean="0"/>
              <a:t>Renální – </a:t>
            </a:r>
          </a:p>
          <a:p>
            <a:pPr lvl="1"/>
            <a:r>
              <a:rPr lang="cs-CZ" sz="2200" dirty="0" smtClean="0"/>
              <a:t>Glomerulární (glomerulonefritida)</a:t>
            </a:r>
          </a:p>
          <a:p>
            <a:pPr lvl="1"/>
            <a:r>
              <a:rPr lang="cs-CZ" sz="2200" dirty="0" err="1" smtClean="0"/>
              <a:t>Neglomerulární</a:t>
            </a:r>
            <a:r>
              <a:rPr lang="cs-CZ" sz="2200" dirty="0" smtClean="0"/>
              <a:t> (tumory)</a:t>
            </a:r>
          </a:p>
          <a:p>
            <a:pPr lvl="1"/>
            <a:r>
              <a:rPr lang="cs-CZ" sz="2200" dirty="0" smtClean="0"/>
              <a:t>Mikroskopie ve fázovém kontrastu…</a:t>
            </a:r>
            <a:r>
              <a:rPr lang="cs-CZ" sz="2200" dirty="0" err="1" smtClean="0"/>
              <a:t>dysmorfní</a:t>
            </a:r>
            <a:r>
              <a:rPr lang="cs-CZ" sz="2200" dirty="0" smtClean="0"/>
              <a:t> erytrocyty</a:t>
            </a:r>
          </a:p>
          <a:p>
            <a:pPr lvl="1"/>
            <a:endParaRPr lang="cs-CZ" sz="2200" dirty="0" smtClean="0"/>
          </a:p>
          <a:p>
            <a:r>
              <a:rPr lang="cs-CZ" sz="2200" dirty="0" err="1" smtClean="0"/>
              <a:t>Prerenální</a:t>
            </a:r>
            <a:r>
              <a:rPr lang="cs-CZ" sz="2200" dirty="0" smtClean="0"/>
              <a:t> – v případě zdravých ledvin možná pouze </a:t>
            </a:r>
          </a:p>
          <a:p>
            <a:pPr lvl="1"/>
            <a:r>
              <a:rPr lang="cs-CZ" sz="2200" dirty="0" err="1" smtClean="0"/>
              <a:t>Hemoglobinurie</a:t>
            </a:r>
            <a:r>
              <a:rPr lang="cs-CZ" sz="2200" dirty="0" smtClean="0"/>
              <a:t> (hemolytická anémie, popáleniny) </a:t>
            </a:r>
          </a:p>
          <a:p>
            <a:pPr lvl="1"/>
            <a:r>
              <a:rPr lang="cs-CZ" sz="2200" dirty="0" err="1" smtClean="0"/>
              <a:t>Myoglobinurie</a:t>
            </a:r>
            <a:r>
              <a:rPr lang="cs-CZ" sz="2200" dirty="0" smtClean="0"/>
              <a:t> (popáleniny, svalová zátěž, traumata)</a:t>
            </a:r>
          </a:p>
          <a:p>
            <a:pPr lvl="1"/>
            <a:endParaRPr lang="cs-CZ" sz="2200" dirty="0" smtClean="0"/>
          </a:p>
          <a:p>
            <a:r>
              <a:rPr lang="cs-CZ" sz="2200" dirty="0" err="1" smtClean="0"/>
              <a:t>Subrenální</a:t>
            </a:r>
            <a:r>
              <a:rPr lang="cs-CZ" sz="2200" dirty="0" smtClean="0"/>
              <a:t> (záněty, nádory, předávkování </a:t>
            </a:r>
            <a:r>
              <a:rPr lang="cs-CZ" sz="2200" dirty="0" err="1" smtClean="0"/>
              <a:t>warfarinem</a:t>
            </a:r>
            <a:r>
              <a:rPr lang="cs-CZ" sz="2200" dirty="0" smtClean="0"/>
              <a:t>)</a:t>
            </a:r>
          </a:p>
          <a:p>
            <a:pPr lvl="1"/>
            <a:r>
              <a:rPr lang="cs-CZ" sz="2200" dirty="0" err="1" smtClean="0"/>
              <a:t>Arteficielní</a:t>
            </a:r>
            <a:endParaRPr lang="cs-CZ" sz="2200" dirty="0" smtClean="0"/>
          </a:p>
          <a:p>
            <a:pPr lvl="1"/>
            <a:r>
              <a:rPr lang="cs-CZ" sz="2200" dirty="0" err="1" smtClean="0"/>
              <a:t>Ponámahová</a:t>
            </a:r>
            <a:endParaRPr lang="cs-CZ" sz="22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62373" y="200025"/>
            <a:ext cx="3882544" cy="2460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65700" y="5198525"/>
            <a:ext cx="5477166" cy="1635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0304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576"/>
    </mc:Choice>
    <mc:Fallback>
      <p:transition spd="slow" advTm="435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27100" y="2257425"/>
            <a:ext cx="9842650" cy="1640193"/>
          </a:xfrm>
        </p:spPr>
        <p:txBody>
          <a:bodyPr/>
          <a:lstStyle/>
          <a:p>
            <a:endParaRPr lang="cs-CZ" dirty="0" smtClean="0"/>
          </a:p>
          <a:p>
            <a:pPr>
              <a:buNone/>
            </a:pPr>
            <a:r>
              <a:rPr lang="cs-CZ" sz="3529" i="1" dirty="0">
                <a:solidFill>
                  <a:srgbClr val="FF0000"/>
                </a:solidFill>
              </a:rPr>
              <a:t>Všechny patologické stavy v močovém systému mohou být příčinou hematurie.</a:t>
            </a:r>
          </a:p>
          <a:p>
            <a:endParaRPr lang="cs-CZ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13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21"/>
    </mc:Choice>
    <mc:Fallback>
      <p:transition spd="slow" advTm="59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Ketonurie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3240" y="2125403"/>
            <a:ext cx="8666969" cy="2282291"/>
          </a:xfrm>
        </p:spPr>
        <p:txBody>
          <a:bodyPr>
            <a:normAutofit/>
          </a:bodyPr>
          <a:lstStyle/>
          <a:p>
            <a:r>
              <a:rPr lang="cs-CZ" sz="2200" dirty="0" smtClean="0"/>
              <a:t>Činidlo – </a:t>
            </a:r>
            <a:r>
              <a:rPr lang="cs-CZ" sz="2200" dirty="0" err="1" smtClean="0"/>
              <a:t>nitroprusid</a:t>
            </a:r>
            <a:r>
              <a:rPr lang="cs-CZ" sz="2200" dirty="0" smtClean="0"/>
              <a:t> sodný</a:t>
            </a:r>
          </a:p>
          <a:p>
            <a:r>
              <a:rPr lang="cs-CZ" sz="2200" dirty="0" smtClean="0"/>
              <a:t>Kyselina </a:t>
            </a:r>
            <a:r>
              <a:rPr lang="el-GR" sz="2200" dirty="0" smtClean="0"/>
              <a:t>β</a:t>
            </a:r>
            <a:r>
              <a:rPr lang="cs-CZ" sz="2200" dirty="0" smtClean="0"/>
              <a:t>-</a:t>
            </a:r>
            <a:r>
              <a:rPr lang="cs-CZ" sz="2200" dirty="0" err="1" smtClean="0"/>
              <a:t>hydroxymáselná</a:t>
            </a:r>
            <a:r>
              <a:rPr lang="cs-CZ" sz="2200" dirty="0" smtClean="0"/>
              <a:t> nereaguje s činidlem, proto u pacienta s tkáňovou hypoxií může test na ketolátky poskytnout falešně negativní výsledek</a:t>
            </a:r>
          </a:p>
          <a:p>
            <a:r>
              <a:rPr lang="cs-CZ" sz="2200" dirty="0" smtClean="0"/>
              <a:t>Pozitivní ketolátky – hladovění, diety s vyloučením cukrů, dekompenzace diabetu, při spotřebování glykogenu</a:t>
            </a:r>
          </a:p>
          <a:p>
            <a:endParaRPr lang="cs-CZ" sz="2200" dirty="0" smtClean="0"/>
          </a:p>
          <a:p>
            <a:endParaRPr lang="cs-CZ" sz="2200" dirty="0" smtClean="0"/>
          </a:p>
        </p:txBody>
      </p:sp>
      <p:sp>
        <p:nvSpPr>
          <p:cNvPr id="4" name="TextovéPole 3"/>
          <p:cNvSpPr txBox="1"/>
          <p:nvPr/>
        </p:nvSpPr>
        <p:spPr>
          <a:xfrm>
            <a:off x="2822171" y="4749470"/>
            <a:ext cx="4004604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CH</a:t>
            </a:r>
            <a:r>
              <a:rPr lang="cs-CZ" sz="1985" baseline="-25000" dirty="0"/>
              <a:t>3</a:t>
            </a:r>
            <a:r>
              <a:rPr lang="cs-CZ" sz="1985" dirty="0">
                <a:solidFill>
                  <a:srgbClr val="00B0F0"/>
                </a:solidFill>
              </a:rPr>
              <a:t>CO</a:t>
            </a:r>
            <a:r>
              <a:rPr lang="cs-CZ" sz="1985" dirty="0"/>
              <a:t>CH</a:t>
            </a:r>
            <a:r>
              <a:rPr lang="cs-CZ" sz="1985" baseline="-25000" dirty="0"/>
              <a:t>2</a:t>
            </a:r>
            <a:r>
              <a:rPr lang="cs-CZ" sz="1985" dirty="0"/>
              <a:t>COOH + </a:t>
            </a:r>
            <a:r>
              <a:rPr lang="cs-CZ" sz="1985" dirty="0">
                <a:solidFill>
                  <a:srgbClr val="FF0000"/>
                </a:solidFill>
              </a:rPr>
              <a:t>NADH + H</a:t>
            </a:r>
            <a:r>
              <a:rPr lang="cs-CZ" sz="1985" baseline="30000" dirty="0">
                <a:solidFill>
                  <a:srgbClr val="FF0000"/>
                </a:solidFill>
              </a:rPr>
              <a:t>+</a:t>
            </a:r>
            <a:r>
              <a:rPr lang="cs-CZ" sz="1985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901580" y="5741701"/>
            <a:ext cx="2995692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CH</a:t>
            </a:r>
            <a:r>
              <a:rPr lang="cs-CZ" sz="1985" baseline="-25000" dirty="0"/>
              <a:t>3</a:t>
            </a:r>
            <a:r>
              <a:rPr lang="cs-CZ" sz="1985" dirty="0">
                <a:solidFill>
                  <a:srgbClr val="00B0F0"/>
                </a:solidFill>
              </a:rPr>
              <a:t>CHOH</a:t>
            </a:r>
            <a:r>
              <a:rPr lang="cs-CZ" sz="1985" dirty="0"/>
              <a:t>CH</a:t>
            </a:r>
            <a:r>
              <a:rPr lang="cs-CZ" sz="1985" baseline="-25000" dirty="0"/>
              <a:t>2</a:t>
            </a:r>
            <a:r>
              <a:rPr lang="cs-CZ" sz="1985" dirty="0"/>
              <a:t>COOH + </a:t>
            </a:r>
            <a:r>
              <a:rPr lang="cs-CZ" sz="1985" dirty="0">
                <a:solidFill>
                  <a:srgbClr val="FF0000"/>
                </a:solidFill>
              </a:rPr>
              <a:t>NAD</a:t>
            </a:r>
            <a:r>
              <a:rPr lang="cs-CZ" sz="1985" baseline="300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836951" y="4749470"/>
            <a:ext cx="1250022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CH</a:t>
            </a:r>
            <a:r>
              <a:rPr lang="cs-CZ" sz="1985" baseline="-25000" dirty="0"/>
              <a:t>3</a:t>
            </a:r>
            <a:r>
              <a:rPr lang="cs-CZ" sz="1985" dirty="0">
                <a:solidFill>
                  <a:srgbClr val="00B0F0"/>
                </a:solidFill>
              </a:rPr>
              <a:t>CO</a:t>
            </a:r>
            <a:r>
              <a:rPr lang="cs-CZ" sz="1985" dirty="0"/>
              <a:t>CH</a:t>
            </a:r>
            <a:r>
              <a:rPr lang="cs-CZ" sz="1985" baseline="-25000" dirty="0"/>
              <a:t>3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092712" y="5384741"/>
            <a:ext cx="473206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>
                <a:latin typeface="Calibri"/>
              </a:rPr>
              <a:t>↓ </a:t>
            </a:r>
            <a:endParaRPr lang="cs-CZ" sz="1985" dirty="0"/>
          </a:p>
        </p:txBody>
      </p:sp>
      <p:sp>
        <p:nvSpPr>
          <p:cNvPr id="8" name="TextovéPole 7"/>
          <p:cNvSpPr txBox="1"/>
          <p:nvPr/>
        </p:nvSpPr>
        <p:spPr>
          <a:xfrm>
            <a:off x="2345718" y="4749470"/>
            <a:ext cx="397044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>
                <a:latin typeface="Calibri"/>
              </a:rPr>
              <a:t>←</a:t>
            </a:r>
            <a:endParaRPr lang="cs-CZ" sz="1985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4489756" y="5384741"/>
            <a:ext cx="1274580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>
                <a:latin typeface="Calibri"/>
              </a:rPr>
              <a:t>↑</a:t>
            </a:r>
            <a:r>
              <a:rPr lang="cs-CZ" sz="1985" dirty="0">
                <a:solidFill>
                  <a:srgbClr val="FF0000"/>
                </a:solidFill>
                <a:latin typeface="Calibri"/>
              </a:rPr>
              <a:t> hypoxie</a:t>
            </a:r>
            <a:endParaRPr lang="cs-CZ" sz="1985" dirty="0">
              <a:solidFill>
                <a:srgbClr val="FF0000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1154586" y="4273017"/>
            <a:ext cx="889346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aceton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3177317" y="4304121"/>
            <a:ext cx="1397114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 err="1"/>
              <a:t>acetoacetát</a:t>
            </a:r>
            <a:endParaRPr lang="cs-CZ" sz="1985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3505141" y="6217396"/>
            <a:ext cx="3335171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Beta-</a:t>
            </a:r>
            <a:r>
              <a:rPr lang="cs-CZ" sz="1985" dirty="0" err="1"/>
              <a:t>hydroxybutyrát</a:t>
            </a:r>
            <a:endParaRPr lang="cs-CZ" sz="1985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678133" y="5067105"/>
            <a:ext cx="2699900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 err="1"/>
              <a:t>nitroprusid</a:t>
            </a:r>
            <a:r>
              <a:rPr lang="cs-CZ" sz="1985" dirty="0"/>
              <a:t> sodný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2901580" y="5067105"/>
            <a:ext cx="2699900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 err="1"/>
              <a:t>nitroprusid</a:t>
            </a:r>
            <a:r>
              <a:rPr lang="cs-CZ" sz="1985" dirty="0"/>
              <a:t> sodný</a:t>
            </a:r>
          </a:p>
        </p:txBody>
      </p:sp>
      <p:pic>
        <p:nvPicPr>
          <p:cNvPr id="9" name="Zvuk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7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159"/>
    </mc:Choice>
    <mc:Fallback>
      <p:transition spd="slow" advTm="471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Glykosurie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369880"/>
          </a:xfrm>
        </p:spPr>
        <p:txBody>
          <a:bodyPr/>
          <a:lstStyle/>
          <a:p>
            <a:r>
              <a:rPr lang="cs-CZ" sz="2200" dirty="0" smtClean="0"/>
              <a:t>Malá molekula…volně filtrována…koncentrace v primární moči obdobná jako v plazmě</a:t>
            </a:r>
          </a:p>
          <a:p>
            <a:r>
              <a:rPr lang="cs-CZ" sz="2200" dirty="0" smtClean="0"/>
              <a:t>Prakticky všechna </a:t>
            </a:r>
            <a:r>
              <a:rPr lang="cs-CZ" sz="2200" dirty="0" err="1" smtClean="0"/>
              <a:t>reabsorbována</a:t>
            </a:r>
            <a:r>
              <a:rPr lang="cs-CZ" sz="2200" dirty="0" smtClean="0"/>
              <a:t> buňkami proximálního tubulu</a:t>
            </a:r>
          </a:p>
          <a:p>
            <a:r>
              <a:rPr lang="cs-CZ" sz="2200" dirty="0" smtClean="0"/>
              <a:t>Ke glykosurii dochází</a:t>
            </a:r>
          </a:p>
          <a:p>
            <a:pPr lvl="1"/>
            <a:r>
              <a:rPr lang="cs-CZ" sz="2200" dirty="0" smtClean="0"/>
              <a:t>Je-li plazmatická glukóza vyšší než renální </a:t>
            </a:r>
            <a:r>
              <a:rPr lang="cs-CZ" sz="2200" dirty="0" smtClean="0"/>
              <a:t>práh </a:t>
            </a:r>
            <a:r>
              <a:rPr lang="cs-CZ" sz="2200" dirty="0" smtClean="0"/>
              <a:t>(9-10 </a:t>
            </a:r>
            <a:r>
              <a:rPr lang="cs-CZ" sz="2200" dirty="0" err="1" smtClean="0"/>
              <a:t>mmol</a:t>
            </a:r>
            <a:r>
              <a:rPr lang="en-US" sz="2200" dirty="0" smtClean="0"/>
              <a:t>/</a:t>
            </a:r>
            <a:r>
              <a:rPr lang="cs-CZ" sz="2200" dirty="0" smtClean="0"/>
              <a:t>l)</a:t>
            </a:r>
          </a:p>
          <a:p>
            <a:pPr lvl="1"/>
            <a:r>
              <a:rPr lang="cs-CZ" sz="2200" dirty="0" smtClean="0"/>
              <a:t>Při zvýšené GF (těhotenství)</a:t>
            </a:r>
          </a:p>
          <a:p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8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391"/>
    </mc:Choice>
    <mc:Fallback>
      <p:transition spd="slow" advTm="223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006" y="664913"/>
            <a:ext cx="9278797" cy="533400"/>
          </a:xfrm>
        </p:spPr>
        <p:txBody>
          <a:bodyPr/>
          <a:lstStyle/>
          <a:p>
            <a:r>
              <a:rPr lang="cs-CZ" dirty="0" smtClean="0"/>
              <a:t>Glykosurie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93006" y="1366088"/>
            <a:ext cx="8991388" cy="2810848"/>
          </a:xfrm>
        </p:spPr>
        <p:txBody>
          <a:bodyPr>
            <a:noAutofit/>
          </a:bodyPr>
          <a:lstStyle/>
          <a:p>
            <a:r>
              <a:rPr lang="cs-CZ" sz="2000" dirty="0" smtClean="0"/>
              <a:t>Princip – oxidace glukózy vzdušným kyslíkem na </a:t>
            </a:r>
            <a:r>
              <a:rPr lang="el-GR" sz="2000" dirty="0" smtClean="0"/>
              <a:t>δ</a:t>
            </a:r>
            <a:r>
              <a:rPr lang="cs-CZ" sz="2000" dirty="0" smtClean="0"/>
              <a:t>-</a:t>
            </a:r>
            <a:r>
              <a:rPr lang="cs-CZ" sz="2000" dirty="0" err="1" smtClean="0"/>
              <a:t>glukonolakton</a:t>
            </a:r>
            <a:r>
              <a:rPr lang="cs-CZ" sz="2000" dirty="0" smtClean="0"/>
              <a:t> a peroxid vodíku, z něj pak vznikne voda a kyslík, který oxiduje bezbarvý chromogen na barvivo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smtClean="0"/>
              <a:t>GO je specifická pro glukózu x ostatní cukry však reagují s Fehlingovým a Benediktovým činidlem (</a:t>
            </a:r>
            <a:r>
              <a:rPr lang="cs-CZ" sz="2000" dirty="0" err="1" smtClean="0"/>
              <a:t>Cu</a:t>
            </a:r>
            <a:r>
              <a:rPr lang="cs-CZ" sz="2000" dirty="0" smtClean="0"/>
              <a:t>)</a:t>
            </a:r>
          </a:p>
          <a:p>
            <a:pPr lvl="1"/>
            <a:r>
              <a:rPr lang="cs-CZ" sz="2000" dirty="0" smtClean="0"/>
              <a:t>Silně redukující látky jako kyselina </a:t>
            </a:r>
            <a:r>
              <a:rPr lang="cs-CZ" sz="2000" dirty="0" err="1" smtClean="0"/>
              <a:t>askorobová</a:t>
            </a:r>
            <a:r>
              <a:rPr lang="cs-CZ" sz="2000" dirty="0" smtClean="0"/>
              <a:t> či kyselina </a:t>
            </a:r>
            <a:r>
              <a:rPr lang="cs-CZ" sz="2000" dirty="0" err="1" smtClean="0"/>
              <a:t>homogentisová</a:t>
            </a:r>
            <a:r>
              <a:rPr lang="cs-CZ" sz="2000" dirty="0" smtClean="0"/>
              <a:t> u alkaptonurie reakci zpomalují…falešně negativní výsledek!!!</a:t>
            </a:r>
          </a:p>
          <a:p>
            <a:pPr lvl="1"/>
            <a:r>
              <a:rPr lang="cs-CZ" sz="2000" dirty="0" smtClean="0"/>
              <a:t>Chloramin a jiné látky se silně oxidujícími účinky způsobují falešně pozitivní výsledek!!!</a:t>
            </a:r>
          </a:p>
          <a:p>
            <a:pPr lvl="1"/>
            <a:endParaRPr lang="cs-CZ" sz="2000" dirty="0" smtClean="0"/>
          </a:p>
          <a:p>
            <a:endParaRPr lang="cs-CZ" sz="2000" dirty="0" smtClean="0"/>
          </a:p>
          <a:p>
            <a:endParaRPr lang="cs-CZ" sz="20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24423" y="7285746"/>
            <a:ext cx="3097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i="1" dirty="0" smtClean="0"/>
              <a:t>Zdroj: Klinická </a:t>
            </a:r>
            <a:r>
              <a:rPr lang="cs-CZ" sz="1200" i="1" dirty="0"/>
              <a:t>biochemie, Jaroslav Racek et al.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8700" y="3811963"/>
            <a:ext cx="5414596" cy="1746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ovéPole 7"/>
          <p:cNvSpPr txBox="1"/>
          <p:nvPr/>
        </p:nvSpPr>
        <p:spPr>
          <a:xfrm>
            <a:off x="3517900" y="5558957"/>
            <a:ext cx="5558618" cy="29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23" dirty="0"/>
              <a:t>GO – </a:t>
            </a:r>
            <a:r>
              <a:rPr lang="cs-CZ" sz="1323" dirty="0" err="1"/>
              <a:t>glukózaoxidáza</a:t>
            </a:r>
            <a:r>
              <a:rPr lang="cs-CZ" sz="1323" dirty="0"/>
              <a:t>, </a:t>
            </a:r>
            <a:r>
              <a:rPr lang="cs-CZ" sz="1323" dirty="0" err="1"/>
              <a:t>PxD</a:t>
            </a:r>
            <a:r>
              <a:rPr lang="cs-CZ" sz="1323" dirty="0"/>
              <a:t> - peroxidáza</a:t>
            </a:r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004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08"/>
    </mc:Choice>
    <mc:Fallback>
      <p:transition spd="slow" advTm="16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Žlučová barviva v moči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354217"/>
          </a:xfrm>
        </p:spPr>
        <p:txBody>
          <a:bodyPr/>
          <a:lstStyle/>
          <a:p>
            <a:r>
              <a:rPr lang="cs-CZ" sz="2200" dirty="0" smtClean="0"/>
              <a:t>Bilirubin + </a:t>
            </a:r>
            <a:r>
              <a:rPr lang="cs-CZ" sz="2200" dirty="0" err="1" smtClean="0"/>
              <a:t>urobilinogen</a:t>
            </a:r>
            <a:endParaRPr lang="cs-CZ" sz="2200" dirty="0" smtClean="0"/>
          </a:p>
          <a:p>
            <a:r>
              <a:rPr lang="cs-CZ" sz="2200" dirty="0" smtClean="0"/>
              <a:t>Reakce s diazoniovou solí</a:t>
            </a:r>
          </a:p>
          <a:p>
            <a:r>
              <a:rPr lang="cs-CZ" sz="2200" dirty="0" smtClean="0"/>
              <a:t>Nutná čerstvá moč, rozklad na světle (slunce, zářivky)</a:t>
            </a:r>
          </a:p>
          <a:p>
            <a:r>
              <a:rPr lang="cs-CZ" sz="2200" dirty="0" smtClean="0"/>
              <a:t>Moč obsahující bilirubin má žlutou pěnu</a:t>
            </a:r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41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937"/>
    </mc:Choice>
    <mc:Fallback>
      <p:transition spd="slow" advTm="299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Vyšetření močového sedimentu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8423" y="2181225"/>
            <a:ext cx="10232451" cy="1354217"/>
          </a:xfrm>
        </p:spPr>
        <p:txBody>
          <a:bodyPr/>
          <a:lstStyle/>
          <a:p>
            <a:r>
              <a:rPr lang="cs-CZ" sz="2200" dirty="0" smtClean="0"/>
              <a:t>Počet elementů v 1 </a:t>
            </a:r>
            <a:r>
              <a:rPr lang="el-GR" sz="2200" dirty="0"/>
              <a:t>μ</a:t>
            </a:r>
            <a:r>
              <a:rPr lang="cs-CZ" sz="2200" dirty="0" smtClean="0"/>
              <a:t>l (dříve 1 zorné pole)</a:t>
            </a:r>
          </a:p>
          <a:p>
            <a:r>
              <a:rPr lang="cs-CZ" sz="2200" dirty="0" smtClean="0"/>
              <a:t>Dnes již běžná automatizace</a:t>
            </a:r>
          </a:p>
          <a:p>
            <a:r>
              <a:rPr lang="cs-CZ" sz="2200" dirty="0" smtClean="0"/>
              <a:t>Nutná čerstvá moč (do 1 hod. po odběru!!!!), hrozí rozpad buněk a válců</a:t>
            </a:r>
          </a:p>
          <a:p>
            <a:endParaRPr lang="cs-CZ" sz="2200" dirty="0"/>
          </a:p>
        </p:txBody>
      </p:sp>
      <p:pic>
        <p:nvPicPr>
          <p:cNvPr id="4" name="Obrázek 3" descr="DSC_01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3725" y="3535442"/>
            <a:ext cx="4575073" cy="3038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15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05"/>
    </mc:Choice>
    <mc:Fallback>
      <p:transition spd="slow" advTm="41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cs-CZ" dirty="0" smtClean="0"/>
              <a:t>Erytrocyty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07301" y="2069865"/>
            <a:ext cx="9278797" cy="1354217"/>
          </a:xfrm>
        </p:spPr>
        <p:txBody>
          <a:bodyPr/>
          <a:lstStyle/>
          <a:p>
            <a:r>
              <a:rPr lang="cs-CZ" sz="2200" dirty="0" smtClean="0"/>
              <a:t>Chemická pozitivita krve vs. </a:t>
            </a:r>
            <a:r>
              <a:rPr lang="cs-CZ" sz="2200" dirty="0" err="1"/>
              <a:t>e</a:t>
            </a:r>
            <a:r>
              <a:rPr lang="cs-CZ" sz="2200" dirty="0" err="1" smtClean="0"/>
              <a:t>rytrocyturie</a:t>
            </a:r>
            <a:endParaRPr lang="cs-CZ" sz="2200" dirty="0" smtClean="0"/>
          </a:p>
          <a:p>
            <a:r>
              <a:rPr lang="cs-CZ" sz="2200" dirty="0" smtClean="0"/>
              <a:t>Původ erytrocytů</a:t>
            </a:r>
          </a:p>
          <a:p>
            <a:pPr lvl="1"/>
            <a:r>
              <a:rPr lang="cs-CZ" sz="2200" dirty="0" smtClean="0"/>
              <a:t>Glomerulární</a:t>
            </a:r>
          </a:p>
          <a:p>
            <a:pPr lvl="1"/>
            <a:r>
              <a:rPr lang="cs-CZ" sz="2200" dirty="0" smtClean="0"/>
              <a:t>Non-glomerulární</a:t>
            </a:r>
            <a:endParaRPr lang="cs-CZ" sz="2200" dirty="0"/>
          </a:p>
        </p:txBody>
      </p:sp>
      <p:pic>
        <p:nvPicPr>
          <p:cNvPr id="7172" name="Picture 4" descr="https://lh3.googleusercontent.com/G1kUcqMmzOXLDXmQsYlqSDNIDeStYDZuUAB7PCTgGTJ2BX7Xxpz8v9t6xkmih_sW2Biu5OdMnIsw4MdA0Zo3pzRDQosv-Aykm-2GFOIERqFj8ED5xh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146" y="2867025"/>
            <a:ext cx="4640321" cy="3480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5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423"/>
    </mc:Choice>
    <mc:Fallback>
      <p:transition spd="slow" advTm="234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07301" y="1085649"/>
            <a:ext cx="9278797" cy="533400"/>
          </a:xfrm>
        </p:spPr>
        <p:txBody>
          <a:bodyPr/>
          <a:lstStyle/>
          <a:p>
            <a:r>
              <a:rPr lang="cs-CZ" dirty="0" err="1" smtClean="0"/>
              <a:t>Epitelie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08990" y="1764666"/>
            <a:ext cx="4537710" cy="4991131"/>
          </a:xfrm>
        </p:spPr>
        <p:txBody>
          <a:bodyPr>
            <a:normAutofit/>
          </a:bodyPr>
          <a:lstStyle/>
          <a:p>
            <a:r>
              <a:rPr lang="cs-CZ" sz="2200" dirty="0" smtClean="0"/>
              <a:t>Dlaždicové</a:t>
            </a:r>
          </a:p>
          <a:p>
            <a:pPr lvl="1"/>
            <a:r>
              <a:rPr lang="cs-CZ" sz="2200" dirty="0" smtClean="0"/>
              <a:t>fyziologicky</a:t>
            </a:r>
          </a:p>
          <a:p>
            <a:endParaRPr lang="cs-CZ" sz="2200" dirty="0" smtClean="0"/>
          </a:p>
          <a:p>
            <a:r>
              <a:rPr lang="cs-CZ" sz="2200" dirty="0" smtClean="0"/>
              <a:t>Přechodné</a:t>
            </a:r>
          </a:p>
          <a:p>
            <a:pPr lvl="1"/>
            <a:r>
              <a:rPr lang="cs-CZ" sz="2200" dirty="0" smtClean="0"/>
              <a:t>Patologicky velké množství</a:t>
            </a:r>
          </a:p>
          <a:p>
            <a:pPr lvl="1"/>
            <a:r>
              <a:rPr lang="cs-CZ" sz="2200" dirty="0" smtClean="0"/>
              <a:t>Invazivní zákroky, nádory, virové infekce</a:t>
            </a:r>
          </a:p>
          <a:p>
            <a:endParaRPr lang="cs-CZ" sz="2200" dirty="0" smtClean="0"/>
          </a:p>
          <a:p>
            <a:r>
              <a:rPr lang="cs-CZ" sz="2200" dirty="0" smtClean="0"/>
              <a:t>Tubulární</a:t>
            </a:r>
          </a:p>
          <a:p>
            <a:pPr lvl="1"/>
            <a:r>
              <a:rPr lang="cs-CZ" sz="2200" dirty="0" smtClean="0"/>
              <a:t>Vždy patologické: tubulární nekróza</a:t>
            </a:r>
          </a:p>
          <a:p>
            <a:pPr lvl="1"/>
            <a:r>
              <a:rPr lang="cs-CZ" sz="2200" dirty="0" err="1" smtClean="0"/>
              <a:t>Nefrotoxické</a:t>
            </a:r>
            <a:r>
              <a:rPr lang="cs-CZ" sz="2200" dirty="0" smtClean="0"/>
              <a:t> látky, </a:t>
            </a:r>
            <a:r>
              <a:rPr lang="cs-CZ" sz="2200" dirty="0" err="1" smtClean="0"/>
              <a:t>rejekce</a:t>
            </a:r>
            <a:r>
              <a:rPr lang="cs-CZ" sz="2200" dirty="0" smtClean="0"/>
              <a:t> štěpu …</a:t>
            </a:r>
            <a:endParaRPr lang="cs-CZ" sz="2200" dirty="0"/>
          </a:p>
        </p:txBody>
      </p:sp>
      <p:pic>
        <p:nvPicPr>
          <p:cNvPr id="58370" name="Picture 2" descr="http://www.sekk.cz/atlas/pict/cells/sq_epi_0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48389" y="352425"/>
            <a:ext cx="4404098" cy="330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8374" name="Picture 6" descr="http://www.sekk.cz/atlas/pict/cells/epi_trans_0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854700" y="1571625"/>
            <a:ext cx="4427965" cy="332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2" name="Picture 6" descr="https://lh4.googleusercontent.com/H9lTXJ71w6BWqlYo1Scw7Ed6moghTfNRdT_4RXZISGlvhMpKJa1APPDbUHqda9VXeRSTAWBfXUHT7lPwyt__Y6m0oxwOB9A312mRvLAXEKd_Xm83kT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3261920"/>
            <a:ext cx="4413717" cy="33102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26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616"/>
    </mc:Choice>
    <mc:Fallback>
      <p:transition spd="slow" advTm="30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lh4.googleusercontent.com/b7Csb3M7wzWzsOxyqU-zPaZCoXYMzwnGzU0kX7dO4vEyg0yoUI2mx-SoSeJub_jnyxPmYfqcpqDU-9wGXm2EmIaUD1NSL1AIGBYu-5MYVtDx6b_ygOA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085" y="593786"/>
            <a:ext cx="2804512" cy="2103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0" name="Picture 2" descr="http://www.sekk.cz/atlas/pict/cast/hyal_val_01.jpg"/>
          <p:cNvPicPr>
            <a:picLocks noChangeAspect="1" noChangeArrowheads="1"/>
          </p:cNvPicPr>
          <p:nvPr/>
        </p:nvPicPr>
        <p:blipFill>
          <a:blip r:embed="rId12" cstate="print"/>
          <a:srcRect l="18900" r="13770" b="29126"/>
          <a:stretch>
            <a:fillRect/>
          </a:stretch>
        </p:blipFill>
        <p:spPr bwMode="auto">
          <a:xfrm>
            <a:off x="7947965" y="1626100"/>
            <a:ext cx="2715781" cy="2144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87091" y="684635"/>
            <a:ext cx="9278797" cy="533400"/>
          </a:xfrm>
        </p:spPr>
        <p:txBody>
          <a:bodyPr/>
          <a:lstStyle/>
          <a:p>
            <a:r>
              <a:rPr lang="cs-CZ" dirty="0" smtClean="0"/>
              <a:t>Válce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87091" y="1334910"/>
            <a:ext cx="4537710" cy="4991131"/>
          </a:xfrm>
        </p:spPr>
        <p:txBody>
          <a:bodyPr>
            <a:noAutofit/>
          </a:bodyPr>
          <a:lstStyle/>
          <a:p>
            <a:r>
              <a:rPr lang="cs-CZ" sz="2200" dirty="0" smtClean="0"/>
              <a:t>Formují se v tubulech</a:t>
            </a:r>
          </a:p>
          <a:p>
            <a:endParaRPr lang="cs-CZ" sz="2200" dirty="0" smtClean="0"/>
          </a:p>
          <a:p>
            <a:r>
              <a:rPr lang="cs-CZ" sz="2200" dirty="0" smtClean="0"/>
              <a:t>Buněčné</a:t>
            </a:r>
          </a:p>
          <a:p>
            <a:pPr lvl="1"/>
            <a:r>
              <a:rPr lang="cs-CZ" sz="2200" dirty="0" err="1" smtClean="0"/>
              <a:t>Erytrocytární</a:t>
            </a:r>
            <a:r>
              <a:rPr lang="cs-CZ" sz="2200" dirty="0" smtClean="0"/>
              <a:t>, </a:t>
            </a:r>
            <a:r>
              <a:rPr lang="cs-CZ" sz="2200" dirty="0" err="1" smtClean="0"/>
              <a:t>leukocytární</a:t>
            </a:r>
            <a:r>
              <a:rPr lang="cs-CZ" sz="2200" dirty="0" smtClean="0"/>
              <a:t>, epiteliální, bakteriální</a:t>
            </a:r>
          </a:p>
          <a:p>
            <a:pPr lvl="1"/>
            <a:endParaRPr lang="cs-CZ" sz="2200" dirty="0" smtClean="0"/>
          </a:p>
          <a:p>
            <a:r>
              <a:rPr lang="cs-CZ" sz="2200" dirty="0" smtClean="0"/>
              <a:t>Hyalinní</a:t>
            </a:r>
          </a:p>
          <a:p>
            <a:pPr lvl="1"/>
            <a:r>
              <a:rPr lang="cs-CZ" sz="2200" dirty="0" smtClean="0"/>
              <a:t>Velké množství patologické</a:t>
            </a:r>
          </a:p>
          <a:p>
            <a:endParaRPr lang="cs-CZ" sz="2200" dirty="0" smtClean="0"/>
          </a:p>
          <a:p>
            <a:r>
              <a:rPr lang="cs-CZ" sz="2200" dirty="0" smtClean="0"/>
              <a:t>Granulované</a:t>
            </a:r>
          </a:p>
          <a:p>
            <a:pPr lvl="1"/>
            <a:r>
              <a:rPr lang="cs-CZ" sz="2200" dirty="0" err="1" smtClean="0"/>
              <a:t>Leukocyturie</a:t>
            </a:r>
            <a:r>
              <a:rPr lang="cs-CZ" sz="2200" dirty="0" smtClean="0"/>
              <a:t>, poškození tubulů</a:t>
            </a:r>
          </a:p>
          <a:p>
            <a:pPr lvl="1"/>
            <a:endParaRPr lang="cs-CZ" sz="2200" dirty="0" smtClean="0"/>
          </a:p>
          <a:p>
            <a:r>
              <a:rPr lang="cs-CZ" sz="2200" dirty="0" smtClean="0"/>
              <a:t>Voskové</a:t>
            </a:r>
          </a:p>
          <a:p>
            <a:pPr lvl="1"/>
            <a:r>
              <a:rPr lang="cs-CZ" sz="2200" dirty="0" smtClean="0"/>
              <a:t>Stáza moče (chronické selhání ledvin)</a:t>
            </a:r>
            <a:endParaRPr lang="cs-CZ" sz="2200" dirty="0"/>
          </a:p>
        </p:txBody>
      </p:sp>
      <p:pic>
        <p:nvPicPr>
          <p:cNvPr id="10244" name="Picture 4" descr="https://lh5.googleusercontent.com/Vmgs403PuFKBRz1vryUrp-ZnNPf8O0AKNw-r1pX-j3uE1o77Y4k52Xtj8eU8XDo1y5e_vqxJMsxG8GjH3x89ybJJkW96zdrrINpMCGIkkxW52VO_VpM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248" y="3214277"/>
            <a:ext cx="2923065" cy="2192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lh5.googleusercontent.com/KQ11zoqXJy_LPRlp9yhaa3D-F-ERXIMlZRGk_m0QyvksX10r9cqVcjIKLrduaFWo4BznZhe_YQlSZc_w_woFEfGAzCdJlygbk0oPnOnUc8mDEyb6qeM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801" y="4395062"/>
            <a:ext cx="2938126" cy="2203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155" y="1476588"/>
            <a:ext cx="1349950" cy="284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3106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64"/>
    </mc:Choice>
    <mc:Fallback>
      <p:transition spd="slow" advTm="416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55972" y="733425"/>
            <a:ext cx="9278797" cy="533400"/>
          </a:xfrm>
        </p:spPr>
        <p:txBody>
          <a:bodyPr/>
          <a:lstStyle/>
          <a:p>
            <a:r>
              <a:rPr lang="cs-CZ" dirty="0" smtClean="0"/>
              <a:t>Urolitiáza</a:t>
            </a:r>
            <a:endParaRPr lang="cs-CZ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5972" y="1571625"/>
            <a:ext cx="8991388" cy="2175578"/>
          </a:xfrm>
        </p:spPr>
        <p:txBody>
          <a:bodyPr>
            <a:normAutofit/>
          </a:bodyPr>
          <a:lstStyle/>
          <a:p>
            <a:r>
              <a:rPr lang="cs-CZ" sz="2200" dirty="0"/>
              <a:t>kameny jsou součástí neorgánového močového sedimentu</a:t>
            </a:r>
          </a:p>
          <a:p>
            <a:r>
              <a:rPr lang="cs-CZ" sz="2200" dirty="0"/>
              <a:t>nejčastěji složeny z oxalátu Ca nebo fosforečnanu Ca</a:t>
            </a:r>
          </a:p>
          <a:p>
            <a:r>
              <a:rPr lang="cs-CZ" sz="2200" dirty="0"/>
              <a:t>urátové kameny (z </a:t>
            </a:r>
            <a:r>
              <a:rPr lang="cs-CZ" sz="2200" dirty="0" err="1"/>
              <a:t>kys</a:t>
            </a:r>
            <a:r>
              <a:rPr lang="cs-CZ" sz="2200" dirty="0"/>
              <a:t>. močové) - kyselé pH moči</a:t>
            </a:r>
          </a:p>
          <a:p>
            <a:r>
              <a:rPr lang="cs-CZ" sz="2200" dirty="0"/>
              <a:t>cystinové konkrementy – vždy patologické</a:t>
            </a:r>
          </a:p>
          <a:p>
            <a:endParaRPr lang="cs-CZ" sz="2200" dirty="0"/>
          </a:p>
        </p:txBody>
      </p:sp>
      <p:pic>
        <p:nvPicPr>
          <p:cNvPr id="23557" name="Picture 5" descr="kys_mocova_08"/>
          <p:cNvPicPr>
            <a:picLocks noChangeAspect="1" noChangeArrowheads="1"/>
          </p:cNvPicPr>
          <p:nvPr/>
        </p:nvPicPr>
        <p:blipFill>
          <a:blip r:embed="rId4" cstate="print"/>
          <a:srcRect r="10572" b="4587"/>
          <a:stretch>
            <a:fillRect/>
          </a:stretch>
        </p:blipFill>
        <p:spPr bwMode="auto">
          <a:xfrm>
            <a:off x="3600349" y="3747203"/>
            <a:ext cx="3652176" cy="2223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979858" y="6276325"/>
            <a:ext cx="1608774" cy="36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 sz="1764" dirty="0"/>
              <a:t>krystaly oxalátu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3967849" y="6219825"/>
            <a:ext cx="2438424" cy="36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 sz="1764" dirty="0"/>
              <a:t>krystaly kyseliny močové</a:t>
            </a:r>
          </a:p>
        </p:txBody>
      </p:sp>
      <p:pic>
        <p:nvPicPr>
          <p:cNvPr id="9" name="Picture 2" descr="C:\Users\Jitka\Downloads\Vojackova Zlatuse_3 (1).jpg"/>
          <p:cNvPicPr>
            <a:picLocks noChangeAspect="1" noChangeArrowheads="1"/>
          </p:cNvPicPr>
          <p:nvPr/>
        </p:nvPicPr>
        <p:blipFill>
          <a:blip r:embed="rId5" cstate="print"/>
          <a:srcRect l="33826" b="12394"/>
          <a:stretch>
            <a:fillRect/>
          </a:stretch>
        </p:blipFill>
        <p:spPr bwMode="auto">
          <a:xfrm>
            <a:off x="979858" y="3747203"/>
            <a:ext cx="2239328" cy="2223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H:\Vyšetření moči\Jita_prednaska\konkrementyB\p6270005.jpg"/>
          <p:cNvPicPr>
            <a:picLocks noChangeAspect="1" noChangeArrowheads="1"/>
          </p:cNvPicPr>
          <p:nvPr/>
        </p:nvPicPr>
        <p:blipFill>
          <a:blip r:embed="rId6" cstate="print"/>
          <a:srcRect l="27551" r="17325"/>
          <a:stretch>
            <a:fillRect/>
          </a:stretch>
        </p:blipFill>
        <p:spPr bwMode="auto">
          <a:xfrm>
            <a:off x="7729608" y="3747203"/>
            <a:ext cx="1667584" cy="2268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Obdélník 10"/>
          <p:cNvSpPr/>
          <p:nvPr/>
        </p:nvSpPr>
        <p:spPr>
          <a:xfrm>
            <a:off x="8061477" y="6276325"/>
            <a:ext cx="1585883" cy="3638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764" dirty="0"/>
              <a:t>krystaly cystinu</a:t>
            </a:r>
          </a:p>
        </p:txBody>
      </p:sp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99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71"/>
    </mc:Choice>
    <mc:Fallback>
      <p:transition spd="slow" advTm="14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r>
              <a:rPr lang="cs-CZ" dirty="0" smtClean="0"/>
              <a:t>Děkuji za možnost převzít a upravit některé snímky z prezentací MUDr. Rajdla a MUDr. Brožové</a:t>
            </a:r>
            <a:endParaRPr lang="cs-CZ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08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01"/>
    </mc:Choice>
    <mc:Fallback>
      <p:transition spd="slow" advTm="46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604010" y="1764665"/>
            <a:ext cx="8911167" cy="746679"/>
          </a:xfrm>
        </p:spPr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pic>
        <p:nvPicPr>
          <p:cNvPr id="4" name="Zástupný symbol pro obsah 3" descr="IMG_52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228600"/>
            <a:ext cx="10693400" cy="7791450"/>
          </a:xfrm>
          <a:prstGeom prst="rect">
            <a:avLst/>
          </a:prstGeom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32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32"/>
    </mc:Choice>
    <mc:Fallback>
      <p:transition spd="slow" advTm="2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0.2|11.5|2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tvjd7aGFynhAi1qSVq3iey"/>
  <p:tag name="TIMING" val="|15.2|3|19.4|5.6|3.7|4.6|7.6|3.2|1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2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3&quot;/&gt;&lt;lineCharCount val=&quot;7&quot;/&gt;&lt;lineCharCount val=&quot;8&quot;/&gt;&lt;lineCharCount val=&quot;4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8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5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1.2|5.3|4.8|1.2|0.8|1.9|3.7|0.7|0.6|0.8|0.9|0.8|1|8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8&quot;/&gt;&lt;lineCharCount val=&quot;6&quot;/&gt;&lt;lineCharCount val=&quot;1&quot;/&gt;&lt;lineCharCount val=&quot;1&quot;/&gt;&lt;lineCharCount val=&quot;6&quot;/&gt;&lt;lineCharCount val=&quot;32&quot;/&gt;&lt;lineCharCount val=&quot;7&quot;/&gt;&lt;lineCharCount val=&quot;39&quot;/&gt;&lt;lineCharCount val=&quot;4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1&quot; col=&quot;1&quot;&gt;&lt;linesCount val=&quot;0&quot;/&gt;&lt;/TableIndex&gt;&lt;TableIndex row=&quot;1&quot; col=&quot;2&quot;&gt;&lt;linesCount val=&quot;0&quot;/&gt;&lt;/TableIndex&gt;&lt;TableIndex row=&quot;1&quot; col=&quot;3&quot;&gt;&lt;linesCount val=&quot;0&quot;/&gt;&lt;/TableIndex&gt;&lt;TableIndex row=&quot;1&quot; col=&quot;4&quot;&gt;&lt;linesCount val=&quot;0&quot;/&gt;&lt;/TableIndex&gt;&lt;TableIndex row=&quot;1&quot; col=&quot;5&quot;&gt;&lt;linesCount val=&quot;0&quot;/&gt;&lt;/TableIndex&gt;&lt;TableIndex row=&quot;1&quot; col=&quot;6&quot;&gt;&lt;linesCount val=&quot;0&quot;/&gt;&lt;/TableIndex&gt;&lt;TableIndex row=&quot;1&quot; col=&quot;7&quot;&gt;&lt;linesCount val=&quot;0&quot;/&gt;&lt;/TableIndex&gt;&lt;TableIndex row=&quot;1&quot; col=&quot;8&quot;&gt;&lt;linesCount val=&quot;0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8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2&quot;/&gt;&lt;/TableIndex&gt;&lt;/ShapeText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4&quot;/&gt;&lt;/TableIndex&gt;&lt;/ShapeText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qEKjTah256QVzxLcEEah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gRCcoclT0iMK7rsSKswsR"/>
  <p:tag name="MMPROD_DELAY" val="0"/>
  <p:tag name="MMPROD_START_TIME" val="0"/>
  <p:tag name="MMPROD_STOP_TIME" val="1"/>
  <p:tag name="MMPROD_FADE_EFFECT_IN" val="0"/>
  <p:tag name="MMPROD_FADE_EFFECT_OUT" val="0"/>
  <p:tag name="MMPROD_FADE_SPEED" val="1"/>
  <p:tag name="MMPROD_MUTE_AUDIO" val="0"/>
  <p:tag name="MMPROD_IS_H264" val="0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hvpiJ386ChoEp7CyKvBkH"/>
  <p:tag name="PRESENTER_SHAPETEXTINFO" val="&lt;ShapeTextInfo&gt;&lt;TableIndex row=&quot;-1&quot; col=&quot;-1&quot;&gt;&lt;linesCount val=&quot;1&quot;/&gt;&lt;lineCharCount val=&quot;2&quot;/&gt;&lt;/TableIndex&gt;&lt;/ShapeText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C6Izm7sXM3JlA6M6siLTF"/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ls1lfcH1RwdbTiz9G0EFu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V3wwLE2jyNq7Kfy1RgfKc"/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8pduwiBKf000xYOJq3ZxY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KLykBF9npK8JV6ih8JIOy"/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7JIAc7PcLEeIFrWbGWBRA"/>
  <p:tag name="PRESENTER_SHAPETEXTINFO" val="&lt;ShapeTextInfo&gt;&lt;TableIndex row=&quot;-1&quot; col=&quot;-1&quot;&gt;&lt;linesCount val=&quot;1&quot;/&gt;&lt;lineCharCount val=&quot;15&quot;/&gt;&lt;/TableIndex&gt;&lt;/ShapeText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SN2Ir9UfP9RkEOB1t1xdY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vdrQlW3MdGPQRUxuGGiwP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QkN7zFsAknhoiPgAOXc3W"/>
  <p:tag name="PRESENTER_SHAPETEXTINFO" val="&lt;ShapeTextInfo&gt;&lt;TableIndex row=&quot;-1&quot; col=&quot;-1&quot;&gt;&lt;linesCount val=&quot;1&quot;/&gt;&lt;lineCharCount val=&quot;5&quot;/&gt;&lt;/TableIndex&gt;&lt;/ShapeText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uNWHuZkRVsEqm63dnnjCm"/>
  <p:tag name="PRESENTER_SHAPETEXTINFO" val="&lt;ShapeTextInfo&gt;&lt;TableIndex row=&quot;-1&quot; col=&quot;-1&quot;&gt;&lt;linesCount val=&quot;2&quot;/&gt;&lt;lineCharCount val=&quot;11&quot;/&gt;&lt;lineCharCount val=&quot;8&quot;/&gt;&lt;/TableIndex&gt;&lt;/ShapeText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6.1|6.9|4.1|1.4|0.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7&quot;/&gt;&lt;lineCharCount val=&quot;51&quot;/&gt;&lt;lineCharCount val=&quot;15&quot;/&gt;&lt;lineCharCount val=&quot;28&quot;/&gt;&lt;lineCharCount val=&quot;38&quot;/&gt;&lt;lineCharCount val=&quot;19&quot;/&gt;&lt;lineCharCount val=&quot;30&quot;/&gt;&lt;lineCharCount val=&quot;45&quot;/&gt;&lt;/TableIndex&gt;&lt;/ShapeText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7|4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&quot;/&gt;&lt;/TableIndex&gt;&lt;/ShapeText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8&quot;/&gt;&lt;lineCharCount val=&quot;4&quot;/&gt;&lt;lineCharCount val=&quot;15&quot;/&gt;&lt;lineCharCount val=&quot;31&quot;/&gt;&lt;lineCharCount val=&quot;10&quot;/&gt;&lt;lineCharCount val=&quot;29&quot;/&gt;&lt;lineCharCount val=&quot;35&quot;/&gt;&lt;lineCharCount val=&quot;30&quot;/&gt;&lt;lineCharCount val=&quot;31&quot;/&gt;&lt;/TableIndex&gt;&lt;/ShapeTextInfo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8&quot;/&gt;&lt;/TableIndex&gt;&lt;/ShapeText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9&quot;/&gt;&lt;lineCharCount val=&quot;15&quot;/&gt;&lt;lineCharCount val=&quot;32&quot;/&gt;&lt;lineCharCount val=&quot;56&quot;/&gt;&lt;lineCharCount val=&quot;55&quot;/&gt;&lt;lineCharCount val=&quot;8&quot;/&gt;&lt;lineCharCount val=&quot;8&quot;/&gt;&lt;lineCharCount val=&quot;48&quot;/&gt;&lt;lineCharCount val=&quot;11&quot;/&gt;&lt;lineCharCount val=&quot;45&quot;/&gt;&lt;/TableIndex&gt;&lt;/ShapeTextInfo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6.8|4.3|6.2|0.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5.6|0.7|4.2|1.9|6.7|10.1|7.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1&quot;/&gt;&lt;/TableIndex&gt;&lt;/ShapeTextInfo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9&quot;/&gt;&lt;lineCharCount val=&quot;10&quot;/&gt;&lt;/TableIndex&gt;&lt;/ShapeTextInfo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2&quot;/&gt;&lt;lineCharCount val=&quot;10&quot;/&gt;&lt;/TableIndex&gt;&lt;/ShapeTextInfo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5&quot;/&gt;&lt;/TableIndex&gt;&lt;/ShapeTextInfo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2&quot;/&gt;&lt;/TableIndex&gt;&lt;/ShapeTextInfo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8&quot;/&gt;&lt;/TableIndex&gt;&lt;/ShapeTextInfo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4&quot;/&gt;&lt;/TableIndex&gt;&lt;/ShapeTextInfo&gt;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4&quot;/&gt;&lt;/TableIndex&gt;&lt;/ShapeTextInfo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8&quot;/&gt;&lt;/TableIndex&gt;&lt;/ShapeTextInfo&gt;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3&quot;/&gt;&lt;lineCharCount val=&quot;25&quot;/&gt;&lt;/TableIndex&gt;&lt;/ShapeTextInfo&gt;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3&quot;/&gt;&lt;/TableIndex&gt;&lt;/ShapeTextInfo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5&quot;/&gt;&lt;/TableIndex&gt;&lt;/ShapeTextInfo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1.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4&quot;/&gt;&lt;lineCharCount val=&quot;43&quot;/&gt;&lt;lineCharCount val=&quot;17&quot;/&gt;&lt;lineCharCount val=&quot;13&quot;/&gt;&lt;lineCharCount val=&quot;16&quot;/&gt;&lt;/TableIndex&gt;&lt;/ShapeTextInfo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5F5866A-4F42-45FD-AB90-69C281447A47}&quot;/&gt;&lt;isInvalidForFieldText val=&quot;0&quot;/&gt;&lt;Image&gt;&lt;filename val=&quot;C:\Users\rajdl\AppData\Local\Temp\PR\data\asimages\{B5F5866A-4F42-45FD-AB90-69C281447A47}_19.png&quot;/&gt;&lt;left val=&quot;320&quot;/&gt;&lt;top val=&quot;207&quot;/&gt;&lt;width val=&quot;357&quot;/&gt;&lt;height val=&quot;267&quot;/&gt;&lt;hasText val=&quot;1&quot;/&gt;&lt;/Image&gt;&lt;/ThreeDShapeInfo&gt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2.6|9.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8&quot;/&gt;&lt;/TableIndex&gt;&lt;/ShapeTextInfo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2&quot;/&gt;&lt;lineCharCount val=&quot;11&quot;/&gt;&lt;lineCharCount val=&quot;13&quot;/&gt;&lt;lineCharCount val=&quot;10&quot;/&gt;&lt;lineCharCount val=&quot;18&quot;/&gt;&lt;lineCharCount val=&quot;9&quot;/&gt;&lt;lineCharCount val=&quot;27&quot;/&gt;&lt;lineCharCount val=&quot;15&quot;/&gt;&lt;lineCharCount val=&quot;10&quot;/&gt;&lt;lineCharCount val=&quot;18&quot;/&gt;&lt;lineCharCount val=&quot;18&quot;/&gt;&lt;lineCharCount val=&quot;20&quot;/&gt;&lt;lineCharCount val=&quot;15&quot;/&gt;&lt;/TableIndex&gt;&lt;/ShapeTextInfo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B9C9842-FEBF-4617-B320-9F96EFC2FA92}&quot;/&gt;&lt;isInvalidForFieldText val=&quot;0&quot;/&gt;&lt;Image&gt;&lt;filename val=&quot;C:\Users\rajdl\AppData\Local\Temp\PR\data\asimages\{BB9C9842-FEBF-4617-B320-9F96EFC2FA92}_21.png&quot;/&gt;&lt;left val=&quot;393&quot;/&gt;&lt;top val=&quot;293&quot;/&gt;&lt;width val=&quot;324&quot;/&gt;&lt;height val=&quot;243&quot;/&gt;&lt;hasText val=&quot;1&quot;/&gt;&lt;/Image&gt;&lt;/ThreeDShapeInfo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1.3|2|9.2|7.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3DB2338-D378-4D82-B3E2-50A69FBBB8B2}&quot;/&gt;&lt;isInvalidForFieldText val=&quot;0&quot;/&gt;&lt;Image&gt;&lt;filename val=&quot;C:\Users\rajdl\AppData\Local\Temp\PR\data\asimages\{C3DB2338-D378-4D82-B3E2-50A69FBBB8B2}_22.png&quot;/&gt;&lt;left val=&quot;429&quot;/&gt;&lt;top val=&quot;69&quot;/&gt;&lt;width val=&quot;253&quot;/&gt;&lt;height val=&quot;189&quot;/&gt;&lt;hasText val=&quot;1&quot;/&gt;&lt;/Image&gt;&lt;/ThreeDShapeInfo&gt;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5&quot;/&gt;&lt;/TableIndex&gt;&lt;/ShapeTextInfo&gt;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2&quot;/&gt;&lt;lineCharCount val=&quot;22&quot;/&gt;&lt;lineCharCount val=&quot;8&quot;/&gt;&lt;lineCharCount val=&quot;29&quot;/&gt;&lt;lineCharCount val=&quot;25&quot;/&gt;&lt;lineCharCount val=&quot;9&quot;/&gt;&lt;lineCharCount val=&quot;27&quot;/&gt;&lt;lineCharCount val=&quot;12&quot;/&gt;&lt;lineCharCount val=&quot;24&quot;/&gt;&lt;lineCharCount val=&quot;7&quot;/&gt;&lt;lineCharCount val=&quot;8&quot;/&gt;&lt;lineCharCount val=&quot;22&quot;/&gt;&lt;lineCharCount val=&quot;15&quot;/&gt;&lt;/TableIndex&gt;&lt;/ShapeTextInfo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996B3D1-7490-4BB4-9B45-5671812A90F6}&quot;/&gt;&lt;isInvalidForFieldText val=&quot;0&quot;/&gt;&lt;Image&gt;&lt;filename val=&quot;C:\Users\rajdl\AppData\Local\Temp\PR\data\asimages\{F996B3D1-7490-4BB4-9B45-5671812A90F6}_22.png&quot;/&gt;&lt;left val=&quot;450&quot;/&gt;&lt;top val=&quot;221&quot;/&gt;&lt;width val=&quot;261&quot;/&gt;&lt;height val=&quot;196&quot;/&gt;&lt;hasText val=&quot;1&quot;/&gt;&lt;/Image&gt;&lt;/ThreeDShapeInfo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EA25F41-52DF-41F2-BDE3-61A79488B63E}&quot;/&gt;&lt;isInvalidForFieldText val=&quot;0&quot;/&gt;&lt;Image&gt;&lt;filename val=&quot;C:\Users\rajdl\AppData\Local\Temp\PR\data\asimages\{CEA25F41-52DF-41F2-BDE3-61A79488B63E}_22.png&quot;/&gt;&lt;left val=&quot;308&quot;/&gt;&lt;top val=&quot;338&quot;/&gt;&lt;width val=&quot;261&quot;/&gt;&lt;height val=&quot;195&quot;/&gt;&lt;hasText val=&quot;1&quot;/&gt;&lt;/Image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1452</Words>
  <Application>Microsoft Office PowerPoint</Application>
  <PresentationFormat>Vlastní</PresentationFormat>
  <Paragraphs>299</Paragraphs>
  <Slides>34</Slides>
  <Notes>10</Notes>
  <HiddenSlides>0</HiddenSlides>
  <MMClips>34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8" baseType="lpstr">
      <vt:lpstr>Arial</vt:lpstr>
      <vt:lpstr>Calibri</vt:lpstr>
      <vt:lpstr>Wingdings</vt:lpstr>
      <vt:lpstr>Office Theme</vt:lpstr>
      <vt:lpstr>Prezentace aplikace PowerPoint</vt:lpstr>
      <vt:lpstr>Základní vyšetření moči</vt:lpstr>
      <vt:lpstr>Chemické vyšetření moči</vt:lpstr>
      <vt:lpstr>Preanalytika</vt:lpstr>
      <vt:lpstr>Vzhled a „prvotní dojem“</vt:lpstr>
      <vt:lpstr>Prezentace aplikace PowerPoint</vt:lpstr>
      <vt:lpstr>Chemické vyšetření moči</vt:lpstr>
      <vt:lpstr>Specifická hmotnost</vt:lpstr>
      <vt:lpstr>pH</vt:lpstr>
      <vt:lpstr>Leukocyty, nitrity</vt:lpstr>
      <vt:lpstr>Bílkovina v moči (proteinurie)</vt:lpstr>
      <vt:lpstr>Bílkovina v moči…fyziologický výskyt</vt:lpstr>
      <vt:lpstr>Bílkovina v moči (proteinurie)</vt:lpstr>
      <vt:lpstr>Prerenální proteinurie</vt:lpstr>
      <vt:lpstr>Subrenální proteinurie</vt:lpstr>
      <vt:lpstr>Renální proteinurie</vt:lpstr>
      <vt:lpstr>Prezentace aplikace PowerPoint</vt:lpstr>
      <vt:lpstr>Proteinurie</vt:lpstr>
      <vt:lpstr>Renální proteinurie</vt:lpstr>
      <vt:lpstr>Renální proteinurie II.</vt:lpstr>
      <vt:lpstr>Hematurie</vt:lpstr>
      <vt:lpstr>Hematurie - rozdělení</vt:lpstr>
      <vt:lpstr>Prezentace aplikace PowerPoint</vt:lpstr>
      <vt:lpstr>Ketonurie</vt:lpstr>
      <vt:lpstr>Glykosurie </vt:lpstr>
      <vt:lpstr>Glykosurie</vt:lpstr>
      <vt:lpstr>Žlučová barviva v moči</vt:lpstr>
      <vt:lpstr>Vyšetření močového sedimentu</vt:lpstr>
      <vt:lpstr>Erytrocyty</vt:lpstr>
      <vt:lpstr>Epitelie</vt:lpstr>
      <vt:lpstr>Válce</vt:lpstr>
      <vt:lpstr>Urolitiáza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Broz Pavel</cp:lastModifiedBy>
  <cp:revision>22</cp:revision>
  <dcterms:created xsi:type="dcterms:W3CDTF">2017-03-15T11:07:40Z</dcterms:created>
  <dcterms:modified xsi:type="dcterms:W3CDTF">2022-09-19T13:28:32Z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