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26"/>
  </p:notesMasterIdLst>
  <p:sldIdLst>
    <p:sldId id="280" r:id="rId2"/>
    <p:sldId id="356" r:id="rId3"/>
    <p:sldId id="284" r:id="rId4"/>
    <p:sldId id="337" r:id="rId5"/>
    <p:sldId id="338" r:id="rId6"/>
    <p:sldId id="339" r:id="rId7"/>
    <p:sldId id="340" r:id="rId8"/>
    <p:sldId id="341" r:id="rId9"/>
    <p:sldId id="342" r:id="rId10"/>
    <p:sldId id="348" r:id="rId11"/>
    <p:sldId id="343" r:id="rId12"/>
    <p:sldId id="344" r:id="rId13"/>
    <p:sldId id="345" r:id="rId14"/>
    <p:sldId id="349" r:id="rId15"/>
    <p:sldId id="346" r:id="rId16"/>
    <p:sldId id="347" r:id="rId17"/>
    <p:sldId id="350" r:id="rId18"/>
    <p:sldId id="351" r:id="rId19"/>
    <p:sldId id="352" r:id="rId20"/>
    <p:sldId id="353" r:id="rId21"/>
    <p:sldId id="354" r:id="rId22"/>
    <p:sldId id="355" r:id="rId23"/>
    <p:sldId id="372" r:id="rId24"/>
    <p:sldId id="270" r:id="rId25"/>
  </p:sldIdLst>
  <p:sldSz cx="9144000" cy="6858000" type="screen4x3"/>
  <p:notesSz cx="6797675" cy="9926638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0D7D92-E8EB-47C9-8353-A5B107245D08}" v="1" dt="2022-12-22T10:41:08.7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37" autoAdjust="0"/>
    <p:restoredTop sz="96340" autoAdjust="0"/>
  </p:normalViewPr>
  <p:slideViewPr>
    <p:cSldViewPr>
      <p:cViewPr>
        <p:scale>
          <a:sx n="125" d="100"/>
          <a:sy n="125" d="100"/>
        </p:scale>
        <p:origin x="1374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vel Masopust" userId="22bed1e6fdd9d429" providerId="LiveId" clId="{600D7D92-E8EB-47C9-8353-A5B107245D08}"/>
    <pc:docChg chg="modSld">
      <pc:chgData name="Pavel Masopust" userId="22bed1e6fdd9d429" providerId="LiveId" clId="{600D7D92-E8EB-47C9-8353-A5B107245D08}" dt="2022-12-22T10:52:00.556" v="82" actId="2"/>
      <pc:docMkLst>
        <pc:docMk/>
      </pc:docMkLst>
      <pc:sldChg chg="modSp mod">
        <pc:chgData name="Pavel Masopust" userId="22bed1e6fdd9d429" providerId="LiveId" clId="{600D7D92-E8EB-47C9-8353-A5B107245D08}" dt="2022-12-22T10:50:41.385" v="34" actId="2"/>
        <pc:sldMkLst>
          <pc:docMk/>
          <pc:sldMk cId="0" sldId="280"/>
        </pc:sldMkLst>
        <pc:spChg chg="mod">
          <ac:chgData name="Pavel Masopust" userId="22bed1e6fdd9d429" providerId="LiveId" clId="{600D7D92-E8EB-47C9-8353-A5B107245D08}" dt="2022-12-22T10:50:41.385" v="34" actId="2"/>
          <ac:spMkLst>
            <pc:docMk/>
            <pc:sldMk cId="0" sldId="280"/>
            <ac:spMk id="3077" creationId="{5044A833-3CB8-4552-A052-790AA88BE4E9}"/>
          </ac:spMkLst>
        </pc:spChg>
      </pc:sldChg>
      <pc:sldChg chg="modSp mod">
        <pc:chgData name="Pavel Masopust" userId="22bed1e6fdd9d429" providerId="LiveId" clId="{600D7D92-E8EB-47C9-8353-A5B107245D08}" dt="2022-12-22T10:51:30.186" v="57" actId="2"/>
        <pc:sldMkLst>
          <pc:docMk/>
          <pc:sldMk cId="3543724991" sldId="337"/>
        </pc:sldMkLst>
        <pc:spChg chg="mod">
          <ac:chgData name="Pavel Masopust" userId="22bed1e6fdd9d429" providerId="LiveId" clId="{600D7D92-E8EB-47C9-8353-A5B107245D08}" dt="2022-12-22T10:51:30.186" v="57" actId="2"/>
          <ac:spMkLst>
            <pc:docMk/>
            <pc:sldMk cId="3543724991" sldId="337"/>
            <ac:spMk id="4099" creationId="{355CA9DF-2B47-4D02-A0E7-0EA640C493C6}"/>
          </ac:spMkLst>
        </pc:spChg>
      </pc:sldChg>
      <pc:sldChg chg="modSp mod">
        <pc:chgData name="Pavel Masopust" userId="22bed1e6fdd9d429" providerId="LiveId" clId="{600D7D92-E8EB-47C9-8353-A5B107245D08}" dt="2022-12-22T10:51:31.474" v="58" actId="2"/>
        <pc:sldMkLst>
          <pc:docMk/>
          <pc:sldMk cId="2272342066" sldId="338"/>
        </pc:sldMkLst>
        <pc:spChg chg="mod">
          <ac:chgData name="Pavel Masopust" userId="22bed1e6fdd9d429" providerId="LiveId" clId="{600D7D92-E8EB-47C9-8353-A5B107245D08}" dt="2022-12-22T10:51:31.474" v="58" actId="2"/>
          <ac:spMkLst>
            <pc:docMk/>
            <pc:sldMk cId="2272342066" sldId="338"/>
            <ac:spMk id="4099" creationId="{355CA9DF-2B47-4D02-A0E7-0EA640C493C6}"/>
          </ac:spMkLst>
        </pc:spChg>
      </pc:sldChg>
      <pc:sldChg chg="modSp mod">
        <pc:chgData name="Pavel Masopust" userId="22bed1e6fdd9d429" providerId="LiveId" clId="{600D7D92-E8EB-47C9-8353-A5B107245D08}" dt="2022-12-22T10:51:36.737" v="61" actId="2"/>
        <pc:sldMkLst>
          <pc:docMk/>
          <pc:sldMk cId="88317464" sldId="339"/>
        </pc:sldMkLst>
        <pc:spChg chg="mod">
          <ac:chgData name="Pavel Masopust" userId="22bed1e6fdd9d429" providerId="LiveId" clId="{600D7D92-E8EB-47C9-8353-A5B107245D08}" dt="2022-12-22T10:51:36.737" v="61" actId="2"/>
          <ac:spMkLst>
            <pc:docMk/>
            <pc:sldMk cId="88317464" sldId="339"/>
            <ac:spMk id="4099" creationId="{355CA9DF-2B47-4D02-A0E7-0EA640C493C6}"/>
          </ac:spMkLst>
        </pc:spChg>
      </pc:sldChg>
      <pc:sldChg chg="modSp mod">
        <pc:chgData name="Pavel Masopust" userId="22bed1e6fdd9d429" providerId="LiveId" clId="{600D7D92-E8EB-47C9-8353-A5B107245D08}" dt="2022-12-22T10:52:00.556" v="82" actId="2"/>
        <pc:sldMkLst>
          <pc:docMk/>
          <pc:sldMk cId="3856280425" sldId="340"/>
        </pc:sldMkLst>
        <pc:spChg chg="mod">
          <ac:chgData name="Pavel Masopust" userId="22bed1e6fdd9d429" providerId="LiveId" clId="{600D7D92-E8EB-47C9-8353-A5B107245D08}" dt="2022-12-22T10:52:00.556" v="82" actId="2"/>
          <ac:spMkLst>
            <pc:docMk/>
            <pc:sldMk cId="3856280425" sldId="340"/>
            <ac:spMk id="4099" creationId="{355CA9DF-2B47-4D02-A0E7-0EA640C493C6}"/>
          </ac:spMkLst>
        </pc:spChg>
      </pc:sldChg>
      <pc:sldChg chg="modSp mod">
        <pc:chgData name="Pavel Masopust" userId="22bed1e6fdd9d429" providerId="LiveId" clId="{600D7D92-E8EB-47C9-8353-A5B107245D08}" dt="2022-12-22T10:39:59.362" v="14" actId="20577"/>
        <pc:sldMkLst>
          <pc:docMk/>
          <pc:sldMk cId="4247829734" sldId="344"/>
        </pc:sldMkLst>
        <pc:spChg chg="mod">
          <ac:chgData name="Pavel Masopust" userId="22bed1e6fdd9d429" providerId="LiveId" clId="{600D7D92-E8EB-47C9-8353-A5B107245D08}" dt="2022-12-22T10:39:59.362" v="14" actId="20577"/>
          <ac:spMkLst>
            <pc:docMk/>
            <pc:sldMk cId="4247829734" sldId="344"/>
            <ac:spMk id="4099" creationId="{355CA9DF-2B47-4D02-A0E7-0EA640C493C6}"/>
          </ac:spMkLst>
        </pc:spChg>
      </pc:sldChg>
      <pc:sldChg chg="modSp mod">
        <pc:chgData name="Pavel Masopust" userId="22bed1e6fdd9d429" providerId="LiveId" clId="{600D7D92-E8EB-47C9-8353-A5B107245D08}" dt="2022-12-22T10:40:10.667" v="18" actId="20577"/>
        <pc:sldMkLst>
          <pc:docMk/>
          <pc:sldMk cId="847368021" sldId="346"/>
        </pc:sldMkLst>
        <pc:spChg chg="mod">
          <ac:chgData name="Pavel Masopust" userId="22bed1e6fdd9d429" providerId="LiveId" clId="{600D7D92-E8EB-47C9-8353-A5B107245D08}" dt="2022-12-22T10:40:10.667" v="18" actId="20577"/>
          <ac:spMkLst>
            <pc:docMk/>
            <pc:sldMk cId="847368021" sldId="346"/>
            <ac:spMk id="10" creationId="{355CA9DF-2B47-4D02-A0E7-0EA640C493C6}"/>
          </ac:spMkLst>
        </pc:spChg>
      </pc:sldChg>
      <pc:sldChg chg="modSp mod">
        <pc:chgData name="Pavel Masopust" userId="22bed1e6fdd9d429" providerId="LiveId" clId="{600D7D92-E8EB-47C9-8353-A5B107245D08}" dt="2022-12-22T10:49:22.539" v="26" actId="20577"/>
        <pc:sldMkLst>
          <pc:docMk/>
          <pc:sldMk cId="4028463576" sldId="347"/>
        </pc:sldMkLst>
        <pc:spChg chg="mod">
          <ac:chgData name="Pavel Masopust" userId="22bed1e6fdd9d429" providerId="LiveId" clId="{600D7D92-E8EB-47C9-8353-A5B107245D08}" dt="2022-12-22T10:49:22.539" v="26" actId="20577"/>
          <ac:spMkLst>
            <pc:docMk/>
            <pc:sldMk cId="4028463576" sldId="347"/>
            <ac:spMk id="10" creationId="{355CA9DF-2B47-4D02-A0E7-0EA640C493C6}"/>
          </ac:spMkLst>
        </pc:spChg>
      </pc:sldChg>
      <pc:sldChg chg="modSp mod">
        <pc:chgData name="Pavel Masopust" userId="22bed1e6fdd9d429" providerId="LiveId" clId="{600D7D92-E8EB-47C9-8353-A5B107245D08}" dt="2022-12-22T10:50:59.501" v="36" actId="790"/>
        <pc:sldMkLst>
          <pc:docMk/>
          <pc:sldMk cId="3018293478" sldId="356"/>
        </pc:sldMkLst>
        <pc:spChg chg="mod">
          <ac:chgData name="Pavel Masopust" userId="22bed1e6fdd9d429" providerId="LiveId" clId="{600D7D92-E8EB-47C9-8353-A5B107245D08}" dt="2022-12-22T10:50:59.501" v="36" actId="790"/>
          <ac:spMkLst>
            <pc:docMk/>
            <pc:sldMk cId="3018293478" sldId="356"/>
            <ac:spMk id="3077" creationId="{5044A833-3CB8-4552-A052-790AA88BE4E9}"/>
          </ac:spMkLst>
        </pc:spChg>
      </pc:sldChg>
      <pc:sldChg chg="modSp mod">
        <pc:chgData name="Pavel Masopust" userId="22bed1e6fdd9d429" providerId="LiveId" clId="{600D7D92-E8EB-47C9-8353-A5B107245D08}" dt="2022-12-22T10:41:21.492" v="24" actId="255"/>
        <pc:sldMkLst>
          <pc:docMk/>
          <pc:sldMk cId="797285816" sldId="372"/>
        </pc:sldMkLst>
        <pc:spChg chg="mod">
          <ac:chgData name="Pavel Masopust" userId="22bed1e6fdd9d429" providerId="LiveId" clId="{600D7D92-E8EB-47C9-8353-A5B107245D08}" dt="2022-12-22T10:39:08.707" v="13" actId="20577"/>
          <ac:spMkLst>
            <pc:docMk/>
            <pc:sldMk cId="797285816" sldId="372"/>
            <ac:spMk id="2" creationId="{F15944BE-8B6D-17CA-ECC5-BE2A8316B785}"/>
          </ac:spMkLst>
        </pc:spChg>
        <pc:spChg chg="mod">
          <ac:chgData name="Pavel Masopust" userId="22bed1e6fdd9d429" providerId="LiveId" clId="{600D7D92-E8EB-47C9-8353-A5B107245D08}" dt="2022-12-22T10:41:21.492" v="24" actId="255"/>
          <ac:spMkLst>
            <pc:docMk/>
            <pc:sldMk cId="797285816" sldId="372"/>
            <ac:spMk id="3" creationId="{2DE7C50C-AFE0-DAD8-BA8F-A92ADC812CD4}"/>
          </ac:spMkLst>
        </pc:spChg>
      </pc:sldChg>
    </pc:docChg>
  </pc:docChgLst>
  <pc:docChgLst>
    <pc:chgData name="Pavel Masopust" userId="22bed1e6fdd9d429" providerId="LiveId" clId="{4EB814CF-A627-4CA2-8AFF-931CE6B42B40}"/>
    <pc:docChg chg="custSel modSld">
      <pc:chgData name="Pavel Masopust" userId="22bed1e6fdd9d429" providerId="LiveId" clId="{4EB814CF-A627-4CA2-8AFF-931CE6B42B40}" dt="2021-09-01T13:14:17.598" v="78" actId="6549"/>
      <pc:docMkLst>
        <pc:docMk/>
      </pc:docMkLst>
      <pc:sldChg chg="modSp mod">
        <pc:chgData name="Pavel Masopust" userId="22bed1e6fdd9d429" providerId="LiveId" clId="{4EB814CF-A627-4CA2-8AFF-931CE6B42B40}" dt="2021-09-01T13:14:17.598" v="78" actId="6549"/>
        <pc:sldMkLst>
          <pc:docMk/>
          <pc:sldMk cId="0" sldId="280"/>
        </pc:sldMkLst>
        <pc:spChg chg="mod">
          <ac:chgData name="Pavel Masopust" userId="22bed1e6fdd9d429" providerId="LiveId" clId="{4EB814CF-A627-4CA2-8AFF-931CE6B42B40}" dt="2021-09-01T13:14:17.598" v="78" actId="6549"/>
          <ac:spMkLst>
            <pc:docMk/>
            <pc:sldMk cId="0" sldId="280"/>
            <ac:spMk id="3077" creationId="{5044A833-3CB8-4552-A052-790AA88BE4E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F3A83E-DA1B-436C-8600-10C51F92F820}" type="datetimeFigureOut">
              <a:rPr lang="cs-CZ" smtClean="0"/>
              <a:t>24.01.2023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8227B-C453-4E59-A1C5-9EC1CEB532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4141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90830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710001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225496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764306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390263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84031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28206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50891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48259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09778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23986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01696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778986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65070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39968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23913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33601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99849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61278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8492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1135C7A4-829D-4F19-99F3-96E21E856AE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AF1712FE-18DB-4E17-9385-2904C011D9B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cs-CZ" sz="2400"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3A89A381-689A-40E4-9B14-A842D295699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7" name="Group 5">
              <a:extLst>
                <a:ext uri="{FF2B5EF4-FFF2-40B4-BE49-F238E27FC236}">
                  <a16:creationId xmlns:a16="http://schemas.microsoft.com/office/drawing/2014/main" id="{251FA2F7-E332-4C95-A87F-1D0BAA1830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>
                <a:extLst>
                  <a:ext uri="{FF2B5EF4-FFF2-40B4-BE49-F238E27FC236}">
                    <a16:creationId xmlns:a16="http://schemas.microsoft.com/office/drawing/2014/main" id="{90CD3DC5-14B1-48AD-8503-E3AFA94D4C5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Rectangle 7">
                <a:extLst>
                  <a:ext uri="{FF2B5EF4-FFF2-40B4-BE49-F238E27FC236}">
                    <a16:creationId xmlns:a16="http://schemas.microsoft.com/office/drawing/2014/main" id="{95D85B46-B3DD-42A7-A069-E7E8DC96FE2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" name="Rectangle 8">
                <a:extLst>
                  <a:ext uri="{FF2B5EF4-FFF2-40B4-BE49-F238E27FC236}">
                    <a16:creationId xmlns:a16="http://schemas.microsoft.com/office/drawing/2014/main" id="{212EA724-30A9-4957-8745-FDCE39F3144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9">
                <a:extLst>
                  <a:ext uri="{FF2B5EF4-FFF2-40B4-BE49-F238E27FC236}">
                    <a16:creationId xmlns:a16="http://schemas.microsoft.com/office/drawing/2014/main" id="{AC47783A-7554-46A3-A6E4-5445FB6F777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Rectangle 10">
                <a:extLst>
                  <a:ext uri="{FF2B5EF4-FFF2-40B4-BE49-F238E27FC236}">
                    <a16:creationId xmlns:a16="http://schemas.microsoft.com/office/drawing/2014/main" id="{3872BAC0-0C99-4C71-8EFD-3C8BF9AAE2E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Rectangle 11">
                <a:extLst>
                  <a:ext uri="{FF2B5EF4-FFF2-40B4-BE49-F238E27FC236}">
                    <a16:creationId xmlns:a16="http://schemas.microsoft.com/office/drawing/2014/main" id="{CCE3743F-51AD-4B3E-999C-372329DF349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" name="Rectangle 12">
                <a:extLst>
                  <a:ext uri="{FF2B5EF4-FFF2-40B4-BE49-F238E27FC236}">
                    <a16:creationId xmlns:a16="http://schemas.microsoft.com/office/drawing/2014/main" id="{2B08347B-7E76-4B57-8DCB-9585E21DCF8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" name="Rectangle 13">
                <a:extLst>
                  <a:ext uri="{FF2B5EF4-FFF2-40B4-BE49-F238E27FC236}">
                    <a16:creationId xmlns:a16="http://schemas.microsoft.com/office/drawing/2014/main" id="{D9FD4E5A-EB0C-4FE7-AC3B-8661FBA27C1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" name="Rectangle 14">
                <a:extLst>
                  <a:ext uri="{FF2B5EF4-FFF2-40B4-BE49-F238E27FC236}">
                    <a16:creationId xmlns:a16="http://schemas.microsoft.com/office/drawing/2014/main" id="{C6026B83-FB71-4FD9-8AFA-1BAD02ED158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Rectangle 15">
                <a:extLst>
                  <a:ext uri="{FF2B5EF4-FFF2-40B4-BE49-F238E27FC236}">
                    <a16:creationId xmlns:a16="http://schemas.microsoft.com/office/drawing/2014/main" id="{34E95F79-F2C6-4CEC-BFC1-051523F99D1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6555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cs-CZ" altLang="cs-CZ" noProof="0"/>
              <a:t>Klepnutím lze upravit styl předlohy nadpisů.</a:t>
            </a:r>
          </a:p>
        </p:txBody>
      </p:sp>
      <p:sp>
        <p:nvSpPr>
          <p:cNvPr id="6555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400"/>
            </a:lvl1pPr>
          </a:lstStyle>
          <a:p>
            <a:pPr lvl="0"/>
            <a:r>
              <a:rPr lang="cs-CZ" altLang="cs-CZ" noProof="0"/>
              <a:t>Klepnutím lze upravit styl předlohy podnadpisů.</a:t>
            </a: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BD662287-0349-4119-8214-6AD1E02A51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19" name="Rectangle 17">
            <a:extLst>
              <a:ext uri="{FF2B5EF4-FFF2-40B4-BE49-F238E27FC236}">
                <a16:creationId xmlns:a16="http://schemas.microsoft.com/office/drawing/2014/main" id="{5C2E7112-FB78-439B-A6CD-47FF7D463F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762F6F3B-8323-47F1-AC33-FA7237A3F8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6EB323-C8DB-48E4-BA6D-6F11FE5C476E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49597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B6CC654-0648-4181-8F8B-BA0144D10A0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506DDA8-5BC0-4806-AAF9-69E9545705B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993628-A44A-4A1F-BF27-B22C103E2E99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ECEEC2BA-B894-4018-9063-D05955FF912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7209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E4736BC-4CD5-4AB2-B2BF-B0764F09CFF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CBE9118-2B8A-485A-9E1C-31B90CF9DAE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DA4BF5-1341-406A-A7A4-CB27413ACD8A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E10568E7-E1EF-474D-81AF-FE7E64DE848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35580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BA64968-8AA4-4D79-8BE9-9BF7067157E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6FEE8AD-C2DA-447B-9B5A-7022D75F1AC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8D5709-AE76-40FE-9BDE-5BF71E285B2D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AD6E966C-7BF2-4EAA-BB83-EA93FCD5F3F7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08669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99334527-C1EA-426F-A103-24F62AEB086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528A130-4DA6-4FE0-92EE-09A8814F6AD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5C8437-8F6E-4223-9415-7DC9FDBFC8C1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9" name="Rectangle 16">
            <a:extLst>
              <a:ext uri="{FF2B5EF4-FFF2-40B4-BE49-F238E27FC236}">
                <a16:creationId xmlns:a16="http://schemas.microsoft.com/office/drawing/2014/main" id="{786335C1-1715-45C7-B7A6-5C1285316B16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18974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7F0B27-3742-4161-B4AA-77C1E744427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EEE98D-2A59-4D32-9E27-C4A51629747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992520-34B1-461C-A398-82D761A50059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618E2724-3BB7-4AF5-8354-FFC0BA23BAD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92114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F65A358D-966F-4FB7-BFF3-3F5218A68B1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0BAC16F-7B1D-49B8-AFA8-C484954F7EA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4A02D6-109C-4F92-8807-4EFCDACD0F47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4" name="Rectangle 16">
            <a:extLst>
              <a:ext uri="{FF2B5EF4-FFF2-40B4-BE49-F238E27FC236}">
                <a16:creationId xmlns:a16="http://schemas.microsoft.com/office/drawing/2014/main" id="{4EC10669-11C8-4B0F-82D8-3E04E06DE19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35568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F3C1BFA-9E26-47C4-98C1-65E91022950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D89C25C-6A3C-4A63-A5A8-8463C62060C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430C6-C6A8-46CE-8433-1E98DD1122CB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92FF121C-4CCC-4312-AC98-1F469AD910A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1565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8DDA911-C5DD-47B3-9E6D-443C3EE60A9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36AA0D0-0466-4A39-80AE-90F3D28C4D9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D8E62A-8ACA-478B-B167-4E859F4CEC5D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2D2FDD6D-18E7-44AB-91DA-CA83846B324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57226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0F0686E-D9FA-4E9A-9AA3-80D36103245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0B56756-2DB0-4509-8536-FA769D2E066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FE80D7-D854-4896-9A44-D60BD19B19AB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292E105B-542C-41B5-A25F-049A244F8CF2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38272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63B84A5-6792-49FC-8294-DD57375519B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8A01FDE-A310-49DA-BB03-7460F54AB8B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512864-A88F-4CCA-B784-D3840F00F05C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1BE3ADEC-17C8-4B9C-A266-CE19DC16932C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30741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261B4723-B7AA-4AEA-8EFB-3F2F964C51A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70A2176E-6C2F-4852-9209-060528A7006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anose="020B0A04020102020204" pitchFamily="34" charset="0"/>
              </a:defRPr>
            </a:lvl1pPr>
          </a:lstStyle>
          <a:p>
            <a:fld id="{98D3CCFA-C4DE-4D56-B6B6-EE40EC45DE94}" type="slidenum">
              <a:rPr lang="cs-CZ" altLang="cs-CZ"/>
              <a:pPr/>
              <a:t>‹#›</a:t>
            </a:fld>
            <a:endParaRPr lang="cs-CZ" altLang="cs-CZ"/>
          </a:p>
        </p:txBody>
      </p:sp>
      <p:grpSp>
        <p:nvGrpSpPr>
          <p:cNvPr id="1028" name="Group 4">
            <a:extLst>
              <a:ext uri="{FF2B5EF4-FFF2-40B4-BE49-F238E27FC236}">
                <a16:creationId xmlns:a16="http://schemas.microsoft.com/office/drawing/2014/main" id="{BF851480-193A-43B4-8FF7-E3285CFEDEA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>
              <a:extLst>
                <a:ext uri="{FF2B5EF4-FFF2-40B4-BE49-F238E27FC236}">
                  <a16:creationId xmlns:a16="http://schemas.microsoft.com/office/drawing/2014/main" id="{3E2480D6-D7C3-4EE7-8C35-86C5DADBB5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cs-CZ" sz="2400">
                <a:latin typeface="Times New Roman" panose="02020603050405020304" pitchFamily="18" charset="0"/>
              </a:endParaRPr>
            </a:p>
          </p:txBody>
        </p:sp>
        <p:sp>
          <p:nvSpPr>
            <p:cNvPr id="1033" name="Rectangle 6">
              <a:extLst>
                <a:ext uri="{FF2B5EF4-FFF2-40B4-BE49-F238E27FC236}">
                  <a16:creationId xmlns:a16="http://schemas.microsoft.com/office/drawing/2014/main" id="{D93DAB62-CE8B-4F76-83E1-F1FB70F958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 sz="2400">
                <a:latin typeface="Times New Roman" panose="02020603050405020304" pitchFamily="18" charset="0"/>
              </a:endParaRPr>
            </a:p>
          </p:txBody>
        </p:sp>
        <p:sp>
          <p:nvSpPr>
            <p:cNvPr id="1034" name="Rectangle 7">
              <a:extLst>
                <a:ext uri="{FF2B5EF4-FFF2-40B4-BE49-F238E27FC236}">
                  <a16:creationId xmlns:a16="http://schemas.microsoft.com/office/drawing/2014/main" id="{7F6E54E1-6996-444C-83A7-E7B3B52EC7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>
                <a:solidFill>
                  <a:schemeClr val="hlink"/>
                </a:solidFill>
              </a:endParaRPr>
            </a:p>
          </p:txBody>
        </p:sp>
        <p:sp>
          <p:nvSpPr>
            <p:cNvPr id="1035" name="Rectangle 8">
              <a:extLst>
                <a:ext uri="{FF2B5EF4-FFF2-40B4-BE49-F238E27FC236}">
                  <a16:creationId xmlns:a16="http://schemas.microsoft.com/office/drawing/2014/main" id="{38E66342-4D0B-4F35-902C-94085B67D6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>
                <a:solidFill>
                  <a:schemeClr val="hlink"/>
                </a:solidFill>
              </a:endParaRPr>
            </a:p>
          </p:txBody>
        </p:sp>
        <p:sp>
          <p:nvSpPr>
            <p:cNvPr id="1036" name="Rectangle 9">
              <a:extLst>
                <a:ext uri="{FF2B5EF4-FFF2-40B4-BE49-F238E27FC236}">
                  <a16:creationId xmlns:a16="http://schemas.microsoft.com/office/drawing/2014/main" id="{56352FFA-E8B2-4F8A-AC50-E737CFCC29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>
                <a:solidFill>
                  <a:schemeClr val="accent2"/>
                </a:solidFill>
              </a:endParaRPr>
            </a:p>
          </p:txBody>
        </p:sp>
        <p:sp>
          <p:nvSpPr>
            <p:cNvPr id="1037" name="Rectangle 10">
              <a:extLst>
                <a:ext uri="{FF2B5EF4-FFF2-40B4-BE49-F238E27FC236}">
                  <a16:creationId xmlns:a16="http://schemas.microsoft.com/office/drawing/2014/main" id="{48C759DF-739B-41A5-A2A2-9FE6FB0282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>
                <a:solidFill>
                  <a:schemeClr val="hlink"/>
                </a:solidFill>
              </a:endParaRPr>
            </a:p>
          </p:txBody>
        </p:sp>
        <p:sp>
          <p:nvSpPr>
            <p:cNvPr id="1038" name="Rectangle 11">
              <a:extLst>
                <a:ext uri="{FF2B5EF4-FFF2-40B4-BE49-F238E27FC236}">
                  <a16:creationId xmlns:a16="http://schemas.microsoft.com/office/drawing/2014/main" id="{192D3945-96E6-479C-83B1-042E2E7E33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 sz="2400">
                <a:latin typeface="Times New Roman" panose="02020603050405020304" pitchFamily="18" charset="0"/>
              </a:endParaRPr>
            </a:p>
          </p:txBody>
        </p:sp>
        <p:sp>
          <p:nvSpPr>
            <p:cNvPr id="1039" name="Rectangle 12">
              <a:extLst>
                <a:ext uri="{FF2B5EF4-FFF2-40B4-BE49-F238E27FC236}">
                  <a16:creationId xmlns:a16="http://schemas.microsoft.com/office/drawing/2014/main" id="{53E53EB5-7BD9-4270-B3C4-0388328D68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>
                <a:solidFill>
                  <a:schemeClr val="accent2"/>
                </a:solidFill>
              </a:endParaRPr>
            </a:p>
          </p:txBody>
        </p:sp>
        <p:sp>
          <p:nvSpPr>
            <p:cNvPr id="1040" name="Rectangle 13">
              <a:extLst>
                <a:ext uri="{FF2B5EF4-FFF2-40B4-BE49-F238E27FC236}">
                  <a16:creationId xmlns:a16="http://schemas.microsoft.com/office/drawing/2014/main" id="{CFEE3C77-D710-4B27-913C-AC347C540F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>
            <a:extLst>
              <a:ext uri="{FF2B5EF4-FFF2-40B4-BE49-F238E27FC236}">
                <a16:creationId xmlns:a16="http://schemas.microsoft.com/office/drawing/2014/main" id="{C821D9CC-719D-40F4-957E-8E4B3FD5FA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1030" name="Rectangle 15">
            <a:extLst>
              <a:ext uri="{FF2B5EF4-FFF2-40B4-BE49-F238E27FC236}">
                <a16:creationId xmlns:a16="http://schemas.microsoft.com/office/drawing/2014/main" id="{D133664A-FF2E-4B69-B4CD-6E4565BED7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64528" name="Rectangle 16">
            <a:extLst>
              <a:ext uri="{FF2B5EF4-FFF2-40B4-BE49-F238E27FC236}">
                <a16:creationId xmlns:a16="http://schemas.microsoft.com/office/drawing/2014/main" id="{A977AEEB-0F03-4F1C-A6B6-BB94D9CDB0C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¨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munispace.muni.cz/library/catalog/view/549/1714/313-1/#preview" TargetMode="External"/><Relationship Id="rId7" Type="http://schemas.openxmlformats.org/officeDocument/2006/relationships/hyperlink" Target="http://www.thomas-wilhelm.net/vorlesung/AllgemeineDidaktik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df.mff.cuni.cz/vyuka/didaktika/" TargetMode="External"/><Relationship Id="rId5" Type="http://schemas.openxmlformats.org/officeDocument/2006/relationships/hyperlink" Target="http://mofy.upol.cz/vystupy/02_texty/modul_dfy2.pdf" TargetMode="External"/><Relationship Id="rId4" Type="http://schemas.openxmlformats.org/officeDocument/2006/relationships/hyperlink" Target="http://mofy.upol.cz/vystupy/02_texty/modul_dfy1.pdf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google.com/site/physicseducationhistory/master-bibliography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journals.muni.cz/pedor/article/view/619/598" TargetMode="External"/><Relationship Id="rId4" Type="http://schemas.openxmlformats.org/officeDocument/2006/relationships/hyperlink" Target="https://dml.cz/handle/10338.dmlcz/133460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homas-wilhelm.net/vorlesung/AllgemeineDidaktik.pdf" TargetMode="External"/><Relationship Id="rId3" Type="http://schemas.openxmlformats.org/officeDocument/2006/relationships/hyperlink" Target="https://journals.muni.cz/pedor/article/view/619/598" TargetMode="External"/><Relationship Id="rId7" Type="http://schemas.openxmlformats.org/officeDocument/2006/relationships/hyperlink" Target="https://kdf.mff.cuni.cz/vyuka/didaktika/" TargetMode="External"/><Relationship Id="rId2" Type="http://schemas.openxmlformats.org/officeDocument/2006/relationships/hyperlink" Target="https://www.csicr.cz/cz/Dokumenty/Publikace-a-ostatni-vystupy/Uvolnene-ulohy-z-TIMSS-201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ofy.upol.cz/vystupy/02_texty/modul_dfy2.pdf" TargetMode="External"/><Relationship Id="rId5" Type="http://schemas.openxmlformats.org/officeDocument/2006/relationships/hyperlink" Target="http://mofy.upol.cz/vystupy/02_texty/modul_dfy1.pdf" TargetMode="External"/><Relationship Id="rId4" Type="http://schemas.openxmlformats.org/officeDocument/2006/relationships/hyperlink" Target="https://munispace.muni.cz/library/catalog/view/549/1714/313-1/#preview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1D0F8B3A-BCE3-40F9-A19D-3CB073918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549275"/>
            <a:ext cx="8856663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DIDAKTIKA FYZIKY 1</a:t>
            </a:r>
            <a:endParaRPr lang="en-US" altLang="cs-CZ" b="1" dirty="0">
              <a:solidFill>
                <a:schemeClr val="bg2"/>
              </a:solidFill>
            </a:endParaRPr>
          </a:p>
        </p:txBody>
      </p:sp>
      <p:sp>
        <p:nvSpPr>
          <p:cNvPr id="3075" name="Text Box 3">
            <a:extLst>
              <a:ext uri="{FF2B5EF4-FFF2-40B4-BE49-F238E27FC236}">
                <a16:creationId xmlns:a16="http://schemas.microsoft.com/office/drawing/2014/main" id="{556C8C23-18B1-446B-9208-175766198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437063"/>
            <a:ext cx="66452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1800" dirty="0"/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992F0981-02A4-4BB0-A61F-3B4F72EF8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92375"/>
            <a:ext cx="9144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2000" dirty="0"/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5044A833-3CB8-4552-A052-790AA88BE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8683" y="1322457"/>
            <a:ext cx="91440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/>
              <a:t>Úvod do didaktiky fyziky, historický vývoj,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/>
              <a:t>aktuální trendy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cs-CZ" sz="2400" b="1" u="sng" dirty="0"/>
              <a:t>Oddělení fyziky, katedra </a:t>
            </a:r>
            <a:r>
              <a:rPr lang="cs-CZ" altLang="cs-CZ" sz="2400" b="1" u="sng" dirty="0"/>
              <a:t>matematiky</a:t>
            </a:r>
            <a:r>
              <a:rPr lang="en-GB" altLang="cs-CZ" sz="2400" b="1" u="sng" dirty="0"/>
              <a:t>, fyziky a technické výchovy</a:t>
            </a:r>
            <a:r>
              <a:rPr lang="cs-CZ" altLang="cs-CZ" sz="2400" b="1" u="sng" dirty="0"/>
              <a:t> </a:t>
            </a:r>
            <a:endParaRPr lang="cs-CZ" altLang="cs-CZ" sz="2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BF22CA-6B39-F065-70CC-EDBB166D51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6" y="2151063"/>
            <a:ext cx="8877300" cy="4572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1D0F8B3A-BCE3-40F9-A19D-3CB073918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549275"/>
            <a:ext cx="8856663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DIDAKTIKA FYZIKY 1</a:t>
            </a:r>
            <a:endParaRPr lang="en-US" altLang="cs-CZ" b="1" dirty="0">
              <a:solidFill>
                <a:schemeClr val="bg2"/>
              </a:solidFill>
            </a:endParaRPr>
          </a:p>
        </p:txBody>
      </p:sp>
      <p:sp>
        <p:nvSpPr>
          <p:cNvPr id="3075" name="Text Box 3">
            <a:extLst>
              <a:ext uri="{FF2B5EF4-FFF2-40B4-BE49-F238E27FC236}">
                <a16:creationId xmlns:a16="http://schemas.microsoft.com/office/drawing/2014/main" id="{556C8C23-18B1-446B-9208-175766198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437063"/>
            <a:ext cx="66452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1800" dirty="0"/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992F0981-02A4-4BB0-A61F-3B4F72EF8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92375"/>
            <a:ext cx="9144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2000" dirty="0"/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5044A833-3CB8-4552-A052-790AA88BE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44462" y="1484784"/>
            <a:ext cx="9144000" cy="6032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/>
              <a:t>Úvod do didaktiky fyziky, historický vývoj,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/>
              <a:t>aktuální trendy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/>
              <a:t>Plzeň, jaro 2021 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u="sng" dirty="0"/>
              <a:t>Oddělení fyziky, katedra matematiky, fyziky a technické výchovy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dirty="0">
                <a:solidFill>
                  <a:srgbClr val="000000"/>
                </a:solidFill>
              </a:rPr>
              <a:t>Fakulta pedagogická, Západočeská univerzita v Plzni,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dirty="0">
              <a:solidFill>
                <a:srgbClr val="000000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u="sng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600" dirty="0"/>
          </a:p>
        </p:txBody>
      </p:sp>
    </p:spTree>
    <p:extLst>
      <p:ext uri="{BB962C8B-B14F-4D97-AF65-F5344CB8AC3E}">
        <p14:creationId xmlns:p14="http://schemas.microsoft.com/office/powerpoint/2010/main" val="301829347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1E3D1EF7-FE3B-43B0-A388-41C14512B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3" y="476250"/>
            <a:ext cx="7812087" cy="608013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ÚVOD DO STUDIA</a:t>
            </a:r>
          </a:p>
        </p:txBody>
      </p:sp>
      <p:sp>
        <p:nvSpPr>
          <p:cNvPr id="4099" name="Rectangle 5">
            <a:extLst>
              <a:ext uri="{FF2B5EF4-FFF2-40B4-BE49-F238E27FC236}">
                <a16:creationId xmlns:a16="http://schemas.microsoft.com/office/drawing/2014/main" id="{355CA9DF-2B47-4D02-A0E7-0EA640C493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5288" y="1268413"/>
            <a:ext cx="8478837" cy="5589587"/>
          </a:xfrm>
          <a:noFill/>
        </p:spPr>
        <p:txBody>
          <a:bodyPr/>
          <a:lstStyle/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Jaké máte zkušenosti s výukou fyziky resp. doučováním fyziky?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endParaRPr lang="cs-CZ" altLang="cs-CZ" sz="2400" dirty="0"/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Absolvovali jste v předchozím studiu na Bc. nějaké (trans)didaktické předměty? Pokud ano, jaké a co jste si z</a:t>
            </a:r>
            <a:r>
              <a:rPr lang="cs-CZ" dirty="0"/>
              <a:t> </a:t>
            </a:r>
            <a:r>
              <a:rPr lang="cs-CZ" altLang="cs-CZ" sz="2400" dirty="0"/>
              <a:t>nich odnesli?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endParaRPr lang="cs-CZ" altLang="cs-CZ" sz="2400" dirty="0"/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Jaká máte očekávání od oborové didaktiky fyziky?  </a:t>
            </a:r>
          </a:p>
        </p:txBody>
      </p:sp>
      <p:sp>
        <p:nvSpPr>
          <p:cNvPr id="4100" name="Rectangle 19">
            <a:extLst>
              <a:ext uri="{FF2B5EF4-FFF2-40B4-BE49-F238E27FC236}">
                <a16:creationId xmlns:a16="http://schemas.microsoft.com/office/drawing/2014/main" id="{DD7398BE-3F4E-487D-8D6F-139CC970C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5075" y="6426200"/>
            <a:ext cx="2889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cs-CZ" sz="1600" baseline="-25000" dirty="0"/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1E3D1EF7-FE3B-43B0-A388-41C14512B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3" y="476250"/>
            <a:ext cx="7812087" cy="608013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OBOROVÁ DIDAKTIKA Fy NA FPE ZČU</a:t>
            </a:r>
          </a:p>
        </p:txBody>
      </p:sp>
      <p:sp>
        <p:nvSpPr>
          <p:cNvPr id="4099" name="Rectangle 5">
            <a:extLst>
              <a:ext uri="{FF2B5EF4-FFF2-40B4-BE49-F238E27FC236}">
                <a16:creationId xmlns:a16="http://schemas.microsoft.com/office/drawing/2014/main" id="{355CA9DF-2B47-4D02-A0E7-0EA640C493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5288" y="1268413"/>
            <a:ext cx="8478837" cy="5589587"/>
          </a:xfrm>
          <a:noFill/>
        </p:spPr>
        <p:txBody>
          <a:bodyPr/>
          <a:lstStyle/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3 základní typy předmětů + praxe + snaha o max. provázanost s </a:t>
            </a:r>
            <a:r>
              <a:rPr lang="cs-CZ" altLang="cs-CZ" sz="2400" dirty="0" err="1"/>
              <a:t>ped</a:t>
            </a:r>
            <a:r>
              <a:rPr lang="en-US" altLang="cs-CZ" sz="2400" dirty="0" err="1"/>
              <a:t>adogicko</a:t>
            </a:r>
            <a:r>
              <a:rPr lang="cs-CZ" altLang="cs-CZ" sz="2400" dirty="0"/>
              <a:t>-psy</a:t>
            </a:r>
            <a:r>
              <a:rPr lang="en-US" altLang="cs-CZ" sz="2400" dirty="0" err="1"/>
              <a:t>chologickým</a:t>
            </a:r>
            <a:r>
              <a:rPr lang="cs-CZ" altLang="cs-CZ" sz="2400" dirty="0"/>
              <a:t> základem (spec. reflexe a hodnocení kvality výuky)</a:t>
            </a:r>
          </a:p>
          <a:p>
            <a:pPr marL="457200" indent="-457200" eaLnBrk="1" hangingPunct="1">
              <a:buClr>
                <a:schemeClr val="tx1"/>
              </a:buClr>
              <a:buSzTx/>
              <a:buAutoNum type="arabicParenR"/>
            </a:pPr>
            <a:r>
              <a:rPr lang="cs-CZ" altLang="cs-CZ" sz="2400" dirty="0"/>
              <a:t>Didaktika fyziky 1 a 2 – obecný rámec, problémy a výzvy fyzikálního vzdělávání, aktuální výzkumné trendy, organizačně-technické aspekty výuky Fy a profesní podpory učitelů Fy</a:t>
            </a:r>
          </a:p>
          <a:p>
            <a:pPr marL="457200" indent="-457200" eaLnBrk="1" hangingPunct="1">
              <a:buClr>
                <a:schemeClr val="tx1"/>
              </a:buClr>
              <a:buSzTx/>
              <a:buAutoNum type="arabicParenR"/>
            </a:pPr>
            <a:r>
              <a:rPr lang="cs-CZ" altLang="cs-CZ" sz="2400" dirty="0"/>
              <a:t>Praktikum školních pokusů 1 a 2 – technika a didaktika experimentů, práce s vybavením škol, napojení experimentů na teorii (součástí ověřování Vašich základních fyzikálních znalostí…)</a:t>
            </a:r>
          </a:p>
          <a:p>
            <a:pPr marL="457200" indent="-457200" eaLnBrk="1" hangingPunct="1">
              <a:buClr>
                <a:schemeClr val="tx1"/>
              </a:buClr>
              <a:buSzTx/>
              <a:buAutoNum type="arabicParenR"/>
            </a:pPr>
            <a:r>
              <a:rPr lang="cs-CZ" altLang="cs-CZ" sz="2400" dirty="0"/>
              <a:t>Didakticky seminář 1, 2, (3) – metodický rozbor učiva, zkušení učitelé z praxe, důraz na mikrodidaktické strategie</a:t>
            </a:r>
          </a:p>
        </p:txBody>
      </p:sp>
      <p:sp>
        <p:nvSpPr>
          <p:cNvPr id="4100" name="Rectangle 19">
            <a:extLst>
              <a:ext uri="{FF2B5EF4-FFF2-40B4-BE49-F238E27FC236}">
                <a16:creationId xmlns:a16="http://schemas.microsoft.com/office/drawing/2014/main" id="{DD7398BE-3F4E-487D-8D6F-139CC970C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5075" y="6426200"/>
            <a:ext cx="2889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3</a:t>
            </a:r>
            <a:endParaRPr lang="en-US" altLang="cs-CZ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3543724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1E3D1EF7-FE3B-43B0-A388-41C14512B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3" y="476250"/>
            <a:ext cx="7812087" cy="608013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CÍLE DIDAKTIKY 1 a 2 Fy NA FPE ZČU</a:t>
            </a:r>
          </a:p>
        </p:txBody>
      </p:sp>
      <p:sp>
        <p:nvSpPr>
          <p:cNvPr id="4099" name="Rectangle 5">
            <a:extLst>
              <a:ext uri="{FF2B5EF4-FFF2-40B4-BE49-F238E27FC236}">
                <a16:creationId xmlns:a16="http://schemas.microsoft.com/office/drawing/2014/main" id="{355CA9DF-2B47-4D02-A0E7-0EA640C493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084263"/>
            <a:ext cx="9144000" cy="5773737"/>
          </a:xfrm>
          <a:noFill/>
        </p:spPr>
        <p:txBody>
          <a:bodyPr/>
          <a:lstStyle/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Cílem DIF je:</a:t>
            </a:r>
          </a:p>
          <a:p>
            <a:pPr eaLnBrk="1" hangingPunct="1">
              <a:buClr>
                <a:schemeClr val="tx1"/>
              </a:buClr>
              <a:buSzTx/>
              <a:buFontTx/>
              <a:buChar char="-"/>
            </a:pPr>
            <a:r>
              <a:rPr lang="cs-CZ" altLang="cs-CZ" sz="2400" dirty="0"/>
              <a:t>Rozvíjet profesní identitu (budoucího) učitele Fy jako reflektujícího praktika (viz KPG/ZRHV – problém „teorie praxe“)</a:t>
            </a:r>
          </a:p>
          <a:p>
            <a:pPr eaLnBrk="1" hangingPunct="1">
              <a:buClr>
                <a:schemeClr val="tx1"/>
              </a:buClr>
              <a:buSzTx/>
              <a:buFontTx/>
              <a:buChar char="-"/>
            </a:pPr>
            <a:r>
              <a:rPr lang="cs-CZ" altLang="cs-CZ" sz="2400" dirty="0"/>
              <a:t>Učit se přemýšlet nad problémy, výzvami a trendy u fyzikálního vzdělávání</a:t>
            </a:r>
          </a:p>
          <a:p>
            <a:pPr eaLnBrk="1" hangingPunct="1">
              <a:buClr>
                <a:schemeClr val="tx1"/>
              </a:buClr>
              <a:buSzTx/>
              <a:buFontTx/>
              <a:buChar char="-"/>
            </a:pPr>
            <a:r>
              <a:rPr lang="cs-CZ" altLang="cs-CZ" sz="2400" dirty="0"/>
              <a:t>Získat rámcovou představu o didaktice jako vědní disciplíně, její vazbě na další disciplíny apod.</a:t>
            </a:r>
          </a:p>
          <a:p>
            <a:pPr eaLnBrk="1" hangingPunct="1">
              <a:buClr>
                <a:schemeClr val="tx1"/>
              </a:buClr>
              <a:buSzTx/>
              <a:buFontTx/>
              <a:buChar char="-"/>
            </a:pPr>
            <a:r>
              <a:rPr lang="cs-CZ" altLang="cs-CZ" sz="2400" dirty="0"/>
              <a:t>Získat penzum znalostí ohledně organizace a podpory výuky fyziky (RVP, ŠVP, učebnice…) a možnostech profesní podpory učitelů (konference, semináře, školení, další aktivity).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Cílem není: </a:t>
            </a:r>
          </a:p>
          <a:p>
            <a:pPr eaLnBrk="1" hangingPunct="1">
              <a:buClr>
                <a:schemeClr val="tx1"/>
              </a:buClr>
              <a:buSzTx/>
              <a:buFontTx/>
              <a:buChar char="-"/>
            </a:pPr>
            <a:r>
              <a:rPr lang="cs-CZ" altLang="cs-CZ" sz="2400" dirty="0"/>
              <a:t>Vybavit studenty návody pro specifické situace v praxi (učitelství není řemeslo, ale profese! – význam tvorby ped. díla) </a:t>
            </a:r>
          </a:p>
          <a:p>
            <a:pPr eaLnBrk="1" hangingPunct="1">
              <a:buClr>
                <a:schemeClr val="tx1"/>
              </a:buClr>
              <a:buSzTx/>
              <a:buFontTx/>
              <a:buChar char="-"/>
            </a:pPr>
            <a:r>
              <a:rPr lang="cs-CZ" altLang="cs-CZ" sz="2400" dirty="0"/>
              <a:t>Ověřovat Vaše znalosti z fyziky (předpokládají se na úrovni SŠ) </a:t>
            </a:r>
          </a:p>
          <a:p>
            <a:pPr eaLnBrk="1" hangingPunct="1">
              <a:buClr>
                <a:schemeClr val="tx1"/>
              </a:buClr>
              <a:buSzTx/>
              <a:buFontTx/>
              <a:buChar char="-"/>
            </a:pPr>
            <a:endParaRPr lang="cs-CZ" altLang="cs-CZ" sz="2400" dirty="0"/>
          </a:p>
          <a:p>
            <a:pPr eaLnBrk="1" hangingPunct="1">
              <a:buClr>
                <a:schemeClr val="tx1"/>
              </a:buClr>
              <a:buSzTx/>
              <a:buFontTx/>
              <a:buChar char="-"/>
            </a:pPr>
            <a:endParaRPr lang="cs-CZ" altLang="cs-CZ" sz="2400" dirty="0"/>
          </a:p>
        </p:txBody>
      </p:sp>
      <p:sp>
        <p:nvSpPr>
          <p:cNvPr id="4100" name="Rectangle 19">
            <a:extLst>
              <a:ext uri="{FF2B5EF4-FFF2-40B4-BE49-F238E27FC236}">
                <a16:creationId xmlns:a16="http://schemas.microsoft.com/office/drawing/2014/main" id="{DD7398BE-3F4E-487D-8D6F-139CC970C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9537" y="6426200"/>
            <a:ext cx="2889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4</a:t>
            </a:r>
            <a:endParaRPr lang="en-US" altLang="cs-CZ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2272342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1E3D1EF7-FE3B-43B0-A388-41C14512B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3" y="476250"/>
            <a:ext cx="7812087" cy="608013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POŽADAVKY K ZÁPOČTU/ZKOUŠCE</a:t>
            </a:r>
          </a:p>
        </p:txBody>
      </p:sp>
      <p:sp>
        <p:nvSpPr>
          <p:cNvPr id="4099" name="Rectangle 5">
            <a:extLst>
              <a:ext uri="{FF2B5EF4-FFF2-40B4-BE49-F238E27FC236}">
                <a16:creationId xmlns:a16="http://schemas.microsoft.com/office/drawing/2014/main" id="{355CA9DF-2B47-4D02-A0E7-0EA640C493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084263"/>
            <a:ext cx="9144000" cy="5773737"/>
          </a:xfrm>
          <a:noFill/>
        </p:spPr>
        <p:txBody>
          <a:bodyPr/>
          <a:lstStyle/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Zpracování, přednesení (posl. seminář) a (auto)evaluace příspěvku týkajícího se aktuální problematiky fyz. vzdělávání</a:t>
            </a:r>
          </a:p>
          <a:p>
            <a:pPr eaLnBrk="1" hangingPunct="1">
              <a:buClr>
                <a:schemeClr val="tx1"/>
              </a:buClr>
              <a:buSzTx/>
              <a:buFontTx/>
              <a:buChar char="-"/>
            </a:pPr>
            <a:r>
              <a:rPr lang="cs-CZ" altLang="cs-CZ" sz="2400" dirty="0"/>
              <a:t>Max. dvojice, 15 minut prezentace + stručná diskuze</a:t>
            </a:r>
          </a:p>
          <a:p>
            <a:pPr eaLnBrk="1" hangingPunct="1">
              <a:buClr>
                <a:schemeClr val="tx1"/>
              </a:buClr>
              <a:buSzTx/>
              <a:buFontTx/>
              <a:buChar char="-"/>
            </a:pPr>
            <a:r>
              <a:rPr lang="cs-CZ" altLang="cs-CZ" sz="2400" dirty="0"/>
              <a:t>Volný výběr tématu (podléhá schválení) </a:t>
            </a:r>
          </a:p>
          <a:p>
            <a:pPr eaLnBrk="1" hangingPunct="1">
              <a:buClr>
                <a:schemeClr val="tx1"/>
              </a:buClr>
              <a:buSzTx/>
              <a:buFontTx/>
              <a:buChar char="-"/>
            </a:pPr>
            <a:r>
              <a:rPr lang="cs-CZ" altLang="cs-CZ" sz="2400" dirty="0"/>
              <a:t>Obsah prezentace: zdůvodnění významu tématu, přehled současného poznání (kontroverze), vlastní pohled na věc, budoucí perspektivy. </a:t>
            </a:r>
            <a:r>
              <a:rPr lang="cs-CZ" altLang="cs-CZ" sz="2400" b="1" dirty="0"/>
              <a:t>Ne didaktický výstup na dané téma!</a:t>
            </a:r>
          </a:p>
          <a:p>
            <a:pPr eaLnBrk="1" hangingPunct="1">
              <a:buClr>
                <a:schemeClr val="tx1"/>
              </a:buClr>
              <a:buSzTx/>
              <a:buFontTx/>
              <a:buChar char="-"/>
            </a:pPr>
            <a:r>
              <a:rPr lang="cs-CZ" altLang="cs-CZ" sz="2400" dirty="0"/>
              <a:t>Auto(evaluace) dle předem definovaných kritérií.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Průběžné plnění 4 dílčích úkolů ze seminářů (jasné zadání, typicky dohledání informací + vlastní pohled, volnější forma)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Zpracování a představení reflexe vybrané výukové situace z</a:t>
            </a:r>
            <a:r>
              <a:rPr lang="cs-CZ" sz="2400" dirty="0"/>
              <a:t> </a:t>
            </a:r>
            <a:r>
              <a:rPr lang="cs-CZ" altLang="cs-CZ" sz="2400" dirty="0"/>
              <a:t>násl. praxí (KMT/NAPF) nebo videohospitace dle metodiky 3A a modelu hloubkové struktury výuky (viz KPG/ZRHV). </a:t>
            </a:r>
          </a:p>
          <a:p>
            <a:pPr eaLnBrk="1" hangingPunct="1">
              <a:buClr>
                <a:schemeClr val="tx1"/>
              </a:buClr>
              <a:buSzTx/>
              <a:buFontTx/>
              <a:buChar char="-"/>
            </a:pPr>
            <a:endParaRPr lang="cs-CZ" altLang="cs-CZ" sz="2400" dirty="0"/>
          </a:p>
        </p:txBody>
      </p:sp>
      <p:sp>
        <p:nvSpPr>
          <p:cNvPr id="4100" name="Rectangle 19">
            <a:extLst>
              <a:ext uri="{FF2B5EF4-FFF2-40B4-BE49-F238E27FC236}">
                <a16:creationId xmlns:a16="http://schemas.microsoft.com/office/drawing/2014/main" id="{DD7398BE-3F4E-487D-8D6F-139CC970C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5075" y="6426200"/>
            <a:ext cx="2889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5</a:t>
            </a:r>
            <a:endParaRPr lang="en-US" altLang="cs-CZ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88317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1E3D1EF7-FE3B-43B0-A388-41C14512B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3" y="476250"/>
            <a:ext cx="7812087" cy="1077218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SPECIFIKA DIDAKTIKY FYZIKY JAKO PŘEDMĚTU</a:t>
            </a:r>
          </a:p>
        </p:txBody>
      </p:sp>
      <p:sp>
        <p:nvSpPr>
          <p:cNvPr id="4099" name="Rectangle 5">
            <a:extLst>
              <a:ext uri="{FF2B5EF4-FFF2-40B4-BE49-F238E27FC236}">
                <a16:creationId xmlns:a16="http://schemas.microsoft.com/office/drawing/2014/main" id="{355CA9DF-2B47-4D02-A0E7-0EA640C493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340768"/>
            <a:ext cx="9144000" cy="5773737"/>
          </a:xfrm>
          <a:noFill/>
        </p:spPr>
        <p:txBody>
          <a:bodyPr/>
          <a:lstStyle/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endParaRPr lang="cs-CZ" altLang="cs-CZ" sz="2400" dirty="0"/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000" dirty="0"/>
              <a:t>Ve srovnání s např. kurzy obecné fyziky poměrně značná obsahová neukotvenost, různé přístupy v různých zemích. 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000" dirty="0"/>
              <a:t>Výrazné ovlivnění obsahu odborným (vědeckým) zaměřením vyučujícího (pracoviště).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000" dirty="0"/>
              <a:t>Problém hodnocení studentů (testy a zkoušení znalostí vs. plnění úkolů).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000" dirty="0"/>
              <a:t>Nutnost provázanosti s </a:t>
            </a:r>
            <a:r>
              <a:rPr lang="cs-CZ" altLang="cs-CZ" sz="2000" dirty="0" err="1"/>
              <a:t>ped</a:t>
            </a:r>
            <a:r>
              <a:rPr lang="en-US" altLang="cs-CZ" sz="2000" dirty="0" err="1"/>
              <a:t>agogicko</a:t>
            </a:r>
            <a:r>
              <a:rPr lang="cs-CZ" altLang="cs-CZ" sz="2000" dirty="0"/>
              <a:t>-psy</a:t>
            </a:r>
            <a:r>
              <a:rPr lang="en-US" altLang="cs-CZ" sz="2000" dirty="0" err="1"/>
              <a:t>chologickým</a:t>
            </a:r>
            <a:r>
              <a:rPr lang="cs-CZ" altLang="cs-CZ" sz="2000" dirty="0"/>
              <a:t> základem i s obsahem oboru, otázka horizontální provázanosti oborových didaktik.  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000" i="1" dirty="0"/>
              <a:t>Úkol na příští seminář: zjistěte, jak je didaktika fyziky vyučována na jiných VŠ v ČR (rozsah výuky, časové zařazení, obsahy sylabů, doporučená literatura, návaznost na ped-psy…). S výsledkem včetně vlastního pohledu seznámíte ostatní (max. 5 minut + případná diskuze).  </a:t>
            </a:r>
          </a:p>
        </p:txBody>
      </p:sp>
      <p:sp>
        <p:nvSpPr>
          <p:cNvPr id="4100" name="Rectangle 19">
            <a:extLst>
              <a:ext uri="{FF2B5EF4-FFF2-40B4-BE49-F238E27FC236}">
                <a16:creationId xmlns:a16="http://schemas.microsoft.com/office/drawing/2014/main" id="{DD7398BE-3F4E-487D-8D6F-139CC970C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5075" y="6426200"/>
            <a:ext cx="2889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6</a:t>
            </a:r>
            <a:endParaRPr lang="en-US" altLang="cs-CZ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3856280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1E3D1EF7-FE3B-43B0-A388-41C14512B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3" y="476250"/>
            <a:ext cx="7812087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DOPORUČENÁ LITERATURA</a:t>
            </a:r>
          </a:p>
        </p:txBody>
      </p:sp>
      <p:sp>
        <p:nvSpPr>
          <p:cNvPr id="4099" name="Rectangle 5">
            <a:extLst>
              <a:ext uri="{FF2B5EF4-FFF2-40B4-BE49-F238E27FC236}">
                <a16:creationId xmlns:a16="http://schemas.microsoft.com/office/drawing/2014/main" id="{355CA9DF-2B47-4D02-A0E7-0EA640C493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084263"/>
            <a:ext cx="9144000" cy="5773737"/>
          </a:xfrm>
          <a:noFill/>
        </p:spPr>
        <p:txBody>
          <a:bodyPr/>
          <a:lstStyle/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i="1" dirty="0"/>
              <a:t>Časopisecká literatura ke konkrétním tématům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L. Dvořák et al. (2015). Didaktika fyziky včera, dnes a zítra. In I. Stuchlíková (Ed.) Oborové didaktiky na vzestupu, s. 123-158), </a:t>
            </a:r>
            <a:r>
              <a:rPr lang="cs-CZ" altLang="cs-CZ" sz="2400" dirty="0">
                <a:hlinkClick r:id="rId3"/>
              </a:rPr>
              <a:t>https://munispace.muni.cz/library/catalog/view/549/1714/313-1/#preview</a:t>
            </a:r>
            <a:r>
              <a:rPr lang="cs-CZ" altLang="cs-CZ" sz="2400" dirty="0"/>
              <a:t>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J. Fenclová et al. (1982). Úvod do teorie a metodologie didaktiky fyziky Praha: SPN.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R. Holubová a O. Lepil. (2012). Vybrané kapitoly z didaktiky fyziky. Olomouc: UPOL. </a:t>
            </a:r>
            <a:r>
              <a:rPr lang="cs-CZ" altLang="cs-CZ" sz="2400" dirty="0">
                <a:hlinkClick r:id="rId4"/>
              </a:rPr>
              <a:t>http://mofy.upol.cz/vystupy/02_texty/modul_dfy1.pdf</a:t>
            </a:r>
            <a:r>
              <a:rPr lang="cs-CZ" altLang="cs-CZ" sz="2400" dirty="0"/>
              <a:t> a</a:t>
            </a:r>
            <a:r>
              <a:rPr lang="cs-CZ" dirty="0"/>
              <a:t> </a:t>
            </a:r>
            <a:r>
              <a:rPr lang="cs-CZ" altLang="cs-CZ" sz="2400" dirty="0">
                <a:hlinkClick r:id="rId5"/>
              </a:rPr>
              <a:t>http://mofy.upol.cz/vystupy/02_texty/modul_dfy2.pdf</a:t>
            </a:r>
            <a:r>
              <a:rPr lang="cs-CZ" altLang="cs-CZ" sz="2400" dirty="0"/>
              <a:t>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E. Svoboda. Přednášky. </a:t>
            </a:r>
            <a:r>
              <a:rPr lang="cs-CZ" altLang="cs-CZ" sz="2400" dirty="0">
                <a:hlinkClick r:id="rId6"/>
              </a:rPr>
              <a:t>https://kdf.mff.cuni.cz/vyuka/didaktika/</a:t>
            </a:r>
            <a:r>
              <a:rPr lang="cs-CZ" altLang="cs-CZ" sz="2400" dirty="0"/>
              <a:t> 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T. Wilhelm. </a:t>
            </a:r>
            <a:r>
              <a:rPr lang="cs-CZ" altLang="cs-CZ" sz="2400" dirty="0" err="1"/>
              <a:t>Allgemeine</a:t>
            </a:r>
            <a:r>
              <a:rPr lang="cs-CZ" altLang="cs-CZ" sz="2400" dirty="0"/>
              <a:t> </a:t>
            </a:r>
            <a:r>
              <a:rPr lang="cs-CZ" altLang="cs-CZ" sz="2400" dirty="0" err="1"/>
              <a:t>Fachdidaktik</a:t>
            </a:r>
            <a:r>
              <a:rPr lang="cs-CZ" altLang="cs-CZ" sz="2400" dirty="0"/>
              <a:t>. </a:t>
            </a:r>
            <a:r>
              <a:rPr lang="cs-CZ" altLang="cs-CZ" sz="2400" dirty="0">
                <a:hlinkClick r:id="rId7"/>
              </a:rPr>
              <a:t>http://www.thomas-wilhelm.net/vorlesung/AllgemeineDidaktik.pdf</a:t>
            </a:r>
            <a:r>
              <a:rPr lang="cs-CZ" altLang="cs-CZ" sz="2400" dirty="0"/>
              <a:t> </a:t>
            </a:r>
            <a:endParaRPr lang="cs-CZ" altLang="cs-CZ" sz="2400" i="1" dirty="0"/>
          </a:p>
        </p:txBody>
      </p:sp>
      <p:sp>
        <p:nvSpPr>
          <p:cNvPr id="4100" name="Rectangle 19">
            <a:extLst>
              <a:ext uri="{FF2B5EF4-FFF2-40B4-BE49-F238E27FC236}">
                <a16:creationId xmlns:a16="http://schemas.microsoft.com/office/drawing/2014/main" id="{DD7398BE-3F4E-487D-8D6F-139CC970C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5075" y="6426200"/>
            <a:ext cx="2889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7</a:t>
            </a:r>
            <a:endParaRPr lang="en-US" altLang="cs-CZ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1741301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1E3D1EF7-FE3B-43B0-A388-41C14512B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3" y="476250"/>
            <a:ext cx="7812087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CO JE DIDAKTIKA FYZIKY? </a:t>
            </a:r>
          </a:p>
        </p:txBody>
      </p:sp>
      <p:sp>
        <p:nvSpPr>
          <p:cNvPr id="4099" name="Rectangle 5">
            <a:extLst>
              <a:ext uri="{FF2B5EF4-FFF2-40B4-BE49-F238E27FC236}">
                <a16:creationId xmlns:a16="http://schemas.microsoft.com/office/drawing/2014/main" id="{355CA9DF-2B47-4D02-A0E7-0EA640C493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084263"/>
            <a:ext cx="9144000" cy="5773737"/>
          </a:xfrm>
          <a:noFill/>
        </p:spPr>
        <p:txBody>
          <a:bodyPr/>
          <a:lstStyle/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Z řeckého </a:t>
            </a:r>
            <a:r>
              <a:rPr lang="cs-CZ" altLang="cs-CZ" sz="2400" i="1" dirty="0" err="1"/>
              <a:t>didasko</a:t>
            </a:r>
            <a:r>
              <a:rPr lang="cs-CZ" altLang="cs-CZ" sz="2400" dirty="0"/>
              <a:t> = učím, vyučuji. Tj. disciplína zabývající se učením a vyučováním fyzice, jedna z oborových didaktik. Historicky užíván častěji termín </a:t>
            </a:r>
            <a:r>
              <a:rPr lang="cs-CZ" altLang="cs-CZ" sz="2400" i="1" dirty="0"/>
              <a:t>Teorie vyučování fyzice </a:t>
            </a:r>
            <a:r>
              <a:rPr lang="cs-CZ" altLang="cs-CZ" sz="2400" dirty="0"/>
              <a:t>(zdůraznění vědecké povahy obory).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Základní otázky: </a:t>
            </a:r>
            <a:r>
              <a:rPr lang="cs-CZ" altLang="cs-CZ" sz="2400" b="1" dirty="0"/>
              <a:t>proč? – co? – jak? – koho? vyučovat</a:t>
            </a:r>
            <a:r>
              <a:rPr lang="cs-CZ" altLang="cs-CZ" sz="2400" dirty="0"/>
              <a:t>.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V anglosaském světě pojem </a:t>
            </a:r>
            <a:r>
              <a:rPr lang="cs-CZ" altLang="cs-CZ" sz="2400" i="1" dirty="0" err="1"/>
              <a:t>Physics</a:t>
            </a:r>
            <a:r>
              <a:rPr lang="cs-CZ" altLang="cs-CZ" sz="2400" i="1" dirty="0"/>
              <a:t> </a:t>
            </a:r>
            <a:r>
              <a:rPr lang="cs-CZ" altLang="cs-CZ" sz="2400" i="1" dirty="0" err="1"/>
              <a:t>education</a:t>
            </a:r>
            <a:r>
              <a:rPr lang="cs-CZ" altLang="cs-CZ" sz="2400" i="1" dirty="0"/>
              <a:t> </a:t>
            </a:r>
            <a:r>
              <a:rPr lang="cs-CZ" altLang="cs-CZ" sz="2400" i="1" dirty="0" err="1"/>
              <a:t>research</a:t>
            </a:r>
            <a:r>
              <a:rPr lang="cs-CZ" altLang="cs-CZ" sz="2400" i="1" dirty="0"/>
              <a:t>, spadá pod Science </a:t>
            </a:r>
            <a:r>
              <a:rPr lang="cs-CZ" altLang="cs-CZ" sz="2400" i="1" dirty="0" err="1"/>
              <a:t>education</a:t>
            </a:r>
            <a:r>
              <a:rPr lang="cs-CZ" altLang="cs-CZ" sz="2400" i="1" dirty="0"/>
              <a:t> </a:t>
            </a:r>
            <a:r>
              <a:rPr lang="cs-CZ" altLang="cs-CZ" sz="2400" dirty="0"/>
              <a:t>(</a:t>
            </a:r>
            <a:r>
              <a:rPr lang="cs-CZ" altLang="cs-CZ" sz="2400" i="1" dirty="0" err="1"/>
              <a:t>didactical</a:t>
            </a:r>
            <a:r>
              <a:rPr lang="cs-CZ" altLang="cs-CZ" sz="2400" dirty="0"/>
              <a:t> v AJ je mnohem užší pojem než Didaktik v NJ nebo </a:t>
            </a:r>
            <a:r>
              <a:rPr lang="cs-CZ" altLang="cs-CZ" sz="2400" dirty="0" err="1"/>
              <a:t>didactique</a:t>
            </a:r>
            <a:r>
              <a:rPr lang="cs-CZ" altLang="cs-CZ" sz="2400" dirty="0"/>
              <a:t> ve FJ!) 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Obecná x konkrétní didaktika fyziky, nelze redukovat na „pouhou“ metodiku, tvorbu receptů.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Vazba na obor i na </a:t>
            </a:r>
            <a:r>
              <a:rPr lang="cs-CZ" altLang="cs-CZ" sz="2400" dirty="0" err="1"/>
              <a:t>ped</a:t>
            </a:r>
            <a:r>
              <a:rPr lang="cs-CZ" altLang="cs-CZ" sz="2400" dirty="0"/>
              <a:t>-psy oblast, historicky proměnné (viz dále).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Nutno rozlišovat vědecký systém F a didaktický systém F (viz přednášky E. Svobody). </a:t>
            </a:r>
          </a:p>
        </p:txBody>
      </p:sp>
      <p:sp>
        <p:nvSpPr>
          <p:cNvPr id="4100" name="Rectangle 19">
            <a:extLst>
              <a:ext uri="{FF2B5EF4-FFF2-40B4-BE49-F238E27FC236}">
                <a16:creationId xmlns:a16="http://schemas.microsoft.com/office/drawing/2014/main" id="{DD7398BE-3F4E-487D-8D6F-139CC970C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5075" y="6426200"/>
            <a:ext cx="2889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8</a:t>
            </a:r>
            <a:endParaRPr lang="en-US" altLang="cs-CZ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4119104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1E3D1EF7-FE3B-43B0-A388-41C14512B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3" y="476250"/>
            <a:ext cx="7812087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CO JE DIDAKTIKA FYZIKY? </a:t>
            </a:r>
          </a:p>
        </p:txBody>
      </p:sp>
      <p:sp>
        <p:nvSpPr>
          <p:cNvPr id="4099" name="Rectangle 5">
            <a:extLst>
              <a:ext uri="{FF2B5EF4-FFF2-40B4-BE49-F238E27FC236}">
                <a16:creationId xmlns:a16="http://schemas.microsoft.com/office/drawing/2014/main" id="{355CA9DF-2B47-4D02-A0E7-0EA640C493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084263"/>
            <a:ext cx="9144000" cy="5773737"/>
          </a:xfrm>
          <a:noFill/>
        </p:spPr>
        <p:txBody>
          <a:bodyPr/>
          <a:lstStyle/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V českém (</a:t>
            </a:r>
            <a:r>
              <a:rPr lang="cs-CZ" altLang="cs-CZ" sz="2400" dirty="0" err="1"/>
              <a:t>transdidaktickém</a:t>
            </a:r>
            <a:r>
              <a:rPr lang="cs-CZ" altLang="cs-CZ" sz="2400" dirty="0"/>
              <a:t>) pojetí zásadní pojmy:  </a:t>
            </a:r>
            <a:r>
              <a:rPr lang="cs-CZ" altLang="cs-CZ" sz="2400" b="1" dirty="0" err="1"/>
              <a:t>ontodidaktika</a:t>
            </a:r>
            <a:r>
              <a:rPr lang="cs-CZ" altLang="cs-CZ" sz="2400" b="1" dirty="0"/>
              <a:t>, psychodidaktika</a:t>
            </a:r>
            <a:r>
              <a:rPr lang="cs-CZ" altLang="cs-CZ" sz="2400" dirty="0"/>
              <a:t>  (Stuchlíková, 2010).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endParaRPr lang="cs-CZ" altLang="cs-CZ" sz="2400" dirty="0"/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b="1" dirty="0" err="1"/>
              <a:t>Ontodidaktika</a:t>
            </a:r>
            <a:r>
              <a:rPr lang="cs-CZ" altLang="cs-CZ" sz="2400" dirty="0"/>
              <a:t>: </a:t>
            </a:r>
            <a:r>
              <a:rPr lang="cs-CZ" sz="2400" dirty="0"/>
              <a:t>didaktická transformace oboru (co, jak a proč právě takhle učit). </a:t>
            </a:r>
            <a:r>
              <a:rPr lang="cs-CZ" sz="2400" i="1" dirty="0"/>
              <a:t>vědní disciplína → „školní věda“→ „věda ve třídě“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endParaRPr lang="cs-CZ" sz="2400" dirty="0"/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sz="2400" b="1" dirty="0"/>
              <a:t>Psychodidaktika</a:t>
            </a:r>
            <a:r>
              <a:rPr lang="cs-CZ" sz="2400" dirty="0"/>
              <a:t> - procesy učení a vyučování směřující k (re)konstrukci oborového poznání v mysli studenta. </a:t>
            </a:r>
            <a:r>
              <a:rPr lang="cs-CZ" sz="2400" i="1" dirty="0"/>
              <a:t>student – učivo – učitel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endParaRPr lang="cs-CZ" altLang="cs-CZ" sz="2400" dirty="0"/>
          </a:p>
        </p:txBody>
      </p:sp>
      <p:sp>
        <p:nvSpPr>
          <p:cNvPr id="4100" name="Rectangle 19">
            <a:extLst>
              <a:ext uri="{FF2B5EF4-FFF2-40B4-BE49-F238E27FC236}">
                <a16:creationId xmlns:a16="http://schemas.microsoft.com/office/drawing/2014/main" id="{DD7398BE-3F4E-487D-8D6F-139CC970C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5075" y="6426200"/>
            <a:ext cx="2889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9</a:t>
            </a:r>
            <a:endParaRPr lang="en-US" altLang="cs-CZ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279880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1E3D1EF7-FE3B-43B0-A388-41C14512B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3" y="476250"/>
            <a:ext cx="7812087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OBLASTI DIDAKTIKY FYZIKY </a:t>
            </a:r>
          </a:p>
        </p:txBody>
      </p:sp>
      <p:sp>
        <p:nvSpPr>
          <p:cNvPr id="4099" name="Rectangle 5">
            <a:extLst>
              <a:ext uri="{FF2B5EF4-FFF2-40B4-BE49-F238E27FC236}">
                <a16:creationId xmlns:a16="http://schemas.microsoft.com/office/drawing/2014/main" id="{355CA9DF-2B47-4D02-A0E7-0EA640C493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084263"/>
            <a:ext cx="9144000" cy="5773737"/>
          </a:xfrm>
          <a:noFill/>
        </p:spPr>
        <p:txBody>
          <a:bodyPr/>
          <a:lstStyle/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000" dirty="0"/>
              <a:t>Různá členění, DF jako věda vs. jako předmět. 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000" dirty="0"/>
              <a:t>Nezvalová (2011), 3 hlavní oblasti zájmu: </a:t>
            </a:r>
            <a:r>
              <a:rPr lang="cs-CZ" sz="2000" dirty="0"/>
              <a:t>analýza vzdělávacího obsahu a jeho struktury, výzkum výuky a výzkum v </a:t>
            </a:r>
            <a:r>
              <a:rPr lang="cs-CZ" sz="2000" dirty="0" err="1"/>
              <a:t>kurikulární</a:t>
            </a:r>
            <a:r>
              <a:rPr lang="cs-CZ" sz="2000" dirty="0"/>
              <a:t> tvorbě a didaktické transformace fyzikálního poznání.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000" dirty="0"/>
              <a:t>Lin, Lin a </a:t>
            </a:r>
            <a:r>
              <a:rPr lang="cs-CZ" sz="2000" dirty="0" err="1"/>
              <a:t>Tsai</a:t>
            </a:r>
            <a:r>
              <a:rPr lang="cs-CZ" sz="2000" dirty="0"/>
              <a:t> (2014), výzkum v DF - 9 oblastí: (1)vzdělávání učitelů,(2) vyučování </a:t>
            </a:r>
            <a:r>
              <a:rPr lang="en-GB" sz="2000" dirty="0"/>
              <a:t>(19 </a:t>
            </a:r>
            <a:r>
              <a:rPr lang="cs-CZ" sz="2000" dirty="0"/>
              <a:t>% článků za 2008-2012), (3) učení – žákovské koncepce a konceptuální změna (15 %) ,(4) učení – kontext třídy a charakteristiky žáka (37 %), (5) cíle vzdělávání, vzdělávací politika, kurikulum a hodnocení,(6) kulturní, sociální a genderové záležitosti, (7) historie, filosofie, epistemologie a charakter vědy, (8) vzdělávací technologie,(9) neformální vzdělávání.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000" dirty="0" err="1"/>
              <a:t>Beichner</a:t>
            </a:r>
            <a:r>
              <a:rPr lang="cs-CZ" sz="2000" dirty="0"/>
              <a:t>, 2009: (1) </a:t>
            </a:r>
            <a:r>
              <a:rPr lang="cs-CZ" sz="2000" dirty="0" err="1"/>
              <a:t>konceptutální</a:t>
            </a:r>
            <a:r>
              <a:rPr lang="cs-CZ" sz="2000" dirty="0"/>
              <a:t> pochopení, (2) epistemologie, (3) řešení úloh, (4) postoje, (5) sociální aspekty, (6) technologie, (7) hodnocení intervencí, (8) metody výuky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endParaRPr lang="cs-CZ" altLang="cs-CZ" sz="2000" dirty="0"/>
          </a:p>
        </p:txBody>
      </p:sp>
      <p:sp>
        <p:nvSpPr>
          <p:cNvPr id="4100" name="Rectangle 19">
            <a:extLst>
              <a:ext uri="{FF2B5EF4-FFF2-40B4-BE49-F238E27FC236}">
                <a16:creationId xmlns:a16="http://schemas.microsoft.com/office/drawing/2014/main" id="{DD7398BE-3F4E-487D-8D6F-139CC970C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8465" y="6426200"/>
            <a:ext cx="395536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10</a:t>
            </a:r>
            <a:endParaRPr lang="en-US" altLang="cs-CZ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22587103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1E3D1EF7-FE3B-43B0-A388-41C14512B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3" y="476250"/>
            <a:ext cx="7812087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OBLASTI DIDAKTIKY FYZIKY </a:t>
            </a:r>
          </a:p>
        </p:txBody>
      </p:sp>
      <p:sp>
        <p:nvSpPr>
          <p:cNvPr id="4099" name="Rectangle 5">
            <a:extLst>
              <a:ext uri="{FF2B5EF4-FFF2-40B4-BE49-F238E27FC236}">
                <a16:creationId xmlns:a16="http://schemas.microsoft.com/office/drawing/2014/main" id="{355CA9DF-2B47-4D02-A0E7-0EA640C493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084263"/>
            <a:ext cx="9144000" cy="5773737"/>
          </a:xfrm>
          <a:noFill/>
        </p:spPr>
        <p:txBody>
          <a:bodyPr/>
          <a:lstStyle/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Svoboda – jako předmět 9 oblastí: (1) cíle výuky fyziky, (2) školské dokumenty pro fyziku, (3) didaktické principy a metody výuky, (4) experimenty ve výuce fyziky, (5) úlohy ve výuce fyziky, (6) organizační formy, (7) prostředky pro výuku fyziky, (8) diagnostické metody výuky, (9) příprava učitele na vyučování</a:t>
            </a:r>
            <a:r>
              <a:rPr lang="en-GB" altLang="cs-CZ" sz="2400" dirty="0"/>
              <a:t>.</a:t>
            </a:r>
            <a:endParaRPr lang="cs-CZ" altLang="cs-CZ" sz="2400" dirty="0"/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Fenclová (1982) – 8 oblastí: (1) vědecký systém fyziky, (2) didaktický systém fyziky, (3) výukový projekt fyziky a jeho prostředky, (4) výukový proces fyziky, (5) výsledky výuky a</a:t>
            </a:r>
            <a:r>
              <a:rPr lang="cs-CZ" dirty="0"/>
              <a:t> </a:t>
            </a:r>
            <a:r>
              <a:rPr lang="cs-CZ" altLang="cs-CZ" sz="2400" dirty="0"/>
              <a:t>hodnocení, (6) fyzikální vzdělání a jeho uplatnění, (7) výchova a vzdělávání učitelů fyziky, (8) metodologie a historie didaktiky fyziky.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endParaRPr lang="cs-CZ" altLang="cs-CZ" sz="2400" dirty="0"/>
          </a:p>
        </p:txBody>
      </p:sp>
      <p:sp>
        <p:nvSpPr>
          <p:cNvPr id="4100" name="Rectangle 19">
            <a:extLst>
              <a:ext uri="{FF2B5EF4-FFF2-40B4-BE49-F238E27FC236}">
                <a16:creationId xmlns:a16="http://schemas.microsoft.com/office/drawing/2014/main" id="{DD7398BE-3F4E-487D-8D6F-139CC970C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8465" y="6426200"/>
            <a:ext cx="395536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11</a:t>
            </a:r>
            <a:endParaRPr lang="en-US" altLang="cs-CZ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4247829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1E3D1EF7-FE3B-43B0-A388-41C14512B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3" y="476250"/>
            <a:ext cx="7812087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VZTAH DIDAKTIKY FYZIKY A FYZIKY</a:t>
            </a: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85759"/>
            <a:ext cx="9257799" cy="5733256"/>
          </a:xfrm>
          <a:prstGeom prst="rect">
            <a:avLst/>
          </a:prstGeom>
        </p:spPr>
      </p:pic>
      <p:sp>
        <p:nvSpPr>
          <p:cNvPr id="4100" name="Rectangle 19">
            <a:extLst>
              <a:ext uri="{FF2B5EF4-FFF2-40B4-BE49-F238E27FC236}">
                <a16:creationId xmlns:a16="http://schemas.microsoft.com/office/drawing/2014/main" id="{DD7398BE-3F4E-487D-8D6F-139CC970C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8465" y="6426200"/>
            <a:ext cx="395536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1</a:t>
            </a:r>
            <a:r>
              <a:rPr lang="en-US" altLang="cs-CZ" sz="1600" baseline="-25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18697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1E3D1EF7-FE3B-43B0-A388-41C14512B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3" y="476250"/>
            <a:ext cx="7812087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VZTAH DIDAKTIKY FYZIKY A PED-PSY</a:t>
            </a:r>
          </a:p>
        </p:txBody>
      </p:sp>
      <p:sp>
        <p:nvSpPr>
          <p:cNvPr id="4100" name="Rectangle 19">
            <a:extLst>
              <a:ext uri="{FF2B5EF4-FFF2-40B4-BE49-F238E27FC236}">
                <a16:creationId xmlns:a16="http://schemas.microsoft.com/office/drawing/2014/main" id="{DD7398BE-3F4E-487D-8D6F-139CC970C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3769" y="6426200"/>
            <a:ext cx="460232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13</a:t>
            </a:r>
            <a:endParaRPr lang="en-US" altLang="cs-CZ" sz="1600" baseline="-25000" dirty="0"/>
          </a:p>
        </p:txBody>
      </p:sp>
      <p:sp>
        <p:nvSpPr>
          <p:cNvPr id="5" name="Obdélník: se zakulacenými rohy 4"/>
          <p:cNvSpPr/>
          <p:nvPr/>
        </p:nvSpPr>
        <p:spPr>
          <a:xfrm>
            <a:off x="542678" y="2705819"/>
            <a:ext cx="2859746" cy="21419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3200" dirty="0"/>
              <a:t>OBSAH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000" dirty="0"/>
              <a:t>Vzdělávací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000" dirty="0"/>
              <a:t>obory – předměty </a:t>
            </a:r>
          </a:p>
        </p:txBody>
      </p:sp>
      <p:sp>
        <p:nvSpPr>
          <p:cNvPr id="6" name="Obdélník: se zakulacenými rohy 5"/>
          <p:cNvSpPr/>
          <p:nvPr/>
        </p:nvSpPr>
        <p:spPr>
          <a:xfrm>
            <a:off x="5532565" y="2593743"/>
            <a:ext cx="2859746" cy="21419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3200" dirty="0"/>
              <a:t>METODA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000" dirty="0"/>
              <a:t>Pedagogika  – Psychologie </a:t>
            </a:r>
          </a:p>
        </p:txBody>
      </p:sp>
      <p:sp>
        <p:nvSpPr>
          <p:cNvPr id="7" name="Obdélník: se zakulacenými rohy 6"/>
          <p:cNvSpPr/>
          <p:nvPr/>
        </p:nvSpPr>
        <p:spPr>
          <a:xfrm>
            <a:off x="3026704" y="1196753"/>
            <a:ext cx="2859746" cy="21419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000" dirty="0" err="1"/>
              <a:t>Transdidaktika</a:t>
            </a:r>
            <a:r>
              <a:rPr lang="cs-CZ" sz="2000" dirty="0"/>
              <a:t> (předměty ZRHV/RHV)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000" dirty="0"/>
              <a:t>Oborové didaktiky </a:t>
            </a:r>
          </a:p>
        </p:txBody>
      </p:sp>
      <p:sp>
        <p:nvSpPr>
          <p:cNvPr id="8" name="Obdélník 7"/>
          <p:cNvSpPr/>
          <p:nvPr/>
        </p:nvSpPr>
        <p:spPr>
          <a:xfrm rot="21246381">
            <a:off x="814419" y="1460420"/>
            <a:ext cx="18772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cs typeface="+mn-cs"/>
              </a:rPr>
              <a:t>CO?</a:t>
            </a:r>
          </a:p>
        </p:txBody>
      </p:sp>
      <p:sp>
        <p:nvSpPr>
          <p:cNvPr id="9" name="Obdélník 8"/>
          <p:cNvSpPr/>
          <p:nvPr/>
        </p:nvSpPr>
        <p:spPr>
          <a:xfrm rot="21246381">
            <a:off x="6630314" y="1421757"/>
            <a:ext cx="201136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cs typeface="+mn-cs"/>
              </a:rPr>
              <a:t>JAK?</a:t>
            </a:r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355CA9DF-2B47-4D02-A0E7-0EA640C49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714" y="4883507"/>
            <a:ext cx="8827186" cy="577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Otázka proč? úzce souvisí se vzdělávací politikou. Otázka koho? Je provázána s kognitivními disciplínami, vývojovou psychologií apod. 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 err="1"/>
              <a:t>Transdidaktika</a:t>
            </a:r>
            <a:r>
              <a:rPr lang="cs-CZ" altLang="cs-CZ" sz="2400" dirty="0"/>
              <a:t> – společný rámec pro oborové didaktiky, důraz na obsahově orientovaný přístup a reflexi výuky.   </a:t>
            </a:r>
          </a:p>
        </p:txBody>
      </p:sp>
    </p:spTree>
    <p:extLst>
      <p:ext uri="{BB962C8B-B14F-4D97-AF65-F5344CB8AC3E}">
        <p14:creationId xmlns:p14="http://schemas.microsoft.com/office/powerpoint/2010/main" val="228122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1E3D1EF7-FE3B-43B0-A388-41C14512B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476250"/>
            <a:ext cx="8675563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DIDAKTIKA FYZIKY A VĚDECKÉ MYŠLENÍ</a:t>
            </a:r>
          </a:p>
        </p:txBody>
      </p:sp>
      <p:sp>
        <p:nvSpPr>
          <p:cNvPr id="4100" name="Rectangle 19">
            <a:extLst>
              <a:ext uri="{FF2B5EF4-FFF2-40B4-BE49-F238E27FC236}">
                <a16:creationId xmlns:a16="http://schemas.microsoft.com/office/drawing/2014/main" id="{DD7398BE-3F4E-487D-8D6F-139CC970C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6457" y="6426200"/>
            <a:ext cx="467544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14</a:t>
            </a:r>
            <a:endParaRPr lang="en-US" altLang="cs-CZ" sz="1600" baseline="-25000" dirty="0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355CA9DF-2B47-4D02-A0E7-0EA640C49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96" y="1268760"/>
            <a:ext cx="4893671" cy="9446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Vzhledem k povaze fyziky je zásadní schopnost vědecky myslet → prostor pro psychology a psych. experimenty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Neintuitivní povaha řady </a:t>
            </a:r>
            <a:r>
              <a:rPr lang="cs-CZ" altLang="cs-CZ" sz="2400" dirty="0" err="1"/>
              <a:t>fyz</a:t>
            </a:r>
            <a:r>
              <a:rPr lang="cs-CZ" altLang="cs-CZ" sz="2400" dirty="0"/>
              <a:t>. zákonů → schopnost falzifikovat hypotézy a vyhnutí se tzv. </a:t>
            </a:r>
            <a:r>
              <a:rPr lang="cs-CZ" altLang="cs-CZ" sz="2400" i="1" dirty="0" err="1"/>
              <a:t>confirmation</a:t>
            </a:r>
            <a:r>
              <a:rPr lang="cs-CZ" altLang="cs-CZ" sz="2400" i="1" dirty="0"/>
              <a:t> </a:t>
            </a:r>
            <a:r>
              <a:rPr lang="cs-CZ" altLang="cs-CZ" sz="2400" i="1" dirty="0" err="1"/>
              <a:t>bias</a:t>
            </a:r>
            <a:r>
              <a:rPr lang="cs-CZ" altLang="cs-CZ" sz="2400" i="1" dirty="0"/>
              <a:t>.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en-GB" altLang="cs-CZ" sz="2400" i="1" dirty="0"/>
              <a:t>D</a:t>
            </a:r>
            <a:r>
              <a:rPr lang="cs-CZ" altLang="cs-CZ" sz="2400" i="1" dirty="0" err="1"/>
              <a:t>omain</a:t>
            </a:r>
            <a:r>
              <a:rPr lang="cs-CZ" altLang="cs-CZ" sz="2400" i="1" dirty="0"/>
              <a:t> </a:t>
            </a:r>
            <a:r>
              <a:rPr lang="cs-CZ" altLang="cs-CZ" sz="2400" i="1" dirty="0" err="1"/>
              <a:t>specific</a:t>
            </a:r>
            <a:r>
              <a:rPr lang="cs-CZ" altLang="cs-CZ" sz="2400" i="1" dirty="0"/>
              <a:t> vs. </a:t>
            </a:r>
            <a:r>
              <a:rPr lang="cs-CZ" altLang="cs-CZ" sz="2400" i="1" dirty="0" err="1"/>
              <a:t>domain</a:t>
            </a:r>
            <a:r>
              <a:rPr lang="cs-CZ" altLang="cs-CZ" sz="2400" i="1" dirty="0"/>
              <a:t> </a:t>
            </a:r>
            <a:r>
              <a:rPr lang="cs-CZ" altLang="cs-CZ" sz="2400" i="1" dirty="0" err="1"/>
              <a:t>general</a:t>
            </a:r>
            <a:r>
              <a:rPr lang="cs-CZ" altLang="cs-CZ" sz="2400" i="1" dirty="0"/>
              <a:t> </a:t>
            </a:r>
            <a:r>
              <a:rPr lang="cs-CZ" altLang="cs-CZ" sz="2400" dirty="0"/>
              <a:t>dovednosti žáka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en-GB" altLang="cs-CZ" sz="2400" dirty="0"/>
              <a:t>T</a:t>
            </a:r>
            <a:r>
              <a:rPr lang="cs-CZ" altLang="cs-CZ" sz="2400" dirty="0" err="1"/>
              <a:t>est</a:t>
            </a:r>
            <a:r>
              <a:rPr lang="cs-CZ" altLang="cs-CZ" sz="2400" dirty="0"/>
              <a:t> pro </a:t>
            </a:r>
            <a:r>
              <a:rPr lang="cs-CZ" altLang="cs-CZ" sz="2400" dirty="0" err="1"/>
              <a:t>confirmation</a:t>
            </a:r>
            <a:r>
              <a:rPr lang="cs-CZ" altLang="cs-CZ" sz="2400" dirty="0"/>
              <a:t> </a:t>
            </a:r>
            <a:r>
              <a:rPr lang="cs-CZ" altLang="cs-CZ" sz="2400" dirty="0" err="1"/>
              <a:t>bias</a:t>
            </a:r>
            <a:r>
              <a:rPr lang="cs-CZ" altLang="cs-CZ" sz="2400" dirty="0"/>
              <a:t> - </a:t>
            </a:r>
            <a:r>
              <a:rPr lang="cs-CZ" altLang="cs-CZ" sz="2400" dirty="0" err="1"/>
              <a:t>Wason</a:t>
            </a:r>
            <a:r>
              <a:rPr lang="cs-CZ" altLang="cs-CZ" sz="2400" dirty="0"/>
              <a:t> Rule Discovery Test (</a:t>
            </a:r>
            <a:r>
              <a:rPr lang="cs-CZ" altLang="cs-CZ" sz="2400" dirty="0" err="1"/>
              <a:t>Wason</a:t>
            </a:r>
            <a:r>
              <a:rPr lang="cs-CZ" altLang="cs-CZ" sz="2400" dirty="0"/>
              <a:t>, 1960)</a:t>
            </a:r>
          </a:p>
        </p:txBody>
      </p:sp>
      <p:grpSp>
        <p:nvGrpSpPr>
          <p:cNvPr id="11" name="Skupina 4">
            <a:extLst>
              <a:ext uri="{FF2B5EF4-FFF2-40B4-BE49-F238E27FC236}">
                <a16:creationId xmlns:a16="http://schemas.microsoft.com/office/drawing/2014/main" id="{62321EEB-E898-48B5-900D-09110BB28E6A}"/>
              </a:ext>
            </a:extLst>
          </p:cNvPr>
          <p:cNvGrpSpPr>
            <a:grpSpLocks/>
          </p:cNvGrpSpPr>
          <p:nvPr/>
        </p:nvGrpSpPr>
        <p:grpSpPr bwMode="auto">
          <a:xfrm>
            <a:off x="5100638" y="1058840"/>
            <a:ext cx="4043362" cy="3838575"/>
            <a:chOff x="1498904" y="1030408"/>
            <a:chExt cx="4602503" cy="4228233"/>
          </a:xfrm>
        </p:grpSpPr>
        <p:sp>
          <p:nvSpPr>
            <p:cNvPr id="12" name="Shape 442">
              <a:extLst>
                <a:ext uri="{FF2B5EF4-FFF2-40B4-BE49-F238E27FC236}">
                  <a16:creationId xmlns:a16="http://schemas.microsoft.com/office/drawing/2014/main" id="{D7EC50B7-4A2E-45FA-BA0B-FB8A19185B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8904" y="1030408"/>
              <a:ext cx="4602503" cy="4228233"/>
            </a:xfrm>
            <a:prstGeom prst="rect">
              <a:avLst/>
            </a:prstGeom>
            <a:solidFill>
              <a:schemeClr val="bg1"/>
            </a:solidFill>
            <a:ln w="22225">
              <a:solidFill>
                <a:srgbClr val="0073CF"/>
              </a:solidFill>
              <a:prstDash val="dash"/>
              <a:round/>
              <a:headEnd/>
              <a:tailEnd/>
            </a:ln>
          </p:spPr>
          <p:txBody>
            <a:bodyPr lIns="91425" tIns="45700" rIns="91425" bIns="4570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cs-CZ" altLang="cs-CZ" sz="1600" i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Rozdělili jsme předměty do dvou skupin. </a:t>
              </a:r>
            </a:p>
            <a:p>
              <a:endParaRPr lang="cs-CZ" altLang="cs-CZ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cs-CZ" altLang="cs-CZ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cs-CZ" altLang="cs-CZ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cs-CZ" altLang="cs-CZ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cs-CZ" altLang="cs-CZ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cs-CZ" altLang="cs-CZ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cs-CZ" altLang="cs-CZ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cs-CZ" altLang="cs-CZ" sz="17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cs-CZ" altLang="cs-CZ" sz="1600" i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Podle které vlastnosti jsme je rozdělili do skupin?</a:t>
              </a:r>
              <a:endParaRPr lang="cs-CZ" altLang="cs-CZ" sz="16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  <a:p>
              <a:pPr>
                <a:buFontTx/>
                <a:buAutoNum type="alphaUcParenR"/>
              </a:pPr>
              <a:r>
                <a:rPr lang="cs-CZ" altLang="cs-CZ" sz="1600" i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Jak dobře jdou ohnout.</a:t>
              </a:r>
            </a:p>
            <a:p>
              <a:pPr>
                <a:buFontTx/>
                <a:buAutoNum type="alphaUcParenR"/>
              </a:pPr>
              <a:r>
                <a:rPr lang="cs-CZ" altLang="cs-CZ" sz="1600" i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Jak dobře plavou na vodě.</a:t>
              </a:r>
            </a:p>
            <a:p>
              <a:pPr>
                <a:buFontTx/>
                <a:buAutoNum type="alphaUcParenR"/>
              </a:pPr>
              <a:r>
                <a:rPr lang="cs-CZ" altLang="cs-CZ" sz="1600" i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Jak dobře jimi prochází světlo.</a:t>
              </a:r>
            </a:p>
            <a:p>
              <a:pPr>
                <a:buFontTx/>
                <a:buAutoNum type="alphaUcParenR"/>
              </a:pPr>
              <a:r>
                <a:rPr lang="cs-CZ" altLang="cs-CZ" sz="1600" i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Jak dobře je přitahují magnety.</a:t>
              </a:r>
            </a:p>
          </p:txBody>
        </p:sp>
        <p:pic>
          <p:nvPicPr>
            <p:cNvPr id="13" name="Obrázek 3">
              <a:extLst>
                <a:ext uri="{FF2B5EF4-FFF2-40B4-BE49-F238E27FC236}">
                  <a16:creationId xmlns:a16="http://schemas.microsoft.com/office/drawing/2014/main" id="{A7CEE05B-80E3-4B25-B5F4-B2EEE54EC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6494" y="1331694"/>
              <a:ext cx="4263033" cy="22609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473680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1E3D1EF7-FE3B-43B0-A388-41C14512B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3" y="476250"/>
            <a:ext cx="7812087" cy="1077218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HISTORICKÝ VÝVOJ DIDAKTIKY FYZIKY </a:t>
            </a:r>
          </a:p>
        </p:txBody>
      </p:sp>
      <p:sp>
        <p:nvSpPr>
          <p:cNvPr id="4100" name="Rectangle 19">
            <a:extLst>
              <a:ext uri="{FF2B5EF4-FFF2-40B4-BE49-F238E27FC236}">
                <a16:creationId xmlns:a16="http://schemas.microsoft.com/office/drawing/2014/main" id="{DD7398BE-3F4E-487D-8D6F-139CC970C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8465" y="6426200"/>
            <a:ext cx="395536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15</a:t>
            </a:r>
            <a:endParaRPr lang="en-US" altLang="cs-CZ" sz="1600" baseline="-25000" dirty="0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355CA9DF-2B47-4D02-A0E7-0EA640C49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60387"/>
            <a:ext cx="8540750" cy="577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en-US" altLang="cs-CZ" sz="2400" i="1" dirty="0"/>
              <a:t>Until we learn that science</a:t>
            </a:r>
            <a:r>
              <a:rPr lang="cs-CZ" altLang="cs-CZ" sz="2400" i="1" dirty="0"/>
              <a:t> </a:t>
            </a:r>
            <a:r>
              <a:rPr lang="en-US" altLang="cs-CZ" sz="2400" i="1" dirty="0"/>
              <a:t>is not classified knowledge—a thing to be learned by memory—</a:t>
            </a:r>
            <a:r>
              <a:rPr lang="cs-CZ" altLang="cs-CZ" sz="2400" i="1" dirty="0"/>
              <a:t> </a:t>
            </a:r>
            <a:r>
              <a:rPr lang="en-US" altLang="cs-CZ" sz="2400" i="1" dirty="0"/>
              <a:t>but rather, that science is the classification of knowledge, living</a:t>
            </a:r>
            <a:r>
              <a:rPr lang="cs-CZ" altLang="cs-CZ" sz="2400" i="1" dirty="0"/>
              <a:t> </a:t>
            </a:r>
            <a:r>
              <a:rPr lang="en-US" altLang="cs-CZ" sz="2400" i="1" dirty="0"/>
              <a:t>process that can only be mastered by constant, careful, and watchful</a:t>
            </a:r>
            <a:r>
              <a:rPr lang="cs-CZ" altLang="cs-CZ" sz="2400" i="1" dirty="0"/>
              <a:t> </a:t>
            </a:r>
            <a:r>
              <a:rPr lang="en-US" altLang="cs-CZ" sz="2400" i="1" dirty="0"/>
              <a:t>exercise</a:t>
            </a:r>
            <a:r>
              <a:rPr lang="cs-CZ" altLang="cs-CZ" sz="2400" i="1" dirty="0"/>
              <a:t> </a:t>
            </a:r>
            <a:r>
              <a:rPr lang="en-US" altLang="cs-CZ" sz="2400" i="1" dirty="0"/>
              <a:t>in its use, we can not expect that the teaching of science</a:t>
            </a:r>
            <a:r>
              <a:rPr lang="cs-CZ" altLang="cs-CZ" sz="2400" i="1" dirty="0"/>
              <a:t> </a:t>
            </a:r>
            <a:r>
              <a:rPr lang="en-US" altLang="cs-CZ" sz="2400" i="1" dirty="0"/>
              <a:t>will advance into the prominent position that is now awaiting it in</a:t>
            </a:r>
            <a:r>
              <a:rPr lang="cs-CZ" altLang="cs-CZ" sz="2400" i="1" dirty="0"/>
              <a:t> </a:t>
            </a:r>
            <a:r>
              <a:rPr lang="en-US" altLang="cs-CZ" sz="2400" i="1" dirty="0"/>
              <a:t>the educational world.</a:t>
            </a:r>
            <a:r>
              <a:rPr lang="cs-CZ" altLang="cs-CZ" sz="2400" i="1" dirty="0"/>
              <a:t> </a:t>
            </a:r>
            <a:r>
              <a:rPr lang="cs-CZ" altLang="cs-CZ" sz="2400" dirty="0"/>
              <a:t>(C. R. Mann, 1907 – </a:t>
            </a:r>
            <a:r>
              <a:rPr lang="cs-CZ" altLang="cs-CZ" sz="2400" i="1" dirty="0"/>
              <a:t>New </a:t>
            </a:r>
            <a:r>
              <a:rPr lang="cs-CZ" altLang="cs-CZ" sz="2400" i="1" dirty="0" err="1"/>
              <a:t>movement</a:t>
            </a:r>
            <a:r>
              <a:rPr lang="cs-CZ" altLang="cs-CZ" sz="2400" i="1" dirty="0"/>
              <a:t> </a:t>
            </a:r>
            <a:r>
              <a:rPr lang="cs-CZ" altLang="cs-CZ" sz="2400" i="1" dirty="0" err="1"/>
              <a:t>for</a:t>
            </a:r>
            <a:r>
              <a:rPr lang="cs-CZ" altLang="cs-CZ" sz="2400" i="1" dirty="0"/>
              <a:t> </a:t>
            </a:r>
            <a:r>
              <a:rPr lang="cs-CZ" altLang="cs-CZ" sz="2400" i="1" dirty="0" err="1"/>
              <a:t>reform</a:t>
            </a:r>
            <a:r>
              <a:rPr lang="cs-CZ" altLang="cs-CZ" sz="2400" i="1" dirty="0"/>
              <a:t> </a:t>
            </a:r>
            <a:r>
              <a:rPr lang="cs-CZ" altLang="cs-CZ" sz="2400" i="1" dirty="0" err="1"/>
              <a:t>of</a:t>
            </a:r>
            <a:r>
              <a:rPr lang="cs-CZ" altLang="cs-CZ" sz="2400" i="1" dirty="0"/>
              <a:t> </a:t>
            </a:r>
            <a:r>
              <a:rPr lang="cs-CZ" altLang="cs-CZ" sz="2400" i="1" dirty="0" err="1"/>
              <a:t>physics</a:t>
            </a:r>
            <a:r>
              <a:rPr lang="cs-CZ" altLang="cs-CZ" sz="2400" i="1" dirty="0"/>
              <a:t> </a:t>
            </a:r>
            <a:r>
              <a:rPr lang="cs-CZ" altLang="cs-CZ" sz="2400" i="1" dirty="0" err="1"/>
              <a:t>teaching</a:t>
            </a:r>
            <a:r>
              <a:rPr lang="cs-CZ" altLang="cs-CZ" sz="2400" i="1" dirty="0"/>
              <a:t> in France, Germany and America</a:t>
            </a:r>
            <a:r>
              <a:rPr lang="cs-CZ" altLang="cs-CZ" sz="2400" dirty="0"/>
              <a:t>)</a:t>
            </a:r>
            <a:r>
              <a:rPr lang="en-GB" altLang="cs-CZ" sz="2400" dirty="0"/>
              <a:t>.</a:t>
            </a:r>
            <a:endParaRPr lang="cs-CZ" altLang="cs-CZ" sz="2400" dirty="0"/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Proč řešit historický vývoj? Řada aktuálních diskuzí a</a:t>
            </a:r>
            <a:r>
              <a:rPr lang="cs-CZ" sz="2400" dirty="0"/>
              <a:t> </a:t>
            </a:r>
            <a:r>
              <a:rPr lang="cs-CZ" altLang="cs-CZ" sz="2400" dirty="0"/>
              <a:t>„</a:t>
            </a:r>
            <a:r>
              <a:rPr lang="cs-CZ" altLang="cs-CZ" sz="2400" i="1" dirty="0"/>
              <a:t>nových zázračných objevů</a:t>
            </a:r>
            <a:r>
              <a:rPr lang="cs-CZ" altLang="cs-CZ" sz="2400" dirty="0"/>
              <a:t>“, jak učit fyziku (obecně pří</a:t>
            </a:r>
            <a:r>
              <a:rPr lang="en-US" altLang="cs-CZ" sz="2400" dirty="0"/>
              <a:t>r</a:t>
            </a:r>
            <a:r>
              <a:rPr lang="cs-CZ" altLang="cs-CZ" sz="2400" dirty="0"/>
              <a:t>. vědy), byla ve fyzikálním vzdělávání řešena před 100 a</a:t>
            </a:r>
            <a:r>
              <a:rPr lang="cs-CZ" dirty="0"/>
              <a:t> </a:t>
            </a:r>
            <a:r>
              <a:rPr lang="cs-CZ" altLang="cs-CZ" sz="2400" dirty="0"/>
              <a:t>více lety... → kdo nezná historii, musí si ji prožít znovu.  </a:t>
            </a:r>
          </a:p>
        </p:txBody>
      </p:sp>
    </p:spTree>
    <p:extLst>
      <p:ext uri="{BB962C8B-B14F-4D97-AF65-F5344CB8AC3E}">
        <p14:creationId xmlns:p14="http://schemas.microsoft.com/office/powerpoint/2010/main" val="40284635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1E3D1EF7-FE3B-43B0-A388-41C14512B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3" y="476250"/>
            <a:ext cx="7812087" cy="1077218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HISTORICKÝ VÝVOJ DIDAKTIKY FYZIKY – ZDROJE</a:t>
            </a:r>
          </a:p>
        </p:txBody>
      </p:sp>
      <p:sp>
        <p:nvSpPr>
          <p:cNvPr id="4100" name="Rectangle 19">
            <a:extLst>
              <a:ext uri="{FF2B5EF4-FFF2-40B4-BE49-F238E27FC236}">
                <a16:creationId xmlns:a16="http://schemas.microsoft.com/office/drawing/2014/main" id="{DD7398BE-3F4E-487D-8D6F-139CC970C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8465" y="6426200"/>
            <a:ext cx="395536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16</a:t>
            </a:r>
            <a:endParaRPr lang="en-US" altLang="cs-CZ" sz="1600" baseline="-25000" dirty="0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355CA9DF-2B47-4D02-A0E7-0EA640C49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60387"/>
            <a:ext cx="8243515" cy="577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Největší tradice historie DF v USA – online dostupný unikátní archiv stovek relevantních textů od r. 1820 včetně přehledného shrnutí hlavních vývojových tendencí - </a:t>
            </a:r>
            <a:r>
              <a:rPr lang="cs-CZ" altLang="cs-CZ" sz="2400" dirty="0">
                <a:hlinkClick r:id="rId3"/>
              </a:rPr>
              <a:t>https://sites.google.com/site/physicseducationhistory/master-bibliography</a:t>
            </a:r>
            <a:r>
              <a:rPr lang="cs-CZ" altLang="cs-CZ" sz="2400" dirty="0"/>
              <a:t>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V ČR – řada zajímavých textů v digitální knihovně Časopisu pro pěstování matematiky a fysiky (od r. 1872, </a:t>
            </a:r>
            <a:r>
              <a:rPr lang="cs-CZ" altLang="cs-CZ" sz="2400" dirty="0">
                <a:hlinkClick r:id="rId4"/>
              </a:rPr>
              <a:t>https://dml.cz/handle/10338.dmlcz/133460</a:t>
            </a:r>
            <a:r>
              <a:rPr lang="cs-CZ" altLang="cs-CZ" sz="2400" dirty="0"/>
              <a:t>), vývoj přehledně shrnut v článku Žáka (2014) - </a:t>
            </a:r>
            <a:r>
              <a:rPr lang="cs-CZ" altLang="cs-CZ" sz="2400" dirty="0">
                <a:hlinkClick r:id="rId5"/>
              </a:rPr>
              <a:t>https://journals.muni.cz/pedor/article/view/619/598</a:t>
            </a:r>
            <a:r>
              <a:rPr lang="cs-CZ" altLang="cs-CZ" sz="2400" dirty="0"/>
              <a:t>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Vývoj po celou dobu spojen s aktivitami JČMF (Jednota českých matematiků a fyziků).     </a:t>
            </a:r>
          </a:p>
        </p:txBody>
      </p:sp>
    </p:spTree>
    <p:extLst>
      <p:ext uri="{BB962C8B-B14F-4D97-AF65-F5344CB8AC3E}">
        <p14:creationId xmlns:p14="http://schemas.microsoft.com/office/powerpoint/2010/main" val="30193747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1E3D1EF7-FE3B-43B0-A388-41C14512B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3" y="476250"/>
            <a:ext cx="7812087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HISTORICKÝ VÝVOJ DF V ČECHÁCH</a:t>
            </a:r>
          </a:p>
        </p:txBody>
      </p:sp>
      <p:sp>
        <p:nvSpPr>
          <p:cNvPr id="4100" name="Rectangle 19">
            <a:extLst>
              <a:ext uri="{FF2B5EF4-FFF2-40B4-BE49-F238E27FC236}">
                <a16:creationId xmlns:a16="http://schemas.microsoft.com/office/drawing/2014/main" id="{DD7398BE-3F4E-487D-8D6F-139CC970C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8465" y="6426200"/>
            <a:ext cx="395536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17</a:t>
            </a:r>
            <a:endParaRPr lang="en-US" altLang="cs-CZ" sz="1600" baseline="-25000" dirty="0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355CA9DF-2B47-4D02-A0E7-0EA640C49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1573877"/>
            <a:ext cx="4788024" cy="577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000" dirty="0"/>
              <a:t>Různá pojetí pohybující se mezi pedagogikou a fyzikou </a:t>
            </a:r>
          </a:p>
          <a:p>
            <a:pPr marL="0" indent="0" eaLnBrk="1" hangingPunct="1">
              <a:buClr>
                <a:schemeClr val="tx1"/>
              </a:buClr>
              <a:buSzTx/>
              <a:buNone/>
            </a:pPr>
            <a:r>
              <a:rPr lang="cs-CZ" altLang="cs-CZ" sz="2000" b="1" dirty="0"/>
              <a:t>1)</a:t>
            </a:r>
            <a:r>
              <a:rPr lang="cs-CZ" altLang="cs-CZ" sz="2000" dirty="0"/>
              <a:t> </a:t>
            </a:r>
            <a:r>
              <a:rPr lang="cs-CZ" altLang="cs-CZ" sz="2000" b="1" dirty="0"/>
              <a:t>Metodické pojetí </a:t>
            </a:r>
            <a:r>
              <a:rPr lang="cs-CZ" altLang="cs-CZ" sz="2000" dirty="0"/>
              <a:t>– nejstarší (začátek 20. stol.), iniciativa učitelů fyziky z praxe. Metodiky, učebnice, sbírky úloh a</a:t>
            </a:r>
            <a:r>
              <a:rPr lang="cs-CZ" sz="2800" dirty="0"/>
              <a:t> </a:t>
            </a:r>
            <a:r>
              <a:rPr lang="cs-CZ" altLang="cs-CZ" sz="2000" dirty="0"/>
              <a:t>laboratorních cvičení (povinná pro reálky od r. 1933). </a:t>
            </a:r>
          </a:p>
          <a:p>
            <a:pPr marL="0" indent="0" eaLnBrk="1" hangingPunct="1">
              <a:buClr>
                <a:schemeClr val="tx1"/>
              </a:buClr>
              <a:buSzTx/>
              <a:buNone/>
            </a:pPr>
            <a:r>
              <a:rPr lang="cs-CZ" altLang="cs-CZ" sz="2000" b="1" dirty="0"/>
              <a:t>2) Aplikační pojetí </a:t>
            </a:r>
            <a:r>
              <a:rPr lang="cs-CZ" altLang="cs-CZ" sz="2000" dirty="0"/>
              <a:t>– 50. – 70. léta 20. st aplikace poznatků z</a:t>
            </a:r>
            <a:r>
              <a:rPr lang="cs-CZ" sz="2800" dirty="0"/>
              <a:t> </a:t>
            </a:r>
            <a:r>
              <a:rPr lang="cs-CZ" altLang="cs-CZ" sz="2000" dirty="0"/>
              <a:t>pedagogiky, DF etablována jako speciálně didaktická disciplína (1. profesor – Josef Fuka, 1957</a:t>
            </a:r>
            <a:r>
              <a:rPr lang="en-GB" altLang="cs-CZ" sz="2000" dirty="0"/>
              <a:t>; 1965 – v</a:t>
            </a:r>
            <a:r>
              <a:rPr lang="cs-CZ" altLang="cs-CZ" sz="2000" dirty="0" err="1"/>
              <a:t>ědní</a:t>
            </a:r>
            <a:r>
              <a:rPr lang="cs-CZ" altLang="cs-CZ" sz="2000" dirty="0"/>
              <a:t> obor, možnost CSc.), </a:t>
            </a: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1556792"/>
            <a:ext cx="4355975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4283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1E3D1EF7-FE3B-43B0-A388-41C14512B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3" y="476250"/>
            <a:ext cx="7812087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HISTORICKÝ VÝVOJ DF V ČECHÁCH</a:t>
            </a:r>
          </a:p>
        </p:txBody>
      </p:sp>
      <p:sp>
        <p:nvSpPr>
          <p:cNvPr id="4100" name="Rectangle 19">
            <a:extLst>
              <a:ext uri="{FF2B5EF4-FFF2-40B4-BE49-F238E27FC236}">
                <a16:creationId xmlns:a16="http://schemas.microsoft.com/office/drawing/2014/main" id="{DD7398BE-3F4E-487D-8D6F-139CC970C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8465" y="6426200"/>
            <a:ext cx="395536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18</a:t>
            </a:r>
            <a:endParaRPr lang="en-US" altLang="cs-CZ" sz="1600" baseline="-25000" dirty="0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355CA9DF-2B47-4D02-A0E7-0EA640C49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84263"/>
            <a:ext cx="8964487" cy="577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Clr>
                <a:schemeClr val="tx1"/>
              </a:buClr>
              <a:buSzTx/>
              <a:buNone/>
            </a:pPr>
            <a:r>
              <a:rPr lang="cs-CZ" altLang="cs-CZ" sz="2400" b="1" dirty="0"/>
              <a:t>3) Integrační pojetí </a:t>
            </a:r>
            <a:r>
              <a:rPr lang="cs-CZ" altLang="cs-CZ" sz="2400" dirty="0"/>
              <a:t>– interdisciplinární pojetí, snaha o zařazení moderní fyziky. Tj. inovace obsahu, didaktická transformace (transpozice, rekonstrukce). 60.-80. léta, prof. Kašpar</a:t>
            </a:r>
          </a:p>
          <a:p>
            <a:pPr marL="0" indent="0" eaLnBrk="1" hangingPunct="1">
              <a:buClr>
                <a:schemeClr val="tx1"/>
              </a:buClr>
              <a:buSzTx/>
              <a:buNone/>
            </a:pPr>
            <a:r>
              <a:rPr lang="cs-CZ" altLang="cs-CZ" sz="2400" b="1" dirty="0"/>
              <a:t>4) Komunikační pojetí </a:t>
            </a:r>
            <a:r>
              <a:rPr lang="cs-CZ" altLang="cs-CZ" sz="2400" dirty="0"/>
              <a:t>– od 80. let, prof. Fenclová, prof. Kotásek obecná systémová analýza výchovné sféry, důraz na komunikaci.</a:t>
            </a: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3428999"/>
            <a:ext cx="6408712" cy="341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6259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1E3D1EF7-FE3B-43B0-A388-41C14512B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3" y="476250"/>
            <a:ext cx="7812087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SOUČASNOST DF V ČECHÁCH</a:t>
            </a:r>
          </a:p>
        </p:txBody>
      </p:sp>
      <p:sp>
        <p:nvSpPr>
          <p:cNvPr id="4100" name="Rectangle 19">
            <a:extLst>
              <a:ext uri="{FF2B5EF4-FFF2-40B4-BE49-F238E27FC236}">
                <a16:creationId xmlns:a16="http://schemas.microsoft.com/office/drawing/2014/main" id="{DD7398BE-3F4E-487D-8D6F-139CC970C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6457" y="6426200"/>
            <a:ext cx="467544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19</a:t>
            </a:r>
            <a:endParaRPr lang="en-US" altLang="cs-CZ" sz="1600" baseline="-25000" dirty="0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355CA9DF-2B47-4D02-A0E7-0EA640C49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2" y="1084263"/>
            <a:ext cx="9107488" cy="577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000" dirty="0"/>
              <a:t>V současnosti – tzv. </a:t>
            </a:r>
            <a:r>
              <a:rPr lang="cs-CZ" altLang="cs-CZ" sz="2000" b="1" dirty="0"/>
              <a:t>informačně-komunikační pojetí</a:t>
            </a:r>
            <a:r>
              <a:rPr lang="cs-CZ" altLang="cs-CZ" sz="2000" dirty="0"/>
              <a:t>, zohlednění vlivu ICT, sociálních sítí, možnosti virtuálních, vzdálených experimentů apod.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000" dirty="0"/>
              <a:t>Vývoj DF po r. 1989 významně ovlivněn liberalizací školství a</a:t>
            </a:r>
            <a:r>
              <a:rPr lang="cs-CZ" sz="2800" dirty="0"/>
              <a:t> </a:t>
            </a:r>
            <a:r>
              <a:rPr lang="cs-CZ" altLang="cs-CZ" sz="2000" dirty="0"/>
              <a:t>novými výzvami (redukce rozsahu výuky fyziky, prudký pokles zájmu o učitelství Fy, finanční a personální problémy pracovišť zaměřujících se na DF) → určitá koncepční stagnace oboru (Dvořák et al., 2015).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000" dirty="0"/>
              <a:t>Současné problémy/výzvy DF: etablování se jako svébytný vědní obor, roztříštěnost vědecké práce v DF, nedostatečné mezinárodní přesahy, metodologická kvalita výstupů.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000" dirty="0"/>
              <a:t>Na čem se dá stavět: velmi dobře fungující komunita učitelů a</a:t>
            </a:r>
            <a:r>
              <a:rPr lang="cs-CZ" sz="2800" dirty="0"/>
              <a:t> </a:t>
            </a:r>
            <a:r>
              <a:rPr lang="cs-CZ" altLang="cs-CZ" sz="2000" dirty="0"/>
              <a:t>didaktiků fyziky, rostoucí uvědomění si důležitosti DF (nejen) mezi fyziky a techniky → pozvolna rostoucí podpora DF ze strany </a:t>
            </a:r>
            <a:r>
              <a:rPr lang="cs-CZ" altLang="cs-CZ" sz="2000" dirty="0" err="1"/>
              <a:t>stakeholderů</a:t>
            </a:r>
            <a:r>
              <a:rPr lang="cs-CZ" altLang="cs-CZ" sz="2000" dirty="0"/>
              <a:t>.   </a:t>
            </a:r>
          </a:p>
        </p:txBody>
      </p:sp>
    </p:spTree>
    <p:extLst>
      <p:ext uri="{BB962C8B-B14F-4D97-AF65-F5344CB8AC3E}">
        <p14:creationId xmlns:p14="http://schemas.microsoft.com/office/powerpoint/2010/main" val="30437960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1E3D1EF7-FE3B-43B0-A388-41C14512B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3" y="476250"/>
            <a:ext cx="7812087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HISTORICKÝ VÝVOJ DF V USA</a:t>
            </a:r>
          </a:p>
        </p:txBody>
      </p:sp>
      <p:sp>
        <p:nvSpPr>
          <p:cNvPr id="4100" name="Rectangle 19">
            <a:extLst>
              <a:ext uri="{FF2B5EF4-FFF2-40B4-BE49-F238E27FC236}">
                <a16:creationId xmlns:a16="http://schemas.microsoft.com/office/drawing/2014/main" id="{DD7398BE-3F4E-487D-8D6F-139CC970C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6457" y="6426200"/>
            <a:ext cx="467544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20</a:t>
            </a:r>
            <a:endParaRPr lang="en-US" altLang="cs-CZ" sz="1600" baseline="-25000" dirty="0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355CA9DF-2B47-4D02-A0E7-0EA640C49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84263"/>
            <a:ext cx="8172400" cy="577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eaLnBrk="1" hangingPunct="1">
              <a:buClr>
                <a:schemeClr val="tx1"/>
              </a:buClr>
              <a:buSzTx/>
              <a:buAutoNum type="arabicParenR"/>
            </a:pPr>
            <a:r>
              <a:rPr lang="cs-CZ" altLang="cs-CZ" sz="2400" dirty="0"/>
              <a:t>1860-1884 – počátky výuky fyziky, induktivní metoda, první praktická cvičení</a:t>
            </a:r>
          </a:p>
          <a:p>
            <a:pPr marL="457200" indent="-457200" eaLnBrk="1" hangingPunct="1">
              <a:buClr>
                <a:schemeClr val="tx1"/>
              </a:buClr>
              <a:buSzTx/>
              <a:buAutoNum type="arabicParenR"/>
            </a:pPr>
            <a:r>
              <a:rPr lang="cs-CZ" altLang="cs-CZ" sz="2400" dirty="0"/>
              <a:t>1885-1902 – posun k laboratorním pracím: E. </a:t>
            </a:r>
            <a:r>
              <a:rPr lang="cs-CZ" altLang="cs-CZ" sz="2400" dirty="0" err="1"/>
              <a:t>Hall</a:t>
            </a:r>
            <a:r>
              <a:rPr lang="cs-CZ" altLang="cs-CZ" sz="2400" dirty="0"/>
              <a:t> (1887) – seznam 40 povinných </a:t>
            </a:r>
            <a:r>
              <a:rPr lang="cs-CZ" altLang="cs-CZ" sz="2400" dirty="0" err="1"/>
              <a:t>lab</a:t>
            </a:r>
            <a:r>
              <a:rPr lang="cs-CZ" altLang="cs-CZ" sz="2400" dirty="0"/>
              <a:t>. cvičení  pro PZ na Harvard → standard pro </a:t>
            </a:r>
            <a:r>
              <a:rPr lang="cs-CZ" altLang="cs-CZ" sz="2400" dirty="0" err="1"/>
              <a:t>high</a:t>
            </a:r>
            <a:r>
              <a:rPr lang="cs-CZ" altLang="cs-CZ" sz="2400" dirty="0"/>
              <a:t> </a:t>
            </a:r>
            <a:r>
              <a:rPr lang="cs-CZ" altLang="cs-CZ" sz="2400" dirty="0" err="1"/>
              <a:t>schools</a:t>
            </a:r>
            <a:r>
              <a:rPr lang="en-GB" altLang="cs-CZ" sz="2400" dirty="0"/>
              <a:t>; </a:t>
            </a:r>
            <a:r>
              <a:rPr lang="cs-CZ" altLang="cs-CZ" sz="2400" dirty="0"/>
              <a:t>zároveň důraz na matematický formalismus</a:t>
            </a:r>
          </a:p>
          <a:p>
            <a:pPr marL="457200" indent="-457200" eaLnBrk="1" hangingPunct="1">
              <a:buClr>
                <a:schemeClr val="tx1"/>
              </a:buClr>
              <a:buSzTx/>
              <a:buAutoNum type="arabicParenR"/>
            </a:pPr>
            <a:r>
              <a:rPr lang="cs-CZ" altLang="cs-CZ" sz="2400" dirty="0"/>
              <a:t>1903-1910 – nové hnutí (</a:t>
            </a:r>
            <a:r>
              <a:rPr lang="cs-CZ" altLang="cs-CZ" sz="2400" dirty="0" err="1"/>
              <a:t>C.R.Mann</a:t>
            </a:r>
            <a:r>
              <a:rPr lang="cs-CZ" altLang="cs-CZ" sz="2400" dirty="0"/>
              <a:t>), kritika přehnaného matem. formalismu, memorování a</a:t>
            </a:r>
            <a:r>
              <a:rPr lang="cs-CZ" sz="2400" dirty="0"/>
              <a:t> </a:t>
            </a:r>
            <a:r>
              <a:rPr lang="cs-CZ" altLang="cs-CZ" sz="2400" dirty="0"/>
              <a:t>přílišného množství témat</a:t>
            </a:r>
          </a:p>
          <a:p>
            <a:pPr marL="457200" indent="-457200" eaLnBrk="1" hangingPunct="1">
              <a:buClr>
                <a:schemeClr val="tx1"/>
              </a:buClr>
              <a:buSzTx/>
              <a:buAutoNum type="arabicParenR"/>
            </a:pPr>
            <a:r>
              <a:rPr lang="cs-CZ" altLang="cs-CZ" sz="2400" dirty="0"/>
              <a:t>1911-1914 – projektová metoda a rozvoj PER, vliv </a:t>
            </a:r>
            <a:r>
              <a:rPr lang="cs-CZ" altLang="cs-CZ" sz="2400" dirty="0" err="1"/>
              <a:t>pragmat</a:t>
            </a:r>
            <a:r>
              <a:rPr lang="cs-CZ" altLang="cs-CZ" sz="2400" dirty="0"/>
              <a:t>. pedagogiky (</a:t>
            </a:r>
            <a:r>
              <a:rPr lang="cs-CZ" altLang="cs-CZ" sz="2400" dirty="0" err="1"/>
              <a:t>Dewey</a:t>
            </a:r>
            <a:r>
              <a:rPr lang="cs-CZ" altLang="cs-CZ" sz="2400" dirty="0"/>
              <a:t>, </a:t>
            </a:r>
            <a:r>
              <a:rPr lang="cs-CZ" altLang="cs-CZ" sz="2400" dirty="0" err="1"/>
              <a:t>Kilpatrick</a:t>
            </a:r>
            <a:r>
              <a:rPr lang="cs-CZ" altLang="cs-CZ" sz="2400" dirty="0"/>
              <a:t>),důraz na provázání s běžným životem</a:t>
            </a:r>
          </a:p>
          <a:p>
            <a:pPr marL="457200" indent="-457200" eaLnBrk="1" hangingPunct="1">
              <a:buClr>
                <a:schemeClr val="tx1"/>
              </a:buClr>
              <a:buSzTx/>
              <a:buAutoNum type="arabicParenR"/>
            </a:pPr>
            <a:r>
              <a:rPr lang="cs-CZ" altLang="cs-CZ" sz="2400" dirty="0"/>
              <a:t> 1915-1922 - reorganizace kurikula – stále důraz na projektovou metodu, větší pozornost přípravě učitelů F</a:t>
            </a:r>
          </a:p>
        </p:txBody>
      </p:sp>
    </p:spTree>
    <p:extLst>
      <p:ext uri="{BB962C8B-B14F-4D97-AF65-F5344CB8AC3E}">
        <p14:creationId xmlns:p14="http://schemas.microsoft.com/office/powerpoint/2010/main" val="24840805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1E3D1EF7-FE3B-43B0-A388-41C14512B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3" y="476250"/>
            <a:ext cx="7812087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HISTORICKÝ VÝVOJ DF V USA</a:t>
            </a:r>
          </a:p>
        </p:txBody>
      </p:sp>
      <p:sp>
        <p:nvSpPr>
          <p:cNvPr id="4100" name="Rectangle 19">
            <a:extLst>
              <a:ext uri="{FF2B5EF4-FFF2-40B4-BE49-F238E27FC236}">
                <a16:creationId xmlns:a16="http://schemas.microsoft.com/office/drawing/2014/main" id="{DD7398BE-3F4E-487D-8D6F-139CC970C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6456" y="6426200"/>
            <a:ext cx="46754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21</a:t>
            </a:r>
            <a:endParaRPr lang="en-US" altLang="cs-CZ" sz="1600" baseline="-25000" dirty="0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355CA9DF-2B47-4D02-A0E7-0EA640C49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84263"/>
            <a:ext cx="8964488" cy="577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Clr>
                <a:schemeClr val="tx1"/>
              </a:buClr>
              <a:buSzTx/>
              <a:buNone/>
            </a:pPr>
            <a:r>
              <a:rPr lang="cs-CZ" altLang="cs-CZ" sz="2400" dirty="0"/>
              <a:t>6) 1922-1947 – dominance pedagogů, výrazný důraz na aplikace z běžné praxe, opomíjení moderní fyziky, akcentace kurikula opírajícího se o pedagogický výzkum (více v teorii ne v</a:t>
            </a:r>
            <a:r>
              <a:rPr lang="cs-CZ" sz="2400" dirty="0"/>
              <a:t> </a:t>
            </a:r>
            <a:r>
              <a:rPr lang="cs-CZ" altLang="cs-CZ" sz="2400" dirty="0"/>
              <a:t>praxi)</a:t>
            </a:r>
          </a:p>
          <a:p>
            <a:pPr marL="0" indent="0" eaLnBrk="1" hangingPunct="1">
              <a:buClr>
                <a:schemeClr val="tx1"/>
              </a:buClr>
              <a:buSzTx/>
              <a:buNone/>
            </a:pPr>
            <a:r>
              <a:rPr lang="cs-CZ" altLang="cs-CZ" sz="2400" dirty="0"/>
              <a:t>7) 1948-1966 – znovuzapojení fyziků a </a:t>
            </a:r>
            <a:r>
              <a:rPr lang="cs-CZ" altLang="cs-CZ" sz="2400" dirty="0" err="1"/>
              <a:t>kurikulární</a:t>
            </a:r>
            <a:r>
              <a:rPr lang="cs-CZ" altLang="cs-CZ" sz="2400" dirty="0"/>
              <a:t> reforma, vliv Sputnik šoku, důraz na fundamentální fyzikální principy a</a:t>
            </a:r>
            <a:r>
              <a:rPr lang="cs-CZ" sz="2400" dirty="0"/>
              <a:t> </a:t>
            </a:r>
            <a:r>
              <a:rPr lang="cs-CZ" altLang="cs-CZ" sz="2400" dirty="0"/>
              <a:t>samostatnou aktivitu při </a:t>
            </a:r>
            <a:r>
              <a:rPr lang="cs-CZ" altLang="cs-CZ" sz="2400" dirty="0" err="1"/>
              <a:t>lab</a:t>
            </a:r>
            <a:r>
              <a:rPr lang="cs-CZ" altLang="cs-CZ" sz="2400" dirty="0"/>
              <a:t>. cvičeních. </a:t>
            </a:r>
          </a:p>
          <a:p>
            <a:pPr marL="0" indent="0" eaLnBrk="1" hangingPunct="1">
              <a:buClr>
                <a:schemeClr val="tx1"/>
              </a:buClr>
              <a:buSzTx/>
              <a:buNone/>
            </a:pPr>
            <a:r>
              <a:rPr lang="cs-CZ" altLang="cs-CZ" sz="2400" dirty="0"/>
              <a:t>8) 1967-1991 – kulminace poválečných reforem a moderního PER – růst zájmu o proces řešení problémů žáky a vědecké zdůvodňování (vliv psychologie) → teorie konceptuální změny (</a:t>
            </a:r>
            <a:r>
              <a:rPr lang="cs-CZ" altLang="cs-CZ" sz="2400" dirty="0" err="1"/>
              <a:t>Posner</a:t>
            </a:r>
            <a:r>
              <a:rPr lang="cs-CZ" altLang="cs-CZ" sz="2400" dirty="0"/>
              <a:t>, 1982), </a:t>
            </a:r>
          </a:p>
          <a:p>
            <a:pPr marL="0" indent="0" eaLnBrk="1" hangingPunct="1">
              <a:buClr>
                <a:schemeClr val="tx1"/>
              </a:buClr>
              <a:buSzTx/>
              <a:buNone/>
            </a:pPr>
            <a:r>
              <a:rPr lang="cs-CZ" altLang="cs-CZ" sz="2400" dirty="0"/>
              <a:t>9) 1992-2001 –  vzestup konceptuální fyziky</a:t>
            </a:r>
            <a:r>
              <a:rPr lang="en-GB" altLang="cs-CZ" sz="2400" dirty="0"/>
              <a:t>; </a:t>
            </a:r>
            <a:r>
              <a:rPr lang="en-GB" altLang="cs-CZ" sz="2400" dirty="0" err="1"/>
              <a:t>vliv</a:t>
            </a:r>
            <a:r>
              <a:rPr lang="en-GB" altLang="cs-CZ" sz="2400" dirty="0"/>
              <a:t> </a:t>
            </a:r>
            <a:r>
              <a:rPr lang="en-GB" altLang="cs-CZ" sz="2400" dirty="0" err="1"/>
              <a:t>konceptu</a:t>
            </a:r>
            <a:r>
              <a:rPr lang="cs-CZ" altLang="cs-CZ" sz="2400" dirty="0" err="1"/>
              <a:t>álních</a:t>
            </a:r>
            <a:r>
              <a:rPr lang="en-GB" altLang="cs-CZ" sz="2400" dirty="0"/>
              <a:t> test</a:t>
            </a:r>
            <a:r>
              <a:rPr lang="cs-CZ" altLang="cs-CZ" sz="2400" dirty="0"/>
              <a:t>ů, oslabení mat. formalismu, metoda Peer </a:t>
            </a:r>
            <a:r>
              <a:rPr lang="cs-CZ" altLang="cs-CZ" sz="2400" dirty="0" err="1"/>
              <a:t>Instruction</a:t>
            </a:r>
            <a:r>
              <a:rPr lang="en-GB" altLang="cs-CZ" sz="2400" dirty="0"/>
              <a:t> </a:t>
            </a:r>
            <a:endParaRPr lang="cs-CZ" altLang="cs-CZ" sz="2400" dirty="0"/>
          </a:p>
          <a:p>
            <a:pPr marL="0" indent="0" eaLnBrk="1" hangingPunct="1">
              <a:buClr>
                <a:schemeClr val="tx1"/>
              </a:buClr>
              <a:buSzTx/>
              <a:buNone/>
            </a:pPr>
            <a:r>
              <a:rPr lang="cs-CZ" altLang="cs-CZ" sz="2400" dirty="0"/>
              <a:t>10) 2002 -… - růst významu PER, tvorba standardů pro </a:t>
            </a:r>
            <a:r>
              <a:rPr lang="cs-CZ" altLang="cs-CZ" sz="2400" dirty="0" err="1"/>
              <a:t>Physics</a:t>
            </a:r>
            <a:r>
              <a:rPr lang="cs-CZ" altLang="cs-CZ" sz="2400" dirty="0"/>
              <a:t> </a:t>
            </a:r>
            <a:r>
              <a:rPr lang="cs-CZ" altLang="cs-CZ" sz="2400" dirty="0" err="1"/>
              <a:t>education</a:t>
            </a:r>
            <a:r>
              <a:rPr lang="cs-CZ" altLang="cs-CZ" sz="2400" dirty="0"/>
              <a:t>, důraz na sociokulturní aspekty fyziky    </a:t>
            </a:r>
          </a:p>
        </p:txBody>
      </p:sp>
    </p:spTree>
    <p:extLst>
      <p:ext uri="{BB962C8B-B14F-4D97-AF65-F5344CB8AC3E}">
        <p14:creationId xmlns:p14="http://schemas.microsoft.com/office/powerpoint/2010/main" val="32442557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944BE-8B6D-17CA-ECC5-BE2A8316B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Literatura</a:t>
            </a:r>
            <a:r>
              <a:rPr lang="en-US" dirty="0"/>
              <a:t>, </a:t>
            </a:r>
            <a:r>
              <a:rPr lang="en-US" dirty="0" err="1"/>
              <a:t>Zdroje</a:t>
            </a:r>
            <a:r>
              <a:rPr lang="en-US" dirty="0"/>
              <a:t> </a:t>
            </a:r>
            <a:r>
              <a:rPr lang="en-US" dirty="0" err="1"/>
              <a:t>obrázků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7C50C-AFE0-DAD8-BA8F-A92ADC812C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Publikace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uvolněnými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úlohami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mezinárodního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šetření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TIMMS.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Česká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školní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inspekce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Online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GB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Dostupné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 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https://www.csicr.cz/cz/Dokumenty/Publikace-a-ostatni-vystupy/Uvolnene-ulohy-z-TIMSS-2015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ŽÁK </a:t>
            </a:r>
            <a:r>
              <a:rPr lang="en-GB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Vojtěch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GB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Historický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vývoj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pojetí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didaktiky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fyziky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 </a:t>
            </a:r>
            <a:r>
              <a:rPr lang="en-GB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České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republice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GB" sz="16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Pedagogická</a:t>
            </a:r>
            <a:r>
              <a:rPr lang="en-GB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orientace</a:t>
            </a:r>
            <a:r>
              <a:rPr lang="en-GB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[online]. 2014, </a:t>
            </a:r>
            <a:r>
              <a:rPr lang="en-GB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roč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24, s 222-243. </a:t>
            </a:r>
            <a:r>
              <a:rPr lang="en-GB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Dostupné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 </a:t>
            </a:r>
            <a:r>
              <a:rPr lang="cs-CZ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https://journals.muni.cz/pedor/article/view/619/598</a:t>
            </a:r>
            <a:endParaRPr lang="en-GB" altLang="cs-CZ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L. Dvořák et al. (2015). Didaktika fyziky včera, dnes a zítra. In I. Stuchlíková (Ed.) Oborové didaktiky na vzestupu, s. 123-158), </a:t>
            </a:r>
            <a:r>
              <a:rPr lang="cs-CZ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https://munispace.muni.cz/library/catalog/view/549/1714/313-1/#preview</a:t>
            </a:r>
            <a:r>
              <a:rPr lang="cs-CZ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J. Fenclová et al. (1982). Úvod do teorie a metodologie didaktiky fyziky Praha: SPN.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R. Holubová a O. Lepil. (2012). Vybrané kapitoly z didaktiky fyziky. Olomouc: UPOL. </a:t>
            </a:r>
            <a:r>
              <a:rPr lang="cs-CZ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http://mofy.upol.cz/vystupy/02_texty/modul_dfy1.pdf</a:t>
            </a:r>
            <a:r>
              <a:rPr lang="cs-CZ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cs-CZ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http://mofy.upol.cz/vystupy/02_texty/modul_dfy2.pdf</a:t>
            </a:r>
            <a:r>
              <a:rPr lang="cs-CZ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E. Svoboda. Přednášky. </a:t>
            </a:r>
            <a:r>
              <a:rPr lang="cs-CZ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https://kdf.mff.cuni.cz/vyuka/didaktika/</a:t>
            </a:r>
            <a:r>
              <a:rPr lang="cs-CZ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T. Wilhelm. </a:t>
            </a:r>
            <a:r>
              <a:rPr lang="cs-CZ" altLang="cs-CZ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Allgemeine</a:t>
            </a:r>
            <a:r>
              <a:rPr lang="cs-CZ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altLang="cs-CZ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Fachdidaktik</a:t>
            </a:r>
            <a:r>
              <a:rPr lang="cs-CZ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cs-CZ" alt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/>
              </a:rPr>
              <a:t>http://www.thomas-wilhelm.net/vorlesung/AllgemeineDidaktik.pdf</a:t>
            </a:r>
            <a:endParaRPr lang="en-US" altLang="cs-CZ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2858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FCC0BF8C-240A-46D3-A09E-445CECA627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1484313"/>
            <a:ext cx="8229600" cy="2592387"/>
          </a:xfrm>
        </p:spPr>
        <p:txBody>
          <a:bodyPr/>
          <a:lstStyle/>
          <a:p>
            <a:pPr eaLnBrk="1" hangingPunct="1"/>
            <a:br>
              <a:rPr lang="cs-CZ" altLang="cs-CZ" dirty="0"/>
            </a:br>
            <a:br>
              <a:rPr lang="cs-CZ" altLang="cs-CZ" dirty="0"/>
            </a:br>
            <a:br>
              <a:rPr lang="cs-CZ" altLang="cs-CZ" dirty="0"/>
            </a:br>
            <a:r>
              <a:rPr lang="cs-CZ" altLang="cs-CZ" dirty="0"/>
              <a:t>Děkuji za pozornost</a:t>
            </a:r>
            <a:r>
              <a:rPr lang="en-US" altLang="cs-CZ" dirty="0"/>
              <a:t>!</a:t>
            </a:r>
            <a:br>
              <a:rPr lang="cs-CZ" altLang="cs-CZ" dirty="0"/>
            </a:br>
            <a:br>
              <a:rPr lang="cs-CZ" altLang="cs-CZ" dirty="0"/>
            </a:br>
            <a:br>
              <a:rPr lang="cs-CZ" altLang="cs-CZ" dirty="0"/>
            </a:br>
            <a:endParaRPr lang="en-US" altLang="cs-CZ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14031</TotalTime>
  <Words>2640</Words>
  <Application>Microsoft Office PowerPoint</Application>
  <PresentationFormat>Předvádění na obrazovce (4:3)</PresentationFormat>
  <Paragraphs>199</Paragraphs>
  <Slides>24</Slides>
  <Notes>20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24</vt:i4>
      </vt:variant>
    </vt:vector>
  </HeadingPairs>
  <TitlesOfParts>
    <vt:vector size="30" baseType="lpstr">
      <vt:lpstr>Arial</vt:lpstr>
      <vt:lpstr>Arial Black</vt:lpstr>
      <vt:lpstr>Calibri</vt:lpstr>
      <vt:lpstr>Times New Roman</vt:lpstr>
      <vt:lpstr>Wingdings</vt:lpstr>
      <vt:lpstr>Pixel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Literatura, Zdroje obrázků</vt:lpstr>
      <vt:lpstr>   Děkuji za pozornost!   </vt:lpstr>
    </vt:vector>
  </TitlesOfParts>
  <Company>ZCU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 of zirconium and gas mixture composition on the mechanical, tribological and optical properties of Zr-B-C-N thin films prepared by pulsed magnetron sputtering</dc:title>
  <dc:creator>Jirka Kohout</dc:creator>
  <cp:lastModifiedBy>Viktor Chejlava</cp:lastModifiedBy>
  <cp:revision>312</cp:revision>
  <dcterms:created xsi:type="dcterms:W3CDTF">2011-01-24T08:05:32Z</dcterms:created>
  <dcterms:modified xsi:type="dcterms:W3CDTF">2023-01-24T09:04:13Z</dcterms:modified>
</cp:coreProperties>
</file>