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70" r:id="rId10"/>
    <p:sldId id="264" r:id="rId11"/>
    <p:sldId id="265" r:id="rId12"/>
    <p:sldId id="267" r:id="rId13"/>
    <p:sldId id="268" r:id="rId14"/>
    <p:sldId id="266" r:id="rId15"/>
    <p:sldId id="269" r:id="rId16"/>
  </p:sldIdLst>
  <p:sldSz cx="9144000" cy="6858000" type="screen4x3"/>
  <p:notesSz cx="6811963" cy="994568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851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8536" y="0"/>
            <a:ext cx="2951851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2F3BE-3CAA-44C1-A81F-84B24A9FF463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704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1197" y="4724202"/>
            <a:ext cx="544957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51851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8536" y="9446678"/>
            <a:ext cx="2951851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4D6E67-1EE7-4075-AA38-B7E72429D5E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125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90F5117-E5FF-41F8-8CF5-CDD41C937033}" type="datetime1">
              <a:rPr lang="cs-CZ" smtClean="0"/>
              <a:t>31.1.2020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F4DC4732-F423-4674-889B-F221CCFFB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1" name="Obdélník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Obdélník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Obdélník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Obdélník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AC683-A625-446E-8F86-448FE5C5B287}" type="datetime1">
              <a:rPr lang="cs-CZ" smtClean="0"/>
              <a:t>31.1.2020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C4732-F423-4674-889B-F221CCFFB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3CC6D2BC-3774-4226-9CB1-0878502FE399}" type="datetime1">
              <a:rPr lang="cs-CZ" smtClean="0"/>
              <a:t>31.1.2020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F4DC4732-F423-4674-889B-F221CCFFB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62591-FA77-41FB-9209-54B2C1F2FB7A}" type="datetime1">
              <a:rPr lang="cs-CZ" smtClean="0"/>
              <a:t>31.1.2020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C4732-F423-4674-889B-F221CCFFB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F5CE1-851A-4019-82E8-8949999A40EA}" type="datetime1">
              <a:rPr lang="cs-CZ" smtClean="0"/>
              <a:t>31.1.2020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C4732-F423-4674-889B-F221CCFFB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28C1A-9982-4906-8062-522E08F2A49B}" type="datetime1">
              <a:rPr lang="cs-CZ" smtClean="0"/>
              <a:t>31.1.2020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C4732-F423-4674-889B-F221CCFFB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6" name="Rovnoramenný trojúhelník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3BE24-EFF4-4B77-A751-ACCFB6AFD9C8}" type="datetime1">
              <a:rPr lang="cs-CZ" smtClean="0"/>
              <a:t>31.1.2020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C4732-F423-4674-889B-F221CCFFB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Přímá spojovací čára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Rovnoramenný trojúhelník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83B2-A4E0-4E5B-B1AB-608247F1FE32}" type="datetime1">
              <a:rPr lang="cs-CZ" smtClean="0"/>
              <a:t>31.1.2020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C4732-F423-4674-889B-F221CCFFB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Rovnoramenný trojúhelník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Zástupný symbol pro obsah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4FCBE-FDF5-4639-9851-1D150C99C57F}" type="datetime1">
              <a:rPr lang="cs-CZ" smtClean="0"/>
              <a:t>31.1.2020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C4732-F423-4674-889B-F221CCFFB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Rovnoramenný trojúhelník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A449F-1909-4719-8BB6-8D0BB459739F}" type="datetime1">
              <a:rPr lang="cs-CZ" smtClean="0"/>
              <a:t>31.1.2020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C4732-F423-4674-889B-F221CCFFB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0D8F-A5CC-4120-932A-5A8A6E527687}" type="datetime1">
              <a:rPr lang="cs-CZ" smtClean="0"/>
              <a:t>31.1.2020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C4732-F423-4674-889B-F221CCFFB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Rovnoramenný trojúhelník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234E408-7BA1-4D45-A37B-58B800A7AE5C}" type="datetime1">
              <a:rPr lang="cs-CZ" smtClean="0"/>
              <a:t>31.1.2020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4DC4732-F423-4674-889B-F221CCFFB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8" name="Přímá spojovací čára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Přímá spojovací čára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ovnoramenný trojúhelník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1. přednáška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Biochemie a medicína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Biochemie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věda zabývající se chemickými základy života</a:t>
            </a:r>
          </a:p>
          <a:p>
            <a:r>
              <a:rPr lang="cs-CZ" dirty="0" smtClean="0"/>
              <a:t>základní stavební jednotkou organismů je buňka</a:t>
            </a:r>
          </a:p>
          <a:p>
            <a:r>
              <a:rPr lang="cs-CZ" dirty="0" smtClean="0"/>
              <a:t>propojení biochemie s:</a:t>
            </a:r>
          </a:p>
          <a:p>
            <a:r>
              <a:rPr lang="cs-CZ" dirty="0" smtClean="0"/>
              <a:t>molekulární biologií, buněčnou biologií, fyziologií rostlin a živočichů</a:t>
            </a:r>
          </a:p>
          <a:p>
            <a:r>
              <a:rPr lang="cs-CZ" dirty="0" smtClean="0"/>
              <a:t>imunologií, farmakologií a toxikologií</a:t>
            </a:r>
          </a:p>
          <a:p>
            <a:r>
              <a:rPr lang="cs-CZ" dirty="0" smtClean="0"/>
              <a:t>dělení:</a:t>
            </a:r>
            <a:endParaRPr lang="cs-CZ" dirty="0" smtClean="0"/>
          </a:p>
          <a:p>
            <a:pPr lvl="1"/>
            <a:r>
              <a:rPr lang="cs-CZ" dirty="0" smtClean="0"/>
              <a:t>dynamická biochemie</a:t>
            </a:r>
          </a:p>
          <a:p>
            <a:pPr lvl="2"/>
            <a:r>
              <a:rPr lang="cs-CZ" dirty="0" smtClean="0"/>
              <a:t>cílem je popsat pochody probíhající v živých organismech</a:t>
            </a:r>
          </a:p>
          <a:p>
            <a:pPr lvl="1"/>
            <a:r>
              <a:rPr lang="cs-CZ" dirty="0" smtClean="0"/>
              <a:t>statická biochemie</a:t>
            </a:r>
          </a:p>
          <a:p>
            <a:pPr lvl="2"/>
            <a:r>
              <a:rPr lang="cs-CZ" dirty="0" smtClean="0"/>
              <a:t>popisuje sloučeniny, které tvoří živé organismy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medicínská biochemie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altLang="cs-CZ" dirty="0" smtClean="0"/>
              <a:t>popisuje</a:t>
            </a:r>
            <a:r>
              <a:rPr lang="cs-CZ" altLang="cs-CZ" dirty="0"/>
              <a:t>:</a:t>
            </a:r>
          </a:p>
          <a:p>
            <a:pPr lvl="1"/>
            <a:r>
              <a:rPr lang="cs-CZ" altLang="cs-CZ" dirty="0" smtClean="0"/>
              <a:t>chemické </a:t>
            </a:r>
            <a:r>
              <a:rPr lang="cs-CZ" altLang="cs-CZ" dirty="0"/>
              <a:t>složení těla (zdravého)</a:t>
            </a:r>
          </a:p>
          <a:p>
            <a:pPr lvl="1"/>
            <a:r>
              <a:rPr lang="cs-CZ" altLang="cs-CZ" dirty="0" smtClean="0"/>
              <a:t>syntetické </a:t>
            </a:r>
            <a:r>
              <a:rPr lang="cs-CZ" altLang="cs-CZ" dirty="0"/>
              <a:t>a štěpné reakce v buňkách i extracelulárním prostoru (= dynamická biochemie)</a:t>
            </a:r>
          </a:p>
          <a:p>
            <a:pPr lvl="1"/>
            <a:r>
              <a:rPr lang="cs-CZ" altLang="cs-CZ" dirty="0" smtClean="0"/>
              <a:t>regulaci </a:t>
            </a:r>
            <a:r>
              <a:rPr lang="cs-CZ" altLang="cs-CZ" dirty="0"/>
              <a:t>reakcí</a:t>
            </a:r>
          </a:p>
          <a:p>
            <a:pPr lvl="1"/>
            <a:r>
              <a:rPr lang="cs-CZ" altLang="cs-CZ" dirty="0" smtClean="0"/>
              <a:t>reakce </a:t>
            </a:r>
            <a:r>
              <a:rPr lang="cs-CZ" altLang="cs-CZ" dirty="0"/>
              <a:t>v průběhu přenosu genetické </a:t>
            </a:r>
            <a:r>
              <a:rPr lang="cs-CZ" altLang="cs-CZ" dirty="0" smtClean="0"/>
              <a:t>informace</a:t>
            </a:r>
          </a:p>
          <a:p>
            <a:r>
              <a:rPr lang="cs-CZ" dirty="0"/>
              <a:t>pochopení významu a funkce biologicky aktivních látek, umožňuje účinně léčit, navrhovat nová léčiva, lépe určit diagnózu</a:t>
            </a:r>
          </a:p>
          <a:p>
            <a:r>
              <a:rPr lang="cs-CZ" dirty="0"/>
              <a:t>rozvoj medicíny jde ruku v ruce s rozvojem biochemie</a:t>
            </a:r>
          </a:p>
          <a:p>
            <a:endParaRPr lang="cs-CZ" altLang="cs-CZ" dirty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Zdraví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dle WHO je definice zdraví: </a:t>
            </a:r>
          </a:p>
          <a:p>
            <a:r>
              <a:rPr lang="cs-CZ" dirty="0" smtClean="0"/>
              <a:t>„stav úplného fyzického, mentálního a sociálního zdraví“  ne pouze stav bez choroby či tělesné vady</a:t>
            </a:r>
          </a:p>
          <a:p>
            <a:r>
              <a:rPr lang="cs-CZ" dirty="0" smtClean="0"/>
              <a:t>z biochemického pohledu je zdraví:</a:t>
            </a:r>
          </a:p>
          <a:p>
            <a:r>
              <a:rPr lang="cs-CZ" dirty="0" smtClean="0"/>
              <a:t>stav, kdy veškeré </a:t>
            </a:r>
            <a:r>
              <a:rPr lang="cs-CZ" dirty="0" err="1" smtClean="0"/>
              <a:t>intra</a:t>
            </a:r>
            <a:r>
              <a:rPr lang="cs-CZ" dirty="0" smtClean="0"/>
              <a:t>- a extracelulární děje probíhají v organismu takovými rychlostmi, aby bylo za fyziologického stavu dosaženo maximální životaschopnosti</a:t>
            </a:r>
          </a:p>
          <a:p>
            <a:r>
              <a:rPr lang="cs-CZ" dirty="0" smtClean="0"/>
              <a:t>biochemie se zabývá látkami, které „ zdraví“ optimalizují</a:t>
            </a:r>
          </a:p>
          <a:p>
            <a:pPr lvl="1"/>
            <a:r>
              <a:rPr lang="cs-CZ" dirty="0" smtClean="0"/>
              <a:t>vitamíny, aminokyseliny, sacharidy, mastné kyseliny, minerální látky a voda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všechny choroby mají biochemickou podstatu nebo se dají biochemicky odhalit</a:t>
            </a:r>
          </a:p>
          <a:p>
            <a:pPr lvl="1"/>
            <a:r>
              <a:rPr lang="cs-CZ" dirty="0" smtClean="0"/>
              <a:t>projevuje se abnormální chování molekul, chemických reakcí nebo procesů</a:t>
            </a:r>
          </a:p>
          <a:p>
            <a:r>
              <a:rPr lang="cs-CZ" dirty="0" smtClean="0"/>
              <a:t>hlavní příčiny chorob</a:t>
            </a:r>
          </a:p>
          <a:p>
            <a:pPr lvl="1"/>
            <a:r>
              <a:rPr lang="cs-CZ" dirty="0" smtClean="0"/>
              <a:t>1.) fyzikální činitelé </a:t>
            </a:r>
          </a:p>
          <a:p>
            <a:pPr lvl="2"/>
            <a:r>
              <a:rPr lang="cs-CZ" dirty="0" smtClean="0"/>
              <a:t>mechanické trauma, extrémní teploty, radiace, elektrické šoky</a:t>
            </a:r>
          </a:p>
          <a:p>
            <a:pPr lvl="1"/>
            <a:r>
              <a:rPr lang="cs-CZ" dirty="0" smtClean="0"/>
              <a:t>2.) chemičtí činitelé a léky</a:t>
            </a:r>
          </a:p>
          <a:p>
            <a:pPr lvl="2"/>
            <a:r>
              <a:rPr lang="cs-CZ" dirty="0" smtClean="0"/>
              <a:t>toxické sloučeniny, alkohol, drogy, léky</a:t>
            </a:r>
          </a:p>
          <a:p>
            <a:pPr lvl="1"/>
            <a:r>
              <a:rPr lang="cs-CZ" dirty="0" smtClean="0"/>
              <a:t>3.) biologičtí činitelé</a:t>
            </a:r>
          </a:p>
          <a:p>
            <a:pPr lvl="2"/>
            <a:r>
              <a:rPr lang="cs-CZ" dirty="0" smtClean="0"/>
              <a:t>viry, houby, </a:t>
            </a:r>
            <a:r>
              <a:rPr lang="cs-CZ" dirty="0" smtClean="0"/>
              <a:t>paraziti</a:t>
            </a: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lvl="1"/>
            <a:endParaRPr lang="cs-CZ" dirty="0" smtClean="0"/>
          </a:p>
          <a:p>
            <a:pPr lvl="1"/>
            <a:r>
              <a:rPr lang="cs-CZ" dirty="0"/>
              <a:t>4.) nedostatek kyslíku</a:t>
            </a:r>
          </a:p>
          <a:p>
            <a:pPr lvl="2"/>
            <a:r>
              <a:rPr lang="cs-CZ" dirty="0"/>
              <a:t>ztráta krve, vyčerpání kyslíkové kapacity krve, otrava oxidativních enzymů</a:t>
            </a:r>
          </a:p>
          <a:p>
            <a:pPr lvl="1"/>
            <a:r>
              <a:rPr lang="cs-CZ" dirty="0" smtClean="0"/>
              <a:t>5</a:t>
            </a:r>
            <a:r>
              <a:rPr lang="cs-CZ" dirty="0" smtClean="0"/>
              <a:t>.) genetický činitelé </a:t>
            </a:r>
          </a:p>
          <a:p>
            <a:pPr lvl="2"/>
            <a:r>
              <a:rPr lang="cs-CZ" dirty="0" smtClean="0"/>
              <a:t>vrozené vady</a:t>
            </a:r>
          </a:p>
          <a:p>
            <a:pPr lvl="1"/>
            <a:r>
              <a:rPr lang="cs-CZ" dirty="0" smtClean="0"/>
              <a:t>6.) imunologické reakce</a:t>
            </a:r>
          </a:p>
          <a:p>
            <a:pPr lvl="2"/>
            <a:r>
              <a:rPr lang="cs-CZ" dirty="0" smtClean="0"/>
              <a:t>anafylaxe (přecitlivělost na bílkovinnou část potravy), autoimunitní choroby</a:t>
            </a:r>
          </a:p>
          <a:p>
            <a:pPr lvl="1"/>
            <a:r>
              <a:rPr lang="cs-CZ" dirty="0" smtClean="0"/>
              <a:t>7.) nutriční nevyváženost</a:t>
            </a:r>
          </a:p>
          <a:p>
            <a:pPr lvl="2"/>
            <a:r>
              <a:rPr lang="cs-CZ" dirty="0" smtClean="0"/>
              <a:t>nedostatek či přebytek výživy, nevhodné složení výživy</a:t>
            </a:r>
          </a:p>
          <a:p>
            <a:pPr lvl="1"/>
            <a:r>
              <a:rPr lang="cs-CZ" dirty="0" smtClean="0"/>
              <a:t>8.) endokrinní nevyváženost</a:t>
            </a:r>
          </a:p>
          <a:p>
            <a:pPr lvl="2"/>
            <a:r>
              <a:rPr lang="cs-CZ" dirty="0" smtClean="0"/>
              <a:t>hormonální nedostatek či přebytek = špatná fce žláz s vnitřní sekrecí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Příklady chorob, které pomohla biochemie objasnit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skorbut (kurděje) nedostatek vitamínu C</a:t>
            </a:r>
          </a:p>
          <a:p>
            <a:r>
              <a:rPr lang="cs-CZ" dirty="0" smtClean="0"/>
              <a:t>křivice nedostatek vitamínu D</a:t>
            </a:r>
          </a:p>
          <a:p>
            <a:pPr lvl="1"/>
            <a:r>
              <a:rPr lang="cs-CZ" dirty="0" smtClean="0"/>
              <a:t>vitaminy </a:t>
            </a:r>
            <a:r>
              <a:rPr lang="cs-CZ" dirty="0" smtClean="0"/>
              <a:t>se v těle mění na komplexní sloučeny, které plní funkci koenzymů</a:t>
            </a:r>
          </a:p>
          <a:p>
            <a:pPr lvl="1"/>
            <a:r>
              <a:rPr lang="cs-CZ" dirty="0" smtClean="0"/>
              <a:t>enzymy jsou biokatalyzátory- usnadňují průběh reakcí probíhajících v organismu </a:t>
            </a:r>
          </a:p>
          <a:p>
            <a:r>
              <a:rPr lang="cs-CZ" dirty="0" smtClean="0"/>
              <a:t>kwashiorkor – nedostatek esenciální aminokyseliny</a:t>
            </a:r>
          </a:p>
          <a:p>
            <a:r>
              <a:rPr lang="cs-CZ" dirty="0" smtClean="0"/>
              <a:t>fenylketonurie – chybí enzym, který přeměňuje aminokyselinu fenylalanin na tyrosin</a:t>
            </a:r>
          </a:p>
        </p:txBody>
      </p:sp>
      <p:pic>
        <p:nvPicPr>
          <p:cNvPr id="1026" name="Picture 2" descr="C:\Users\Ája\Desktop\kurděje.jpg"/>
          <p:cNvPicPr>
            <a:picLocks noChangeAspect="1" noChangeArrowheads="1"/>
          </p:cNvPicPr>
          <p:nvPr/>
        </p:nvPicPr>
        <p:blipFill>
          <a:blip r:embed="rId2" cstate="print"/>
          <a:srcRect l="4395" t="14112" r="13559" b="21377"/>
          <a:stretch>
            <a:fillRect/>
          </a:stretch>
        </p:blipFill>
        <p:spPr bwMode="auto">
          <a:xfrm>
            <a:off x="5292080" y="188640"/>
            <a:ext cx="4032448" cy="2304256"/>
          </a:xfrm>
          <a:prstGeom prst="rect">
            <a:avLst/>
          </a:prstGeom>
          <a:noFill/>
        </p:spPr>
      </p:pic>
      <p:pic>
        <p:nvPicPr>
          <p:cNvPr id="1027" name="Picture 3" descr="C:\Users\Ája\Desktop\křivi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404664"/>
            <a:ext cx="4166587" cy="2924944"/>
          </a:xfrm>
          <a:prstGeom prst="rect">
            <a:avLst/>
          </a:prstGeom>
          <a:noFill/>
        </p:spPr>
      </p:pic>
      <p:pic>
        <p:nvPicPr>
          <p:cNvPr id="1028" name="Picture 4" descr="C:\Users\Ája\Desktop\kwashiorko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60432" y="3429000"/>
            <a:ext cx="2441820" cy="37094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Využití biochemie v medicíně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objasnění příčiny chorob</a:t>
            </a:r>
          </a:p>
          <a:p>
            <a:r>
              <a:rPr lang="cs-CZ" dirty="0" smtClean="0"/>
              <a:t>navržení účinné léčby</a:t>
            </a:r>
          </a:p>
          <a:p>
            <a:r>
              <a:rPr lang="cs-CZ" dirty="0" smtClean="0"/>
              <a:t>příprava testů pro včasnou diagnózu</a:t>
            </a:r>
          </a:p>
          <a:p>
            <a:r>
              <a:rPr lang="cs-CZ" dirty="0" smtClean="0"/>
              <a:t>monitorovací postupy (o vývoji léčby)</a:t>
            </a:r>
          </a:p>
          <a:p>
            <a:r>
              <a:rPr lang="cs-CZ" dirty="0" smtClean="0"/>
              <a:t>odhadnutí reakce na terapii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Chemické složení živých soustav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65125" indent="-282575"/>
            <a:r>
              <a:rPr lang="cs-CZ" altLang="cs-CZ" dirty="0" smtClean="0"/>
              <a:t>všechny </a:t>
            </a:r>
            <a:r>
              <a:rPr lang="cs-CZ" altLang="cs-CZ" dirty="0"/>
              <a:t>živé organismy se skládají z prvků – tvoří molekuly – makromolekuly</a:t>
            </a:r>
          </a:p>
          <a:p>
            <a:pPr marL="365125" indent="-282575"/>
            <a:endParaRPr lang="cs-CZ" altLang="cs-CZ" dirty="0"/>
          </a:p>
          <a:p>
            <a:pPr marL="365125" indent="-282575"/>
            <a:r>
              <a:rPr lang="cs-CZ" altLang="cs-CZ" dirty="0" smtClean="0"/>
              <a:t>z prvků</a:t>
            </a:r>
            <a:r>
              <a:rPr lang="cs-CZ" altLang="cs-CZ" dirty="0"/>
              <a:t>, molekul a makromolekul – základní stavební a funkční jednotka = buňka (Jan Evangelista Purkyně)</a:t>
            </a:r>
          </a:p>
          <a:p>
            <a:pPr marL="365125" indent="-282575"/>
            <a:endParaRPr lang="cs-CZ" altLang="cs-CZ" dirty="0"/>
          </a:p>
          <a:p>
            <a:pPr marL="365125" indent="-282575"/>
            <a:r>
              <a:rPr lang="cs-CZ" altLang="cs-CZ" dirty="0" smtClean="0"/>
              <a:t>buňky </a:t>
            </a:r>
            <a:r>
              <a:rPr lang="cs-CZ" altLang="cs-CZ" dirty="0"/>
              <a:t>spojené do tkání – orgánů – orgánových systémů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71146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cs-CZ" b="1" dirty="0" smtClean="0"/>
              <a:t>biogenní prvky</a:t>
            </a:r>
          </a:p>
          <a:p>
            <a:pPr lvl="1"/>
            <a:r>
              <a:rPr lang="cs-CZ" dirty="0" smtClean="0"/>
              <a:t>prvky, které se vyskytují v živých organismech a jsou pro jejich fungování nezbytné</a:t>
            </a:r>
          </a:p>
          <a:p>
            <a:r>
              <a:rPr lang="cs-CZ" dirty="0" smtClean="0"/>
              <a:t>dělení:</a:t>
            </a:r>
          </a:p>
          <a:p>
            <a:r>
              <a:rPr lang="cs-CZ" dirty="0" smtClean="0"/>
              <a:t>1.) makro prvky</a:t>
            </a:r>
          </a:p>
          <a:p>
            <a:pPr lvl="1"/>
            <a:r>
              <a:rPr lang="cs-CZ" dirty="0" smtClean="0"/>
              <a:t>99%</a:t>
            </a:r>
          </a:p>
          <a:p>
            <a:pPr lvl="1"/>
            <a:r>
              <a:rPr lang="cs-CZ" dirty="0" smtClean="0"/>
              <a:t>C, N, O, P, Ca</a:t>
            </a:r>
          </a:p>
          <a:p>
            <a:r>
              <a:rPr lang="cs-CZ" dirty="0" smtClean="0"/>
              <a:t>2.) mikro prvky</a:t>
            </a:r>
          </a:p>
          <a:p>
            <a:pPr lvl="1"/>
            <a:r>
              <a:rPr lang="cs-CZ" dirty="0" smtClean="0"/>
              <a:t>S, K, Na, Mg, Cl</a:t>
            </a:r>
          </a:p>
          <a:p>
            <a:r>
              <a:rPr lang="cs-CZ" dirty="0" smtClean="0"/>
              <a:t>3.) stopové prvky</a:t>
            </a:r>
          </a:p>
          <a:p>
            <a:pPr lvl="1"/>
            <a:r>
              <a:rPr lang="cs-CZ" dirty="0" smtClean="0"/>
              <a:t>např. součástí enzymů</a:t>
            </a:r>
          </a:p>
          <a:p>
            <a:pPr lvl="1"/>
            <a:r>
              <a:rPr lang="cs-CZ" dirty="0" smtClean="0"/>
              <a:t>Co, Zn, Mn, I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biogenní prvky se vyskytují výhradně ve sloučeninách = </a:t>
            </a:r>
            <a:r>
              <a:rPr lang="cs-CZ" b="1" dirty="0" err="1" smtClean="0"/>
              <a:t>biomolekuly</a:t>
            </a:r>
            <a:endParaRPr lang="cs-CZ" b="1" dirty="0" smtClean="0"/>
          </a:p>
          <a:p>
            <a:r>
              <a:rPr lang="cs-CZ" dirty="0" smtClean="0"/>
              <a:t>dělení:</a:t>
            </a:r>
          </a:p>
          <a:p>
            <a:r>
              <a:rPr lang="cs-CZ" dirty="0" smtClean="0"/>
              <a:t>anorganické</a:t>
            </a:r>
          </a:p>
          <a:p>
            <a:pPr lvl="1"/>
            <a:r>
              <a:rPr lang="cs-CZ" dirty="0" smtClean="0"/>
              <a:t>voda (60%-95%), minerální látky (Ca</a:t>
            </a:r>
            <a:r>
              <a:rPr lang="cs-CZ" baseline="30000" dirty="0" smtClean="0"/>
              <a:t>2+ </a:t>
            </a:r>
            <a:r>
              <a:rPr lang="cs-CZ" dirty="0" smtClean="0"/>
              <a:t>,Mg</a:t>
            </a:r>
            <a:r>
              <a:rPr lang="cs-CZ" baseline="30000" dirty="0" smtClean="0"/>
              <a:t>2+</a:t>
            </a:r>
            <a:r>
              <a:rPr lang="cs-CZ" dirty="0" smtClean="0"/>
              <a:t>,K</a:t>
            </a:r>
            <a:r>
              <a:rPr lang="cs-CZ" baseline="30000" dirty="0" smtClean="0"/>
              <a:t>+</a:t>
            </a:r>
            <a:r>
              <a:rPr lang="cs-CZ" dirty="0" smtClean="0"/>
              <a:t>, Na</a:t>
            </a:r>
            <a:r>
              <a:rPr lang="cs-CZ" baseline="30000" dirty="0" smtClean="0"/>
              <a:t>+</a:t>
            </a:r>
            <a:r>
              <a:rPr lang="cs-CZ" dirty="0" smtClean="0"/>
              <a:t>)</a:t>
            </a:r>
          </a:p>
          <a:p>
            <a:r>
              <a:rPr lang="cs-CZ" dirty="0" smtClean="0"/>
              <a:t>organické </a:t>
            </a:r>
          </a:p>
          <a:p>
            <a:pPr lvl="1"/>
            <a:r>
              <a:rPr lang="cs-CZ" dirty="0" smtClean="0"/>
              <a:t>sacharidy, bílkoviny, nukleové kyseliny, lipidy….</a:t>
            </a:r>
          </a:p>
          <a:p>
            <a:endParaRPr lang="cs-CZ" dirty="0" smtClean="0"/>
          </a:p>
          <a:p>
            <a:r>
              <a:rPr lang="cs-CZ" b="1" dirty="0" smtClean="0"/>
              <a:t>biopolymer</a:t>
            </a:r>
            <a:r>
              <a:rPr lang="cs-CZ" dirty="0" smtClean="0"/>
              <a:t> = molekula složená z velkého počtu atomů</a:t>
            </a:r>
          </a:p>
          <a:p>
            <a:pPr lvl="1"/>
            <a:r>
              <a:rPr lang="cs-CZ" dirty="0" smtClean="0"/>
              <a:t>polysacharidy(1,5%), nukleové kyseliny, bílkoviny(17%), složené lipidy (13,8%)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Děje probíhající v živých soustavách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/>
              <a:t>metabolismus</a:t>
            </a:r>
          </a:p>
          <a:p>
            <a:pPr lvl="1"/>
            <a:r>
              <a:rPr lang="cs-CZ" dirty="0" smtClean="0"/>
              <a:t>soubor reakcí probíhajících v živých organismech</a:t>
            </a:r>
          </a:p>
          <a:p>
            <a:pPr lvl="1"/>
            <a:r>
              <a:rPr lang="cs-CZ" dirty="0" smtClean="0"/>
              <a:t>zahrnují přeměnu látek a energie</a:t>
            </a:r>
          </a:p>
          <a:p>
            <a:r>
              <a:rPr lang="cs-CZ" dirty="0" smtClean="0"/>
              <a:t>dělení:</a:t>
            </a:r>
          </a:p>
          <a:p>
            <a:r>
              <a:rPr lang="cs-CZ" dirty="0" smtClean="0"/>
              <a:t>katabolické děje</a:t>
            </a:r>
          </a:p>
          <a:p>
            <a:pPr lvl="1"/>
            <a:r>
              <a:rPr lang="cs-CZ" dirty="0" smtClean="0"/>
              <a:t>rozkladné děje</a:t>
            </a:r>
          </a:p>
          <a:p>
            <a:pPr lvl="1"/>
            <a:r>
              <a:rPr lang="cs-CZ" dirty="0" smtClean="0"/>
              <a:t>uvolnění energie vázané ve větších molekulách (exergonický děj)</a:t>
            </a:r>
          </a:p>
          <a:p>
            <a:pPr lvl="1"/>
            <a:r>
              <a:rPr lang="cs-CZ" dirty="0" smtClean="0"/>
              <a:t>vznikají látky jednodušší</a:t>
            </a:r>
          </a:p>
          <a:p>
            <a:r>
              <a:rPr lang="cs-CZ" dirty="0" smtClean="0"/>
              <a:t>anabolické děje</a:t>
            </a:r>
          </a:p>
          <a:p>
            <a:pPr lvl="1"/>
            <a:r>
              <a:rPr lang="cs-CZ" dirty="0" smtClean="0"/>
              <a:t>skladné děje</a:t>
            </a:r>
          </a:p>
          <a:p>
            <a:pPr lvl="1"/>
            <a:r>
              <a:rPr lang="cs-CZ" dirty="0" smtClean="0"/>
              <a:t>spotřeba energie na vytváření složitějších látek (endergonický děj)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energie je v organismu přenášena pomocí </a:t>
            </a:r>
            <a:r>
              <a:rPr lang="cs-CZ" u="sng" dirty="0" err="1" smtClean="0"/>
              <a:t>makroergních</a:t>
            </a:r>
            <a:r>
              <a:rPr lang="cs-CZ" u="sng" dirty="0" smtClean="0"/>
              <a:t> sloučenin</a:t>
            </a:r>
          </a:p>
          <a:p>
            <a:r>
              <a:rPr lang="cs-CZ" dirty="0" smtClean="0"/>
              <a:t>tyto sloučeniny obsahují vazby, při jejichž rozrušení se uvolní velké množství energie</a:t>
            </a:r>
          </a:p>
          <a:p>
            <a:r>
              <a:rPr lang="cs-CZ" dirty="0" smtClean="0"/>
              <a:t>při vzniku této sloučeniny se spotřebuje velké množství energie (na vznik vazby)</a:t>
            </a:r>
          </a:p>
          <a:p>
            <a:r>
              <a:rPr lang="cs-CZ" dirty="0" smtClean="0"/>
              <a:t>příkladem je molekula </a:t>
            </a:r>
            <a:r>
              <a:rPr lang="cs-CZ" i="1" dirty="0" smtClean="0"/>
              <a:t>ATP</a:t>
            </a:r>
            <a:r>
              <a:rPr lang="cs-CZ" dirty="0" smtClean="0"/>
              <a:t> (</a:t>
            </a:r>
            <a:r>
              <a:rPr lang="cs-CZ" i="1" dirty="0" smtClean="0"/>
              <a:t>adenosintrifosfát</a:t>
            </a:r>
            <a:r>
              <a:rPr lang="cs-CZ" dirty="0" smtClean="0"/>
              <a:t>)</a:t>
            </a:r>
          </a:p>
          <a:p>
            <a:pPr lvl="1"/>
            <a:r>
              <a:rPr lang="cs-CZ" dirty="0" smtClean="0"/>
              <a:t>vzniká z ADP (adenosindifosfátu) navázáním zbytku kyseliny trihydrogenfosforečné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Voda v biochemii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reakce v organismu probíhají přednostně ve vodném prostředí</a:t>
            </a:r>
          </a:p>
          <a:p>
            <a:r>
              <a:rPr lang="cs-CZ" dirty="0" smtClean="0"/>
              <a:t>voda upravuje vlastnosti molekul tím, že je rozpouští a vytváří s nimi vodíkové můstky (větší stabilizace molekul)</a:t>
            </a:r>
          </a:p>
          <a:p>
            <a:r>
              <a:rPr lang="cs-CZ" u="sng" dirty="0" smtClean="0"/>
              <a:t>homeostasa</a:t>
            </a:r>
          </a:p>
          <a:p>
            <a:r>
              <a:rPr lang="cs-CZ" dirty="0" smtClean="0"/>
              <a:t>pojem zavedený pro označení stálosti vnitřního prostředí</a:t>
            </a:r>
          </a:p>
          <a:p>
            <a:r>
              <a:rPr lang="cs-CZ" dirty="0" smtClean="0"/>
              <a:t>je nezbytná pro zachování zdraví</a:t>
            </a:r>
          </a:p>
          <a:p>
            <a:r>
              <a:rPr lang="cs-CZ" dirty="0" smtClean="0"/>
              <a:t>zahrnuje distribuci vody v organismu, stálost pH a koncentraci elektrolytů</a:t>
            </a:r>
          </a:p>
          <a:p>
            <a:pPr lvl="1"/>
            <a:r>
              <a:rPr lang="cs-CZ" dirty="0" smtClean="0"/>
              <a:t>2/3 celkové vody je intracelulární</a:t>
            </a:r>
          </a:p>
          <a:p>
            <a:pPr lvl="1"/>
            <a:r>
              <a:rPr lang="cs-CZ" dirty="0" smtClean="0"/>
              <a:t>1/3 extracelulární – krev, krevní plazma</a:t>
            </a:r>
          </a:p>
          <a:p>
            <a:pPr lvl="1"/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/>
              <a:t>regulace vody je řízena:</a:t>
            </a:r>
          </a:p>
          <a:p>
            <a:pPr lvl="1"/>
            <a:r>
              <a:rPr lang="cs-CZ" dirty="0" smtClean="0"/>
              <a:t>hypotalamus- pocit žízně</a:t>
            </a:r>
          </a:p>
          <a:p>
            <a:pPr lvl="1"/>
            <a:r>
              <a:rPr lang="cs-CZ" dirty="0" smtClean="0"/>
              <a:t>antidiuretický hormon- vylučování a zadržování vody ledvinami</a:t>
            </a:r>
          </a:p>
          <a:p>
            <a:r>
              <a:rPr lang="cs-CZ" dirty="0" smtClean="0"/>
              <a:t>pH se pohybuje v rozmezí 7,35 - 7,45</a:t>
            </a:r>
          </a:p>
          <a:p>
            <a:r>
              <a:rPr lang="cs-CZ" dirty="0" smtClean="0"/>
              <a:t>rovnováhu pH udržuje hydrogenkarbonátový pufr (HCO</a:t>
            </a:r>
            <a:r>
              <a:rPr lang="cs-CZ" baseline="-25000" dirty="0" smtClean="0"/>
              <a:t>3</a:t>
            </a:r>
            <a:r>
              <a:rPr lang="cs-CZ" baseline="30000" dirty="0" smtClean="0"/>
              <a:t>-</a:t>
            </a:r>
            <a:r>
              <a:rPr lang="cs-CZ" dirty="0" smtClean="0"/>
              <a:t>)</a:t>
            </a:r>
          </a:p>
          <a:p>
            <a:r>
              <a:rPr lang="cs-CZ" dirty="0" smtClean="0"/>
              <a:t>porušení acidobazické rovnováhy je laboratorně zjišťováno:</a:t>
            </a:r>
          </a:p>
          <a:p>
            <a:pPr lvl="1"/>
            <a:r>
              <a:rPr lang="cs-CZ" dirty="0" smtClean="0"/>
              <a:t>měřením pH arteriální krve</a:t>
            </a:r>
          </a:p>
          <a:p>
            <a:pPr lvl="1"/>
            <a:r>
              <a:rPr lang="cs-CZ" dirty="0" smtClean="0"/>
              <a:t>měřením obsahu CO</a:t>
            </a:r>
            <a:r>
              <a:rPr lang="cs-CZ" baseline="-25000" dirty="0" smtClean="0"/>
              <a:t>2</a:t>
            </a:r>
            <a:r>
              <a:rPr lang="cs-CZ" dirty="0" smtClean="0"/>
              <a:t> venózní krve</a:t>
            </a:r>
          </a:p>
          <a:p>
            <a:r>
              <a:rPr lang="cs-CZ" dirty="0" smtClean="0"/>
              <a:t>příčiny porušení rovnováhy jsou například: </a:t>
            </a:r>
          </a:p>
          <a:p>
            <a:pPr lvl="1"/>
            <a:r>
              <a:rPr lang="cs-CZ" dirty="0" smtClean="0"/>
              <a:t>acidóza: diabetická ketoacidóza</a:t>
            </a:r>
          </a:p>
          <a:p>
            <a:pPr lvl="1"/>
            <a:r>
              <a:rPr lang="cs-CZ" dirty="0" smtClean="0"/>
              <a:t>alkalóza: při častých zvraceních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ůvod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Původ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ůvod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159</TotalTime>
  <Words>794</Words>
  <Application>Microsoft Office PowerPoint</Application>
  <PresentationFormat>Předvádění na obrazovce (4:3)</PresentationFormat>
  <Paragraphs>124</Paragraphs>
  <Slides>15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1" baseType="lpstr">
      <vt:lpstr>Bookman Old Style</vt:lpstr>
      <vt:lpstr>Calibri</vt:lpstr>
      <vt:lpstr>Gill Sans MT</vt:lpstr>
      <vt:lpstr>Wingdings</vt:lpstr>
      <vt:lpstr>Wingdings 3</vt:lpstr>
      <vt:lpstr>Původ</vt:lpstr>
      <vt:lpstr>1. přednáška</vt:lpstr>
      <vt:lpstr>Biochemie</vt:lpstr>
      <vt:lpstr>medicínská biochemie</vt:lpstr>
      <vt:lpstr>Zdraví</vt:lpstr>
      <vt:lpstr>Prezentace aplikace PowerPoint</vt:lpstr>
      <vt:lpstr>Prezentace aplikace PowerPoint</vt:lpstr>
      <vt:lpstr>Příklady chorob, které pomohla biochemie objasnit</vt:lpstr>
      <vt:lpstr>Využití biochemie v medicíně</vt:lpstr>
      <vt:lpstr>Chemické složení živých soustav</vt:lpstr>
      <vt:lpstr>Prezentace aplikace PowerPoint</vt:lpstr>
      <vt:lpstr>Prezentace aplikace PowerPoint</vt:lpstr>
      <vt:lpstr>Děje probíhající v živých soustavách</vt:lpstr>
      <vt:lpstr>Prezentace aplikace PowerPoint</vt:lpstr>
      <vt:lpstr>Voda v biochemii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přednáška</dc:title>
  <dc:creator>Ája</dc:creator>
  <cp:lastModifiedBy>Alena Sramova</cp:lastModifiedBy>
  <cp:revision>21</cp:revision>
  <dcterms:created xsi:type="dcterms:W3CDTF">2014-02-14T08:12:44Z</dcterms:created>
  <dcterms:modified xsi:type="dcterms:W3CDTF">2020-01-31T19:45:58Z</dcterms:modified>
</cp:coreProperties>
</file>