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3" r:id="rId8"/>
    <p:sldId id="261" r:id="rId9"/>
    <p:sldId id="264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0106-9B55-42FA-A027-43754B71309B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70D85-DFD5-421F-BBA5-710445F0B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3853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0106-9B55-42FA-A027-43754B71309B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70D85-DFD5-421F-BBA5-710445F0B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9107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0106-9B55-42FA-A027-43754B71309B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70D85-DFD5-421F-BBA5-710445F0B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1477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0106-9B55-42FA-A027-43754B71309B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70D85-DFD5-421F-BBA5-710445F0B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8086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0106-9B55-42FA-A027-43754B71309B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70D85-DFD5-421F-BBA5-710445F0B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8262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0106-9B55-42FA-A027-43754B71309B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70D85-DFD5-421F-BBA5-710445F0B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1437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0106-9B55-42FA-A027-43754B71309B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70D85-DFD5-421F-BBA5-710445F0B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1842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0106-9B55-42FA-A027-43754B71309B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70D85-DFD5-421F-BBA5-710445F0B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2172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0106-9B55-42FA-A027-43754B71309B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70D85-DFD5-421F-BBA5-710445F0B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029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0106-9B55-42FA-A027-43754B71309B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70D85-DFD5-421F-BBA5-710445F0B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1025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0106-9B55-42FA-A027-43754B71309B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70D85-DFD5-421F-BBA5-710445F0B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1263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9972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B0106-9B55-42FA-A027-43754B71309B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70D85-DFD5-421F-BBA5-710445F0B36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0020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5.m4a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5.m4a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m4a"/><Relationship Id="rId3" Type="http://schemas.microsoft.com/office/2007/relationships/media" Target="../media/media7.m4a"/><Relationship Id="rId7" Type="http://schemas.microsoft.com/office/2007/relationships/media" Target="../media/media9.m4a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audio" Target="../media/media8.m4a"/><Relationship Id="rId5" Type="http://schemas.microsoft.com/office/2007/relationships/media" Target="../media/media8.m4a"/><Relationship Id="rId10" Type="http://schemas.openxmlformats.org/officeDocument/2006/relationships/image" Target="../media/image4.png"/><Relationship Id="rId4" Type="http://schemas.openxmlformats.org/officeDocument/2006/relationships/audio" Target="../media/media7.m4a"/><Relationship Id="rId9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11.m4a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1.m4a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13.m4a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3.m4a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15.m4a"/><Relationship Id="rId7" Type="http://schemas.openxmlformats.org/officeDocument/2006/relationships/image" Target="../media/image5.jpe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5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102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1720928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965200"/>
            <a:ext cx="9144000" cy="1587500"/>
          </a:xfrm>
          <a:solidFill>
            <a:schemeClr val="accent2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cs-CZ" sz="4400" b="1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4400" b="1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4400" b="1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4400" b="1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4400" b="1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4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4400" b="1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4400" b="1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600" b="1" smtClean="0">
                <a:latin typeface="Arial" panose="020B0604020202020204" pitchFamily="34" charset="0"/>
                <a:cs typeface="Arial" panose="020B0604020202020204" pitchFamily="34" charset="0"/>
              </a:rPr>
              <a:t>8- SEMAINE</a:t>
            </a:r>
            <a:r>
              <a:rPr lang="cs-CZ" sz="4400" b="1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44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4400" b="1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cs-CZ" sz="4400" b="1">
                <a:latin typeface="Arial" panose="020B0604020202020204" pitchFamily="34" charset="0"/>
                <a:cs typeface="Arial" panose="020B0604020202020204" pitchFamily="34" charset="0"/>
              </a:rPr>
              <a:t>. MODULATION – </a:t>
            </a:r>
            <a:r>
              <a:rPr lang="cs-CZ" sz="4400" b="1" smtClean="0">
                <a:latin typeface="Arial" panose="020B0604020202020204" pitchFamily="34" charset="0"/>
                <a:cs typeface="Arial" panose="020B0604020202020204" pitchFamily="34" charset="0"/>
              </a:rPr>
              <a:t>MODULACE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2844800"/>
            <a:ext cx="9144000" cy="3175000"/>
          </a:xfr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>
            <a:normAutofit fontScale="92500" lnSpcReduction="10000"/>
          </a:bodyPr>
          <a:lstStyle/>
          <a:p>
            <a:pPr algn="just"/>
            <a:endParaRPr lang="fr-FR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Modulace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je obměna ve výpovědi, k níž dochází změnou hlediska, zorného úhlu. Je nutná tam, kde by přímý nebo i transponovaný ekvivalent byl sice gramaticky správný, ale odporoval by duchu cílového jazyka. Modulací se mohou zdůraznit určité obsahové příznaky pozorované skutečnosti, může se uplatnit jiná sémantická motivace a dochází i ke změně pojmových kategorií. Odlišný přístup k realitě se může týkat jednotlivých slov = </a:t>
            </a:r>
            <a:r>
              <a:rPr lang="cs-CZ" b="1">
                <a:latin typeface="Arial" panose="020B0604020202020204" pitchFamily="34" charset="0"/>
                <a:cs typeface="Arial" panose="020B0604020202020204" pitchFamily="34" charset="0"/>
              </a:rPr>
              <a:t>modulace lexikální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, nebo větné struktury – pak mluvíme o </a:t>
            </a:r>
            <a:r>
              <a:rPr lang="cs-CZ" b="1">
                <a:latin typeface="Arial" panose="020B0604020202020204" pitchFamily="34" charset="0"/>
                <a:cs typeface="Arial" panose="020B0604020202020204" pitchFamily="34" charset="0"/>
              </a:rPr>
              <a:t>modulaci syntaktické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Př. Il m’</a:t>
            </a:r>
            <a:r>
              <a:rPr lang="cs-CZ" b="1">
                <a:latin typeface="Arial" panose="020B0604020202020204" pitchFamily="34" charset="0"/>
                <a:cs typeface="Arial" panose="020B0604020202020204" pitchFamily="34" charset="0"/>
              </a:rPr>
              <a:t>avait enseigné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ça.  </a:t>
            </a:r>
            <a:r>
              <a:rPr lang="cs-CZ" b="1">
                <a:latin typeface="Arial" panose="020B0604020202020204" pitchFamily="34" charset="0"/>
                <a:cs typeface="Arial" panose="020B0604020202020204" pitchFamily="34" charset="0"/>
              </a:rPr>
              <a:t>Naučil jsem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se to od něho. </a:t>
            </a:r>
          </a:p>
          <a:p>
            <a:endParaRPr lang="cs-CZ"/>
          </a:p>
        </p:txBody>
      </p:sp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" y="11493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721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1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689100" y="616308"/>
            <a:ext cx="9715500" cy="53245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Může se jednat např. o : </a:t>
            </a:r>
          </a:p>
          <a:p>
            <a:pPr marL="342900" lvl="0" indent="-342900" algn="just" fontAlgn="base">
              <a:lnSpc>
                <a:spcPct val="112000"/>
              </a:lnSpc>
              <a:spcAft>
                <a:spcPts val="25"/>
              </a:spcAft>
              <a:buClr>
                <a:srgbClr val="000000"/>
              </a:buClr>
              <a:buSzPts val="1300"/>
              <a:buFont typeface="Symbol" panose="05050102010706020507" pitchFamily="18" charset="2"/>
              <a:buChar char="-"/>
            </a:pP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modulaci antonymickou (modulation par contraire négativé – renversement des termes)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př. Elle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voulait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rester près de moi.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Nechtěla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mě opustit. </a:t>
            </a:r>
          </a:p>
          <a:p>
            <a:pPr marL="342900" lvl="0" indent="-342900" algn="just" fontAlgn="base">
              <a:lnSpc>
                <a:spcPct val="112000"/>
              </a:lnSpc>
              <a:spcAft>
                <a:spcPts val="25"/>
              </a:spcAft>
              <a:buClr>
                <a:srgbClr val="000000"/>
              </a:buClr>
              <a:buSzPts val="1300"/>
              <a:buFont typeface="Symbol" panose="05050102010706020507" pitchFamily="18" charset="2"/>
              <a:buChar char="-"/>
            </a:pP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modulaci konkrétní – abstraktní (concret – abstrait)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Př. Pozvedla k němu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oči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Elle leva vers lui son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regard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lvl="0" indent="-342900" algn="just" fontAlgn="base">
              <a:lnSpc>
                <a:spcPct val="112000"/>
              </a:lnSpc>
              <a:spcAft>
                <a:spcPts val="25"/>
              </a:spcAft>
              <a:buClr>
                <a:srgbClr val="000000"/>
              </a:buClr>
              <a:buSzPts val="1300"/>
              <a:buFont typeface="Symbol" panose="05050102010706020507" pitchFamily="18" charset="2"/>
              <a:buChar char="-"/>
            </a:pP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modulaci na základě synekdochy (synecdoque) </a:t>
            </a:r>
            <a:endParaRPr lang="cs-CZ" u="none" strike="noStrike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Symbol" panose="05050102010706020507" pitchFamily="18" charset="2"/>
              <a:buChar char="-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část za celek nebo celek za část – př. Mon plan germa dans mon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cerveau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V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hlavě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mi vzklíčil plán.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Symbol" panose="05050102010706020507" pitchFamily="18" charset="2"/>
              <a:buChar char="-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část za část – př. Il siffla entre ses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lèvres.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Sykl mezi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zuby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Symbol" panose="05050102010706020507" pitchFamily="18" charset="2"/>
              <a:buChar char="-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činnost – charakteristika – př.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Řídil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dobře. Il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était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bon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conducteur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Symbol" panose="05050102010706020507" pitchFamily="18" charset="2"/>
              <a:buChar char="-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činnost – výsledný stav – př.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Promáčela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si střevíce. Ses souliers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sont trempés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Symbol" panose="05050102010706020507" pitchFamily="18" charset="2"/>
              <a:buChar char="-"/>
            </a:pP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modulace aktivum – pasivum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(od prosté syntaktické transpozice se liší tím, že ke změnám gramatickým přistupuje ještě změna lexikální) </a:t>
            </a: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    př. Les voyageurs 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furent immobilisés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par la neige. Sníh 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zabránil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cestujícím 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pokračovat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 </a:t>
            </a:r>
            <a:r>
              <a:rPr lang="cs-CZ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 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cestě. </a:t>
            </a:r>
          </a:p>
          <a:p>
            <a:pPr marL="342900" lvl="0" indent="-342900" algn="just" fontAlgn="base">
              <a:lnSpc>
                <a:spcPct val="112000"/>
              </a:lnSpc>
              <a:spcAft>
                <a:spcPts val="25"/>
              </a:spcAft>
              <a:buClr>
                <a:srgbClr val="000000"/>
              </a:buClr>
              <a:buSzPts val="1300"/>
              <a:buFont typeface="Symbol" panose="05050102010706020507" pitchFamily="18" charset="2"/>
              <a:buChar char="-"/>
            </a:pP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modulace vazba osobní – vazba neosobní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Př.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Ils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avaient de la peine ... Bylo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jim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těžko. </a:t>
            </a:r>
          </a:p>
          <a:p>
            <a:pPr marL="6350" indent="-6350">
              <a:lnSpc>
                <a:spcPct val="107000"/>
              </a:lnSpc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2500" y="7747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05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07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74800" y="799081"/>
            <a:ext cx="9283700" cy="46089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Modulovány musí být některé francouzské vazby, pro které v ČJ neexistuje paralela, např.</a:t>
            </a: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marL="342900" lvl="0" indent="-342900" algn="just" fontAlgn="base">
              <a:lnSpc>
                <a:spcPct val="112000"/>
              </a:lnSpc>
              <a:spcAft>
                <a:spcPts val="25"/>
              </a:spcAft>
              <a:buClr>
                <a:srgbClr val="000000"/>
              </a:buClr>
              <a:buSzPts val="1300"/>
              <a:buFont typeface="Symbol" panose="05050102010706020507" pitchFamily="18" charset="2"/>
              <a:buChar char="-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vazba s polopomocným slovesem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voir, se voir + infinitiv nebo participe passé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př. Il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 voyait écarté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pour un temps.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Byl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na čas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odstrčen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lvl="0" indent="-34290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  <a:buFont typeface="Symbol" panose="05050102010706020507" pitchFamily="18" charset="2"/>
              <a:buChar char="-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faktitivní vazba se slovesem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faire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př. Tu vas me faire avoir des ennuis. Ještě budu mít kvůli tobě mrzutosti. </a:t>
            </a:r>
          </a:p>
          <a:p>
            <a:pPr marL="342900" lvl="0" indent="-342900" algn="just" fontAlgn="base">
              <a:lnSpc>
                <a:spcPct val="112000"/>
              </a:lnSpc>
              <a:spcAft>
                <a:spcPts val="50"/>
              </a:spcAft>
              <a:buClr>
                <a:srgbClr val="000000"/>
              </a:buClr>
              <a:buSzPts val="1300"/>
              <a:buFont typeface="Symbol" panose="05050102010706020507" pitchFamily="18" charset="2"/>
              <a:buChar char="-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vazby se slovesy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laisser, rendre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př. La pluie rendait les tuiles glissantes. Tašky byly kluzké od deště. - vazby se slovesy </a:t>
            </a:r>
            <a:r>
              <a:rPr lang="cs-CZ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croire, paraître, sentir, sembler, trouver, se sentir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... </a:t>
            </a:r>
          </a:p>
          <a:p>
            <a:pPr marL="6350" marR="142240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     př. Moi, je le 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trouve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bien laid. Podle mne je ošklivý. </a:t>
            </a:r>
          </a:p>
          <a:p>
            <a:pPr marL="6350" marR="142240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         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Elle 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 croyait 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déshonorée. Domnívala se, že je zneuctěna. </a:t>
            </a:r>
          </a:p>
          <a:p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Některé modulace se lexikalizovaly: </a:t>
            </a:r>
          </a:p>
          <a:p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př. Dálkové studium – cours par correspondance, filozofická fakulta – Faculté des Lettres, zátiší – nature morte </a:t>
            </a:r>
            <a:endParaRPr lang="cs-CZ"/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0900" y="1092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17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1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397000" y="1691826"/>
            <a:ext cx="9499600" cy="36812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1000"/>
              </a:lnSpc>
              <a:spcAft>
                <a:spcPts val="25"/>
              </a:spcAft>
              <a:buAutoNum type="arabicPeriod"/>
            </a:pP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Traduisez en tchèque en utilisant la modulation antonymique :</a:t>
            </a:r>
          </a:p>
          <a:p>
            <a:pPr algn="just">
              <a:lnSpc>
                <a:spcPct val="111000"/>
              </a:lnSpc>
              <a:spcAft>
                <a:spcPts val="25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 algn="just" fontAlgn="base">
              <a:lnSpc>
                <a:spcPct val="111000"/>
              </a:lnSpc>
              <a:spcAft>
                <a:spcPts val="600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1.  C’est faux ! </a:t>
            </a:r>
          </a:p>
          <a:p>
            <a:pPr lvl="0" algn="just" fontAlgn="base">
              <a:lnSpc>
                <a:spcPct val="111000"/>
              </a:lnSpc>
              <a:spcAft>
                <a:spcPts val="600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 Georges n’a fait aucun bruit en entrant. </a:t>
            </a:r>
          </a:p>
          <a:p>
            <a:pPr lvl="0" algn="just" fontAlgn="base">
              <a:lnSpc>
                <a:spcPct val="111000"/>
              </a:lnSpc>
              <a:spcAft>
                <a:spcPts val="600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 Ce n’était pas un homme de commun. </a:t>
            </a:r>
          </a:p>
          <a:p>
            <a:pPr lvl="0" algn="just" fontAlgn="base">
              <a:lnSpc>
                <a:spcPct val="111000"/>
              </a:lnSpc>
              <a:spcAft>
                <a:spcPts val="600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 Je résolus de vendre chèrement ma peau. </a:t>
            </a:r>
          </a:p>
          <a:p>
            <a:pPr lvl="0" algn="just" fontAlgn="base">
              <a:lnSpc>
                <a:spcPct val="111000"/>
              </a:lnSpc>
              <a:spcAft>
                <a:spcPts val="600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 Mon organisme supporte difficilement la bière. </a:t>
            </a:r>
          </a:p>
          <a:p>
            <a:pPr lvl="0" algn="just" fontAlgn="base">
              <a:lnSpc>
                <a:spcPct val="111000"/>
              </a:lnSpc>
              <a:spcAft>
                <a:spcPts val="600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6.  Tu n’es jamais là ! </a:t>
            </a:r>
          </a:p>
          <a:p>
            <a:pPr lvl="0" algn="just" fontAlgn="base">
              <a:lnSpc>
                <a:spcPct val="111000"/>
              </a:lnSpc>
              <a:spcAft>
                <a:spcPts val="600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7.  Il ne répliqua pas.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8.  Les lumières électriques restaient allumées toute la nuit. </a:t>
            </a:r>
            <a:endParaRPr lang="cs-CZ" u="none" strike="noStrike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2300" y="1691826"/>
            <a:ext cx="609600" cy="609600"/>
          </a:xfrm>
          <a:prstGeom prst="rect">
            <a:avLst/>
          </a:prstGeom>
        </p:spPr>
      </p:pic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56800" y="4406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51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1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792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930400" y="850900"/>
            <a:ext cx="8915400" cy="53891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Traduisez en tchèque de deux façons différentes :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Exemple : 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Lucie est moins grande que Renée. </a:t>
            </a:r>
            <a:r>
              <a:rPr lang="cs-CZ" i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Lucie není tak velká jako Renée. Lucie je menší než Renée.</a:t>
            </a:r>
          </a:p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i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R="817245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fr-FR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L’anglais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est moins difficile que </a:t>
            </a:r>
            <a:r>
              <a:rPr lang="fr-FR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le français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R="817245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La gare est moins éloignée que l’aérodrome. </a:t>
            </a:r>
          </a:p>
          <a:p>
            <a:pPr marR="817245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Ces organes sont moins chères que celles que j’ai achetées hier. </a:t>
            </a:r>
          </a:p>
          <a:p>
            <a:pPr marL="6350" marR="108331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Ta valise est moins lourde que la mienne. </a:t>
            </a:r>
          </a:p>
          <a:p>
            <a:pPr marL="6350" marR="108331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C’est moins compliqué d’aller à pied que de prendre le métro. </a:t>
            </a:r>
          </a:p>
          <a:p>
            <a:pPr marL="6350" marR="1083310" indent="-6350" algn="just">
              <a:lnSpc>
                <a:spcPct val="111000"/>
              </a:lnSpc>
              <a:spcAft>
                <a:spcPts val="45"/>
              </a:spcAft>
            </a:pP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b="1" u="sng">
                <a:latin typeface="Arial" panose="020B0604020202020204" pitchFamily="34" charset="0"/>
                <a:cs typeface="Arial" panose="020B0604020202020204" pitchFamily="34" charset="0"/>
              </a:rPr>
              <a:t>3. Traduisez en tchèque en concrétisant le verbe de mouvement :</a:t>
            </a:r>
            <a:r>
              <a:rPr lang="cs-CZ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/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/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1. Les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cavaliers sont entrés dans la cour. </a:t>
            </a:r>
          </a:p>
          <a:p>
            <a:pPr lvl="0" fontAlgn="base"/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2. Un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oiseau est entré dans la pièce. </a:t>
            </a:r>
          </a:p>
          <a:p>
            <a:pPr lvl="0" fontAlgn="base"/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3. L’ambulance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est arrivée sur le lieu de l’accident en moins d’un quart d’heure. </a:t>
            </a: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/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. L’avion marchait plein Sud. </a:t>
            </a:r>
          </a:p>
          <a:p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5. Lambert courait devant moi : Suis-moi ! me cria-t-il. </a:t>
            </a:r>
          </a:p>
          <a:p>
            <a:pPr marL="6350" marR="1083310" indent="-6350" algn="just">
              <a:lnSpc>
                <a:spcPct val="111000"/>
              </a:lnSpc>
              <a:spcAft>
                <a:spcPts val="45"/>
              </a:spcAft>
            </a:pPr>
            <a:endParaRPr lang="cs-CZ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0600" y="1066800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880600" y="3086100"/>
            <a:ext cx="609600" cy="609600"/>
          </a:xfrm>
          <a:prstGeom prst="rect">
            <a:avLst/>
          </a:prstGeom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0600" y="4038600"/>
            <a:ext cx="609600" cy="609600"/>
          </a:xfrm>
          <a:prstGeom prst="rect">
            <a:avLst/>
          </a:prstGeom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880600" y="5435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259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95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57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6764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44600" y="1076334"/>
            <a:ext cx="9855200" cy="50116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b="1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4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. Traduisez en tchèque, faites attention aux sens différents du mot</a:t>
            </a:r>
            <a:r>
              <a:rPr lang="cs-CZ" b="1" u="sng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« coup » :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3229610" indent="-342900" algn="just">
              <a:lnSpc>
                <a:spcPct val="111000"/>
              </a:lnSpc>
              <a:spcAft>
                <a:spcPts val="45"/>
              </a:spcAft>
              <a:buAutoNum type="arabicPeriod"/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Un coup retentit. </a:t>
            </a:r>
          </a:p>
          <a:p>
            <a:pPr marL="342900" marR="3229610" indent="-342900" algn="just">
              <a:lnSpc>
                <a:spcPct val="111000"/>
              </a:lnSpc>
              <a:spcAft>
                <a:spcPts val="45"/>
              </a:spcAft>
              <a:buAutoNum type="arabicPeriod"/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Vous avez réussi un beau coup. </a:t>
            </a:r>
          </a:p>
          <a:p>
            <a:pPr marR="1373505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 Buvez quelques coups, voulez-vous ? </a:t>
            </a:r>
          </a:p>
          <a:p>
            <a:pPr marR="1373505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 Je vais voir ce match. Le coup d’envoi est à 15 heures. </a:t>
            </a:r>
          </a:p>
          <a:p>
            <a:pPr marR="1373505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 La situation revêt le caractère d’un coup d’État.  </a:t>
            </a:r>
          </a:p>
          <a:p>
            <a:pPr marL="6350" marR="175260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6. Tu me donneras un coup de fil ? (fam.)</a:t>
            </a:r>
          </a:p>
          <a:p>
            <a:pPr marL="6350" marR="175260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7. Il l’a vue à cette occasion. C’était un coup de foudre. </a:t>
            </a:r>
          </a:p>
          <a:p>
            <a:pPr marL="6350" marR="263144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8. On entendait des coups de fusil. </a:t>
            </a:r>
          </a:p>
          <a:p>
            <a:pPr marL="6350" marR="263144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9. Donne-moi un coup de main, s’il te plaît. </a:t>
            </a:r>
          </a:p>
          <a:p>
            <a:pPr marR="2468245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10. Elle a jeté un coup d’oeil sur sa montre. </a:t>
            </a:r>
          </a:p>
          <a:p>
            <a:pPr marR="2468245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11. Il lui a donné un coup de pied. </a:t>
            </a:r>
          </a:p>
          <a:p>
            <a:pPr marR="2468245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12. Un coup de soleil, c’est très désagréable. </a:t>
            </a:r>
          </a:p>
          <a:p>
            <a:pPr marR="2359025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13. Un coup de vent a ouvert la porte. </a:t>
            </a:r>
          </a:p>
          <a:p>
            <a:pPr marR="2359025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14. Il est entré en coup de vent. </a:t>
            </a:r>
          </a:p>
          <a:p>
            <a:pPr marR="2359025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15. Des échanges de coups de feu ont eu lieu. </a:t>
            </a:r>
            <a:endParaRPr lang="cs-CZ" u="none" strike="noStrike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3400" y="1076334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21900" y="52197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24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9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77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74800" y="510146"/>
            <a:ext cx="9715500" cy="50116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b="1" u="sng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5. 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Traduisez en tchèque, faites attention aux sens différents du verbe « faire » :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3423285" indent="-342900" algn="just">
              <a:lnSpc>
                <a:spcPct val="111000"/>
              </a:lnSpc>
              <a:spcAft>
                <a:spcPts val="45"/>
              </a:spcAft>
              <a:buAutoNum type="arabicPeriod"/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 faites pas cette tête. </a:t>
            </a:r>
          </a:p>
          <a:p>
            <a:pPr marR="3423285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2.  J’ai fait une méchante grippe.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 Qu’est-ce que vous faites comme taille ?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 Il a fait une belle mort.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 L’enfant fait déjà 8 kilos, maintenant, il va faire ses dents.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6.  Vous cherchez le professeur ? Vous devez faire toutes les classes.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7.  La catastrophe a fait plus de 60 morts.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8. Elle essaie de faire aimable.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9. Il faut s’y faire.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10. Combien de repas faites-vous par jours ?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11. Pour aller en Hongrie, je fais Bâle.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11. Est-ce que vous avez du papier à lettres ? Non, Madame, nous ne faisons pas cela.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12. Ce maillot doit faire plusieurs saisons.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13. Il faut savoir si cela fait l’affaire ou non.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14. Il a fait ses preuves dans cette fonction. </a:t>
            </a:r>
            <a:endParaRPr lang="cs-CZ" u="none" strike="noStrike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2800" y="673100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01300" y="4597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830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9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13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727200" y="1477254"/>
            <a:ext cx="9067800" cy="29367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b="1" u="sng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6. 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Traduisez en tchèque en employant la modulation :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3274060" indent="-342900" algn="just">
              <a:lnSpc>
                <a:spcPct val="111000"/>
              </a:lnSpc>
              <a:spcAft>
                <a:spcPts val="600"/>
              </a:spcAft>
              <a:buAutoNum type="arabicPeriod"/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C’est elle qui porte la culotte. </a:t>
            </a:r>
          </a:p>
          <a:p>
            <a:pPr marL="342900" marR="3274060" indent="-342900" algn="just">
              <a:lnSpc>
                <a:spcPct val="111000"/>
              </a:lnSpc>
              <a:spcAft>
                <a:spcPts val="600"/>
              </a:spcAft>
              <a:buAutoNum type="arabicPeriod"/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Il est estropié pour la vie. </a:t>
            </a:r>
          </a:p>
          <a:p>
            <a:pPr marR="3395980" lvl="0" algn="just" fontAlgn="base">
              <a:lnSpc>
                <a:spcPct val="111000"/>
              </a:lnSpc>
              <a:spcAft>
                <a:spcPts val="600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 Ils reviennent de loin. </a:t>
            </a:r>
          </a:p>
          <a:p>
            <a:pPr marR="3395980" lvl="0" algn="just" fontAlgn="base">
              <a:lnSpc>
                <a:spcPct val="111000"/>
              </a:lnSpc>
              <a:spcAft>
                <a:spcPts val="600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 Elle le mène à la baguette. </a:t>
            </a:r>
          </a:p>
          <a:p>
            <a:pPr marR="3395980" lvl="0" algn="just" fontAlgn="base">
              <a:lnSpc>
                <a:spcPct val="111000"/>
              </a:lnSpc>
              <a:spcAft>
                <a:spcPts val="600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 Il est dépassé par la situation. </a:t>
            </a:r>
          </a:p>
          <a:p>
            <a:pPr marL="6350" indent="-6350" algn="just">
              <a:lnSpc>
                <a:spcPct val="111000"/>
              </a:lnSpc>
              <a:spcAft>
                <a:spcPts val="600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6.  Il est en avance sur son temps. </a:t>
            </a:r>
            <a:endParaRPr lang="cs-CZ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2500" y="1477254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01200" y="3581400"/>
            <a:ext cx="609600" cy="609600"/>
          </a:xfrm>
          <a:prstGeom prst="rect">
            <a:avLst/>
          </a:prstGeom>
        </p:spPr>
      </p:pic>
      <p:pic>
        <p:nvPicPr>
          <p:cNvPr id="5" name="Obrázek 4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836" y="5835288"/>
            <a:ext cx="4274820" cy="952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962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12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1114</Words>
  <Application>Microsoft Office PowerPoint</Application>
  <PresentationFormat>Širokoúhlá obrazovka</PresentationFormat>
  <Paragraphs>94</Paragraphs>
  <Slides>9</Slides>
  <Notes>0</Notes>
  <HiddenSlides>0</HiddenSlides>
  <MMClips>15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Symbol</vt:lpstr>
      <vt:lpstr>Motiv Office</vt:lpstr>
      <vt:lpstr>Prezentace aplikace PowerPoint</vt:lpstr>
      <vt:lpstr>    8- SEMAINE 4. MODULATION – MODULACE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 MODULATION – MODULACE</dc:title>
  <dc:creator>Koláříková</dc:creator>
  <cp:lastModifiedBy>martin.buk@tiscali.cz</cp:lastModifiedBy>
  <cp:revision>15</cp:revision>
  <dcterms:created xsi:type="dcterms:W3CDTF">2020-11-07T14:18:43Z</dcterms:created>
  <dcterms:modified xsi:type="dcterms:W3CDTF">2023-02-16T20:13:41Z</dcterms:modified>
</cp:coreProperties>
</file>