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06" r:id="rId35"/>
  </p:sldIdLst>
  <p:sldSz cx="9144000" cy="6858000" type="screen4x3"/>
  <p:notesSz cx="9144000" cy="6858000"/>
  <p:embeddedFontLst>
    <p:embeddedFont>
      <p:font typeface="BRNJFB+Arial" panose="020B0604020202020204" charset="0"/>
      <p:regular r:id="rId36"/>
    </p:embeddedFont>
    <p:embeddedFont>
      <p:font typeface="BWQGGS+Arial" panose="020B0604020202020204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DNEFUR+Arial Bold Italic" panose="020B0604020202020204" charset="0"/>
      <p:regular r:id="rId42"/>
    </p:embeddedFont>
    <p:embeddedFont>
      <p:font typeface="JLNDPS+Wingdings" panose="020B0604020202020204" charset="2"/>
      <p:regular r:id="rId43"/>
    </p:embeddedFont>
    <p:embeddedFont>
      <p:font typeface="JMIAGN+Arial" panose="020B0604020202020204" charset="0"/>
      <p:regular r:id="rId44"/>
    </p:embeddedFont>
    <p:embeddedFont>
      <p:font typeface="LEUSRL+Calibri" panose="020B0604020202020204"/>
      <p:regular r:id="rId45"/>
    </p:embeddedFont>
    <p:embeddedFont>
      <p:font typeface="MIEAAB+Arial Italic" panose="020B0604020202020204" charset="0"/>
      <p:regular r:id="rId46"/>
    </p:embeddedFont>
    <p:embeddedFont>
      <p:font typeface="OTJBSF+Arial Bold" panose="020B0604020202020204" charset="0"/>
      <p:regular r:id="rId47"/>
    </p:embeddedFont>
    <p:embeddedFont>
      <p:font typeface="QNFVGQ+Arial Bold" panose="020B0604020202020204" charset="0"/>
      <p:regular r:id="rId48"/>
    </p:embeddedFont>
    <p:embeddedFont>
      <p:font typeface="SODOEL+Arial Italic" panose="020B0604020202020204" charset="0"/>
      <p:regular r:id="rId49"/>
    </p:embeddedFont>
    <p:embeddedFont>
      <p:font typeface="Times New Roman" panose="02020603050405020304" pitchFamily="18" charset="0"/>
      <p:regular r:id="rId50"/>
    </p:embeddedFont>
    <p:embeddedFont>
      <p:font typeface="VIAWTN+Arial Bold Italic" panose="020B0604020202020204" charset="0"/>
      <p:regular r:id="rId51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-6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mesec.cz/produkty/spotrebitelske-uvery" TargetMode="Externa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mesec.cz/adresar/cnb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sec.cz/adresar/ceska-leasingova-a-financni-asociace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esec.cz/adresar/home-credit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www.mesec.cz/adresar/essox/" TargetMode="External"/><Relationship Id="rId2" Type="http://schemas.openxmlformats.org/officeDocument/2006/relationships/hyperlink" Target="http://www.mesec.cz/adresar/kategorie/banky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esec.cz/adresar/cofidis/" TargetMode="External"/><Relationship Id="rId11" Type="http://schemas.openxmlformats.org/officeDocument/2006/relationships/hyperlink" Target="http://www.mesec.cz/adresar/kategorie/uverove-spolecnosti/" TargetMode="External"/><Relationship Id="rId5" Type="http://schemas.openxmlformats.org/officeDocument/2006/relationships/hyperlink" Target="http://www.mesec.cz/adresar/cetelem/" TargetMode="External"/><Relationship Id="rId10" Type="http://schemas.openxmlformats.org/officeDocument/2006/relationships/hyperlink" Target="http://www.mesec.cz/adresar/skofin/" TargetMode="External"/><Relationship Id="rId4" Type="http://schemas.openxmlformats.org/officeDocument/2006/relationships/hyperlink" Target="http://www.mesec.cz/adresar/kategorie/druzstevni-zalozny/" TargetMode="External"/><Relationship Id="rId9" Type="http://schemas.openxmlformats.org/officeDocument/2006/relationships/hyperlink" Target="http://www.mesec.cz/adresar/provident-financial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lekce4.xls" TargetMode="Externa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/index.php?title=%C3%9Arok&amp;oldid=21062498" TargetMode="External"/><Relationship Id="rId7" Type="http://schemas.openxmlformats.org/officeDocument/2006/relationships/hyperlink" Target="https://cs.wikipedia.org/w/index.php?title=%C3%9Av%C4%9Br&amp;oldid=2229416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enize.cz/slovnik/pokladnicni-poukazka" TargetMode="External"/><Relationship Id="rId5" Type="http://schemas.openxmlformats.org/officeDocument/2006/relationships/hyperlink" Target="https://finex.cz/co-je-to-urok-a-urokova-mira-prectete-si-jake-existuji-druhy-uroku/" TargetMode="External"/><Relationship Id="rId4" Type="http://schemas.openxmlformats.org/officeDocument/2006/relationships/hyperlink" Target="https://www.finmat.cz/urocen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E42ECED-3694-4ABC-989B-4F4907C74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3834"/>
            <a:ext cx="9144000" cy="545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2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515614" y="2568194"/>
            <a:ext cx="2267643" cy="66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2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RNJFB+Arial"/>
                <a:cs typeface="BRNJFB+Arial"/>
              </a:rPr>
              <a:t>Lekce 4.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05658" y="3958886"/>
            <a:ext cx="3087521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32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 / 33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53130" y="548916"/>
            <a:ext cx="2390835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Citát dne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91539" y="2843594"/>
            <a:ext cx="6943597" cy="980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164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Jen</a:t>
            </a:r>
            <a:r>
              <a:rPr sz="3200" spc="-18" dirty="0">
                <a:solidFill>
                  <a:srgbClr val="0099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silný</a:t>
            </a:r>
            <a:r>
              <a:rPr sz="3200" spc="-13" dirty="0">
                <a:solidFill>
                  <a:srgbClr val="0099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donutí osud.</a:t>
            </a:r>
            <a:r>
              <a:rPr sz="3200" spc="-18" dirty="0">
                <a:solidFill>
                  <a:srgbClr val="0099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Slabého donutí</a:t>
            </a:r>
          </a:p>
          <a:p>
            <a:pPr marL="0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osud</a:t>
            </a:r>
            <a:r>
              <a:rPr sz="3200" spc="-11" dirty="0">
                <a:solidFill>
                  <a:srgbClr val="0099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9999"/>
                </a:solidFill>
                <a:latin typeface="JMIAGN+Arial"/>
                <a:cs typeface="JMIAGN+Arial"/>
              </a:rPr>
              <a:t>sám.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860925" y="3916214"/>
            <a:ext cx="1940716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9999"/>
                </a:solidFill>
                <a:latin typeface="BRNJFB+Arial"/>
                <a:cs typeface="BRNJFB+Arial"/>
              </a:rPr>
              <a:t>Konfucius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3 / 33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17266" y="548916"/>
            <a:ext cx="326223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RNJFB+Arial"/>
                <a:cs typeface="BRNJFB+Arial"/>
              </a:rPr>
              <a:t>Obsah lekce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4969659" cy="10779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  <a:p>
            <a:pPr marL="0" marR="0">
              <a:lnSpc>
                <a:spcPts val="3579"/>
              </a:lnSpc>
              <a:spcBef>
                <a:spcPts val="102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Efektivní</a:t>
            </a:r>
            <a:r>
              <a:rPr sz="32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2843594"/>
            <a:ext cx="6389831" cy="166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Hodnota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peněz a inflace</a:t>
            </a:r>
          </a:p>
          <a:p>
            <a:pPr marL="0" marR="0">
              <a:lnSpc>
                <a:spcPts val="3579"/>
              </a:lnSpc>
              <a:spcBef>
                <a:spcPts val="102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Nominální a reálná</a:t>
            </a:r>
            <a:r>
              <a:rPr sz="32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</a:p>
          <a:p>
            <a:pPr marL="0" marR="0">
              <a:lnSpc>
                <a:spcPts val="3582"/>
              </a:lnSpc>
              <a:spcBef>
                <a:spcPts val="102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Úvěry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a splácení</a:t>
            </a:r>
            <a:r>
              <a:rPr sz="3200" spc="-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4 / 33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6349" y="271211"/>
            <a:ext cx="57414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053528"/>
            <a:ext cx="7927537" cy="19559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1. Uložíme</a:t>
            </a:r>
            <a:r>
              <a:rPr sz="32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částku</a:t>
            </a:r>
            <a:r>
              <a:rPr sz="32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150</a:t>
            </a:r>
            <a:r>
              <a:rPr sz="32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000 Kč.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Jaká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bude</a:t>
            </a:r>
          </a:p>
          <a:p>
            <a:pPr marL="342899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konečná</a:t>
            </a:r>
            <a:r>
              <a:rPr sz="32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výše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vkladu</a:t>
            </a:r>
            <a:r>
              <a:rPr sz="32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za pět let, jestliže</a:t>
            </a:r>
          </a:p>
          <a:p>
            <a:pPr marL="342899" marR="0">
              <a:lnSpc>
                <a:spcPts val="3579"/>
              </a:lnSpc>
              <a:spcBef>
                <a:spcPts val="26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období</a:t>
            </a:r>
            <a:r>
              <a:rPr sz="32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je pololetní a roční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sazba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1,2%?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102420"/>
            <a:ext cx="1554722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Řešení: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3687635"/>
            <a:ext cx="8095313" cy="2248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K=150000; i</a:t>
            </a:r>
            <a:r>
              <a:rPr sz="3200" spc="-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= 1,2%; n=5;</a:t>
            </a:r>
            <a:r>
              <a:rPr sz="32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p=2. Tedy:</a:t>
            </a:r>
          </a:p>
          <a:p>
            <a:pPr marL="0" marR="0">
              <a:lnSpc>
                <a:spcPts val="3582"/>
              </a:lnSpc>
              <a:spcBef>
                <a:spcPts val="102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K3= 150000 . (1</a:t>
            </a:r>
            <a:r>
              <a:rPr sz="3200" spc="-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+ 0,012/2)</a:t>
            </a:r>
            <a:r>
              <a:rPr sz="3250" baseline="30000" dirty="0">
                <a:solidFill>
                  <a:srgbClr val="000000"/>
                </a:solidFill>
                <a:latin typeface="BRNJFB+Arial"/>
                <a:cs typeface="BRNJFB+Arial"/>
              </a:rPr>
              <a:t>5.2</a:t>
            </a:r>
            <a:r>
              <a:rPr sz="3250" spc="-27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</a:p>
          <a:p>
            <a:pPr marL="451408" marR="0">
              <a:lnSpc>
                <a:spcPts val="3579"/>
              </a:lnSpc>
              <a:spcBef>
                <a:spcPts val="103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= 150000 .</a:t>
            </a:r>
            <a:r>
              <a:rPr sz="32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(1,006)</a:t>
            </a:r>
            <a:r>
              <a:rPr sz="3250" baseline="29999" dirty="0">
                <a:solidFill>
                  <a:srgbClr val="000000"/>
                </a:solidFill>
                <a:latin typeface="BRNJFB+Arial"/>
                <a:cs typeface="BRNJFB+Arial"/>
              </a:rPr>
              <a:t>10</a:t>
            </a:r>
            <a:r>
              <a:rPr sz="3250" spc="-26" baseline="299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= 150000.1,061646=</a:t>
            </a:r>
          </a:p>
          <a:p>
            <a:pPr marL="451408" marR="0">
              <a:lnSpc>
                <a:spcPts val="3582"/>
              </a:lnSpc>
              <a:spcBef>
                <a:spcPts val="102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= 159246,9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5 / 33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6349" y="271211"/>
            <a:ext cx="57414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004760"/>
            <a:ext cx="8194041" cy="15929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2.</a:t>
            </a:r>
            <a:r>
              <a:rPr sz="3200" spc="7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4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sedm</a:t>
            </a:r>
            <a:r>
              <a:rPr sz="2000" spc="43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let</a:t>
            </a:r>
            <a:r>
              <a:rPr sz="2000" spc="4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máme</a:t>
            </a:r>
            <a:r>
              <a:rPr sz="2000" spc="4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zaplatit</a:t>
            </a:r>
            <a:r>
              <a:rPr sz="2000" spc="40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částku</a:t>
            </a:r>
            <a:r>
              <a:rPr sz="2000" spc="4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12</a:t>
            </a:r>
            <a:r>
              <a:rPr sz="2000" spc="4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43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4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Dluh</a:t>
            </a:r>
            <a:r>
              <a:rPr sz="2000" spc="4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43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možné</a:t>
            </a:r>
          </a:p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splácet</a:t>
            </a:r>
            <a:r>
              <a:rPr sz="2000" spc="30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00" spc="3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sz="2000" spc="30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průběhu</a:t>
            </a:r>
            <a:r>
              <a:rPr sz="2000" spc="30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dané</a:t>
            </a:r>
            <a:r>
              <a:rPr sz="2000" spc="29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doby.</a:t>
            </a:r>
            <a:r>
              <a:rPr sz="2000" spc="3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Využijeme</a:t>
            </a:r>
            <a:r>
              <a:rPr sz="2000" spc="3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této</a:t>
            </a:r>
            <a:r>
              <a:rPr sz="2000" spc="3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možnosti</a:t>
            </a:r>
            <a:r>
              <a:rPr sz="2000" spc="3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3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  <a:r>
              <a:rPr sz="2000" spc="3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3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zaplatíme</a:t>
            </a:r>
            <a:r>
              <a:rPr sz="2000" spc="40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BRNJFB+Arial"/>
                <a:cs typeface="BRNJFB+Arial"/>
              </a:rPr>
              <a:t>ihned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,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3000</a:t>
            </a:r>
            <a:r>
              <a:rPr sz="2000" spc="4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4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zaplatíme</a:t>
            </a:r>
            <a:r>
              <a:rPr sz="2000" spc="4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4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  <a:r>
              <a:rPr sz="2000" spc="4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  <a:r>
              <a:rPr sz="2000" spc="4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3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zbytek</a:t>
            </a:r>
            <a:r>
              <a:rPr sz="2000" spc="4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</a:t>
            </a:r>
            <a:r>
              <a:rPr sz="2000" spc="40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uplynutí</a:t>
            </a:r>
          </a:p>
          <a:p>
            <a:pPr marL="0" marR="0">
              <a:lnSpc>
                <a:spcPts val="2162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lhůty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46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Kolik</a:t>
            </a:r>
            <a:r>
              <a:rPr sz="2000" spc="46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bude</a:t>
            </a:r>
            <a:r>
              <a:rPr sz="2000" spc="46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činit</a:t>
            </a:r>
            <a:r>
              <a:rPr sz="2000" spc="46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tento</a:t>
            </a:r>
            <a:r>
              <a:rPr sz="2000" spc="47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zbytek</a:t>
            </a:r>
            <a:r>
              <a:rPr sz="2000" spc="45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2000" spc="46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2000" spc="45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sazbě</a:t>
            </a:r>
            <a:r>
              <a:rPr sz="2000" spc="47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8%</a:t>
            </a:r>
            <a:r>
              <a:rPr sz="2000" spc="44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45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ročním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připisování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úroků?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596" y="2945870"/>
            <a:ext cx="1072193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Řešení: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3616811"/>
            <a:ext cx="8026552" cy="18771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 výpočtu</a:t>
            </a:r>
            <a:r>
              <a:rPr sz="20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provedeme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následující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úvahu –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zjistíme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nejprve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budoucí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hodnoty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částek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2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000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 a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3 000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7 resp.</a:t>
            </a:r>
            <a:r>
              <a:rPr sz="2000" spc="-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5 let. Tedy:</a:t>
            </a:r>
          </a:p>
          <a:p>
            <a:pPr marL="22859" marR="0">
              <a:lnSpc>
                <a:spcPts val="2238"/>
              </a:lnSpc>
              <a:spcBef>
                <a:spcPts val="40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Budoucí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hodnota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splátky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D1=2000.(1,08)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7</a:t>
            </a:r>
            <a:r>
              <a:rPr sz="2050" spc="-60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3 427,65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 ,</a:t>
            </a:r>
          </a:p>
          <a:p>
            <a:pPr marL="22859" marR="0">
              <a:lnSpc>
                <a:spcPts val="2238"/>
              </a:lnSpc>
              <a:spcBef>
                <a:spcPts val="4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Budoucí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hodnota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splátky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D2=3000.(1,08)</a:t>
            </a:r>
            <a:r>
              <a:rPr sz="2050" baseline="30099" dirty="0">
                <a:solidFill>
                  <a:srgbClr val="000000"/>
                </a:solidFill>
                <a:latin typeface="BRNJFB+Arial"/>
                <a:cs typeface="BRNJFB+Arial"/>
              </a:rPr>
              <a:t>5</a:t>
            </a:r>
            <a:r>
              <a:rPr sz="2050" spc="-60" baseline="300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4 407,98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 .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Tyto částky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sečteme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 o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celkovou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sumu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snížíme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náš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dluh.</a:t>
            </a:r>
          </a:p>
          <a:p>
            <a:pPr marL="22859" marR="0">
              <a:lnSpc>
                <a:spcPts val="2238"/>
              </a:lnSpc>
              <a:spcBef>
                <a:spcPts val="45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D=12</a:t>
            </a:r>
            <a:r>
              <a:rPr sz="2000" spc="-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–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3 427,65</a:t>
            </a:r>
            <a:r>
              <a:rPr sz="2000" spc="-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– 4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407,98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4 164,37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596" y="5506851"/>
            <a:ext cx="6904454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Zjistěte</a:t>
            </a:r>
            <a:r>
              <a:rPr sz="20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hodnotu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dlužné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částky</a:t>
            </a:r>
            <a:r>
              <a:rPr sz="2000" spc="-4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případě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, že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úročíme</a:t>
            </a:r>
            <a:r>
              <a:rPr sz="2000" spc="-5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 dluh!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6 / 33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6349" y="271211"/>
            <a:ext cx="57414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053528"/>
            <a:ext cx="8194776" cy="1166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3.</a:t>
            </a:r>
            <a:r>
              <a:rPr sz="3200" spc="3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Jakou</a:t>
            </a:r>
            <a:r>
              <a:rPr sz="2000" spc="4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částku</a:t>
            </a:r>
            <a:r>
              <a:rPr sz="2000" spc="5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musíme</a:t>
            </a:r>
            <a:r>
              <a:rPr sz="2000" spc="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dnes</a:t>
            </a:r>
            <a:r>
              <a:rPr sz="2000" spc="6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uložit</a:t>
            </a:r>
            <a:r>
              <a:rPr sz="2000" spc="6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6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účet,</a:t>
            </a:r>
            <a:r>
              <a:rPr sz="2000" spc="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abychom</a:t>
            </a:r>
            <a:r>
              <a:rPr sz="2000" spc="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</a:t>
            </a:r>
            <a:r>
              <a:rPr sz="2000" spc="6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něj</a:t>
            </a:r>
            <a:r>
              <a:rPr sz="2000" spc="6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4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sedm</a:t>
            </a:r>
          </a:p>
          <a:p>
            <a:pPr marL="0" marR="0">
              <a:lnSpc>
                <a:spcPts val="2238"/>
              </a:lnSpc>
              <a:spcBef>
                <a:spcPts val="18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let mohli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vybrat</a:t>
            </a:r>
            <a:r>
              <a:rPr sz="2000" spc="53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50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Kč?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  <a:r>
              <a:rPr sz="20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 2,1%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p.a.</a:t>
            </a:r>
          </a:p>
          <a:p>
            <a:pPr marL="22859" marR="0">
              <a:lnSpc>
                <a:spcPts val="2241"/>
              </a:lnSpc>
              <a:spcBef>
                <a:spcPts val="688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Řešení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2263118"/>
            <a:ext cx="8194162" cy="62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Podle</a:t>
            </a:r>
            <a:r>
              <a:rPr sz="2000" spc="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zadání známe</a:t>
            </a:r>
            <a:r>
              <a:rPr sz="2000" spc="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 K7</a:t>
            </a:r>
            <a:r>
              <a:rPr sz="2000" spc="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50</a:t>
            </a:r>
            <a:r>
              <a:rPr sz="2000" spc="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; i =</a:t>
            </a:r>
            <a:r>
              <a:rPr sz="2000" spc="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2,1% ; n</a:t>
            </a:r>
            <a:r>
              <a:rPr sz="2000" spc="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7.</a:t>
            </a:r>
            <a:r>
              <a:rPr sz="2000" spc="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Použijeme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známý</a:t>
            </a:r>
            <a:r>
              <a:rPr sz="20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vzorec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7596" y="2979843"/>
            <a:ext cx="5470687" cy="861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754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K0 = Kn / ( 1 + i )</a:t>
            </a:r>
            <a:r>
              <a:rPr sz="3250" baseline="30000" dirty="0">
                <a:solidFill>
                  <a:srgbClr val="000000"/>
                </a:solidFill>
                <a:latin typeface="BRNJFB+Arial"/>
                <a:cs typeface="BRNJFB+Arial"/>
              </a:rPr>
              <a:t>n</a:t>
            </a:r>
          </a:p>
          <a:p>
            <a:pPr marL="0" marR="0">
              <a:lnSpc>
                <a:spcPts val="2238"/>
              </a:lnSpc>
              <a:spcBef>
                <a:spcPts val="665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Tedy po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dosazení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596" y="3885035"/>
            <a:ext cx="7227160" cy="10542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5754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K0 = 50000/(1,021)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7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5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43 230,46</a:t>
            </a:r>
            <a:r>
              <a:rPr sz="2000" spc="-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  <a:p>
            <a:pPr marL="0" marR="0">
              <a:lnSpc>
                <a:spcPts val="2238"/>
              </a:lnSpc>
              <a:spcBef>
                <a:spcPts val="69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započtení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daně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úroků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 tato</a:t>
            </a:r>
            <a:r>
              <a:rPr sz="2000" spc="-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hodnota</a:t>
            </a:r>
            <a:r>
              <a:rPr sz="2000" spc="-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rovna:</a:t>
            </a:r>
          </a:p>
          <a:p>
            <a:pPr marL="2095754" marR="0">
              <a:lnSpc>
                <a:spcPts val="2238"/>
              </a:lnSpc>
              <a:spcBef>
                <a:spcPts val="69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K0 = 50000/(1+0,021.0,85)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7</a:t>
            </a:r>
            <a:r>
              <a:rPr sz="2050" spc="-72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44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175,71</a:t>
            </a:r>
            <a:r>
              <a:rPr sz="2000" spc="-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4736" y="4982569"/>
            <a:ext cx="8194387" cy="62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Poznámka</a:t>
            </a:r>
            <a:r>
              <a:rPr sz="2000" spc="1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  <a:r>
              <a:rPr sz="2000" spc="1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Daň</a:t>
            </a:r>
            <a:r>
              <a:rPr sz="2000" spc="1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</a:t>
            </a:r>
            <a:r>
              <a:rPr sz="2000" spc="13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úroků</a:t>
            </a:r>
            <a:r>
              <a:rPr sz="2000" spc="1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činí</a:t>
            </a:r>
            <a:r>
              <a:rPr sz="2000" spc="1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15%</a:t>
            </a:r>
            <a:r>
              <a:rPr sz="2000" spc="1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,</a:t>
            </a:r>
            <a:r>
              <a:rPr sz="2000" spc="12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musíme</a:t>
            </a:r>
            <a:r>
              <a:rPr sz="2000" spc="1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tedy</a:t>
            </a:r>
            <a:r>
              <a:rPr sz="2000" spc="12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skutečnou</a:t>
            </a:r>
            <a:r>
              <a:rPr sz="2000" spc="1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míru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násobit</a:t>
            </a:r>
            <a:r>
              <a:rPr sz="20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koeficientem</a:t>
            </a:r>
            <a:r>
              <a:rPr sz="2000" spc="-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85%</a:t>
            </a:r>
            <a:r>
              <a:rPr sz="2000" spc="-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0,85.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7 / 33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6349" y="271211"/>
            <a:ext cx="57414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053528"/>
            <a:ext cx="8194404" cy="141010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4.</a:t>
            </a:r>
            <a:r>
              <a:rPr sz="3200" spc="56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Předpokládejme,</a:t>
            </a:r>
            <a:r>
              <a:rPr sz="2000" spc="28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že</a:t>
            </a:r>
            <a:r>
              <a:rPr sz="2000" spc="28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máme</a:t>
            </a:r>
            <a:r>
              <a:rPr sz="2000" spc="3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běžný</a:t>
            </a:r>
            <a:r>
              <a:rPr sz="2000" spc="29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účet</a:t>
            </a:r>
            <a:r>
              <a:rPr sz="2000" spc="28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</a:t>
            </a:r>
            <a:r>
              <a:rPr sz="2000" spc="30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úročením</a:t>
            </a:r>
            <a:r>
              <a:rPr sz="2000" spc="30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0,3%</a:t>
            </a:r>
            <a:r>
              <a:rPr sz="2000" spc="29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p.a.</a:t>
            </a:r>
            <a:r>
              <a:rPr sz="2000" spc="29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</a:p>
          <a:p>
            <a:pPr marL="0" marR="0">
              <a:lnSpc>
                <a:spcPts val="2238"/>
              </a:lnSpc>
              <a:spcBef>
                <a:spcPts val="18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správu</a:t>
            </a:r>
            <a:r>
              <a:rPr sz="2000" spc="1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účtu</a:t>
            </a:r>
            <a:r>
              <a:rPr sz="2000" spc="1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1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služby</a:t>
            </a:r>
            <a:r>
              <a:rPr sz="2000" spc="1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13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inkasováno</a:t>
            </a:r>
            <a:r>
              <a:rPr sz="2000" spc="1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pravidelně</a:t>
            </a:r>
            <a:r>
              <a:rPr sz="2000" spc="1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měsíčně</a:t>
            </a:r>
            <a:r>
              <a:rPr sz="2000" spc="1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70</a:t>
            </a:r>
            <a:r>
              <a:rPr sz="2000" spc="14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1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Účet</a:t>
            </a:r>
            <a:r>
              <a:rPr sz="2000" spc="1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normálně</a:t>
            </a:r>
            <a:r>
              <a:rPr sz="2000" spc="5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zdaňován</a:t>
            </a:r>
            <a:r>
              <a:rPr sz="2000" spc="5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56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konci</a:t>
            </a:r>
            <a:r>
              <a:rPr sz="2000" spc="55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měsíčního</a:t>
            </a:r>
            <a:r>
              <a:rPr sz="2000" spc="55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úrokového</a:t>
            </a:r>
            <a:r>
              <a:rPr sz="2000" spc="55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období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54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Zjistěte</a:t>
            </a: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jaká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nejnižší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částka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musí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být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účtu,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aby</a:t>
            </a:r>
            <a:r>
              <a:rPr sz="2000" spc="-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jeho</a:t>
            </a:r>
            <a:r>
              <a:rPr sz="2000" spc="-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hodnota</a:t>
            </a:r>
            <a:r>
              <a:rPr sz="2000" spc="-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neklesala?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596" y="2506958"/>
            <a:ext cx="1058516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Řešení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77596" y="2872718"/>
            <a:ext cx="7553296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Zjistíme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každý</a:t>
            </a:r>
            <a:r>
              <a:rPr sz="2000" spc="-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měsíc</a:t>
            </a:r>
            <a:r>
              <a:rPr sz="2000" spc="-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ten</a:t>
            </a:r>
            <a:r>
              <a:rPr sz="2000" spc="-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 roven</a:t>
            </a:r>
            <a:r>
              <a:rPr sz="2000" spc="-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(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 je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neznámý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)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596" y="3238859"/>
            <a:ext cx="4032221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 . 0,85</a:t>
            </a:r>
            <a:r>
              <a:rPr sz="2000" spc="-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0,3%/12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 .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0,000213</a:t>
            </a:r>
            <a:r>
              <a:rPr sz="2000" spc="-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54736" y="3604619"/>
            <a:ext cx="8194128" cy="62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Můžeme</a:t>
            </a:r>
            <a:r>
              <a:rPr sz="2000" spc="6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dále</a:t>
            </a:r>
            <a:r>
              <a:rPr sz="2000" spc="64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tuto</a:t>
            </a:r>
            <a:r>
              <a:rPr sz="2000" spc="6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</a:t>
            </a:r>
            <a:r>
              <a:rPr sz="2000" spc="64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porovnat</a:t>
            </a:r>
            <a:r>
              <a:rPr sz="2000" spc="63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</a:t>
            </a:r>
            <a:r>
              <a:rPr sz="2000" spc="6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70</a:t>
            </a:r>
            <a:r>
              <a:rPr sz="2000" spc="64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65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63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2000" spc="65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neznámého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K: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394458" y="4274904"/>
            <a:ext cx="3560514" cy="688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 . 0,000213</a:t>
            </a:r>
            <a:r>
              <a:rPr sz="2000" spc="5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54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70</a:t>
            </a:r>
          </a:p>
          <a:p>
            <a:pPr marL="1257681" marR="0">
              <a:lnSpc>
                <a:spcPts val="2238"/>
              </a:lnSpc>
              <a:spcBef>
                <a:spcPts val="69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00" spc="54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54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70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/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0,000213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652139" y="5006953"/>
            <a:ext cx="2244343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00" spc="54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54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329</a:t>
            </a:r>
            <a:r>
              <a:rPr sz="2000" spc="-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411,8</a:t>
            </a:r>
            <a:r>
              <a:rPr sz="2000" spc="-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77596" y="5372739"/>
            <a:ext cx="5268439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Musíme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mít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tedy</a:t>
            </a:r>
            <a:r>
              <a:rPr sz="2000" spc="-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účtu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nejméně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</a:t>
            </a:r>
            <a:r>
              <a:rPr sz="2000" spc="-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8 / 33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6349" y="271211"/>
            <a:ext cx="5741409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Složené</a:t>
            </a:r>
            <a:r>
              <a:rPr sz="40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997861"/>
            <a:ext cx="8194422" cy="1490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BRNJFB+Arial"/>
                <a:cs typeface="BRNJFB+Arial"/>
              </a:rPr>
              <a:t>5.</a:t>
            </a:r>
            <a:r>
              <a:rPr sz="4400" spc="10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Chceme</a:t>
            </a:r>
            <a:r>
              <a:rPr sz="2000" spc="4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koupit</a:t>
            </a:r>
            <a:r>
              <a:rPr sz="2000" spc="47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chatu</a:t>
            </a:r>
            <a:r>
              <a:rPr sz="2000" spc="48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4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560</a:t>
            </a:r>
            <a:r>
              <a:rPr sz="2000" spc="49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4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47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Máme</a:t>
            </a:r>
            <a:r>
              <a:rPr sz="2000" spc="50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možnost</a:t>
            </a:r>
            <a:r>
              <a:rPr sz="2000" spc="47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buď</a:t>
            </a:r>
            <a:r>
              <a:rPr sz="2000" spc="48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ji</a:t>
            </a:r>
          </a:p>
          <a:p>
            <a:pPr marL="0" marR="0">
              <a:lnSpc>
                <a:spcPts val="2238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zaplatit</a:t>
            </a:r>
            <a:r>
              <a:rPr sz="2000" spc="26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najednou</a:t>
            </a:r>
            <a:r>
              <a:rPr sz="2000" spc="28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nebo</a:t>
            </a:r>
            <a:r>
              <a:rPr sz="2000" spc="2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dát</a:t>
            </a:r>
            <a:r>
              <a:rPr sz="2000" spc="25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zálohu</a:t>
            </a:r>
            <a:r>
              <a:rPr sz="2000" spc="27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280</a:t>
            </a:r>
            <a:r>
              <a:rPr sz="2000" spc="26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2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2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26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25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dva</a:t>
            </a:r>
            <a:r>
              <a:rPr sz="2000" spc="27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  <a:r>
              <a:rPr sz="2000" spc="27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doplatit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částkou</a:t>
            </a:r>
            <a:r>
              <a:rPr sz="2000" spc="3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305</a:t>
            </a:r>
            <a:r>
              <a:rPr sz="2000" spc="3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33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32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Peníze</a:t>
            </a:r>
            <a:r>
              <a:rPr sz="2000" spc="3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můžeme</a:t>
            </a:r>
            <a:r>
              <a:rPr sz="2000" spc="3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33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dva</a:t>
            </a:r>
            <a:r>
              <a:rPr sz="2000" spc="3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  <a:r>
              <a:rPr sz="2000" spc="32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uložit</a:t>
            </a:r>
            <a:r>
              <a:rPr sz="2000" spc="3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2000" spc="3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</a:p>
          <a:p>
            <a:pPr marL="0" marR="0">
              <a:lnSpc>
                <a:spcPts val="216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míře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4%.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596" y="2500862"/>
            <a:ext cx="1058516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Řešení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2836142"/>
            <a:ext cx="8193587" cy="2822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Pokud</a:t>
            </a:r>
            <a:r>
              <a:rPr sz="2000" spc="59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se</a:t>
            </a:r>
            <a:r>
              <a:rPr sz="2000" spc="58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280</a:t>
            </a:r>
            <a:r>
              <a:rPr sz="2000" spc="60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6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58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zhodnotí</a:t>
            </a:r>
            <a:r>
              <a:rPr sz="2000" spc="58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59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dva</a:t>
            </a:r>
            <a:r>
              <a:rPr sz="2000" spc="59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  <a:r>
              <a:rPr sz="2000" spc="58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58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vyšší</a:t>
            </a:r>
            <a:r>
              <a:rPr sz="2000" spc="58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částku</a:t>
            </a:r>
            <a:r>
              <a:rPr sz="2000" spc="59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než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305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bude</a:t>
            </a:r>
            <a:r>
              <a:rPr sz="2000" spc="-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výhodnější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peníze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uložit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Tedy:</a:t>
            </a:r>
          </a:p>
          <a:p>
            <a:pPr marL="22859" marR="0">
              <a:lnSpc>
                <a:spcPts val="2238"/>
              </a:lnSpc>
              <a:spcBef>
                <a:spcPts val="40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K2=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280</a:t>
            </a:r>
            <a:r>
              <a:rPr sz="2000" spc="-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000.</a:t>
            </a:r>
            <a:r>
              <a:rPr sz="2000" spc="-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1,04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  <a:r>
              <a:rPr sz="2050" spc="-48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=280</a:t>
            </a:r>
            <a:r>
              <a:rPr sz="2000" spc="-3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000.1,0816</a:t>
            </a:r>
            <a:r>
              <a:rPr sz="2000" spc="-3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302</a:t>
            </a:r>
            <a:r>
              <a:rPr sz="2000" b="1" spc="-16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848</a:t>
            </a:r>
            <a:r>
              <a:rPr sz="2000" b="1" spc="-16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</a:p>
          <a:p>
            <a:pPr marL="22859" marR="0">
              <a:lnSpc>
                <a:spcPts val="2238"/>
              </a:lnSpc>
              <a:spcBef>
                <a:spcPts val="45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Stejný výpočet</a:t>
            </a:r>
            <a:r>
              <a:rPr sz="20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daní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dává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  <a:p>
            <a:pPr marL="22859" marR="0">
              <a:lnSpc>
                <a:spcPts val="2238"/>
              </a:lnSpc>
              <a:spcBef>
                <a:spcPts val="40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K2=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280</a:t>
            </a:r>
            <a:r>
              <a:rPr sz="2000" spc="-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000.(1+0,85.0,04)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  <a:r>
              <a:rPr sz="2050" spc="-72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=280</a:t>
            </a:r>
            <a:r>
              <a:rPr sz="2000" spc="-2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000.1,034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  <a:r>
              <a:rPr sz="2050" spc="-60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299</a:t>
            </a:r>
            <a:r>
              <a:rPr sz="2000" b="1" spc="-16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363,68</a:t>
            </a:r>
            <a:r>
              <a:rPr sz="2000" b="1" spc="-27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</a:p>
          <a:p>
            <a:pPr marL="22859" marR="0">
              <a:lnSpc>
                <a:spcPts val="2241"/>
              </a:lnSpc>
              <a:spcBef>
                <a:spcPts val="44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-1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vidět, že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výhodnější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zaplatit</a:t>
            </a:r>
            <a:r>
              <a:rPr sz="2000" spc="-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chatu</a:t>
            </a:r>
            <a:r>
              <a:rPr sz="2000" spc="-3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najednou.</a:t>
            </a:r>
          </a:p>
          <a:p>
            <a:pPr marL="22859" marR="0">
              <a:lnSpc>
                <a:spcPts val="2238"/>
              </a:lnSpc>
              <a:spcBef>
                <a:spcPts val="40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Pokud</a:t>
            </a:r>
            <a:r>
              <a:rPr sz="2000" spc="30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bychom</a:t>
            </a:r>
            <a:r>
              <a:rPr sz="2000" spc="2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chtěli</a:t>
            </a:r>
            <a:r>
              <a:rPr sz="2000" spc="30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vědět</a:t>
            </a:r>
            <a:r>
              <a:rPr sz="2000" spc="30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jaké</a:t>
            </a:r>
            <a:r>
              <a:rPr sz="2000" spc="2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částky</a:t>
            </a:r>
            <a:r>
              <a:rPr sz="2000" spc="30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musím</a:t>
            </a:r>
            <a:r>
              <a:rPr sz="2000" spc="30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uložit</a:t>
            </a:r>
            <a:r>
              <a:rPr sz="2000" spc="3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2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dva</a:t>
            </a:r>
            <a:r>
              <a:rPr sz="2000" spc="29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  <a:r>
              <a:rPr sz="2000" spc="3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daných</a:t>
            </a:r>
            <a:r>
              <a:rPr sz="2000" spc="5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podmínkách,</a:t>
            </a:r>
            <a:r>
              <a:rPr sz="2000" spc="5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aby</a:t>
            </a:r>
            <a:r>
              <a:rPr sz="2000" spc="5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se</a:t>
            </a:r>
            <a:r>
              <a:rPr sz="2000" spc="5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zúročily</a:t>
            </a:r>
            <a:r>
              <a:rPr sz="2000" spc="5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5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305</a:t>
            </a:r>
            <a:r>
              <a:rPr sz="2000" spc="5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52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5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jsou</a:t>
            </a:r>
            <a:r>
              <a:rPr sz="2000" spc="5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to</a:t>
            </a:r>
            <a:r>
              <a:rPr sz="2000" spc="5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podle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výpočtů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postupně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281</a:t>
            </a:r>
            <a:r>
              <a:rPr sz="2000" b="1" spc="-13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990</a:t>
            </a:r>
            <a:r>
              <a:rPr sz="2000" b="1" spc="-16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  <a:r>
              <a:rPr lang="cs-CZ"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(bez</a:t>
            </a:r>
            <a:r>
              <a:rPr sz="2000" spc="-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daně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)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285</a:t>
            </a:r>
            <a:r>
              <a:rPr sz="2000" b="1" spc="-16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271,75</a:t>
            </a:r>
            <a:r>
              <a:rPr sz="2000" b="1" spc="-11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  <a:r>
              <a:rPr sz="2000" b="1" spc="-2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(s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daní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).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22203" y="6654749"/>
            <a:ext cx="451972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9 / 33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90065" y="548916"/>
            <a:ext cx="571536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Efektivní</a:t>
            </a:r>
            <a:r>
              <a:rPr sz="44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úroková míra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762103"/>
            <a:ext cx="7619025" cy="90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Jde</a:t>
            </a:r>
            <a:r>
              <a:rPr sz="20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jeden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 možných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způsobů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mezi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sebou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porovnávat</a:t>
            </a:r>
            <a:r>
              <a:rPr sz="2000" spc="3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různé</a:t>
            </a:r>
          </a:p>
          <a:p>
            <a:pPr marL="0" marR="0">
              <a:lnSpc>
                <a:spcPts val="2238"/>
              </a:lnSpc>
              <a:spcBef>
                <a:spcPts val="247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míry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 různým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obdobím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připisování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úroků.</a:t>
            </a:r>
            <a:r>
              <a:rPr sz="2000" spc="-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Jde</a:t>
            </a:r>
            <a:r>
              <a:rPr sz="20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tedy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  <a:r>
              <a:rPr sz="2000" spc="-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míru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000" b="1" spc="737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,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která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poskytne</a:t>
            </a:r>
            <a:r>
              <a:rPr sz="2000" spc="-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jedno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období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stejné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309114" y="248553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OTJBSF+Arial Bold"/>
                <a:cs typeface="OTJBSF+Arial Bold"/>
              </a:rPr>
              <a:t>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620115"/>
            <a:ext cx="6977702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zúročení</a:t>
            </a:r>
            <a:r>
              <a:rPr sz="2000" spc="-5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jako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míra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i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 častějším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připisováním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úroků.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7428" y="2955649"/>
            <a:ext cx="4418048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 +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00" spc="74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(1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+ i/m)</a:t>
            </a:r>
            <a:r>
              <a:rPr sz="2050" baseline="30099" dirty="0">
                <a:solidFill>
                  <a:srgbClr val="000000"/>
                </a:solidFill>
                <a:latin typeface="BRNJFB+Arial"/>
                <a:cs typeface="BRNJFB+Arial"/>
              </a:rPr>
              <a:t>m</a:t>
            </a:r>
            <a:r>
              <a:rPr sz="2050" spc="-218" baseline="300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LNDPS+Wingdings"/>
                <a:cs typeface="JLNDPS+Wingdings"/>
              </a:rPr>
              <a:t></a:t>
            </a:r>
            <a:r>
              <a:rPr sz="2000" spc="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00" spc="7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(1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+ i/m)</a:t>
            </a:r>
            <a:r>
              <a:rPr sz="2050" baseline="30099" dirty="0">
                <a:solidFill>
                  <a:srgbClr val="000000"/>
                </a:solidFill>
                <a:latin typeface="BRNJFB+Arial"/>
                <a:cs typeface="BRNJFB+Arial"/>
              </a:rPr>
              <a:t>m</a:t>
            </a:r>
            <a:r>
              <a:rPr sz="2050" spc="153" baseline="300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- 1.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43888" y="3095393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103499" y="3095393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8640" y="3290929"/>
            <a:ext cx="8034550" cy="15420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Například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 10%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p.a.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efektivní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měsíčním</a:t>
            </a:r>
            <a:r>
              <a:rPr sz="2000" spc="-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rovna</a:t>
            </a:r>
            <a:r>
              <a:rPr sz="2000" spc="-3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 i</a:t>
            </a:r>
            <a:r>
              <a:rPr sz="2050" baseline="-24977" dirty="0">
                <a:solidFill>
                  <a:srgbClr val="000000"/>
                </a:solidFill>
                <a:latin typeface="BRNJFB+Arial"/>
                <a:cs typeface="BRNJFB+Arial"/>
              </a:rPr>
              <a:t>e</a:t>
            </a:r>
            <a:r>
              <a:rPr sz="2050" spc="-24" baseline="-2497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(1</a:t>
            </a:r>
            <a:r>
              <a:rPr sz="2000" spc="-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+ 0,1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/ 12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spc="13" dirty="0">
                <a:solidFill>
                  <a:srgbClr val="000000"/>
                </a:solidFill>
                <a:latin typeface="BRNJFB+Arial"/>
                <a:cs typeface="BRNJFB+Arial"/>
              </a:rPr>
              <a:t>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12</a:t>
            </a:r>
            <a:r>
              <a:rPr sz="2050" spc="-41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-1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1,104713-1</a:t>
            </a:r>
            <a:r>
              <a:rPr sz="2000" spc="-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10,4713%.</a:t>
            </a:r>
          </a:p>
          <a:p>
            <a:pPr marL="0" marR="0">
              <a:lnSpc>
                <a:spcPts val="2238"/>
              </a:lnSpc>
              <a:spcBef>
                <a:spcPts val="5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Pokud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provedeme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výpočty</a:t>
            </a:r>
            <a:r>
              <a:rPr sz="2000" spc="-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reálném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 s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odečtením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daně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2000" spc="-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jiné hodnoty.</a:t>
            </a:r>
          </a:p>
          <a:p>
            <a:pPr marL="0" marR="0">
              <a:lnSpc>
                <a:spcPts val="2238"/>
              </a:lnSpc>
              <a:spcBef>
                <a:spcPts val="4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Roční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nebude</a:t>
            </a:r>
            <a:r>
              <a:rPr sz="20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10%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, ale 0,85*10%</a:t>
            </a:r>
            <a:r>
              <a:rPr sz="2000" spc="-4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 8,5%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p.a.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Odtud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8640" y="4784830"/>
            <a:ext cx="7256734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změní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 hodnota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</a:t>
            </a:r>
            <a:r>
              <a:rPr sz="2000" spc="1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.: i</a:t>
            </a:r>
            <a:r>
              <a:rPr sz="2000" spc="73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(1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+ 0,085</a:t>
            </a:r>
            <a:r>
              <a:rPr sz="2000" spc="-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/ 12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spc="14" dirty="0">
                <a:solidFill>
                  <a:srgbClr val="000000"/>
                </a:solidFill>
                <a:latin typeface="BRNJFB+Arial"/>
                <a:cs typeface="BRNJFB+Arial"/>
              </a:rPr>
              <a:t>)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12</a:t>
            </a:r>
            <a:r>
              <a:rPr sz="2050" spc="-221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-1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1,007083</a:t>
            </a:r>
            <a:r>
              <a:rPr sz="2050" baseline="30000" dirty="0">
                <a:solidFill>
                  <a:srgbClr val="000000"/>
                </a:solidFill>
                <a:latin typeface="BRNJFB+Arial"/>
                <a:cs typeface="BRNJFB+Arial"/>
              </a:rPr>
              <a:t>12</a:t>
            </a:r>
            <a:r>
              <a:rPr sz="2050" spc="-65" baseline="30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 =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479802" y="4924574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841371" y="4924574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e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48640" y="5120110"/>
            <a:ext cx="7609523" cy="9322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8892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1,088391</a:t>
            </a:r>
            <a:r>
              <a:rPr sz="2000" spc="-3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–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 =</a:t>
            </a:r>
            <a:r>
              <a:rPr sz="2000" spc="-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8,8391%.</a:t>
            </a:r>
          </a:p>
          <a:p>
            <a:pPr marL="0" marR="0">
              <a:lnSpc>
                <a:spcPts val="2238"/>
              </a:lnSpc>
              <a:spcBef>
                <a:spcPts val="4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reálném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jsou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efektivní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míry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vyšší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jen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přibližně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0,3%.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10 / 33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53845" y="548916"/>
            <a:ext cx="618661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Hodnota peněz a inflace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63043"/>
            <a:ext cx="8189293" cy="18466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Inflace</a:t>
            </a:r>
            <a:r>
              <a:rPr sz="20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 v daném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časovém</a:t>
            </a:r>
            <a:r>
              <a:rPr sz="2000" spc="-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období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znehodnocuje.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Označuje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se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jednoduše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mírou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inflace.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Většinou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tuto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míru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inflace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chápeme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vztaženou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 jednomu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roku.</a:t>
            </a:r>
            <a:r>
              <a:rPr sz="2000" spc="-4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Tento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makroekonomický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ukazatel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 nás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stanovuje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většinou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ČNB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potvrzuje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Český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statistický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úřad.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 výpočtech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 inflací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si můžeme</a:t>
            </a:r>
            <a:r>
              <a:rPr sz="2000" spc="-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uvědomit,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že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jde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inverzní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postup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než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úročení.</a:t>
            </a:r>
            <a:r>
              <a:rPr sz="2000" spc="-5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Počítáme</a:t>
            </a: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vlastně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vklad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 budoucí</a:t>
            </a:r>
            <a:r>
              <a:rPr sz="2000" spc="-4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známé</a:t>
            </a:r>
            <a:r>
              <a:rPr sz="20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hodnoty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„úrokové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míry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“.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3553057"/>
            <a:ext cx="7786533" cy="9320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Představme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si, že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třech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rocích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sobě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byla inflace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postupně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5%,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3%,</a:t>
            </a:r>
            <a:r>
              <a:rPr sz="20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8%.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Máme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zjistit,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jaká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reálná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hodnota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tisícikoruny</a:t>
            </a:r>
            <a:r>
              <a:rPr sz="2000" spc="-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těchto</a:t>
            </a:r>
          </a:p>
          <a:p>
            <a:pPr marL="0" marR="0">
              <a:lnSpc>
                <a:spcPts val="2241"/>
              </a:lnSpc>
              <a:spcBef>
                <a:spcPts val="158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třech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letech.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54736" y="4528798"/>
            <a:ext cx="8113153" cy="6272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Hledáme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tedy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vklad,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který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se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nám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jednom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roce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úroku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5%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zúročil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1 000</a:t>
            </a:r>
            <a:r>
              <a:rPr sz="2000" b="1" spc="-15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To je :</a:t>
            </a:r>
            <a:r>
              <a:rPr sz="2000" spc="108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1 000</a:t>
            </a:r>
            <a:r>
              <a:rPr sz="2000" spc="-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x . 1,05 </a:t>
            </a:r>
            <a:r>
              <a:rPr sz="2000" dirty="0">
                <a:solidFill>
                  <a:srgbClr val="000000"/>
                </a:solidFill>
                <a:latin typeface="JLNDPS+Wingdings"/>
                <a:cs typeface="JLNDPS+Wingdings"/>
              </a:rPr>
              <a:t></a:t>
            </a:r>
            <a:r>
              <a:rPr sz="2000" spc="57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x =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952,381</a:t>
            </a:r>
            <a:r>
              <a:rPr sz="2000" b="1" spc="-23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77596" y="5199358"/>
            <a:ext cx="6505719" cy="6884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druhém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roce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:</a:t>
            </a:r>
            <a:r>
              <a:rPr sz="2000" spc="16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952,381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x . 1,03 </a:t>
            </a:r>
            <a:r>
              <a:rPr sz="2000" dirty="0">
                <a:solidFill>
                  <a:srgbClr val="000000"/>
                </a:solidFill>
                <a:latin typeface="JLNDPS+Wingdings"/>
                <a:cs typeface="JLNDPS+Wingdings"/>
              </a:rPr>
              <a:t></a:t>
            </a:r>
            <a:r>
              <a:rPr sz="2000" spc="5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x =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924,6417</a:t>
            </a:r>
            <a:r>
              <a:rPr sz="2000" b="1" spc="-35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</a:p>
          <a:p>
            <a:pPr marL="0" marR="0">
              <a:lnSpc>
                <a:spcPts val="2238"/>
              </a:lnSpc>
              <a:spcBef>
                <a:spcPts val="69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třetím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roce</a:t>
            </a:r>
            <a:r>
              <a:rPr sz="2000" spc="5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:</a:t>
            </a:r>
            <a:r>
              <a:rPr sz="2000" spc="16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924,6417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x . 1,08 </a:t>
            </a:r>
            <a:r>
              <a:rPr sz="2000" dirty="0">
                <a:solidFill>
                  <a:srgbClr val="000000"/>
                </a:solidFill>
                <a:latin typeface="JLNDPS+Wingdings"/>
                <a:cs typeface="JLNDPS+Wingdings"/>
              </a:rPr>
              <a:t></a:t>
            </a:r>
            <a:r>
              <a:rPr sz="2000" spc="58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x =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856,1497</a:t>
            </a:r>
            <a:r>
              <a:rPr sz="2000" b="1" spc="-35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Kč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11 / 33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6358" y="576011"/>
            <a:ext cx="7522783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Nominální</a:t>
            </a:r>
            <a:r>
              <a:rPr sz="4000" spc="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a reálná</a:t>
            </a:r>
            <a:r>
              <a:rPr sz="4000" spc="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906"/>
            <a:ext cx="8200705" cy="25391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000" spc="144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b="1" kern="0" dirty="0">
                <a:solidFill>
                  <a:srgbClr val="000000"/>
                </a:solidFill>
                <a:latin typeface="QNFVGQ+Arial Bold"/>
                <a:cs typeface="QNFVGQ+Arial Bold"/>
              </a:rPr>
              <a:t>Nominální úrokovou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míru hodnotíme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jako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úrokovou míru</a:t>
            </a:r>
          </a:p>
          <a:p>
            <a:pPr marL="342899" marR="0">
              <a:lnSpc>
                <a:spcPts val="2163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uvedenou v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konkrétním případě, když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je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úrokové období kratší než</a:t>
            </a:r>
          </a:p>
          <a:p>
            <a:pPr marL="342899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jeden rok. V ekonomii se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ovšem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tento pojem vymezuje pro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</a:p>
          <a:p>
            <a:pPr marL="342899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míry,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v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kterých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nejsou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zohledněny externí </a:t>
            </a:r>
            <a:r>
              <a:rPr sz="2000" kern="0" dirty="0" err="1">
                <a:solidFill>
                  <a:srgbClr val="000000"/>
                </a:solidFill>
                <a:latin typeface="BRNJFB+Arial"/>
                <a:cs typeface="BRNJFB+Arial"/>
              </a:rPr>
              <a:t>vlivy.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Těmito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vlivy jsou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míněny především konkrétní </a:t>
            </a:r>
            <a:r>
              <a:rPr sz="2000" b="1" kern="0" dirty="0">
                <a:solidFill>
                  <a:srgbClr val="000000"/>
                </a:solidFill>
                <a:latin typeface="QNFVGQ+Arial Bold"/>
                <a:cs typeface="QNFVGQ+Arial Bold"/>
              </a:rPr>
              <a:t>daně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,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které</a:t>
            </a:r>
            <a:r>
              <a:rPr lang="cs-CZ"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zatěžují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výnosnost kapitálu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a </a:t>
            </a:r>
            <a:r>
              <a:rPr sz="2000" b="1" kern="0" dirty="0">
                <a:solidFill>
                  <a:srgbClr val="000000"/>
                </a:solidFill>
                <a:latin typeface="OTJBSF+Arial Bold"/>
                <a:cs typeface="OTJBSF+Arial Bold"/>
              </a:rPr>
              <a:t>inflace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. Oba tyto vlivy mohou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hrát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BRNJFB+Arial"/>
                <a:cs typeface="BRNJFB+Arial"/>
              </a:rPr>
              <a:t>roli</a:t>
            </a:r>
            <a:r>
              <a:rPr lang="cs-CZ" sz="20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v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konkrétní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situaci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negativní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(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snížení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výnosu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kapitálu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) </a:t>
            </a:r>
            <a:r>
              <a:rPr sz="2000" kern="0" dirty="0" err="1">
                <a:solidFill>
                  <a:srgbClr val="000000"/>
                </a:solidFill>
                <a:latin typeface="BRNJFB+Arial"/>
                <a:cs typeface="BRNJFB+Arial"/>
              </a:rPr>
              <a:t>nebo</a:t>
            </a:r>
            <a:r>
              <a:rPr lang="cs-CZ" sz="20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pozitivní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(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snížení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reálných splátek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u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).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Míru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zdanění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BRNJFB+Arial"/>
                <a:cs typeface="BRNJFB+Arial"/>
              </a:rPr>
              <a:t>velmi</a:t>
            </a:r>
            <a:r>
              <a:rPr lang="cs-CZ" sz="20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často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zahrnujeme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přímo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do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nominální úrokové míry prostě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tak,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že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ji</a:t>
            </a:r>
            <a:r>
              <a:rPr lang="cs-CZ" sz="20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BRNJFB+Arial"/>
                <a:cs typeface="BRNJFB+Arial"/>
              </a:rPr>
              <a:t>rovnou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 o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dané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hodnoty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zmenšíme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4437358"/>
            <a:ext cx="7857952" cy="5967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8236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Pokusme</a:t>
            </a:r>
            <a:r>
              <a:rPr sz="2000" spc="42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se</a:t>
            </a:r>
            <a:r>
              <a:rPr sz="2000" spc="4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odvodit</a:t>
            </a:r>
            <a:r>
              <a:rPr sz="2000" spc="4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jednoduché</a:t>
            </a:r>
            <a:r>
              <a:rPr sz="2000" spc="40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vztahy</a:t>
            </a:r>
            <a:r>
              <a:rPr sz="2000" spc="40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mezi</a:t>
            </a:r>
            <a:r>
              <a:rPr sz="2000" spc="40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reálnou</a:t>
            </a:r>
            <a:r>
              <a:rPr sz="2000" spc="4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mírou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00" spc="44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,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mírou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inflace i</a:t>
            </a:r>
            <a:r>
              <a:rPr sz="2000" spc="2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nominální úrokovou mírou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i.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Podobně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jako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667510" y="4851422"/>
            <a:ext cx="208732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516503" y="4851422"/>
            <a:ext cx="189982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1539" y="4985998"/>
            <a:ext cx="7855802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sz="2000" spc="63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předchozím</a:t>
            </a:r>
            <a:r>
              <a:rPr sz="2000" spc="6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  <a:r>
              <a:rPr sz="2000" spc="6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zjistíme</a:t>
            </a:r>
            <a:r>
              <a:rPr sz="2000" spc="6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vliv</a:t>
            </a:r>
            <a:r>
              <a:rPr sz="2000" spc="6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inflace</a:t>
            </a:r>
            <a:r>
              <a:rPr sz="2000" spc="63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6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skutečné</a:t>
            </a:r>
            <a:r>
              <a:rPr sz="2000" spc="6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hodnotě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91539" y="5260043"/>
            <a:ext cx="4754085" cy="3671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kapitálu</a:t>
            </a:r>
            <a:r>
              <a:rPr sz="2000" spc="-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50" baseline="-2460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Původní kapitál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označíme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50" baseline="-24600" dirty="0">
                <a:solidFill>
                  <a:srgbClr val="000000"/>
                </a:solidFill>
                <a:latin typeface="BRNJFB+Arial"/>
                <a:cs typeface="BRNJFB+Arial"/>
              </a:rPr>
              <a:t>0.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12 / 33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6358" y="576011"/>
            <a:ext cx="7522783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Nominální</a:t>
            </a:r>
            <a:r>
              <a:rPr sz="4000" spc="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a reálná</a:t>
            </a:r>
            <a:r>
              <a:rPr sz="4000" spc="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16228" y="1762103"/>
            <a:ext cx="4174575" cy="366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dva vztahy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pro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hodnotu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spc="10" dirty="0">
                <a:solidFill>
                  <a:srgbClr val="000000"/>
                </a:solidFill>
                <a:latin typeface="JMIAGN+Arial"/>
                <a:cs typeface="JMIAGN+Arial"/>
              </a:rPr>
              <a:t>K</a:t>
            </a:r>
            <a:r>
              <a:rPr sz="2050" baseline="-24599" dirty="0">
                <a:solidFill>
                  <a:srgbClr val="000000"/>
                </a:solidFill>
                <a:latin typeface="BRNJFB+Arial"/>
                <a:cs typeface="BRNJFB+Arial"/>
              </a:rPr>
              <a:t>r.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77596" y="2132435"/>
            <a:ext cx="7390931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1.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Počáteční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</a:t>
            </a:r>
            <a:r>
              <a:rPr sz="2000" spc="7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nový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</a:t>
            </a:r>
            <a:r>
              <a:rPr sz="2000" spc="7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ten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snížíme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inflaci: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031871" y="227217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29149" y="227217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75842" y="2467715"/>
            <a:ext cx="4436408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00" spc="73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K</a:t>
            </a:r>
            <a:r>
              <a:rPr sz="2000" spc="73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(1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+ i )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, dále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K</a:t>
            </a:r>
            <a:r>
              <a:rPr sz="2000" b="1" spc="532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00" spc="73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/ (1</a:t>
            </a:r>
            <a:r>
              <a:rPr sz="2000" spc="-1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+ i</a:t>
            </a:r>
            <a:r>
              <a:rPr sz="2000" spc="29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445006" y="260745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96694" y="260745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0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969131" y="2607459"/>
            <a:ext cx="218231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OTJBSF+Arial Bold"/>
                <a:cs typeface="OTJBSF+Arial Bold"/>
              </a:rPr>
              <a:t>r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491863" y="2607459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1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365369" y="2607459"/>
            <a:ext cx="189982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77596" y="2802719"/>
            <a:ext cx="7873421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2.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Reálný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</a:t>
            </a:r>
            <a:r>
              <a:rPr sz="2000" spc="45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ideálně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zúročen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neznámou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mírou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</a:t>
            </a:r>
            <a:r>
              <a:rPr sz="2000" spc="38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694686" y="2942463"/>
            <a:ext cx="208834" cy="227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90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8099806" y="2942463"/>
            <a:ext cx="208834" cy="2274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90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1275842" y="3138529"/>
            <a:ext cx="2062959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sz="2000" spc="45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K</a:t>
            </a:r>
            <a:r>
              <a:rPr sz="2000" spc="73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( 1 +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00" spc="44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).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445006" y="3278273"/>
            <a:ext cx="208732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960118" y="3278273"/>
            <a:ext cx="246480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0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903855" y="3278273"/>
            <a:ext cx="208732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7596" y="3473809"/>
            <a:ext cx="4020960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Porovnáním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obou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hodnot</a:t>
            </a:r>
            <a:r>
              <a:rPr sz="20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114042" y="3809089"/>
            <a:ext cx="2878604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1 +</a:t>
            </a:r>
            <a:r>
              <a:rPr sz="2000" b="1" spc="-10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000" b="1" spc="-19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= (1</a:t>
            </a:r>
            <a:r>
              <a:rPr sz="2000" b="1" spc="-12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+</a:t>
            </a:r>
            <a:r>
              <a:rPr sz="2000" b="1" spc="-20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000" b="1" spc="371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) . ( 1 +</a:t>
            </a:r>
            <a:r>
              <a:rPr sz="2000" b="1" spc="-22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000" b="1" spc="519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),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3482975" y="3948833"/>
            <a:ext cx="199399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546727" y="3948833"/>
            <a:ext cx="218231" cy="2270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488"/>
              </a:lnSpc>
              <a:spcBef>
                <a:spcPts val="0"/>
              </a:spcBef>
              <a:spcAft>
                <a:spcPts val="0"/>
              </a:spcAft>
            </a:pPr>
            <a:r>
              <a:rPr sz="1350" b="1" dirty="0">
                <a:solidFill>
                  <a:srgbClr val="000000"/>
                </a:solidFill>
                <a:latin typeface="OTJBSF+Arial Bold"/>
                <a:cs typeface="OTJBSF+Arial Bold"/>
              </a:rPr>
              <a:t>r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77596" y="4144094"/>
            <a:ext cx="4638272" cy="3227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úpravou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2000" spc="-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tzv.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OTJBSF+Arial Bold"/>
                <a:cs typeface="OTJBSF+Arial Bold"/>
              </a:rPr>
              <a:t>Fisherovu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rovnici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394458" y="4490890"/>
            <a:ext cx="2079980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400" b="1" spc="-14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= i</a:t>
            </a:r>
            <a:r>
              <a:rPr sz="2400" b="1" spc="609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+ i</a:t>
            </a:r>
            <a:r>
              <a:rPr sz="2400" b="1" spc="438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+ i</a:t>
            </a:r>
            <a:r>
              <a:rPr sz="2400" b="1" spc="618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.</a:t>
            </a:r>
            <a:r>
              <a:rPr sz="2400" b="1" spc="-14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2909951" y="4658002"/>
            <a:ext cx="231279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r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3418967" y="4658002"/>
            <a:ext cx="208714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906646" y="4658002"/>
            <a:ext cx="231279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r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322699" y="4658002"/>
            <a:ext cx="208714" cy="2645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54736" y="4882366"/>
            <a:ext cx="6896853" cy="596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859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tomto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vztahu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někdy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předpokladu</a:t>
            </a:r>
            <a:r>
              <a:rPr sz="2000" spc="-5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nízké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míry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inflace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spc="24" dirty="0">
                <a:solidFill>
                  <a:srgbClr val="000000"/>
                </a:solidFill>
                <a:latin typeface="JMIAGN+Arial"/>
                <a:cs typeface="JMIAGN+Arial"/>
              </a:rPr>
              <a:t>i</a:t>
            </a:r>
            <a:r>
              <a:rPr sz="2050" baseline="-24599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zanedbává</a:t>
            </a:r>
            <a:r>
              <a:rPr sz="2000" spc="-4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poslední</a:t>
            </a:r>
            <a:r>
              <a:rPr sz="20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člen.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394458" y="5503081"/>
            <a:ext cx="1233223" cy="431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  <a:r>
              <a:rPr sz="2400" b="1" spc="-14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= i</a:t>
            </a:r>
            <a:r>
              <a:rPr sz="2400" b="1" baseline="-24499" dirty="0">
                <a:solidFill>
                  <a:srgbClr val="000000"/>
                </a:solidFill>
                <a:latin typeface="OTJBSF+Arial Bold"/>
                <a:cs typeface="OTJBSF+Arial Bold"/>
              </a:rPr>
              <a:t>r</a:t>
            </a:r>
            <a:r>
              <a:rPr sz="2400" b="1" spc="-17" baseline="-24499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2400" b="1" dirty="0">
                <a:solidFill>
                  <a:srgbClr val="000000"/>
                </a:solidFill>
                <a:latin typeface="OTJBSF+Arial Bold"/>
                <a:cs typeface="OTJBSF+Arial Bold"/>
              </a:rPr>
              <a:t>+ i</a:t>
            </a:r>
            <a:r>
              <a:rPr sz="2400" b="1" baseline="-24499" dirty="0">
                <a:solidFill>
                  <a:srgbClr val="000000"/>
                </a:solidFill>
                <a:latin typeface="OTJBSF+Arial Bold"/>
                <a:cs typeface="OTJBSF+Arial Bold"/>
              </a:rPr>
              <a:t>i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13 / 33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9386" y="271211"/>
            <a:ext cx="7837105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Nominální</a:t>
            </a:r>
            <a:r>
              <a:rPr sz="4000" spc="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a reálná</a:t>
            </a:r>
            <a:r>
              <a:rPr sz="4000" spc="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  <a:r>
              <a:rPr sz="4000" spc="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BRNJFB+Arial"/>
                <a:cs typeface="BRNJFB+Arial"/>
              </a:rPr>
              <a:t>-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809746" y="880536"/>
            <a:ext cx="1676534" cy="605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příklad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54736" y="1663043"/>
            <a:ext cx="8194900" cy="932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215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Vložili</a:t>
            </a:r>
            <a:r>
              <a:rPr sz="2000" spc="14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jsme</a:t>
            </a:r>
            <a:r>
              <a:rPr sz="2000" spc="1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kapitál</a:t>
            </a:r>
            <a:r>
              <a:rPr sz="2000" spc="1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100</a:t>
            </a:r>
            <a:r>
              <a:rPr sz="2000" spc="1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000</a:t>
            </a:r>
            <a:r>
              <a:rPr sz="2000" spc="12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000" spc="1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2000" spc="14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spořící</a:t>
            </a:r>
            <a:r>
              <a:rPr sz="2000" spc="1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účet</a:t>
            </a:r>
            <a:r>
              <a:rPr sz="2000" spc="1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</a:t>
            </a:r>
            <a:r>
              <a:rPr sz="2000" spc="13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nominální</a:t>
            </a:r>
            <a:r>
              <a:rPr sz="2000" spc="1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mírou</a:t>
            </a:r>
            <a:r>
              <a:rPr sz="2000" spc="1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3,2%,</a:t>
            </a:r>
            <a:r>
              <a:rPr sz="2000" spc="1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sz="2000" spc="1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daném</a:t>
            </a:r>
            <a:r>
              <a:rPr sz="2000" spc="10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roce</a:t>
            </a:r>
            <a:r>
              <a:rPr sz="2000" spc="1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1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oficiálně</a:t>
            </a:r>
            <a:r>
              <a:rPr sz="2000" spc="1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známá</a:t>
            </a:r>
            <a:r>
              <a:rPr sz="2000" spc="10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míra</a:t>
            </a:r>
            <a:r>
              <a:rPr sz="2000" spc="1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inflace</a:t>
            </a:r>
            <a:r>
              <a:rPr sz="2000" spc="1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rovna</a:t>
            </a:r>
            <a:r>
              <a:rPr sz="2000" spc="9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2,6%.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Zjistěte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</a:t>
            </a:r>
            <a:r>
              <a:rPr sz="2000" spc="-2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reálné úrokové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míry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3004417"/>
            <a:ext cx="1058516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Řešení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370177"/>
            <a:ext cx="8200996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Nejdříve upravíme nominální úrokovou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míru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kern="0" dirty="0" err="1">
                <a:solidFill>
                  <a:srgbClr val="000000"/>
                </a:solidFill>
                <a:latin typeface="JMIAGN+Arial"/>
                <a:cs typeface="JMIAGN+Arial"/>
              </a:rPr>
              <a:t>zdaněním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53032" y="3674977"/>
            <a:ext cx="2901841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 =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0,85</a:t>
            </a:r>
            <a:r>
              <a:rPr sz="20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 0,032</a:t>
            </a:r>
            <a:r>
              <a:rPr sz="2000" spc="-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0,0272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88848" y="4040462"/>
            <a:ext cx="806087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Dosadíme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-li do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prvního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vztahu nalezneme </a:t>
            </a:r>
            <a:r>
              <a:rPr sz="2000" kern="0" dirty="0">
                <a:solidFill>
                  <a:srgbClr val="000000"/>
                </a:solidFill>
                <a:latin typeface="JMIAGN+Arial"/>
                <a:cs typeface="JMIAGN+Arial"/>
              </a:rPr>
              <a:t>přesnou </a:t>
            </a:r>
            <a:r>
              <a:rPr sz="2000" kern="0" dirty="0">
                <a:solidFill>
                  <a:srgbClr val="000000"/>
                </a:solidFill>
                <a:latin typeface="BRNJFB+Arial"/>
                <a:cs typeface="BRNJFB+Arial"/>
              </a:rPr>
              <a:t>hodnotu: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253032" y="4345918"/>
            <a:ext cx="1487979" cy="366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50" baseline="-24600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  <a:r>
              <a:rPr sz="2050" spc="-11" baseline="-246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0,117%.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548640" y="4711678"/>
            <a:ext cx="6872069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Dosazením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</a:t>
            </a:r>
            <a:r>
              <a:rPr sz="2000" spc="-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druhého</a:t>
            </a:r>
            <a:r>
              <a:rPr sz="2000" spc="-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přibližnou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hodnotu</a:t>
            </a:r>
            <a:r>
              <a:rPr sz="2000" spc="-2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rovnou: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46936" y="5077438"/>
            <a:ext cx="3084128" cy="3668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i</a:t>
            </a:r>
            <a:r>
              <a:rPr sz="2050" baseline="-24599" dirty="0">
                <a:solidFill>
                  <a:srgbClr val="000000"/>
                </a:solidFill>
                <a:latin typeface="BRNJFB+Arial"/>
                <a:cs typeface="BRNJFB+Arial"/>
              </a:rPr>
              <a:t>r</a:t>
            </a:r>
            <a:r>
              <a:rPr sz="2050" spc="-11" baseline="-245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 2,72%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-</a:t>
            </a:r>
            <a:r>
              <a:rPr sz="2000" spc="-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2,6%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=</a:t>
            </a:r>
            <a:r>
              <a:rPr sz="2000" spc="-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0,12%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14 / 33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12341" y="548916"/>
            <a:ext cx="587029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Úvěry</a:t>
            </a:r>
            <a:r>
              <a:rPr sz="44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a splácení</a:t>
            </a:r>
            <a:r>
              <a:rPr sz="44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4736" y="1628375"/>
            <a:ext cx="8193889" cy="4732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098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Úvěrem rozumíme poskytnutí finanční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částky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(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kapitálu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) na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určitou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dobu za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odměnu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zvanou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úrok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Kromě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této odměny bývá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v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ČR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zvykem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přidávat</a:t>
            </a:r>
            <a:r>
              <a:rPr lang="cs-CZ"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ještě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jednorázovou odměnu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za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zpracování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úroku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nutnost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zřídit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si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speciální účet, jehož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správa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není</a:t>
            </a:r>
            <a:r>
              <a:rPr lang="cs-CZ"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nejlevnější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Například při úvěru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3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milióny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dobu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5 let je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různými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bankami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účtována</a:t>
            </a:r>
            <a:r>
              <a:rPr lang="cs-CZ"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jednorázová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částka až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7 000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endParaRPr lang="cs-CZ" sz="2800" kern="0" dirty="0">
              <a:solidFill>
                <a:srgbClr val="000000"/>
              </a:solidFill>
              <a:latin typeface="JMIAGN+Arial"/>
              <a:cs typeface="JMIAGN+Arial"/>
            </a:endParaRPr>
          </a:p>
          <a:p>
            <a:pPr marL="22098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a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částka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správu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účtu až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500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Kč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za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měsíc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.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Celkově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pak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tyto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podpůrné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hodnoty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dosahují částky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37 000 </a:t>
            </a:r>
            <a:r>
              <a:rPr sz="2800" kern="0" dirty="0" err="1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lang="cs-CZ" sz="28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kern="0" dirty="0" err="1">
                <a:solidFill>
                  <a:srgbClr val="000000"/>
                </a:solidFill>
                <a:latin typeface="BRNJFB+Arial"/>
                <a:cs typeface="BRNJFB+Arial"/>
              </a:rPr>
              <a:t>dobu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 splatnosti neboli zhruba 1% </a:t>
            </a:r>
            <a:r>
              <a:rPr sz="2800" kern="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2800" kern="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15 / 33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2058" y="576011"/>
            <a:ext cx="7747947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Druhy</a:t>
            </a:r>
            <a:r>
              <a:rPr sz="40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  <a:r>
              <a:rPr sz="40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podle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různých kritérií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3410727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Doba</a:t>
            </a:r>
            <a:r>
              <a:rPr sz="3200" spc="-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splatnosti: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2244071"/>
            <a:ext cx="7121385" cy="8615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Krátkodobé</a:t>
            </a:r>
            <a:r>
              <a:rPr sz="28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– doba</a:t>
            </a:r>
            <a:r>
              <a:rPr sz="28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splatnosti nepřesahuje</a:t>
            </a:r>
            <a:r>
              <a:rPr sz="28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1</a:t>
            </a:r>
          </a:p>
          <a:p>
            <a:pPr marL="0" marR="0">
              <a:lnSpc>
                <a:spcPts val="3126"/>
              </a:lnSpc>
              <a:spcBef>
                <a:spcPts val="28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RNJFB+Arial"/>
                <a:cs typeface="BRNJFB+Arial"/>
              </a:rPr>
              <a:t>rok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3183109"/>
            <a:ext cx="7418139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Střednědobé</a:t>
            </a:r>
            <a:r>
              <a:rPr sz="2800" spc="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2800" dirty="0">
                <a:solidFill>
                  <a:srgbClr val="000000"/>
                </a:solidFill>
                <a:latin typeface="BRNJFB+Arial"/>
                <a:cs typeface="BRNJFB+Arial"/>
              </a:rPr>
              <a:t>doba splatnosti je od</a:t>
            </a:r>
            <a:r>
              <a:rPr sz="28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RNJFB+Arial"/>
                <a:cs typeface="BRNJFB+Arial"/>
              </a:rPr>
              <a:t>1 do</a:t>
            </a:r>
            <a:r>
              <a:rPr sz="2800" spc="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800" dirty="0">
                <a:solidFill>
                  <a:srgbClr val="000000"/>
                </a:solidFill>
                <a:latin typeface="BRNJFB+Arial"/>
                <a:cs typeface="BRNJFB+Arial"/>
              </a:rPr>
              <a:t>4 let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3695174"/>
            <a:ext cx="7060508" cy="861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Dlouhodobé</a:t>
            </a:r>
            <a:r>
              <a:rPr sz="2800" spc="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– doba splatnosti je větší než 4</a:t>
            </a:r>
          </a:p>
          <a:p>
            <a:pPr marL="0" marR="0">
              <a:lnSpc>
                <a:spcPts val="3123"/>
              </a:lnSpc>
              <a:spcBef>
                <a:spcPts val="28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RNJFB+Arial"/>
                <a:cs typeface="BRNJFB+Arial"/>
              </a:rPr>
              <a:t>roky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16 / 33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2058" y="576011"/>
            <a:ext cx="7747947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Druhy</a:t>
            </a:r>
            <a:r>
              <a:rPr sz="40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  <a:r>
              <a:rPr sz="40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podle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různých kritérií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1843282" cy="2938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Podle</a:t>
            </a:r>
            <a:r>
              <a:rPr sz="18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určení: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1880639"/>
            <a:ext cx="7456376" cy="148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Spotřebitelské</a:t>
            </a:r>
            <a:r>
              <a:rPr sz="1600" b="1" spc="79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úvěry</a:t>
            </a: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-</a:t>
            </a:r>
            <a:r>
              <a:rPr sz="1600" b="1" spc="799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poskytují</a:t>
            </a:r>
            <a:r>
              <a:rPr sz="1600" spc="78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1600" spc="77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komerční</a:t>
            </a:r>
            <a:r>
              <a:rPr sz="1600" spc="80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banky</a:t>
            </a:r>
            <a:r>
              <a:rPr sz="1600" spc="77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sz="1600" spc="79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různých</a:t>
            </a:r>
            <a:r>
              <a:rPr sz="1600" spc="78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podobách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klientům</a:t>
            </a:r>
            <a:r>
              <a:rPr sz="1600" spc="3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1600" spc="3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řešení</a:t>
            </a:r>
            <a:r>
              <a:rPr sz="1600" spc="30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jejich</a:t>
            </a:r>
            <a:r>
              <a:rPr sz="1600" spc="30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nenadálé</a:t>
            </a:r>
            <a:r>
              <a:rPr sz="1600" spc="3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finanční</a:t>
            </a:r>
            <a:r>
              <a:rPr sz="1600" spc="30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potřeby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1600" spc="3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Spotřebitelské</a:t>
            </a:r>
            <a:r>
              <a:rPr sz="1600" spc="30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úvěry</a:t>
            </a:r>
            <a:r>
              <a:rPr sz="1600" spc="2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jsou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půjčky</a:t>
            </a:r>
            <a:r>
              <a:rPr sz="1600" b="1" spc="15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fyzickým</a:t>
            </a:r>
            <a:r>
              <a:rPr sz="1600" spc="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osobám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na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financování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jejich</a:t>
            </a:r>
            <a:r>
              <a:rPr sz="1600" spc="-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nepodnikatelských</a:t>
            </a:r>
            <a:r>
              <a:rPr sz="16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potřeb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Podnikatelské</a:t>
            </a:r>
            <a:r>
              <a:rPr sz="1600" b="1" spc="134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úvěry</a:t>
            </a:r>
            <a:r>
              <a:rPr sz="1600" b="1" spc="8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-</a:t>
            </a:r>
            <a:r>
              <a:rPr sz="1600" spc="1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1600" spc="10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1600" spc="10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poskytovaný</a:t>
            </a:r>
            <a:r>
              <a:rPr sz="1600" spc="1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fyzickým</a:t>
            </a:r>
            <a:r>
              <a:rPr sz="1600" spc="1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osobám</a:t>
            </a:r>
            <a:r>
              <a:rPr sz="1600" spc="1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–</a:t>
            </a:r>
            <a:r>
              <a:rPr sz="1600" spc="1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JMIAGN+Arial"/>
                <a:cs typeface="JMIAGN+Arial"/>
              </a:rPr>
              <a:t>podnikatelům</a:t>
            </a:r>
            <a:r>
              <a:rPr sz="1600" spc="1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právnickým</a:t>
            </a:r>
            <a:r>
              <a:rPr lang="cs-CZ" sz="1600" spc="3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osobám</a:t>
            </a:r>
            <a:r>
              <a:rPr lang="cs-CZ" sz="1600" spc="3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lang="cs-CZ" sz="1600" spc="3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financování</a:t>
            </a:r>
            <a:r>
              <a:rPr lang="cs-CZ" sz="1600" spc="3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BRNJFB+Arial"/>
                <a:cs typeface="BRNJFB+Arial"/>
              </a:rPr>
              <a:t>jejich</a:t>
            </a:r>
            <a:r>
              <a:rPr lang="cs-CZ" sz="1600" spc="3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podnikatelských</a:t>
            </a:r>
            <a:r>
              <a:rPr lang="cs-CZ" sz="1600" spc="3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potřeb</a:t>
            </a:r>
            <a:r>
              <a:rPr lang="cs-CZ" sz="16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lang="cs-CZ" sz="1600" spc="3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JMIAGN+Arial"/>
                <a:cs typeface="JMIAGN+Arial"/>
              </a:rPr>
              <a:t>Poskytují</a:t>
            </a:r>
            <a:r>
              <a:rPr lang="cs-CZ" sz="1600" spc="3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16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 err="1">
                <a:solidFill>
                  <a:srgbClr val="000000"/>
                </a:solidFill>
                <a:latin typeface="JMIAGN+Arial"/>
                <a:cs typeface="JMIAGN+Arial"/>
              </a:rPr>
              <a:t>především</a:t>
            </a:r>
            <a:r>
              <a:rPr sz="1600" spc="27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komerční</a:t>
            </a:r>
            <a:r>
              <a:rPr sz="1600" spc="28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banky</a:t>
            </a:r>
            <a:r>
              <a:rPr sz="1600" spc="25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nebo</a:t>
            </a:r>
            <a:r>
              <a:rPr sz="1600" spc="27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instituce</a:t>
            </a:r>
            <a:r>
              <a:rPr sz="1600" spc="26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s</a:t>
            </a:r>
            <a:r>
              <a:rPr sz="1600" spc="26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možností</a:t>
            </a:r>
            <a:r>
              <a:rPr sz="1600" spc="26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poskytování</a:t>
            </a:r>
            <a:r>
              <a:rPr sz="1600" spc="2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bankovních</a:t>
            </a:r>
          </a:p>
          <a:p>
            <a:pPr marL="0" marR="0">
              <a:lnSpc>
                <a:spcPts val="1537"/>
              </a:lnSpc>
              <a:spcBef>
                <a:spcPts val="50"/>
              </a:spcBef>
              <a:spcAft>
                <a:spcPts val="0"/>
              </a:spcAft>
            </a:pP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služeb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3343933"/>
            <a:ext cx="4151937" cy="508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Kontokorentní</a:t>
            </a:r>
            <a:r>
              <a:rPr sz="1600" b="1" spc="46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úvěry</a:t>
            </a:r>
            <a:r>
              <a:rPr sz="1600" b="1" spc="34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viz</a:t>
            </a:r>
            <a:r>
              <a:rPr sz="16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předchozí</a:t>
            </a:r>
            <a:r>
              <a:rPr sz="16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lekce.</a:t>
            </a:r>
          </a:p>
          <a:p>
            <a:pPr marL="0" marR="0">
              <a:lnSpc>
                <a:spcPts val="1783"/>
              </a:lnSpc>
              <a:spcBef>
                <a:spcPts val="136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Eskontní</a:t>
            </a:r>
            <a:r>
              <a:rPr sz="1600" b="1" spc="2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úvěry</a:t>
            </a:r>
            <a:r>
              <a:rPr sz="1600" b="1" spc="43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viz</a:t>
            </a:r>
            <a:r>
              <a:rPr sz="1600" spc="-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předchozí</a:t>
            </a:r>
            <a:r>
              <a:rPr sz="16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lekce.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3831613"/>
            <a:ext cx="7456376" cy="1435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kern="0" dirty="0">
                <a:solidFill>
                  <a:srgbClr val="000000"/>
                </a:solidFill>
                <a:latin typeface="QNFVGQ+Arial Bold"/>
                <a:cs typeface="QNFVGQ+Arial Bold"/>
              </a:rPr>
              <a:t>Hypotéční úvěry </a:t>
            </a:r>
            <a:r>
              <a:rPr sz="1600" kern="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jsou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to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úvěry,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jejichž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splacení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včetně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příslušenství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je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zajištěno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zástavním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právem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k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nemovitosti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,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i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rozestavěné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.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Úvěr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se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považuje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za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hypoteční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úvěr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dnem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DNEFUR+Arial Bold Italic"/>
                <a:cs typeface="DNEFUR+Arial Bold Italic"/>
              </a:rPr>
              <a:t>vzniku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právních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účinků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zástavního</a:t>
            </a:r>
            <a:r>
              <a:rPr sz="1600" b="1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1" i="1" kern="0" dirty="0">
                <a:solidFill>
                  <a:srgbClr val="000000"/>
                </a:solidFill>
                <a:latin typeface="VIAWTN+Arial Bold Italic"/>
                <a:cs typeface="VIAWTN+Arial Bold Italic"/>
              </a:rPr>
              <a:t>práva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.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Pro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účely</a:t>
            </a:r>
          </a:p>
          <a:p>
            <a:pPr marL="0" marR="0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krytí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hypotečních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zástavních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listů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lze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pohledávku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z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hypotečního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úvěru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nebo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její</a:t>
            </a:r>
          </a:p>
          <a:p>
            <a:pPr marL="0" marR="0">
              <a:lnSpc>
                <a:spcPts val="1535"/>
              </a:lnSpc>
              <a:spcBef>
                <a:spcPts val="0"/>
              </a:spcBef>
              <a:spcAft>
                <a:spcPts val="0"/>
              </a:spcAft>
            </a:pP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část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použít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teprve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dnem,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kdy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se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emitent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hypotečních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zástavních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listů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právních</a:t>
            </a:r>
          </a:p>
          <a:p>
            <a:pPr marL="0" marR="0">
              <a:lnSpc>
                <a:spcPts val="1535"/>
              </a:lnSpc>
              <a:spcBef>
                <a:spcPts val="50"/>
              </a:spcBef>
              <a:spcAft>
                <a:spcPts val="0"/>
              </a:spcAft>
            </a:pP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účincích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vzniku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zástavního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práva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k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SODOEL+Arial Italic"/>
                <a:cs typeface="SODOEL+Arial Italic"/>
              </a:rPr>
              <a:t>nemovitosti</a:t>
            </a:r>
            <a:r>
              <a:rPr sz="1600" i="1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i="1" kern="0" dirty="0">
                <a:solidFill>
                  <a:srgbClr val="000000"/>
                </a:solidFill>
                <a:latin typeface="MIEAAB+Arial Italic"/>
                <a:cs typeface="MIEAAB+Arial Italic"/>
              </a:rPr>
              <a:t>dozví</a:t>
            </a:r>
            <a:r>
              <a:rPr sz="1600" kern="0" dirty="0">
                <a:solidFill>
                  <a:srgbClr val="000000"/>
                </a:solidFill>
                <a:latin typeface="BRNJFB+Arial"/>
                <a:cs typeface="BRNJFB+Arial"/>
              </a:rPr>
              <a:t>. </a:t>
            </a:r>
            <a:r>
              <a:rPr sz="1600" kern="0" dirty="0">
                <a:solidFill>
                  <a:srgbClr val="000000"/>
                </a:solidFill>
                <a:latin typeface="JMIAGN+Arial"/>
                <a:cs typeface="JMIAGN+Arial"/>
              </a:rPr>
              <a:t>Těmto úvěrům </a:t>
            </a:r>
            <a:r>
              <a:rPr sz="1600" kern="0" dirty="0">
                <a:solidFill>
                  <a:srgbClr val="000000"/>
                </a:solidFill>
                <a:latin typeface="BRNJFB+Arial"/>
                <a:cs typeface="BRNJFB+Arial"/>
              </a:rPr>
              <a:t>budeme</a:t>
            </a:r>
          </a:p>
          <a:p>
            <a:pPr marL="0" marR="0">
              <a:lnSpc>
                <a:spcPts val="1536"/>
              </a:lnSpc>
              <a:spcBef>
                <a:spcPts val="0"/>
              </a:spcBef>
              <a:spcAft>
                <a:spcPts val="0"/>
              </a:spcAft>
            </a:pPr>
            <a:r>
              <a:rPr sz="1600" kern="0" dirty="0">
                <a:solidFill>
                  <a:srgbClr val="000000"/>
                </a:solidFill>
                <a:latin typeface="JMIAGN+Arial"/>
                <a:cs typeface="JMIAGN+Arial"/>
              </a:rPr>
              <a:t>věnovat </a:t>
            </a:r>
            <a:r>
              <a:rPr sz="1600" kern="0" dirty="0">
                <a:solidFill>
                  <a:srgbClr val="000000"/>
                </a:solidFill>
                <a:latin typeface="BRNJFB+Arial"/>
                <a:cs typeface="BRNJFB+Arial"/>
              </a:rPr>
              <a:t>samostatnou lekci.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92606" y="5246266"/>
            <a:ext cx="7281090" cy="474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783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Úvěry</a:t>
            </a:r>
            <a:r>
              <a:rPr sz="1600" b="1" spc="3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OTJBSF+Arial Bold"/>
                <a:cs typeface="OTJBSF+Arial Bold"/>
              </a:rPr>
              <a:t>od</a:t>
            </a:r>
            <a:r>
              <a:rPr sz="1600" b="1" spc="11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státu</a:t>
            </a:r>
            <a:r>
              <a:rPr sz="1600" b="1" spc="34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– úvěry</a:t>
            </a:r>
            <a:r>
              <a:rPr sz="16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pro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mladé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rodiny,</a:t>
            </a:r>
            <a:r>
              <a:rPr sz="1600" spc="3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Zelená úsporám,</a:t>
            </a:r>
            <a:r>
              <a:rPr sz="1600" spc="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program</a:t>
            </a:r>
            <a:r>
              <a:rPr sz="1600" spc="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Panel atd.</a:t>
            </a:r>
          </a:p>
          <a:p>
            <a:pPr marL="0" marR="0">
              <a:lnSpc>
                <a:spcPts val="1785"/>
              </a:lnSpc>
              <a:spcBef>
                <a:spcPts val="134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QNFVGQ+Arial Bold"/>
                <a:cs typeface="QNFVGQ+Arial Bold"/>
              </a:rPr>
              <a:t>Jiné</a:t>
            </a:r>
            <a:r>
              <a:rPr sz="1600" b="1" spc="13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b="1" spc="-13" dirty="0">
                <a:solidFill>
                  <a:srgbClr val="000000"/>
                </a:solidFill>
                <a:latin typeface="OTJBSF+Arial Bold"/>
                <a:cs typeface="OTJBSF+Arial Bold"/>
              </a:rPr>
              <a:t>typy</a:t>
            </a:r>
            <a:r>
              <a:rPr sz="1600" b="1" spc="60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1600" b="1" spc="-11" dirty="0">
                <a:solidFill>
                  <a:srgbClr val="000000"/>
                </a:solidFill>
                <a:latin typeface="QNFVGQ+Arial Bold"/>
                <a:cs typeface="QNFVGQ+Arial Bold"/>
              </a:rPr>
              <a:t>úvěrů</a:t>
            </a:r>
            <a:r>
              <a:rPr sz="1600" b="1" spc="5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– </a:t>
            </a:r>
            <a:r>
              <a:rPr sz="1600" dirty="0" err="1">
                <a:solidFill>
                  <a:srgbClr val="000000"/>
                </a:solidFill>
                <a:latin typeface="JMIAGN+Arial"/>
                <a:cs typeface="JMIAGN+Arial"/>
              </a:rPr>
              <a:t>splátkový</a:t>
            </a:r>
            <a:r>
              <a:rPr sz="16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600" dirty="0" err="1">
                <a:solidFill>
                  <a:srgbClr val="000000"/>
                </a:solidFill>
                <a:latin typeface="BRNJFB+Arial"/>
                <a:cs typeface="BRNJFB+Arial"/>
              </a:rPr>
              <a:t>prodej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,</a:t>
            </a:r>
            <a:r>
              <a:rPr sz="1600" spc="1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600" dirty="0">
                <a:solidFill>
                  <a:srgbClr val="000000"/>
                </a:solidFill>
                <a:latin typeface="BRNJFB+Arial"/>
                <a:cs typeface="BRNJFB+Arial"/>
              </a:rPr>
              <a:t>leasing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17 / 33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72058" y="576011"/>
            <a:ext cx="7747947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Druhy</a:t>
            </a:r>
            <a:r>
              <a:rPr sz="40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  <a:r>
              <a:rPr sz="40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podle</a:t>
            </a:r>
            <a:r>
              <a:rPr sz="40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různých kritérií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4140"/>
            <a:ext cx="3909597" cy="3914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Podle typu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výplaty:</a:t>
            </a:r>
          </a:p>
          <a:p>
            <a:pPr marL="743966" marR="0">
              <a:lnSpc>
                <a:spcPts val="3123"/>
              </a:lnSpc>
              <a:spcBef>
                <a:spcPts val="58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Bezhotovostní</a:t>
            </a:r>
          </a:p>
          <a:p>
            <a:pPr marL="743966" marR="0">
              <a:lnSpc>
                <a:spcPts val="3126"/>
              </a:lnSpc>
              <a:spcBef>
                <a:spcPts val="57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Hotovostní</a:t>
            </a:r>
          </a:p>
          <a:p>
            <a:pPr marL="0" marR="0">
              <a:lnSpc>
                <a:spcPts val="3579"/>
              </a:lnSpc>
              <a:spcBef>
                <a:spcPts val="63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Podle zajištění:</a:t>
            </a:r>
          </a:p>
          <a:p>
            <a:pPr marL="743966" marR="0">
              <a:lnSpc>
                <a:spcPts val="3123"/>
              </a:lnSpc>
              <a:spcBef>
                <a:spcPts val="58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Zajištěné</a:t>
            </a:r>
          </a:p>
          <a:p>
            <a:pPr marL="743966" marR="0">
              <a:lnSpc>
                <a:spcPts val="3123"/>
              </a:lnSpc>
              <a:spcBef>
                <a:spcPts val="575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Nezajištěné</a:t>
            </a:r>
          </a:p>
          <a:p>
            <a:pPr marL="0" marR="0">
              <a:lnSpc>
                <a:spcPts val="3579"/>
              </a:lnSpc>
              <a:spcBef>
                <a:spcPts val="634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Podle účelovosti:</a:t>
            </a:r>
          </a:p>
          <a:p>
            <a:pPr marL="743966" marR="0">
              <a:lnSpc>
                <a:spcPts val="3126"/>
              </a:lnSpc>
              <a:spcBef>
                <a:spcPts val="57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Účelové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5573377"/>
            <a:ext cx="1990765" cy="434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Bezúčelové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18 / 33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87373" y="548916"/>
            <a:ext cx="61191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Podmínky</a:t>
            </a:r>
            <a:r>
              <a:rPr sz="44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získání</a:t>
            </a:r>
            <a:r>
              <a:rPr sz="44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4140"/>
            <a:ext cx="8200521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•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Jsou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specifické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podle druhu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. V</a:t>
            </a:r>
            <a:r>
              <a:rPr lang="cs-CZ" sz="3200" kern="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JMIAGN+Arial"/>
                <a:cs typeface="JMIAGN+Arial"/>
              </a:rPr>
              <a:t>dalším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se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nejdříve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budeme </a:t>
            </a:r>
            <a:r>
              <a:rPr sz="3200" kern="0" dirty="0" err="1">
                <a:solidFill>
                  <a:srgbClr val="000000"/>
                </a:solidFill>
                <a:latin typeface="JMIAGN+Arial"/>
                <a:cs typeface="JMIAGN+Arial"/>
              </a:rPr>
              <a:t>zabývat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kern="0" dirty="0" err="1">
                <a:solidFill>
                  <a:srgbClr val="000000"/>
                </a:solidFill>
                <a:latin typeface="JMIAGN+Arial"/>
                <a:cs typeface="JMIAGN+Arial"/>
              </a:rPr>
              <a:t>úvěry</a:t>
            </a:r>
            <a:r>
              <a:rPr lang="cs-CZ" sz="3200" kern="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pro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občany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tedy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spotřebitelskými úvěry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92606" y="3010513"/>
            <a:ext cx="6999431" cy="5967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Spotřebitelský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bankami</a:t>
            </a:r>
            <a:r>
              <a:rPr sz="20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nabízen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fyzickým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osobám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občanům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starším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18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let, se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státním</a:t>
            </a:r>
            <a:r>
              <a:rPr sz="2000" spc="-4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občanstvím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ČR a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trvalým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2606" y="3646021"/>
            <a:ext cx="2846833" cy="322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bydlištěm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na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území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ČR.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4032038"/>
            <a:ext cx="7586503" cy="1810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Úroková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sazba</a:t>
            </a:r>
            <a:r>
              <a:rPr sz="32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tohoto druhu</a:t>
            </a:r>
            <a:r>
              <a:rPr sz="32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32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se v</a:t>
            </a:r>
          </a:p>
          <a:p>
            <a:pPr marL="342899" marR="0">
              <a:lnSpc>
                <a:spcPts val="3458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součastné</a:t>
            </a:r>
            <a:r>
              <a:rPr sz="32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době</a:t>
            </a:r>
            <a:r>
              <a:rPr sz="32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pohybuje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 rozpětí</a:t>
            </a:r>
            <a:r>
              <a:rPr sz="32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od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3,99 až do</a:t>
            </a:r>
            <a:r>
              <a:rPr sz="32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36%</a:t>
            </a:r>
            <a:r>
              <a:rPr sz="32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p.a.</a:t>
            </a:r>
            <a:r>
              <a:rPr sz="3200" spc="-4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 err="1">
                <a:latin typeface="JMIAGN+Arial"/>
                <a:cs typeface="JMIAGN+Arial"/>
              </a:rPr>
              <a:t>Porovnání</a:t>
            </a:r>
            <a:endParaRPr lang="cs-CZ" sz="3200" dirty="0">
              <a:latin typeface="JMIAGN+Arial"/>
              <a:cs typeface="JMIAGN+Arial"/>
            </a:endParaRPr>
          </a:p>
          <a:p>
            <a:pPr marL="342899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3200" dirty="0">
                <a:solidFill>
                  <a:srgbClr val="000000"/>
                </a:solidFill>
                <a:latin typeface="JMIAGN+Arial"/>
                <a:cs typeface="JMIAGN+Arial"/>
              </a:rPr>
              <a:t>spotřebitelských</a:t>
            </a:r>
            <a:r>
              <a:rPr lang="cs-CZ" sz="32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3200" dirty="0">
                <a:solidFill>
                  <a:srgbClr val="000000"/>
                </a:solidFill>
                <a:latin typeface="JMIAGN+Arial"/>
                <a:cs typeface="JMIAGN+Arial"/>
              </a:rPr>
              <a:t>úvěrů.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19 / 33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49501" y="271211"/>
            <a:ext cx="5597931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9851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OTJBSF+Arial Bold"/>
                <a:cs typeface="OTJBSF+Arial Bold"/>
              </a:rPr>
              <a:t>Kdo v </a:t>
            </a: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ČR dohlíží na</a:t>
            </a:r>
          </a:p>
          <a:p>
            <a:pPr marL="0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poskytovatele</a:t>
            </a:r>
            <a:r>
              <a:rPr sz="4000" b="1" spc="4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půjček?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2033567"/>
            <a:ext cx="7408139" cy="1037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329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Z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pohledu</a:t>
            </a:r>
            <a:r>
              <a:rPr sz="2400" spc="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kontroly/regulace</a:t>
            </a:r>
            <a:r>
              <a:rPr sz="2400" spc="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se společnosti,</a:t>
            </a:r>
            <a:r>
              <a:rPr sz="24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které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půjčují lidem</a:t>
            </a:r>
            <a:r>
              <a:rPr sz="2400" spc="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v České</a:t>
            </a:r>
            <a:r>
              <a:rPr sz="2400" spc="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republice</a:t>
            </a:r>
            <a:r>
              <a:rPr sz="2400" spc="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peníze, dělí</a:t>
            </a:r>
            <a:r>
              <a:rPr sz="2400" spc="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do tří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kategorií: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094525"/>
            <a:ext cx="808766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329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Subjekty pod</a:t>
            </a:r>
            <a:r>
              <a:rPr sz="2400" spc="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kontrolou</a:t>
            </a:r>
            <a:r>
              <a:rPr sz="2400" spc="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JMIAGN+Arial"/>
                <a:cs typeface="JMIAGN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České</a:t>
            </a:r>
            <a:r>
              <a:rPr sz="2400" u="sng" spc="14" dirty="0">
                <a:solidFill>
                  <a:srgbClr val="009999"/>
                </a:solidFill>
                <a:latin typeface="JMIAGN+Arial"/>
                <a:cs typeface="JMIAGN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sng" dirty="0">
                <a:solidFill>
                  <a:srgbClr val="009999"/>
                </a:solidFill>
                <a:latin typeface="JMIAGN+Arial"/>
                <a:cs typeface="JMIAGN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národní banky</a:t>
            </a:r>
            <a:r>
              <a:rPr sz="2400" spc="20" dirty="0">
                <a:solidFill>
                  <a:srgbClr val="009999"/>
                </a:solidFill>
                <a:latin typeface="JMIAGN+Arial"/>
                <a:cs typeface="JMIAGN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(</a:t>
            </a:r>
            <a:r>
              <a:rPr sz="2400" dirty="0" err="1">
                <a:solidFill>
                  <a:srgbClr val="000000"/>
                </a:solidFill>
                <a:latin typeface="BRNJFB+Arial"/>
                <a:cs typeface="BRNJFB+Arial"/>
              </a:rPr>
              <a:t>banky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endParaRPr lang="cs-CZ" sz="2400" dirty="0">
              <a:solidFill>
                <a:srgbClr val="000000"/>
              </a:solidFill>
              <a:latin typeface="BRNJFB+Arial"/>
              <a:cs typeface="BRNJFB+Arial"/>
            </a:endParaRPr>
          </a:p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endParaRPr sz="2400" dirty="0">
              <a:solidFill>
                <a:srgbClr val="000000"/>
              </a:solidFill>
              <a:latin typeface="BRNJFB+Arial"/>
              <a:cs typeface="BRNJFB+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8544" y="3423709"/>
            <a:ext cx="2541120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platební</a:t>
            </a:r>
            <a:r>
              <a:rPr sz="24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instituce)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3825769"/>
            <a:ext cx="7916342" cy="2098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329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Subjekty mimo kontrolu České</a:t>
            </a:r>
            <a:r>
              <a:rPr sz="24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národní</a:t>
            </a:r>
            <a:r>
              <a:rPr sz="24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banky,</a:t>
            </a:r>
          </a:p>
          <a:p>
            <a:pPr marL="609904" marR="0">
              <a:lnSpc>
                <a:spcPts val="2595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organizované</a:t>
            </a:r>
            <a:r>
              <a:rPr sz="2400" spc="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v</a:t>
            </a:r>
            <a:r>
              <a:rPr sz="24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u="sng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České leasingové</a:t>
            </a:r>
            <a:r>
              <a:rPr sz="2400" u="sng" spc="50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sng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finanční</a:t>
            </a:r>
            <a:r>
              <a:rPr sz="2400" u="sng" spc="10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400" u="sng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asociaci</a:t>
            </a:r>
          </a:p>
          <a:p>
            <a:pPr marL="609904" marR="0">
              <a:lnSpc>
                <a:spcPts val="259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(leasingové</a:t>
            </a:r>
            <a:r>
              <a:rPr sz="2400" spc="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společnosti,</a:t>
            </a:r>
            <a:r>
              <a:rPr sz="2400" spc="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větší</a:t>
            </a:r>
            <a:r>
              <a:rPr sz="24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úvěrové</a:t>
            </a:r>
            <a:r>
              <a:rPr sz="24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společnosti)</a:t>
            </a:r>
          </a:p>
          <a:p>
            <a:pPr marL="0" marR="0">
              <a:lnSpc>
                <a:spcPts val="2681"/>
              </a:lnSpc>
              <a:spcBef>
                <a:spcPts val="436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329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Subjekty mimo kontrolu České národní</a:t>
            </a:r>
            <a:r>
              <a:rPr sz="2400" spc="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banky i</a:t>
            </a:r>
            <a:r>
              <a:rPr sz="2400" spc="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mimo</a:t>
            </a:r>
          </a:p>
          <a:p>
            <a:pPr marL="609904" marR="0">
              <a:lnSpc>
                <a:spcPts val="2592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kontrolu</a:t>
            </a:r>
            <a:r>
              <a:rPr sz="2400" spc="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České</a:t>
            </a:r>
            <a:r>
              <a:rPr sz="24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leasingové</a:t>
            </a:r>
            <a:r>
              <a:rPr sz="2400" spc="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a finanční asociace</a:t>
            </a:r>
          </a:p>
          <a:p>
            <a:pPr marL="609904" marR="0">
              <a:lnSpc>
                <a:spcPts val="259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(všechny ostatní)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20 / 33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77214" y="576011"/>
            <a:ext cx="7540980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Kam</a:t>
            </a:r>
            <a:r>
              <a:rPr sz="4000" b="1" spc="15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jít pro bezpečnou</a:t>
            </a:r>
            <a:r>
              <a:rPr sz="4000" b="1" spc="2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4000" b="1" dirty="0">
                <a:solidFill>
                  <a:srgbClr val="000000"/>
                </a:solidFill>
                <a:latin typeface="QNFVGQ+Arial Bold"/>
                <a:cs typeface="QNFVGQ+Arial Bold"/>
              </a:rPr>
              <a:t>půjčku: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2160588"/>
            <a:ext cx="8164869" cy="3663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1.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Ke všem</a:t>
            </a:r>
            <a:r>
              <a:rPr sz="32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subjektům,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které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jsou</a:t>
            </a:r>
            <a:r>
              <a:rPr sz="3200" spc="-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pod</a:t>
            </a:r>
          </a:p>
          <a:p>
            <a:pPr marL="609904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regulací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ČNB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banky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</a:t>
            </a:r>
            <a:r>
              <a:rPr sz="3200" spc="-26" dirty="0">
                <a:solidFill>
                  <a:srgbClr val="000000"/>
                </a:solidFill>
                <a:latin typeface="BRNJFB+Arial"/>
                <a:cs typeface="BRNJFB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družstevní</a:t>
            </a:r>
          </a:p>
          <a:p>
            <a:pPr marL="609904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záložny</a:t>
            </a:r>
            <a:r>
              <a:rPr sz="3200" spc="-27" dirty="0">
                <a:solidFill>
                  <a:srgbClr val="009999"/>
                </a:solidFill>
                <a:latin typeface="JMIAGN+Arial"/>
                <a:cs typeface="JMIAGN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apod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.)</a:t>
            </a:r>
          </a:p>
          <a:p>
            <a:pPr marL="0" marR="0">
              <a:lnSpc>
                <a:spcPts val="3579"/>
              </a:lnSpc>
              <a:spcBef>
                <a:spcPts val="64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2.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Ke značkovým</a:t>
            </a:r>
            <a:r>
              <a:rPr sz="3200" spc="-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nebankovním</a:t>
            </a:r>
          </a:p>
          <a:p>
            <a:pPr marL="609904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společnostem</a:t>
            </a:r>
            <a:r>
              <a:rPr sz="32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(typicky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Cetelem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,</a:t>
            </a:r>
            <a:r>
              <a:rPr sz="3200" spc="-1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Cofidis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,</a:t>
            </a:r>
          </a:p>
          <a:p>
            <a:pPr marL="609904" marR="0">
              <a:lnSpc>
                <a:spcPts val="3458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Essox,</a:t>
            </a:r>
            <a:r>
              <a:rPr sz="3200" spc="-25" dirty="0">
                <a:solidFill>
                  <a:srgbClr val="009999"/>
                </a:solidFill>
                <a:latin typeface="BRNJFB+Arial"/>
                <a:cs typeface="BRNJFB+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Home</a:t>
            </a:r>
            <a:r>
              <a:rPr sz="3200" u="sng" spc="-25" dirty="0">
                <a:solidFill>
                  <a:srgbClr val="009999"/>
                </a:solidFill>
                <a:latin typeface="BRNJFB+Arial"/>
                <a:cs typeface="BRNJFB+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Credit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,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Provident</a:t>
            </a:r>
            <a:r>
              <a:rPr sz="3200" u="sng" spc="-19" dirty="0">
                <a:solidFill>
                  <a:srgbClr val="009999"/>
                </a:solidFill>
                <a:latin typeface="BRNJFB+Arial"/>
                <a:cs typeface="BRNJFB+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u="sng" dirty="0">
                <a:solidFill>
                  <a:srgbClr val="009999"/>
                </a:solidFill>
                <a:latin typeface="BRNJFB+Arial"/>
                <a:cs typeface="BRNJFB+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Financial,</a:t>
            </a:r>
          </a:p>
          <a:p>
            <a:pPr marL="609904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ŠkoFIN</a:t>
            </a:r>
            <a:r>
              <a:rPr sz="3200" u="sng" spc="-31" dirty="0">
                <a:solidFill>
                  <a:srgbClr val="009999"/>
                </a:solidFill>
                <a:latin typeface="JMIAGN+Arial"/>
                <a:cs typeface="JMIAGN+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spc="-885" dirty="0">
                <a:solidFill>
                  <a:srgbClr val="009999"/>
                </a:solidFill>
                <a:latin typeface="JMIAGN+Arial"/>
                <a:cs typeface="JMIAGN+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další </a:t>
            </a: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značkové</a:t>
            </a:r>
            <a:r>
              <a:rPr sz="3200" u="sng" spc="-34" dirty="0">
                <a:solidFill>
                  <a:srgbClr val="009999"/>
                </a:solidFill>
                <a:latin typeface="JMIAGN+Arial"/>
                <a:cs typeface="JMIAGN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úvěrové</a:t>
            </a:r>
          </a:p>
          <a:p>
            <a:pPr marL="609904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sz="3200" u="sng" dirty="0">
                <a:solidFill>
                  <a:srgbClr val="009999"/>
                </a:solidFill>
                <a:latin typeface="JMIAGN+Arial"/>
                <a:cs typeface="JMIAGN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společnosti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21 / 33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034" y="548916"/>
            <a:ext cx="813660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dirty="0">
                <a:solidFill>
                  <a:srgbClr val="000000"/>
                </a:solidFill>
                <a:latin typeface="QNFVGQ+Arial Bold"/>
                <a:cs typeface="QNFVGQ+Arial Bold"/>
              </a:rPr>
              <a:t>Zodpovědné chování dlužníka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1426"/>
            <a:ext cx="8200541" cy="26398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Základním</a:t>
            </a:r>
            <a:r>
              <a:rPr sz="2000" spc="2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problémem</a:t>
            </a:r>
            <a:r>
              <a:rPr sz="2000" spc="2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většiny</a:t>
            </a:r>
            <a:r>
              <a:rPr sz="2000" spc="2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dlužníků</a:t>
            </a:r>
            <a:r>
              <a:rPr sz="2000" spc="2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je,</a:t>
            </a:r>
            <a:r>
              <a:rPr sz="2000" spc="23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že</a:t>
            </a:r>
            <a:r>
              <a:rPr sz="2000" spc="2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vnímají</a:t>
            </a:r>
            <a:r>
              <a:rPr sz="2000" spc="2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pouze</a:t>
            </a:r>
            <a:r>
              <a:rPr sz="2000" spc="2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okamžitý</a:t>
            </a:r>
          </a:p>
          <a:p>
            <a:pPr marL="381304" marR="0">
              <a:lnSpc>
                <a:spcPts val="1922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užitek</a:t>
            </a:r>
            <a:r>
              <a:rPr sz="2000" spc="17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z</a:t>
            </a:r>
            <a:r>
              <a:rPr sz="2000" spc="1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půjčky,</a:t>
            </a:r>
            <a:r>
              <a:rPr sz="2000" spc="16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ale</a:t>
            </a:r>
            <a:r>
              <a:rPr sz="2000" spc="17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nedokáží</a:t>
            </a:r>
            <a:r>
              <a:rPr sz="2000" spc="16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si</a:t>
            </a:r>
            <a:r>
              <a:rPr sz="2000" spc="15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uvědomit,</a:t>
            </a:r>
            <a:r>
              <a:rPr sz="2000" spc="16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co</a:t>
            </a:r>
            <a:r>
              <a:rPr sz="2000" spc="18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všechno</a:t>
            </a:r>
            <a:r>
              <a:rPr sz="2000" spc="18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bude</a:t>
            </a:r>
            <a:r>
              <a:rPr sz="2000" spc="17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2000" spc="17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</a:p>
          <a:p>
            <a:pPr marL="381304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jeho</a:t>
            </a:r>
            <a:r>
              <a:rPr lang="cs-CZ" sz="2000" spc="57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splácení</a:t>
            </a:r>
            <a:r>
              <a:rPr lang="cs-CZ" sz="2000" spc="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znamenat</a:t>
            </a:r>
            <a:r>
              <a:rPr lang="cs-CZ" sz="2000" spc="56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lang="cs-CZ" sz="2000" spc="56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delším</a:t>
            </a:r>
            <a:r>
              <a:rPr lang="cs-CZ" sz="2000" spc="55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časovém</a:t>
            </a:r>
            <a:r>
              <a:rPr lang="cs-CZ" sz="2000" spc="57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horizontu.</a:t>
            </a:r>
            <a:r>
              <a:rPr lang="cs-CZ" sz="2000" spc="56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Ze</a:t>
            </a:r>
            <a:r>
              <a:rPr lang="cs-CZ" sz="2000" spc="56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všeho</a:t>
            </a:r>
          </a:p>
          <a:p>
            <a:pPr marL="381304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nejdůležitější</a:t>
            </a:r>
            <a:r>
              <a:rPr lang="cs-CZ" sz="2000" spc="2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jsou</a:t>
            </a:r>
            <a:r>
              <a:rPr lang="cs-CZ" sz="2000" spc="2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tři</a:t>
            </a:r>
            <a:r>
              <a:rPr lang="cs-CZ" sz="2000" spc="2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základní</a:t>
            </a:r>
            <a:r>
              <a:rPr lang="cs-CZ" sz="2000" spc="2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pravidla,</a:t>
            </a:r>
            <a:r>
              <a:rPr lang="cs-CZ" sz="2000" spc="2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která</a:t>
            </a:r>
            <a:r>
              <a:rPr lang="cs-CZ" sz="2000" spc="2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by</a:t>
            </a:r>
            <a:r>
              <a:rPr lang="cs-CZ" sz="2000" spc="20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měl</a:t>
            </a:r>
            <a:r>
              <a:rPr lang="cs-CZ" sz="2000" spc="20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každý</a:t>
            </a:r>
            <a:r>
              <a:rPr lang="cs-CZ" sz="2000" spc="2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žadatel</a:t>
            </a:r>
          </a:p>
          <a:p>
            <a:pPr marL="381304" marR="0">
              <a:lnSpc>
                <a:spcPts val="1919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o</a:t>
            </a:r>
            <a:r>
              <a:rPr lang="cs-CZ" sz="2000" spc="4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spotřebitelský</a:t>
            </a:r>
            <a:r>
              <a:rPr lang="cs-CZ" sz="2000" spc="4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lang="cs-CZ" sz="2000" spc="4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dodržet</a:t>
            </a:r>
            <a:r>
              <a:rPr lang="cs-CZ" sz="2000" spc="40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lang="cs-CZ" sz="2000" spc="40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být</a:t>
            </a:r>
            <a:r>
              <a:rPr lang="cs-CZ" sz="2000" spc="39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lang="cs-CZ" sz="2000" spc="38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těchto</a:t>
            </a:r>
            <a:r>
              <a:rPr lang="cs-CZ" sz="2000" spc="40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bodech</a:t>
            </a:r>
            <a:r>
              <a:rPr lang="cs-CZ" sz="2000" spc="40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sám</a:t>
            </a:r>
            <a:r>
              <a:rPr lang="cs-CZ" sz="2000" spc="4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k</a:t>
            </a:r>
            <a:r>
              <a:rPr lang="cs-CZ" sz="2000" spc="4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JMIAGN+Arial"/>
                <a:cs typeface="JMIAGN+Arial"/>
              </a:rPr>
              <a:t>sobě</a:t>
            </a:r>
          </a:p>
          <a:p>
            <a:pPr marL="381304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 err="1">
                <a:solidFill>
                  <a:srgbClr val="000000"/>
                </a:solidFill>
                <a:latin typeface="BRNJFB+Arial"/>
                <a:cs typeface="BRNJFB+Arial"/>
              </a:rPr>
              <a:t>velmi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upřímný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2000" spc="-4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2000" spc="-1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potřeba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:</a:t>
            </a:r>
          </a:p>
          <a:p>
            <a:pPr marL="0" marR="0">
              <a:lnSpc>
                <a:spcPts val="2238"/>
              </a:lnSpc>
              <a:spcBef>
                <a:spcPts val="162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1.</a:t>
            </a:r>
            <a:r>
              <a:rPr sz="2000" spc="77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poznat</a:t>
            </a:r>
            <a:r>
              <a:rPr sz="2000" spc="3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svůj</a:t>
            </a:r>
            <a:r>
              <a:rPr sz="2000" spc="34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2000" spc="34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2000" spc="33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znát</a:t>
            </a:r>
            <a:r>
              <a:rPr sz="2000" spc="3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celkovou</a:t>
            </a:r>
            <a:r>
              <a:rPr sz="2000" spc="35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cenu</a:t>
            </a:r>
            <a:r>
              <a:rPr sz="2000" spc="35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2000" spc="3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(být</a:t>
            </a:r>
            <a:r>
              <a:rPr sz="2000" spc="3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si</a:t>
            </a:r>
            <a:r>
              <a:rPr sz="2000" spc="33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vědom</a:t>
            </a:r>
            <a:r>
              <a:rPr sz="2000" spc="34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výše</a:t>
            </a:r>
          </a:p>
          <a:p>
            <a:pPr marL="381304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úrokové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sazby</a:t>
            </a:r>
            <a:r>
              <a:rPr sz="2000" spc="-3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20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průběhu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jeho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čerpání),</a:t>
            </a:r>
          </a:p>
          <a:p>
            <a:pPr marL="0" marR="0">
              <a:lnSpc>
                <a:spcPts val="2238"/>
              </a:lnSpc>
              <a:spcBef>
                <a:spcPts val="161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2.</a:t>
            </a:r>
            <a:r>
              <a:rPr sz="2000" spc="77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poznat</a:t>
            </a:r>
            <a:r>
              <a:rPr sz="2000" spc="37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svůj</a:t>
            </a:r>
            <a:r>
              <a:rPr sz="2000" spc="36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vlastní</a:t>
            </a:r>
            <a:r>
              <a:rPr sz="2000" spc="37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limit</a:t>
            </a:r>
            <a:r>
              <a:rPr sz="2000" spc="37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(být</a:t>
            </a:r>
            <a:r>
              <a:rPr sz="2000" spc="3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realistický</a:t>
            </a:r>
            <a:r>
              <a:rPr sz="2000" spc="39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v</a:t>
            </a:r>
            <a:r>
              <a:rPr sz="2000" spc="37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tom,</a:t>
            </a:r>
            <a:r>
              <a:rPr sz="2000" spc="37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co</a:t>
            </a:r>
            <a:r>
              <a:rPr sz="2000" spc="36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si</a:t>
            </a:r>
            <a:r>
              <a:rPr sz="2000" spc="3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může</a:t>
            </a:r>
            <a:r>
              <a:rPr sz="2000" spc="37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člověk</a:t>
            </a:r>
          </a:p>
          <a:p>
            <a:pPr marL="381304" marR="0">
              <a:lnSpc>
                <a:spcPts val="192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dovolit</a:t>
            </a:r>
            <a:r>
              <a:rPr sz="2000" spc="-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a jak moc</a:t>
            </a:r>
            <a:r>
              <a:rPr sz="2000" spc="-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zatíží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půjčka</a:t>
            </a:r>
            <a:r>
              <a:rPr sz="20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jeho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rodinný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rozpočet),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4223998"/>
            <a:ext cx="8200203" cy="795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3.</a:t>
            </a:r>
            <a:r>
              <a:rPr sz="2000" spc="77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domyslet</a:t>
            </a:r>
            <a:r>
              <a:rPr sz="2000" spc="38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další</a:t>
            </a:r>
            <a:r>
              <a:rPr sz="2000" spc="40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okolnosti</a:t>
            </a:r>
            <a:r>
              <a:rPr sz="2000" spc="37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(uvědomit</a:t>
            </a:r>
            <a:r>
              <a:rPr sz="2000" spc="38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si,</a:t>
            </a:r>
            <a:r>
              <a:rPr sz="2000" spc="39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jaké</a:t>
            </a:r>
            <a:r>
              <a:rPr sz="2000" spc="39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mohou</a:t>
            </a:r>
            <a:r>
              <a:rPr sz="2000" spc="39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přijít</a:t>
            </a:r>
            <a:r>
              <a:rPr sz="2000" spc="40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nenadálé</a:t>
            </a:r>
          </a:p>
          <a:p>
            <a:pPr marL="381304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životní</a:t>
            </a:r>
            <a:r>
              <a:rPr sz="2000" spc="48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situace,</a:t>
            </a:r>
            <a:r>
              <a:rPr sz="2000" spc="48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které</a:t>
            </a:r>
            <a:r>
              <a:rPr sz="2000" spc="48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mohou</a:t>
            </a:r>
            <a:r>
              <a:rPr sz="2000" spc="49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změnit</a:t>
            </a:r>
            <a:r>
              <a:rPr sz="2000" spc="47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schopnost</a:t>
            </a:r>
            <a:r>
              <a:rPr sz="2000" spc="47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splácet</a:t>
            </a:r>
            <a:r>
              <a:rPr sz="2000" spc="49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půjčku,</a:t>
            </a:r>
            <a:r>
              <a:rPr sz="2000" spc="47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endParaRPr lang="cs-CZ" sz="2000" spc="475" dirty="0">
              <a:solidFill>
                <a:srgbClr val="000000"/>
              </a:solidFill>
              <a:latin typeface="JMIAGN+Arial"/>
              <a:cs typeface="JMIAGN+Arial"/>
            </a:endParaRPr>
          </a:p>
          <a:p>
            <a:pPr marL="381304" marR="0">
              <a:lnSpc>
                <a:spcPts val="1920"/>
              </a:lnSpc>
              <a:spcBef>
                <a:spcPts val="50"/>
              </a:spcBef>
              <a:spcAft>
                <a:spcPts val="0"/>
              </a:spcAft>
            </a:pPr>
            <a:r>
              <a:rPr lang="cs-CZ" sz="2000" dirty="0">
                <a:solidFill>
                  <a:srgbClr val="000000"/>
                </a:solidFill>
                <a:latin typeface="BRNJFB+Arial"/>
                <a:cs typeface="BRNJFB+Arial"/>
              </a:rPr>
              <a:t>a </a:t>
            </a:r>
            <a:r>
              <a:rPr sz="2000" dirty="0" err="1">
                <a:solidFill>
                  <a:srgbClr val="000000"/>
                </a:solidFill>
                <a:latin typeface="JMIAGN+Arial"/>
                <a:cs typeface="JMIAGN+Arial"/>
              </a:rPr>
              <a:t>jaké</a:t>
            </a:r>
            <a:r>
              <a:rPr sz="20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může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mít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nesplácení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BRNJFB+Arial"/>
                <a:cs typeface="BRNJFB+Arial"/>
              </a:rPr>
              <a:t>dopady).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22 / 33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80034" y="548916"/>
            <a:ext cx="8136607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dirty="0">
                <a:solidFill>
                  <a:srgbClr val="000000"/>
                </a:solidFill>
                <a:latin typeface="QNFVGQ+Arial Bold"/>
                <a:cs typeface="QNFVGQ+Arial Bold"/>
              </a:rPr>
              <a:t>Zodpovědné chování dlužníka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4140"/>
            <a:ext cx="7866878" cy="3614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Je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nutné získat</a:t>
            </a:r>
            <a:r>
              <a:rPr sz="32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co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nejvíce informací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o:</a:t>
            </a:r>
          </a:p>
          <a:p>
            <a:pPr marL="0" marR="0">
              <a:lnSpc>
                <a:spcPts val="3579"/>
              </a:lnSpc>
              <a:spcBef>
                <a:spcPts val="644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1.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poskytovateli</a:t>
            </a:r>
            <a:r>
              <a:rPr sz="3200" spc="-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úvěru,</a:t>
            </a:r>
          </a:p>
          <a:p>
            <a:pPr marL="0" marR="0">
              <a:lnSpc>
                <a:spcPts val="3582"/>
              </a:lnSpc>
              <a:spcBef>
                <a:spcPts val="64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2.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ceně</a:t>
            </a:r>
            <a:r>
              <a:rPr sz="32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32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(úroková</a:t>
            </a:r>
            <a:r>
              <a:rPr sz="32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sazba</a:t>
            </a:r>
            <a:r>
              <a:rPr sz="32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a poplatky),</a:t>
            </a:r>
          </a:p>
          <a:p>
            <a:pPr marL="0" marR="0">
              <a:lnSpc>
                <a:spcPts val="3579"/>
              </a:lnSpc>
              <a:spcBef>
                <a:spcPts val="69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3.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délce</a:t>
            </a:r>
            <a:r>
              <a:rPr sz="32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(splatnost</a:t>
            </a:r>
            <a:r>
              <a:rPr sz="32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úvěru),</a:t>
            </a:r>
          </a:p>
          <a:p>
            <a:pPr marL="0" marR="0">
              <a:lnSpc>
                <a:spcPts val="3582"/>
              </a:lnSpc>
              <a:spcBef>
                <a:spcPts val="64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4.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riziku</a:t>
            </a:r>
            <a:r>
              <a:rPr sz="32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(například</a:t>
            </a:r>
            <a:r>
              <a:rPr sz="32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navýšení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variabilní</a:t>
            </a:r>
          </a:p>
          <a:p>
            <a:pPr marL="609904" marR="0">
              <a:lnSpc>
                <a:spcPts val="345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sazby</a:t>
            </a:r>
            <a:r>
              <a:rPr sz="32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úroku),</a:t>
            </a:r>
          </a:p>
          <a:p>
            <a:pPr marL="0" marR="0">
              <a:lnSpc>
                <a:spcPts val="3579"/>
              </a:lnSpc>
              <a:spcBef>
                <a:spcPts val="694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5.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zajištění,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5282048"/>
            <a:ext cx="6696010" cy="4930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6.</a:t>
            </a:r>
            <a:r>
              <a:rPr sz="3200" spc="125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následcích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 případě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nesplácení.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23 / 33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87245" y="271211"/>
            <a:ext cx="5119223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Věřitelé</a:t>
            </a:r>
            <a:r>
              <a:rPr sz="4000" spc="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solidní versus</a:t>
            </a:r>
          </a:p>
          <a:p>
            <a:pPr marL="806576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nedůvěryhodní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24 / 33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BEDD30E-FED6-4571-B9F6-134E0F274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8085"/>
            <a:ext cx="9144000" cy="5291764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1EA7030F-1914-4210-8F4A-02DD759B7E85}"/>
              </a:ext>
            </a:extLst>
          </p:cNvPr>
          <p:cNvSpPr txBox="1"/>
          <p:nvPr/>
        </p:nvSpPr>
        <p:spPr>
          <a:xfrm>
            <a:off x="0" y="110835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jakprezitdluhy.cz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30605" y="576011"/>
            <a:ext cx="7840908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Doklady</a:t>
            </a:r>
            <a:r>
              <a:rPr sz="4000" spc="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potřebné</a:t>
            </a:r>
            <a:r>
              <a:rPr sz="4000" spc="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k</a:t>
            </a:r>
            <a:r>
              <a:rPr sz="40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žádosti</a:t>
            </a:r>
            <a:r>
              <a:rPr sz="4000" spc="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o úvěr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06592"/>
            <a:ext cx="8200232" cy="21597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1800" spc="10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žádosti</a:t>
            </a:r>
            <a:r>
              <a:rPr sz="1800" spc="10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o</a:t>
            </a:r>
            <a:r>
              <a:rPr sz="1800" spc="103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1800" spc="10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musíte</a:t>
            </a:r>
            <a:r>
              <a:rPr sz="1800" spc="10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prokázat</a:t>
            </a:r>
            <a:r>
              <a:rPr sz="1800" spc="10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své</a:t>
            </a:r>
            <a:r>
              <a:rPr sz="1800" spc="10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příjmy</a:t>
            </a:r>
            <a:r>
              <a:rPr sz="1800" spc="10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1800" spc="103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případně</a:t>
            </a:r>
            <a:r>
              <a:rPr sz="1800" spc="10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příjmy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spolužadatelů,</a:t>
            </a:r>
            <a:r>
              <a:rPr sz="1800" spc="11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spoludlužníků</a:t>
            </a:r>
            <a:r>
              <a:rPr sz="1800" spc="113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1800" spc="112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ručitelů</a:t>
            </a:r>
            <a:r>
              <a:rPr sz="1800" spc="11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předložením</a:t>
            </a:r>
            <a:r>
              <a:rPr sz="1800" spc="11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většinou</a:t>
            </a:r>
            <a:r>
              <a:rPr sz="1800" spc="11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těchto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dokladů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  <a:p>
            <a:pPr marL="0" marR="0">
              <a:lnSpc>
                <a:spcPts val="2010"/>
              </a:lnSpc>
              <a:spcBef>
                <a:spcPts val="149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Potvrzení</a:t>
            </a:r>
            <a:r>
              <a:rPr sz="1800" b="1" spc="324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zaměstnavatele</a:t>
            </a:r>
            <a:r>
              <a:rPr sz="1800" b="1" spc="33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o</a:t>
            </a:r>
            <a:r>
              <a:rPr sz="1800" spc="3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průměrné</a:t>
            </a:r>
            <a:r>
              <a:rPr sz="1800" spc="3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výši</a:t>
            </a:r>
            <a:r>
              <a:rPr sz="1800" spc="3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čistého</a:t>
            </a:r>
            <a:r>
              <a:rPr sz="1800" spc="3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měsíčního</a:t>
            </a:r>
            <a:r>
              <a:rPr sz="1800" spc="3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příjmu</a:t>
            </a:r>
            <a:r>
              <a:rPr sz="1800" spc="30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poslední</a:t>
            </a:r>
            <a:r>
              <a:rPr sz="1800" spc="1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3</a:t>
            </a:r>
            <a:r>
              <a:rPr sz="1800" spc="10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měsíce</a:t>
            </a:r>
            <a:r>
              <a:rPr sz="1800" spc="1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vč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1800" spc="11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potvrzení,</a:t>
            </a:r>
            <a:r>
              <a:rPr sz="1800" spc="1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že</a:t>
            </a:r>
            <a:r>
              <a:rPr sz="1800" spc="10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nejste</a:t>
            </a:r>
            <a:r>
              <a:rPr sz="1800" spc="12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ve</a:t>
            </a:r>
            <a:r>
              <a:rPr sz="1800" spc="10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zkušební</a:t>
            </a:r>
            <a:r>
              <a:rPr sz="1800" spc="1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lhůtě</a:t>
            </a:r>
            <a:r>
              <a:rPr sz="1800" spc="10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1800" spc="10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není</a:t>
            </a:r>
            <a:r>
              <a:rPr sz="1800" spc="1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s</a:t>
            </a:r>
            <a:r>
              <a:rPr sz="1800" spc="11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vámi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vedeno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jednání</a:t>
            </a:r>
            <a:r>
              <a:rPr sz="1800" spc="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o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ukončení</a:t>
            </a:r>
            <a:r>
              <a:rPr sz="1800" spc="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pracovního</a:t>
            </a:r>
            <a:r>
              <a:rPr sz="1800" spc="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poměru</a:t>
            </a:r>
          </a:p>
          <a:p>
            <a:pPr marL="0" marR="0">
              <a:lnSpc>
                <a:spcPts val="2010"/>
              </a:lnSpc>
              <a:spcBef>
                <a:spcPts val="1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Výplatní</a:t>
            </a:r>
            <a:r>
              <a:rPr sz="1800" b="1" spc="13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pásky</a:t>
            </a:r>
            <a:r>
              <a:rPr sz="1800" b="1" spc="116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1800" spc="13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poslední</a:t>
            </a:r>
            <a:r>
              <a:rPr sz="1800" spc="1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3</a:t>
            </a:r>
            <a:r>
              <a:rPr sz="1800" spc="131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měsíce</a:t>
            </a:r>
            <a:r>
              <a:rPr sz="1800" spc="1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potvrzené</a:t>
            </a:r>
            <a:r>
              <a:rPr sz="1800" spc="1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zaměstnavatelem</a:t>
            </a:r>
            <a:r>
              <a:rPr sz="1800" spc="14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(razítko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1800" spc="31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podpis),</a:t>
            </a:r>
            <a:r>
              <a:rPr sz="1800" spc="3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kdy</a:t>
            </a:r>
            <a:r>
              <a:rPr sz="1800" spc="3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rozhodující</a:t>
            </a:r>
            <a:r>
              <a:rPr sz="1800" spc="3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pro</a:t>
            </a:r>
            <a:r>
              <a:rPr sz="1800" spc="307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doložení</a:t>
            </a:r>
            <a:r>
              <a:rPr sz="1800" spc="3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výše</a:t>
            </a:r>
            <a:r>
              <a:rPr sz="1800" spc="30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příjmu</a:t>
            </a:r>
            <a:r>
              <a:rPr sz="1800" spc="30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1800" spc="31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minimální</a:t>
            </a:r>
            <a:r>
              <a:rPr sz="1800" spc="3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měsíční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příjem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747199"/>
            <a:ext cx="4520549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přiznání k dani</a:t>
            </a:r>
            <a:r>
              <a:rPr sz="1800" b="1" spc="-29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z příjmu fyzických</a:t>
            </a:r>
            <a:r>
              <a:rPr sz="18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osob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4021243"/>
            <a:ext cx="8201204" cy="7330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3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prokázáním</a:t>
            </a:r>
            <a:r>
              <a:rPr sz="1800" spc="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minimálního</a:t>
            </a:r>
            <a:r>
              <a:rPr sz="1800" b="1" spc="5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měsíčního</a:t>
            </a:r>
            <a:r>
              <a:rPr sz="1800" b="1" spc="3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příjmu</a:t>
            </a:r>
            <a:r>
              <a:rPr sz="1800" b="1" spc="37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na</a:t>
            </a:r>
            <a:r>
              <a:rPr sz="1800" spc="4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účtu</a:t>
            </a:r>
            <a:r>
              <a:rPr sz="1800" spc="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u</a:t>
            </a:r>
            <a:r>
              <a:rPr sz="1800" spc="3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banky</a:t>
            </a:r>
            <a:r>
              <a:rPr sz="1800" spc="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1800" spc="3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poslední</a:t>
            </a:r>
            <a:r>
              <a:rPr sz="1800" spc="4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3</a:t>
            </a:r>
          </a:p>
          <a:p>
            <a:pPr marL="342899" marR="0">
              <a:lnSpc>
                <a:spcPts val="173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měsíce,</a:t>
            </a:r>
            <a:r>
              <a:rPr sz="1800" spc="5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pokud</a:t>
            </a:r>
            <a:r>
              <a:rPr sz="1800" spc="6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z</a:t>
            </a:r>
            <a:r>
              <a:rPr sz="1800" spc="6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výpisu</a:t>
            </a:r>
            <a:r>
              <a:rPr sz="1800" spc="7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lze</a:t>
            </a:r>
            <a:r>
              <a:rPr sz="1800" spc="5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jednoznačně</a:t>
            </a:r>
            <a:r>
              <a:rPr sz="1800" spc="6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vyčíst</a:t>
            </a:r>
            <a:r>
              <a:rPr sz="1800" spc="7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původ</a:t>
            </a:r>
            <a:r>
              <a:rPr sz="1800" spc="5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platu</a:t>
            </a:r>
            <a:r>
              <a:rPr sz="1800" spc="7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(mzda,</a:t>
            </a:r>
            <a:r>
              <a:rPr sz="1800" spc="7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důchod,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výživné, nájemné</a:t>
            </a:r>
            <a:r>
              <a:rPr sz="18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apod.)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8640" y="4735132"/>
            <a:ext cx="3455277" cy="293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dokladu</a:t>
            </a:r>
            <a:r>
              <a:rPr sz="1800" spc="2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o</a:t>
            </a:r>
            <a:r>
              <a:rPr sz="1800" spc="-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přiznání</a:t>
            </a:r>
            <a:r>
              <a:rPr sz="1800" b="1" spc="-1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QNFVGQ+Arial Bold"/>
                <a:cs typeface="QNFVGQ+Arial Bold"/>
              </a:rPr>
              <a:t>důchodu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8640" y="5009452"/>
            <a:ext cx="8200047" cy="73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10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1800" spc="157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  <a:r>
              <a:rPr sz="1800" spc="4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žádosti</a:t>
            </a:r>
            <a:r>
              <a:rPr sz="1800" spc="4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musíte</a:t>
            </a:r>
            <a:r>
              <a:rPr sz="1800" spc="4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většinou</a:t>
            </a:r>
            <a:r>
              <a:rPr sz="1800" spc="4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předložit</a:t>
            </a:r>
            <a:r>
              <a:rPr sz="1800" spc="4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b="1" dirty="0">
                <a:solidFill>
                  <a:srgbClr val="000000"/>
                </a:solidFill>
                <a:latin typeface="OTJBSF+Arial Bold"/>
                <a:cs typeface="OTJBSF+Arial Bold"/>
              </a:rPr>
              <a:t>dva</a:t>
            </a:r>
            <a:r>
              <a:rPr sz="1800" b="1" spc="452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1800" b="1" dirty="0">
                <a:solidFill>
                  <a:srgbClr val="000000"/>
                </a:solidFill>
                <a:latin typeface="OTJBSF+Arial Bold"/>
                <a:cs typeface="OTJBSF+Arial Bold"/>
              </a:rPr>
              <a:t>doklady</a:t>
            </a:r>
            <a:r>
              <a:rPr sz="1800" b="1" spc="423" dirty="0">
                <a:solidFill>
                  <a:srgbClr val="000000"/>
                </a:solidFill>
                <a:latin typeface="OTJBSF+Arial Bold"/>
                <a:cs typeface="OTJBSF+Arial Bold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za</a:t>
            </a:r>
            <a:r>
              <a:rPr sz="1800" spc="43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účelem</a:t>
            </a:r>
            <a:r>
              <a:rPr sz="1800" spc="4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prokázání</a:t>
            </a:r>
          </a:p>
          <a:p>
            <a:pPr marL="342899" marR="0">
              <a:lnSpc>
                <a:spcPts val="1727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totožnosti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  <a:r>
              <a:rPr sz="1800" spc="22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Obvykle</a:t>
            </a:r>
            <a:r>
              <a:rPr sz="1800" spc="2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je</a:t>
            </a:r>
            <a:r>
              <a:rPr sz="1800" spc="2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to</a:t>
            </a:r>
            <a:r>
              <a:rPr sz="1800" spc="21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občanský</a:t>
            </a:r>
            <a:r>
              <a:rPr sz="1800" spc="2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průkaz</a:t>
            </a:r>
            <a:r>
              <a:rPr sz="1800" spc="2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a</a:t>
            </a:r>
            <a:r>
              <a:rPr sz="1800" spc="215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jako</a:t>
            </a:r>
            <a:r>
              <a:rPr sz="1800" spc="2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další</a:t>
            </a:r>
            <a:r>
              <a:rPr sz="1800" spc="94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rodný</a:t>
            </a:r>
            <a:r>
              <a:rPr sz="1800" spc="2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list</a:t>
            </a:r>
            <a:r>
              <a:rPr sz="1800" spc="226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cestovní</a:t>
            </a:r>
          </a:p>
          <a:p>
            <a:pPr marL="342899" marR="0">
              <a:lnSpc>
                <a:spcPts val="1727"/>
              </a:lnSpc>
              <a:spcBef>
                <a:spcPts val="5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pas,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průkaz</a:t>
            </a:r>
            <a:r>
              <a:rPr sz="18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zdravotní</a:t>
            </a:r>
            <a:r>
              <a:rPr sz="18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pojišťovny</a:t>
            </a:r>
            <a:r>
              <a:rPr sz="1800" spc="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nebo</a:t>
            </a:r>
            <a:r>
              <a:rPr sz="1800" spc="18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index</a:t>
            </a:r>
            <a:r>
              <a:rPr sz="1800" spc="2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(průkaz</a:t>
            </a:r>
            <a:r>
              <a:rPr sz="1800" spc="2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studenta </a:t>
            </a:r>
            <a:r>
              <a:rPr sz="1800" dirty="0">
                <a:solidFill>
                  <a:srgbClr val="000000"/>
                </a:solidFill>
                <a:latin typeface="JMIAGN+Arial"/>
                <a:cs typeface="JMIAGN+Arial"/>
              </a:rPr>
              <a:t>VŠ)</a:t>
            </a:r>
            <a:r>
              <a:rPr sz="1800" dirty="0">
                <a:solidFill>
                  <a:srgbClr val="000000"/>
                </a:solidFill>
                <a:latin typeface="BRNJFB+Arial"/>
                <a:cs typeface="BRNJFB+Arial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25 / 33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7194" y="576011"/>
            <a:ext cx="7859760" cy="6050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Poplatky</a:t>
            </a:r>
            <a:r>
              <a:rPr sz="40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za správu a</a:t>
            </a:r>
            <a:r>
              <a:rPr sz="4000" spc="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služby</a:t>
            </a:r>
            <a:r>
              <a:rPr sz="40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31231"/>
            <a:ext cx="7847427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Poplatky,</a:t>
            </a:r>
            <a:r>
              <a:rPr sz="2400" spc="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které banky</a:t>
            </a:r>
            <a:r>
              <a:rPr sz="2400" spc="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vybírají</a:t>
            </a:r>
            <a:r>
              <a:rPr sz="24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od klientů</a:t>
            </a:r>
            <a:r>
              <a:rPr sz="24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lze</a:t>
            </a:r>
            <a:r>
              <a:rPr sz="2400" spc="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rozdělit</a:t>
            </a:r>
            <a:r>
              <a:rPr sz="2400" spc="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do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91539" y="1960415"/>
            <a:ext cx="1865934" cy="3786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dvou</a:t>
            </a:r>
            <a:r>
              <a:rPr sz="2400" spc="19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2400" dirty="0">
                <a:solidFill>
                  <a:srgbClr val="000000"/>
                </a:solidFill>
                <a:latin typeface="BRNJFB+Arial"/>
                <a:cs typeface="BRNJFB+Arial"/>
              </a:rPr>
              <a:t>skupin: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48640" y="2362751"/>
            <a:ext cx="8169931" cy="7810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QNFVGQ+Arial Bold"/>
                <a:cs typeface="QNFVGQ+Arial Bold"/>
              </a:rPr>
              <a:t>jednorázové: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poplatky</a:t>
            </a:r>
            <a:r>
              <a:rPr sz="24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za</a:t>
            </a:r>
            <a:r>
              <a:rPr sz="24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posouzení</a:t>
            </a:r>
            <a:r>
              <a:rPr sz="2400" spc="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a zpracování úvěru</a:t>
            </a:r>
          </a:p>
          <a:p>
            <a:pPr marL="0" marR="0">
              <a:lnSpc>
                <a:spcPts val="2683"/>
              </a:lnSpc>
              <a:spcBef>
                <a:spcPts val="43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400" spc="119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b="1" dirty="0">
                <a:solidFill>
                  <a:srgbClr val="000000"/>
                </a:solidFill>
                <a:latin typeface="QNFVGQ+Arial Bold"/>
                <a:cs typeface="QNFVGQ+Arial Bold"/>
              </a:rPr>
              <a:t>opakující se:</a:t>
            </a:r>
            <a:r>
              <a:rPr sz="2400" b="1" spc="-2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poplatek</a:t>
            </a:r>
            <a:r>
              <a:rPr sz="2400" spc="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400" dirty="0">
                <a:solidFill>
                  <a:srgbClr val="000000"/>
                </a:solidFill>
                <a:latin typeface="JMIAGN+Arial"/>
                <a:cs typeface="JMIAGN+Arial"/>
              </a:rPr>
              <a:t>za vedení či správu úvěru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92606" y="3156817"/>
            <a:ext cx="7414829" cy="20296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Některé</a:t>
            </a:r>
            <a:r>
              <a:rPr sz="2000" spc="-4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banky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vybírají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poplatek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již při podání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žádosti</a:t>
            </a:r>
            <a:r>
              <a:rPr sz="2000" b="1" spc="-28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o</a:t>
            </a:r>
            <a:r>
              <a:rPr sz="2000" b="1" spc="-14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úvěr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(jeho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výše</a:t>
            </a:r>
            <a:r>
              <a:rPr sz="20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určena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% z požadované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výše,</a:t>
            </a:r>
            <a:r>
              <a:rPr sz="20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nebo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pevně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danou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částkou).</a:t>
            </a:r>
            <a:r>
              <a:rPr sz="2000" spc="-5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Tento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poplatek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banky</a:t>
            </a:r>
            <a:r>
              <a:rPr sz="2000" spc="-3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většinou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klientovi nevrací,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ani</a:t>
            </a:r>
            <a:r>
              <a:rPr sz="20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při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zamítnutí</a:t>
            </a:r>
            <a:r>
              <a:rPr sz="2000" spc="-5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jeho žádosti</a:t>
            </a:r>
            <a:r>
              <a:rPr sz="20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spotřebitelský</a:t>
            </a:r>
            <a:r>
              <a:rPr sz="2000" spc="-4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úvěr.</a:t>
            </a:r>
          </a:p>
          <a:p>
            <a:pPr marL="0" marR="0">
              <a:lnSpc>
                <a:spcPts val="2238"/>
              </a:lnSpc>
              <a:spcBef>
                <a:spcPts val="453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Jiné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banky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provádějí</a:t>
            </a:r>
            <a:r>
              <a:rPr sz="2000" spc="-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posouzení</a:t>
            </a:r>
            <a:r>
              <a:rPr sz="2000" spc="-4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bezplatně</a:t>
            </a:r>
            <a:r>
              <a:rPr sz="2000" spc="-2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poplatek</a:t>
            </a:r>
          </a:p>
          <a:p>
            <a:pPr marL="0" marR="0">
              <a:lnSpc>
                <a:spcPts val="2159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inkasují</a:t>
            </a:r>
            <a:r>
              <a:rPr sz="20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od klienta</a:t>
            </a:r>
            <a:r>
              <a:rPr sz="20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až</a:t>
            </a:r>
            <a:r>
              <a:rPr sz="20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 případě</a:t>
            </a:r>
            <a:r>
              <a:rPr sz="2000" spc="-3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kladného</a:t>
            </a:r>
            <a:r>
              <a:rPr sz="20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vyřízení</a:t>
            </a:r>
            <a:r>
              <a:rPr sz="2000" spc="-3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jeho žádosti</a:t>
            </a:r>
            <a:r>
              <a:rPr sz="20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</a:t>
            </a:r>
          </a:p>
          <a:p>
            <a:pPr marL="0" marR="0">
              <a:lnSpc>
                <a:spcPts val="2160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(výše</a:t>
            </a:r>
            <a:r>
              <a:rPr sz="2000" spc="-2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poplatku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určena</a:t>
            </a:r>
            <a:r>
              <a:rPr sz="2000" spc="-3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obdobně).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92606" y="5199358"/>
            <a:ext cx="7348768" cy="5970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238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Dalším</a:t>
            </a:r>
            <a:r>
              <a:rPr sz="20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typem poplatku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je poplatek</a:t>
            </a:r>
            <a:r>
              <a:rPr sz="2000" spc="-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za</a:t>
            </a:r>
            <a:r>
              <a:rPr sz="20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vedení</a:t>
            </a:r>
            <a:r>
              <a:rPr sz="2000" spc="-3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nebo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správu</a:t>
            </a:r>
            <a:r>
              <a:rPr sz="2000" b="1" spc="10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2000" b="1" dirty="0">
                <a:solidFill>
                  <a:srgbClr val="000000"/>
                </a:solidFill>
                <a:latin typeface="QNFVGQ+Arial Bold"/>
                <a:cs typeface="QNFVGQ+Arial Bold"/>
              </a:rPr>
              <a:t>účtu</a:t>
            </a:r>
          </a:p>
          <a:p>
            <a:pPr marL="0" marR="0">
              <a:lnSpc>
                <a:spcPts val="2161"/>
              </a:lnSpc>
              <a:spcBef>
                <a:spcPts val="0"/>
              </a:spcBef>
              <a:spcAft>
                <a:spcPts val="0"/>
              </a:spcAft>
            </a:pP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(úvěru).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Tento</a:t>
            </a:r>
            <a:r>
              <a:rPr sz="20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poplatek</a:t>
            </a:r>
            <a:r>
              <a:rPr sz="2000" spc="-2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u</a:t>
            </a:r>
            <a:r>
              <a:rPr sz="20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některých</a:t>
            </a:r>
            <a:r>
              <a:rPr sz="2000" spc="-4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  <a:r>
              <a:rPr sz="20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není</a:t>
            </a:r>
            <a:r>
              <a:rPr sz="20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000" dirty="0">
                <a:solidFill>
                  <a:srgbClr val="000000"/>
                </a:solidFill>
                <a:latin typeface="JMIAGN+Arial"/>
                <a:cs typeface="JMIAGN+Arial"/>
              </a:rPr>
              <a:t>vybírán.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26 / 33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31545" y="271211"/>
            <a:ext cx="8035857" cy="12147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64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Některé</a:t>
            </a:r>
            <a:r>
              <a:rPr sz="4000" spc="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nevýhody</a:t>
            </a:r>
            <a:r>
              <a:rPr sz="40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spotřebitelských</a:t>
            </a:r>
          </a:p>
          <a:p>
            <a:pPr marL="3306216" marR="0">
              <a:lnSpc>
                <a:spcPts val="4466"/>
              </a:lnSpc>
              <a:spcBef>
                <a:spcPts val="333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JMIAGN+Arial"/>
                <a:cs typeface="JMIAGN+Arial"/>
              </a:rPr>
              <a:t>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24140"/>
            <a:ext cx="7746870" cy="3419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zaplatíte</a:t>
            </a:r>
            <a:r>
              <a:rPr sz="3200" spc="-17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více</a:t>
            </a:r>
            <a:r>
              <a:rPr sz="3200" spc="-19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než si půjčíte </a:t>
            </a:r>
            <a:r>
              <a:rPr sz="3200" spc="-65" dirty="0">
                <a:solidFill>
                  <a:srgbClr val="333399"/>
                </a:solidFill>
                <a:latin typeface="JMIAGN+Arial"/>
                <a:cs typeface="JMIAGN+Arial"/>
              </a:rPr>
              <a:t>(</a:t>
            </a:r>
            <a:r>
              <a:rPr sz="3200" b="1" dirty="0">
                <a:solidFill>
                  <a:srgbClr val="333399"/>
                </a:solidFill>
                <a:latin typeface="QNFVGQ+Arial Bold"/>
                <a:cs typeface="QNFVGQ+Arial Bold"/>
              </a:rPr>
              <a:t>půjčená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b="1" dirty="0">
                <a:solidFill>
                  <a:srgbClr val="333399"/>
                </a:solidFill>
                <a:latin typeface="QNFVGQ+Arial Bold"/>
                <a:cs typeface="QNFVGQ+Arial Bold"/>
              </a:rPr>
              <a:t>částka</a:t>
            </a:r>
            <a:r>
              <a:rPr sz="3200" b="1" spc="-37" dirty="0">
                <a:solidFill>
                  <a:srgbClr val="333399"/>
                </a:solidFill>
                <a:latin typeface="QNFVGQ+Arial Bold"/>
                <a:cs typeface="QNFVGQ+Arial Bold"/>
              </a:rPr>
              <a:t> </a:t>
            </a:r>
            <a:r>
              <a:rPr sz="3200" dirty="0">
                <a:solidFill>
                  <a:srgbClr val="333399"/>
                </a:solidFill>
                <a:latin typeface="BRNJFB+Arial"/>
                <a:cs typeface="BRNJFB+Arial"/>
              </a:rPr>
              <a:t>+ </a:t>
            </a:r>
            <a:r>
              <a:rPr sz="3200" b="1" dirty="0">
                <a:solidFill>
                  <a:srgbClr val="333399"/>
                </a:solidFill>
                <a:latin typeface="QNFVGQ+Arial Bold"/>
                <a:cs typeface="QNFVGQ+Arial Bold"/>
              </a:rPr>
              <a:t>úrok</a:t>
            </a:r>
            <a:r>
              <a:rPr sz="3200" dirty="0">
                <a:solidFill>
                  <a:srgbClr val="333399"/>
                </a:solidFill>
                <a:latin typeface="BRNJFB+Arial"/>
                <a:cs typeface="BRNJFB+Arial"/>
              </a:rPr>
              <a:t>)</a:t>
            </a:r>
          </a:p>
          <a:p>
            <a:pPr marL="0" marR="0">
              <a:lnSpc>
                <a:spcPts val="3582"/>
              </a:lnSpc>
              <a:spcBef>
                <a:spcPts val="692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vyřízení</a:t>
            </a:r>
            <a:r>
              <a:rPr sz="3200" spc="-38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trvá delší dobu</a:t>
            </a:r>
          </a:p>
          <a:p>
            <a:pPr marL="0" marR="0">
              <a:lnSpc>
                <a:spcPts val="3579"/>
              </a:lnSpc>
              <a:spcBef>
                <a:spcPts val="646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většinou</a:t>
            </a:r>
            <a:r>
              <a:rPr sz="3200" spc="-22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musíte</a:t>
            </a:r>
            <a:r>
              <a:rPr sz="3200" spc="-1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prokázat</a:t>
            </a:r>
            <a:r>
              <a:rPr sz="3200" spc="-38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pravidelný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příjem a</a:t>
            </a:r>
            <a:r>
              <a:rPr sz="3200" spc="-19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jeho výši</a:t>
            </a:r>
          </a:p>
          <a:p>
            <a:pPr marL="0" marR="0">
              <a:lnSpc>
                <a:spcPts val="3579"/>
              </a:lnSpc>
              <a:spcBef>
                <a:spcPts val="697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někdy</a:t>
            </a:r>
            <a:r>
              <a:rPr sz="3200" spc="-14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si musíte</a:t>
            </a:r>
            <a:r>
              <a:rPr sz="3200" spc="-16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sehnat</a:t>
            </a:r>
            <a:r>
              <a:rPr sz="3200" spc="-15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ručitele,</a:t>
            </a:r>
            <a:r>
              <a:rPr sz="3200" spc="-1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nebo</a:t>
            </a:r>
            <a:r>
              <a:rPr sz="3200" spc="-1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se</a:t>
            </a:r>
          </a:p>
          <a:p>
            <a:pPr marL="342899" marR="0">
              <a:lnSpc>
                <a:spcPts val="3455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zaručit</a:t>
            </a:r>
            <a:r>
              <a:rPr sz="3200" spc="-25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jiným majetkem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5087027"/>
            <a:ext cx="7750265" cy="9321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82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banky</a:t>
            </a:r>
            <a:r>
              <a:rPr sz="3200" spc="-10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obvykle</a:t>
            </a:r>
            <a:r>
              <a:rPr sz="3200" spc="-31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vyžadují</a:t>
            </a:r>
            <a:r>
              <a:rPr sz="3200" spc="-22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spoustu</a:t>
            </a:r>
            <a:r>
              <a:rPr sz="3200" spc="-26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různých</a:t>
            </a:r>
          </a:p>
          <a:p>
            <a:pPr marL="342899" marR="0">
              <a:lnSpc>
                <a:spcPts val="3457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potvrzení</a:t>
            </a:r>
            <a:r>
              <a:rPr sz="3200" spc="-32" dirty="0">
                <a:solidFill>
                  <a:srgbClr val="333399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333399"/>
                </a:solidFill>
                <a:latin typeface="JMIAGN+Arial"/>
                <a:cs typeface="JMIAGN+Arial"/>
              </a:rPr>
              <a:t>a dokladů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27 / 33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52549" y="548916"/>
            <a:ext cx="5592314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Některé výhody úvěrů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7206089" cy="14681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Okamžité</a:t>
            </a:r>
            <a:r>
              <a:rPr sz="32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získání</a:t>
            </a:r>
            <a:r>
              <a:rPr sz="3200" spc="-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kapitálu,</a:t>
            </a:r>
            <a:r>
              <a:rPr sz="32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který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je </a:t>
            </a:r>
            <a:r>
              <a:rPr sz="3200" spc="15" dirty="0">
                <a:solidFill>
                  <a:srgbClr val="000000"/>
                </a:solidFill>
                <a:latin typeface="JMIAGN+Arial"/>
                <a:cs typeface="JMIAGN+Arial"/>
              </a:rPr>
              <a:t>ve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většině</a:t>
            </a:r>
            <a:r>
              <a:rPr sz="32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případů</a:t>
            </a:r>
            <a:r>
              <a:rPr sz="32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volný a</a:t>
            </a:r>
            <a:r>
              <a:rPr sz="32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použitelný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na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různé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aktivity.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233738"/>
            <a:ext cx="7568925" cy="9804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 případě</a:t>
            </a:r>
            <a:r>
              <a:rPr sz="3200" spc="-2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vhodného</a:t>
            </a:r>
            <a:r>
              <a:rPr sz="32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úročení</a:t>
            </a:r>
            <a:r>
              <a:rPr sz="3200" spc="-2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a vysoké</a:t>
            </a:r>
          </a:p>
          <a:p>
            <a:pPr marL="342899" marR="0">
              <a:lnSpc>
                <a:spcPts val="3582"/>
              </a:lnSpc>
              <a:spcBef>
                <a:spcPts val="20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inflace se může</a:t>
            </a:r>
            <a:r>
              <a:rPr sz="3200" spc="-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úvěr</a:t>
            </a:r>
            <a:r>
              <a:rPr sz="32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stát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velmi levným.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28 / 33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06370" y="548916"/>
            <a:ext cx="3882510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Splácení</a:t>
            </a:r>
            <a:r>
              <a:rPr sz="44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úvěru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1047"/>
            <a:ext cx="8154639" cy="42319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2800" spc="94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Obecně</a:t>
            </a:r>
            <a:r>
              <a:rPr sz="2800" spc="1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je způsob splácení úvěru přesně</a:t>
            </a:r>
          </a:p>
          <a:p>
            <a:pPr marL="342899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deklarován ve smlouvě o úvěru, který</a:t>
            </a:r>
            <a:r>
              <a:rPr sz="28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signují</a:t>
            </a:r>
          </a:p>
          <a:p>
            <a:pPr marL="342899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obě strany</a:t>
            </a:r>
            <a:r>
              <a:rPr sz="28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– tedy bankovní instituce jako</a:t>
            </a:r>
          </a:p>
          <a:p>
            <a:pPr marL="342899" marR="0">
              <a:lnSpc>
                <a:spcPts val="3123"/>
              </a:lnSpc>
              <a:spcBef>
                <a:spcPts val="28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poskytovatel úvěru a občan jako dlužník. Ve</a:t>
            </a:r>
          </a:p>
          <a:p>
            <a:pPr marL="342899" marR="0">
              <a:lnSpc>
                <a:spcPts val="3123"/>
              </a:lnSpc>
              <a:spcBef>
                <a:spcPts val="28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většině případů</a:t>
            </a:r>
            <a:r>
              <a:rPr sz="2800" spc="2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je přistupováno</a:t>
            </a:r>
            <a:r>
              <a:rPr sz="28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k pravidelnému</a:t>
            </a:r>
          </a:p>
          <a:p>
            <a:pPr marL="342899" marR="0">
              <a:lnSpc>
                <a:spcPts val="3126"/>
              </a:lnSpc>
              <a:spcBef>
                <a:spcPts val="23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splácení úvěru v měsíčních nebo kvartálních</a:t>
            </a:r>
          </a:p>
          <a:p>
            <a:pPr marL="342899" marR="0">
              <a:lnSpc>
                <a:spcPts val="3123"/>
              </a:lnSpc>
              <a:spcBef>
                <a:spcPts val="28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splátkách. Je zřejmé, že tyto</a:t>
            </a:r>
            <a:r>
              <a:rPr sz="28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splátky se uměle</a:t>
            </a:r>
          </a:p>
          <a:p>
            <a:pPr marL="342899" marR="0">
              <a:lnSpc>
                <a:spcPts val="3123"/>
              </a:lnSpc>
              <a:spcBef>
                <a:spcPts val="23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dělí na dva díly. Část z nich se </a:t>
            </a:r>
            <a:r>
              <a:rPr sz="2800" dirty="0" err="1">
                <a:solidFill>
                  <a:srgbClr val="000000"/>
                </a:solidFill>
                <a:latin typeface="JMIAGN+Arial"/>
                <a:cs typeface="JMIAGN+Arial"/>
              </a:rPr>
              <a:t>použije</a:t>
            </a:r>
            <a:r>
              <a:rPr sz="2800" spc="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endParaRPr lang="cs-CZ" sz="2800" spc="16" dirty="0">
              <a:solidFill>
                <a:srgbClr val="000000"/>
              </a:solidFill>
              <a:latin typeface="JMIAGN+Arial"/>
              <a:cs typeface="JMIAGN+Arial"/>
            </a:endParaRPr>
          </a:p>
          <a:p>
            <a:pPr marL="342899" marR="0">
              <a:lnSpc>
                <a:spcPts val="3123"/>
              </a:lnSpc>
              <a:spcBef>
                <a:spcPts val="236"/>
              </a:spcBef>
              <a:spcAft>
                <a:spcPts val="0"/>
              </a:spcAft>
            </a:pPr>
            <a:r>
              <a:rPr lang="cs-CZ" sz="2800" dirty="0">
                <a:solidFill>
                  <a:srgbClr val="000000"/>
                </a:solidFill>
                <a:latin typeface="JMIAGN+Arial"/>
                <a:cs typeface="JMIAGN+Arial"/>
              </a:rPr>
              <a:t>k </a:t>
            </a:r>
            <a:r>
              <a:rPr sz="2800" dirty="0" err="1">
                <a:solidFill>
                  <a:srgbClr val="000000"/>
                </a:solidFill>
                <a:latin typeface="JMIAGN+Arial"/>
                <a:cs typeface="JMIAGN+Arial"/>
              </a:rPr>
              <a:t>uhrazení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JMIAGN+Arial"/>
                <a:cs typeface="JMIAGN+Arial"/>
              </a:rPr>
              <a:t>úroků</a:t>
            </a:r>
            <a:r>
              <a:rPr lang="cs-CZ" sz="28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(přednostně) a</a:t>
            </a:r>
            <a:r>
              <a:rPr sz="2800" spc="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zbytek</a:t>
            </a:r>
            <a:r>
              <a:rPr sz="28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se </a:t>
            </a:r>
            <a:r>
              <a:rPr sz="2800" dirty="0" err="1">
                <a:solidFill>
                  <a:srgbClr val="000000"/>
                </a:solidFill>
                <a:latin typeface="JMIAGN+Arial"/>
                <a:cs typeface="JMIAGN+Arial"/>
              </a:rPr>
              <a:t>používá</a:t>
            </a:r>
            <a:r>
              <a:rPr lang="cs-CZ" sz="2800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k umoření</a:t>
            </a:r>
            <a:r>
              <a:rPr sz="2800" spc="2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2800" dirty="0">
                <a:solidFill>
                  <a:srgbClr val="000000"/>
                </a:solidFill>
                <a:latin typeface="JMIAGN+Arial"/>
                <a:cs typeface="JMIAGN+Arial"/>
              </a:rPr>
              <a:t>dluhu.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29 / 33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9853" y="548916"/>
            <a:ext cx="4536341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Ilustrativní příklad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201608" cy="34194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Občan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si vzal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spotřebitelský úvěr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100 000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Kč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u mBank s pevnou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úrokovou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mírou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16,25% p.a. a s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měsíční správou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úvěru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200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.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Úvěr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je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braný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na 5 let.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Jaké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splátky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bude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mít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klient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stanovené při</a:t>
            </a:r>
          </a:p>
          <a:p>
            <a:pPr marL="342899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požadavku konstantních splátek? </a:t>
            </a: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Jak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kern="0" dirty="0">
                <a:solidFill>
                  <a:srgbClr val="000000"/>
                </a:solidFill>
                <a:latin typeface="BRNJFB+Arial"/>
                <a:cs typeface="BRNJFB+Arial"/>
              </a:rPr>
              <a:t>bude toto </a:t>
            </a:r>
            <a:r>
              <a:rPr sz="3200" kern="0" dirty="0">
                <a:solidFill>
                  <a:srgbClr val="000000"/>
                </a:solidFill>
                <a:latin typeface="JMIAGN+Arial"/>
                <a:cs typeface="JMIAGN+Arial"/>
              </a:rPr>
              <a:t>splácení rozděleno?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30 / 33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>
            <a:hlinkClick r:id="rId2"/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55725" y="548916"/>
            <a:ext cx="6585582" cy="662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Ilustrativní</a:t>
            </a:r>
            <a:r>
              <a:rPr sz="44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příklad </a:t>
            </a:r>
            <a:r>
              <a:rPr sz="4400" dirty="0">
                <a:solidFill>
                  <a:srgbClr val="000000"/>
                </a:solidFill>
                <a:latin typeface="BRNJFB+Arial"/>
                <a:cs typeface="BRNJFB+Arial"/>
              </a:rPr>
              <a:t>- </a:t>
            </a:r>
            <a:r>
              <a:rPr sz="4400" dirty="0">
                <a:solidFill>
                  <a:srgbClr val="000000"/>
                </a:solidFill>
                <a:latin typeface="JMIAGN+Arial"/>
                <a:cs typeface="JMIAGN+Arial"/>
              </a:rPr>
              <a:t>řešení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672908"/>
            <a:ext cx="8063818" cy="43950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•</a:t>
            </a:r>
            <a:r>
              <a:rPr sz="3200" spc="69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Využijeme</a:t>
            </a:r>
            <a:r>
              <a:rPr sz="32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program</a:t>
            </a:r>
            <a:r>
              <a:rPr sz="3200" spc="-5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 err="1">
                <a:latin typeface="BRNJFB+Arial"/>
                <a:cs typeface="BRNJFB+Arial"/>
              </a:rPr>
              <a:t>Exce</a:t>
            </a:r>
            <a:r>
              <a:rPr lang="cs-CZ" sz="3200" dirty="0">
                <a:latin typeface="BRNJFB+Arial"/>
                <a:cs typeface="BRNJFB+Arial"/>
              </a:rPr>
              <a:t>l </a:t>
            </a:r>
            <a:r>
              <a:rPr sz="3200" spc="-883" dirty="0">
                <a:solidFill>
                  <a:srgbClr val="009999"/>
                </a:solidFill>
                <a:latin typeface="BRNJFB+Arial"/>
                <a:cs typeface="BRNJFB+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3200" dirty="0">
                <a:solidFill>
                  <a:srgbClr val="000000"/>
                </a:solidFill>
                <a:latin typeface="BRNJFB+Arial"/>
                <a:cs typeface="BRNJFB+Arial"/>
              </a:rPr>
              <a:t>a jeho</a:t>
            </a:r>
          </a:p>
          <a:p>
            <a:pPr marL="342899" marR="0">
              <a:lnSpc>
                <a:spcPts val="3579"/>
              </a:lnSpc>
              <a:spcBef>
                <a:spcPts val="206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vestavěnou</a:t>
            </a:r>
            <a:r>
              <a:rPr sz="3200" spc="-4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funkci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Platba. V prvním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3200" spc="-3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konstantní</a:t>
            </a:r>
            <a:r>
              <a:rPr sz="3200" spc="-3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platbu rovnou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2 445,11</a:t>
            </a:r>
            <a:r>
              <a:rPr sz="32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Kč za měsíc</a:t>
            </a:r>
            <a:r>
              <a:rPr sz="3200" spc="-12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, v druhém</a:t>
            </a:r>
            <a:r>
              <a:rPr sz="3200" spc="-1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získáme</a:t>
            </a:r>
            <a:r>
              <a:rPr sz="32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platbu 7</a:t>
            </a:r>
            <a:r>
              <a:rPr sz="32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398,96 Kč za kvartál.</a:t>
            </a:r>
          </a:p>
          <a:p>
            <a:pPr marL="342899" marR="0">
              <a:lnSpc>
                <a:spcPts val="3579"/>
              </a:lnSpc>
              <a:spcBef>
                <a:spcPts val="263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Pokud</a:t>
            </a:r>
            <a:r>
              <a:rPr sz="3200" spc="-11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počítáme</a:t>
            </a:r>
            <a:r>
              <a:rPr sz="3200" spc="-1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i se službami</a:t>
            </a:r>
            <a:r>
              <a:rPr sz="3200" spc="-1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musíme</a:t>
            </a:r>
          </a:p>
          <a:p>
            <a:pPr marL="342899" marR="0">
              <a:lnSpc>
                <a:spcPts val="3579"/>
              </a:lnSpc>
              <a:spcBef>
                <a:spcPts val="21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navíc</a:t>
            </a:r>
            <a:r>
              <a:rPr sz="32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za 5 let zaplatit</a:t>
            </a:r>
            <a:r>
              <a:rPr sz="32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v prvním</a:t>
            </a:r>
            <a:r>
              <a:rPr sz="3200" spc="-2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</a:p>
          <a:p>
            <a:pPr marL="342899" marR="0">
              <a:lnSpc>
                <a:spcPts val="3582"/>
              </a:lnSpc>
              <a:spcBef>
                <a:spcPts val="258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58 706,54</a:t>
            </a:r>
            <a:r>
              <a:rPr sz="3200" spc="-17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Kč a v druhém</a:t>
            </a:r>
            <a:r>
              <a:rPr sz="32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případě</a:t>
            </a:r>
          </a:p>
          <a:p>
            <a:pPr marL="342899" marR="0">
              <a:lnSpc>
                <a:spcPts val="3579"/>
              </a:lnSpc>
              <a:spcBef>
                <a:spcPts val="212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59 979,1</a:t>
            </a:r>
            <a:r>
              <a:rPr sz="3200" spc="-1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Kč.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31 / 33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6033" y="628967"/>
            <a:ext cx="7844984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Ilustrativní</a:t>
            </a:r>
            <a:r>
              <a:rPr sz="3200" spc="-1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příklad</a:t>
            </a:r>
            <a:r>
              <a:rPr sz="3200" spc="-6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– graf měsíčních</a:t>
            </a:r>
            <a:r>
              <a:rPr sz="3200" spc="-35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splátek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29123" y="1635239"/>
            <a:ext cx="1029954" cy="1878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78"/>
              </a:lnSpc>
              <a:spcBef>
                <a:spcPts val="0"/>
              </a:spcBef>
              <a:spcAft>
                <a:spcPts val="0"/>
              </a:spcAft>
            </a:pPr>
            <a:r>
              <a:rPr sz="1050" b="1" spc="-43" dirty="0">
                <a:solidFill>
                  <a:srgbClr val="000000"/>
                </a:solidFill>
                <a:latin typeface="QNFVGQ+Arial Bold"/>
                <a:cs typeface="QNFVGQ+Arial Bold"/>
              </a:rPr>
              <a:t>Mě</a:t>
            </a:r>
            <a:r>
              <a:rPr sz="1050" b="1" spc="-30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050" b="1" spc="-77" dirty="0">
                <a:solidFill>
                  <a:srgbClr val="000000"/>
                </a:solidFill>
                <a:latin typeface="QNFVGQ+Arial Bold"/>
                <a:cs typeface="QNFVGQ+Arial Bold"/>
              </a:rPr>
              <a:t>sí</a:t>
            </a:r>
            <a:r>
              <a:rPr sz="1050" b="1" spc="-297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050" b="1" spc="-50" dirty="0">
                <a:solidFill>
                  <a:srgbClr val="000000"/>
                </a:solidFill>
                <a:latin typeface="QNFVGQ+Arial Bold"/>
                <a:cs typeface="QNFVGQ+Arial Bold"/>
              </a:rPr>
              <a:t>ční</a:t>
            </a:r>
            <a:r>
              <a:rPr sz="1050" b="1" spc="43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050" b="1" spc="-63" dirty="0">
                <a:solidFill>
                  <a:srgbClr val="000000"/>
                </a:solidFill>
                <a:latin typeface="QNFVGQ+Arial Bold"/>
                <a:cs typeface="QNFVGQ+Arial Bold"/>
              </a:rPr>
              <a:t>splátky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1946" y="2123641"/>
            <a:ext cx="677387" cy="35239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2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500,00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98"/>
              </a:lnSpc>
              <a:spcBef>
                <a:spcPts val="559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2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98"/>
              </a:lnSpc>
              <a:spcBef>
                <a:spcPts val="5591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1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500,00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98"/>
              </a:lnSpc>
              <a:spcBef>
                <a:spcPts val="567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1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82132" marR="0">
              <a:lnSpc>
                <a:spcPts val="998"/>
              </a:lnSpc>
              <a:spcBef>
                <a:spcPts val="5542"/>
              </a:spcBef>
              <a:spcAft>
                <a:spcPts val="0"/>
              </a:spcAft>
            </a:pP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500,00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97034" y="4118396"/>
            <a:ext cx="398515" cy="382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spc="-130" dirty="0">
                <a:solidFill>
                  <a:srgbClr val="000000"/>
                </a:solidFill>
                <a:latin typeface="JMIAGN+Arial"/>
                <a:cs typeface="JMIAGN+Arial"/>
              </a:rPr>
              <a:t>Úmor</a:t>
            </a:r>
          </a:p>
          <a:p>
            <a:pPr marL="0" marR="0">
              <a:lnSpc>
                <a:spcPts val="998"/>
              </a:lnSpc>
              <a:spcBef>
                <a:spcPts val="719"/>
              </a:spcBef>
              <a:spcAft>
                <a:spcPts val="0"/>
              </a:spcAft>
            </a:pPr>
            <a:r>
              <a:rPr sz="900" spc="-74" dirty="0">
                <a:solidFill>
                  <a:srgbClr val="000000"/>
                </a:solidFill>
                <a:latin typeface="JMIAGN+Arial"/>
                <a:cs typeface="JMIAGN+Arial"/>
              </a:rPr>
              <a:t>Úr</a:t>
            </a:r>
            <a:r>
              <a:rPr sz="900" spc="-263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35" dirty="0">
                <a:solidFill>
                  <a:srgbClr val="000000"/>
                </a:solidFill>
                <a:latin typeface="JMIAGN+Arial"/>
                <a:cs typeface="JMIAGN+Arial"/>
              </a:rPr>
              <a:t>ok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29217" y="6319354"/>
            <a:ext cx="185929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-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02921" y="6319354"/>
            <a:ext cx="269902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spc="-98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03983" y="6502768"/>
            <a:ext cx="208397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1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59810" y="6502768"/>
            <a:ext cx="208397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3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324458" y="6502768"/>
            <a:ext cx="208397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5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80346" y="6502768"/>
            <a:ext cx="208397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7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45238" y="6502768"/>
            <a:ext cx="208397" cy="164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9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073748" y="6502768"/>
            <a:ext cx="6502404" cy="31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9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11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13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15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17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19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21</a:t>
            </a:r>
            <a:r>
              <a:rPr sz="900" spc="97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23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25</a:t>
            </a:r>
            <a:r>
              <a:rPr sz="900" spc="97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27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29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31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33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35</a:t>
            </a:r>
            <a:r>
              <a:rPr sz="900" spc="97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37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39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41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43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45</a:t>
            </a:r>
            <a:r>
              <a:rPr sz="900" spc="900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47</a:t>
            </a:r>
            <a:r>
              <a:rPr sz="900" spc="974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49</a:t>
            </a:r>
            <a:r>
              <a:rPr sz="900" spc="90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51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53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55</a:t>
            </a:r>
            <a:r>
              <a:rPr sz="900" spc="903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57</a:t>
            </a:r>
            <a:r>
              <a:rPr sz="900" spc="972" dirty="0">
                <a:solidFill>
                  <a:srgbClr val="000000"/>
                </a:solidFill>
                <a:latin typeface="BRNJFB+Arial"/>
                <a:cs typeface="BRNJFB+Arial"/>
              </a:rPr>
              <a:t> </a:t>
            </a: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59</a:t>
            </a:r>
          </a:p>
          <a:p>
            <a:pPr marL="2316261" marR="0">
              <a:lnSpc>
                <a:spcPts val="1000"/>
              </a:lnSpc>
              <a:spcBef>
                <a:spcPts val="198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32 / 33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25D1AD08-A99D-4C60-9A9F-2A64B4A0C218}"/>
              </a:ext>
            </a:extLst>
          </p:cNvPr>
          <p:cNvSpPr txBox="1"/>
          <p:nvPr/>
        </p:nvSpPr>
        <p:spPr>
          <a:xfrm>
            <a:off x="312579" y="148169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69950" y="628967"/>
            <a:ext cx="7963090" cy="4926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579"/>
              </a:lnSpc>
              <a:spcBef>
                <a:spcPts val="0"/>
              </a:spcBef>
              <a:spcAft>
                <a:spcPts val="0"/>
              </a:spcAft>
            </a:pP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Ilustrativní</a:t>
            </a:r>
            <a:r>
              <a:rPr sz="3200" spc="-19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příklad</a:t>
            </a:r>
            <a:r>
              <a:rPr sz="3200" spc="-26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– graf kvartálních</a:t>
            </a:r>
            <a:r>
              <a:rPr sz="3200" spc="-38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3200" dirty="0">
                <a:solidFill>
                  <a:srgbClr val="000000"/>
                </a:solidFill>
                <a:latin typeface="JMIAGN+Arial"/>
                <a:cs typeface="JMIAGN+Arial"/>
              </a:rPr>
              <a:t>splátek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092620" y="1625679"/>
            <a:ext cx="1112260" cy="1849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156"/>
              </a:lnSpc>
              <a:spcBef>
                <a:spcPts val="0"/>
              </a:spcBef>
              <a:spcAft>
                <a:spcPts val="0"/>
              </a:spcAft>
            </a:pPr>
            <a:r>
              <a:rPr sz="1050" b="1" spc="-50" dirty="0">
                <a:solidFill>
                  <a:srgbClr val="000000"/>
                </a:solidFill>
                <a:latin typeface="QNFVGQ+Arial Bold"/>
                <a:cs typeface="QNFVGQ+Arial Bold"/>
              </a:rPr>
              <a:t>Kvartální</a:t>
            </a:r>
            <a:r>
              <a:rPr sz="1050" b="1" spc="42" dirty="0">
                <a:solidFill>
                  <a:srgbClr val="000000"/>
                </a:solidFill>
                <a:latin typeface="QNFVGQ+Arial Bold"/>
                <a:cs typeface="QNFVGQ+Arial Bold"/>
              </a:rPr>
              <a:t> </a:t>
            </a:r>
            <a:r>
              <a:rPr sz="1050" b="1" spc="-63" dirty="0">
                <a:solidFill>
                  <a:srgbClr val="000000"/>
                </a:solidFill>
                <a:latin typeface="QNFVGQ+Arial Bold"/>
                <a:cs typeface="QNFVGQ+Arial Bold"/>
              </a:rPr>
              <a:t>splátky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91946" y="2097416"/>
            <a:ext cx="67738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8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1946" y="2606548"/>
            <a:ext cx="677387" cy="31946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7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302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6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2943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5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302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4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303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3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3029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2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  <a:p>
            <a:pPr marL="0" marR="0">
              <a:lnSpc>
                <a:spcPts val="978"/>
              </a:lnSpc>
              <a:spcBef>
                <a:spcPts val="2992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JMIAGN+Arial"/>
                <a:cs typeface="JMIAGN+Arial"/>
              </a:rPr>
              <a:t>1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52" dirty="0">
                <a:solidFill>
                  <a:srgbClr val="000000"/>
                </a:solidFill>
                <a:latin typeface="JMIAGN+Arial"/>
                <a:cs typeface="JMIAGN+Arial"/>
              </a:rPr>
              <a:t>000,00</a:t>
            </a:r>
            <a:r>
              <a:rPr sz="900" spc="-104" dirty="0">
                <a:solidFill>
                  <a:srgbClr val="000000"/>
                </a:solidFill>
                <a:latin typeface="JMIAGN+Arial"/>
                <a:cs typeface="JMIAGN+Arial"/>
              </a:rPr>
              <a:t> </a:t>
            </a:r>
            <a:r>
              <a:rPr sz="900" spc="-49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742280" y="4022932"/>
            <a:ext cx="449105" cy="3729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89" dirty="0">
                <a:solidFill>
                  <a:srgbClr val="000000"/>
                </a:solidFill>
                <a:latin typeface="JMIAGN+Arial"/>
                <a:cs typeface="JMIAGN+Arial"/>
              </a:rPr>
              <a:t>Řada2</a:t>
            </a:r>
          </a:p>
          <a:p>
            <a:pPr marL="0" marR="0">
              <a:lnSpc>
                <a:spcPts val="978"/>
              </a:lnSpc>
              <a:spcBef>
                <a:spcPts val="629"/>
              </a:spcBef>
              <a:spcAft>
                <a:spcPts val="0"/>
              </a:spcAft>
            </a:pPr>
            <a:r>
              <a:rPr sz="900" spc="-89" dirty="0">
                <a:solidFill>
                  <a:srgbClr val="000000"/>
                </a:solidFill>
                <a:latin typeface="JMIAGN+Arial"/>
                <a:cs typeface="JMIAGN+Arial"/>
              </a:rPr>
              <a:t>Řada1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29217" y="6147494"/>
            <a:ext cx="185929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-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02921" y="6147494"/>
            <a:ext cx="269902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98" dirty="0">
                <a:solidFill>
                  <a:srgbClr val="000000"/>
                </a:solidFill>
                <a:latin typeface="JMIAGN+Arial"/>
                <a:cs typeface="JMIAGN+Arial"/>
              </a:rPr>
              <a:t>Kč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03983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1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05823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2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607723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3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009867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2402520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5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804421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6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3206443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7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608343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8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010244" y="6324542"/>
            <a:ext cx="208397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dirty="0">
                <a:solidFill>
                  <a:srgbClr val="000000"/>
                </a:solidFill>
                <a:latin typeface="BRNJFB+Arial"/>
                <a:cs typeface="BRNJFB+Arial"/>
              </a:rPr>
              <a:t>9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385011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10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777664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11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179443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12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5581343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13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983487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14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6385388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15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6787166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16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180184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17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7582085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18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7983864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19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8386008" y="6324542"/>
            <a:ext cx="264395" cy="16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978"/>
              </a:lnSpc>
              <a:spcBef>
                <a:spcPts val="0"/>
              </a:spcBef>
              <a:spcAft>
                <a:spcPts val="0"/>
              </a:spcAft>
            </a:pPr>
            <a:r>
              <a:rPr sz="900" spc="-69" dirty="0">
                <a:solidFill>
                  <a:srgbClr val="000000"/>
                </a:solidFill>
                <a:latin typeface="BRNJFB+Arial"/>
                <a:cs typeface="BRNJFB+Arial"/>
              </a:rPr>
              <a:t>20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390009" y="6654749"/>
            <a:ext cx="516361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rgbClr val="000000"/>
                </a:solidFill>
                <a:latin typeface="LEUSRL+Calibri"/>
                <a:cs typeface="LEUSRL+Calibri"/>
              </a:rPr>
              <a:t>33 / 33</a:t>
            </a:r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B5158AC1-5D01-4204-9380-873D8E7C0C58}"/>
              </a:ext>
            </a:extLst>
          </p:cNvPr>
          <p:cNvSpPr txBox="1"/>
          <p:nvPr/>
        </p:nvSpPr>
        <p:spPr>
          <a:xfrm>
            <a:off x="312579" y="148169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Zdroj: Vlastní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E2066-A01A-4D1E-A9C1-19C1F1611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F5D929DD-1E8A-48A8-A713-AB9926981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ject 1">
            <a:extLst>
              <a:ext uri="{FF2B5EF4-FFF2-40B4-BE49-F238E27FC236}">
                <a16:creationId xmlns:a16="http://schemas.microsoft.com/office/drawing/2014/main" id="{8EFEE4C1-032A-4CF0-903C-3A3B3DC9D48E}"/>
              </a:ext>
            </a:extLst>
          </p:cNvPr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751CC01-7079-49B2-B6B1-2B0DE371FAB0}"/>
              </a:ext>
            </a:extLst>
          </p:cNvPr>
          <p:cNvSpPr txBox="1"/>
          <p:nvPr/>
        </p:nvSpPr>
        <p:spPr>
          <a:xfrm>
            <a:off x="1898269" y="548916"/>
            <a:ext cx="5498911" cy="628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92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4400" dirty="0">
                <a:solidFill>
                  <a:srgbClr val="000000"/>
                </a:solidFill>
                <a:latin typeface="BWQGGS+Arial"/>
                <a:cs typeface="BWQGGS+Arial"/>
              </a:rPr>
              <a:t>Použitá literatura</a:t>
            </a:r>
            <a:endParaRPr sz="44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197F6BFA-D6AC-477F-8C9A-B50B0EF9950F}"/>
              </a:ext>
            </a:extLst>
          </p:cNvPr>
          <p:cNvSpPr txBox="1"/>
          <p:nvPr/>
        </p:nvSpPr>
        <p:spPr>
          <a:xfrm>
            <a:off x="548640" y="1601426"/>
            <a:ext cx="8195986" cy="5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5750" marR="0" indent="-285750">
              <a:lnSpc>
                <a:spcPts val="224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000000"/>
              </a:solidFill>
              <a:latin typeface="BWQGGS+Arial"/>
              <a:cs typeface="BWQGGS+Arial"/>
            </a:endParaRPr>
          </a:p>
          <a:p>
            <a:pPr marL="0" marR="0">
              <a:lnSpc>
                <a:spcPts val="2241"/>
              </a:lnSpc>
              <a:spcBef>
                <a:spcPts val="0"/>
              </a:spcBef>
              <a:spcAft>
                <a:spcPts val="0"/>
              </a:spcAft>
            </a:pPr>
            <a:endParaRPr sz="1600" dirty="0">
              <a:solidFill>
                <a:srgbClr val="000000"/>
              </a:solidFill>
              <a:latin typeface="BWQGGS+Arial"/>
              <a:cs typeface="BWQGGS+Arial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474660E9-F295-4CFD-86C4-F23DEDF1B9D3}"/>
              </a:ext>
            </a:extLst>
          </p:cNvPr>
          <p:cNvSpPr txBox="1"/>
          <p:nvPr/>
        </p:nvSpPr>
        <p:spPr>
          <a:xfrm>
            <a:off x="548640" y="1601426"/>
            <a:ext cx="8195986" cy="4796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„Úrok,“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https://cs.wikipedia.org/w/index.php?title=%C3%9Arok&amp;oldid=21062498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Jitka Vachtová, Úročení, Finanční matematika, </a:t>
            </a:r>
            <a:r>
              <a:rPr lang="cs-CZ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https://www.finmat.cz/uroceni/</a:t>
            </a: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Portál Finex.cz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Co je to úrok a úroková míra?,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https://finex.cz/co-je-to-urok-a-urokova-mira-prectete-si-jake-existuji-druhy-uroku/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241"/>
              </a:lnSpc>
            </a:pPr>
            <a:endParaRPr lang="cs-C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CHVÁLOVÁ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, Jindra. </a:t>
            </a:r>
            <a:r>
              <a:rPr lang="cs-CZ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Minislovník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 ekonomických výrazů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(p) [online]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https://www.penize.cz/slovnik/pokladnicni-poukazka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Přispěvatelé Wikipedie, „Úvěr,“ </a:t>
            </a:r>
            <a:r>
              <a:rPr lang="cs-CZ" sz="2000" i="1" dirty="0">
                <a:latin typeface="Arial" panose="020B0604020202020204" pitchFamily="34" charset="0"/>
                <a:cs typeface="Arial" panose="020B0604020202020204" pitchFamily="34" charset="0"/>
              </a:rPr>
              <a:t>Wikipedie: Otevřená encyklopedie,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https://cs.wikipedia.org/w/index.php?title=%C3%9Av%C4%9Br&amp;oldid=22294168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241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847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1243</TotalTime>
  <Words>3064</Words>
  <Application>Microsoft Office PowerPoint</Application>
  <PresentationFormat>Předvádění na obrazovce (4:3)</PresentationFormat>
  <Paragraphs>435</Paragraphs>
  <Slides>34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49" baseType="lpstr">
      <vt:lpstr>SODOEL+Arial Italic</vt:lpstr>
      <vt:lpstr>VIAWTN+Arial Bold Italic</vt:lpstr>
      <vt:lpstr>Arial</vt:lpstr>
      <vt:lpstr>LEUSRL+Calibri</vt:lpstr>
      <vt:lpstr>BWQGGS+Arial</vt:lpstr>
      <vt:lpstr>JMIAGN+Arial</vt:lpstr>
      <vt:lpstr>OTJBSF+Arial Bold</vt:lpstr>
      <vt:lpstr>JLNDPS+Wingdings</vt:lpstr>
      <vt:lpstr>Calibri</vt:lpstr>
      <vt:lpstr>DNEFUR+Arial Bold Italic</vt:lpstr>
      <vt:lpstr>MIEAAB+Arial Italic</vt:lpstr>
      <vt:lpstr>BRNJFB+Arial</vt:lpstr>
      <vt:lpstr>Times New Roman</vt:lpstr>
      <vt:lpstr>QNFVGQ+Arial Bold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Chejl</dc:creator>
  <cp:lastModifiedBy>Viktor Chejlava</cp:lastModifiedBy>
  <cp:revision>7</cp:revision>
  <dcterms:modified xsi:type="dcterms:W3CDTF">2023-04-26T08:38:22Z</dcterms:modified>
</cp:coreProperties>
</file>