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0680700" cy="7556500"/>
  <p:notesSz cx="10680700" cy="75565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ELQPKE+Arial" panose="020B0604020202020204" charset="0"/>
      <p:regular r:id="rId30"/>
    </p:embeddedFont>
    <p:embeddedFont>
      <p:font typeface="OJLCVJ+Times New Roman" panose="020B0604020202020204" charset="0"/>
      <p:regular r:id="rId31"/>
    </p:embeddedFont>
    <p:embeddedFont>
      <p:font typeface="QJMTTE+Tahoma" panose="020B0604020202020204" charset="0"/>
      <p:regular r:id="rId32"/>
    </p:embeddedFont>
    <p:embeddedFont>
      <p:font typeface="SMDTLF+Wingdings" panose="020B0604020202020204" charset="2"/>
      <p:regular r:id="rId33"/>
    </p:embeddedFont>
    <p:embeddedFont>
      <p:font typeface="Times New Roman" panose="02020603050405020304" pitchFamily="18" charset="0"/>
      <p:regular r:id="rId34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98" d="100"/>
          <a:sy n="98" d="100"/>
        </p:scale>
        <p:origin x="1500" y="7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3/21/2023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4023068-24C1-9405-E12F-FF8102A0F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4303"/>
            <a:ext cx="10588933" cy="5956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1312" y="1827419"/>
            <a:ext cx="7520444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QJMTTE+Tahoma"/>
                <a:cs typeface="QJMTTE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QJMTTE+Tahoma"/>
                <a:cs typeface="QJMTTE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QJMTTE+Tahoma"/>
                <a:cs typeface="QJMTTE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QJMTTE+Tahoma"/>
                <a:cs typeface="QJMTTE+Tahoma"/>
              </a:rPr>
              <a:t>e</a:t>
            </a:r>
            <a:endParaRPr sz="4800" dirty="0">
              <a:solidFill>
                <a:srgbClr val="CCFFFF"/>
              </a:solidFill>
              <a:latin typeface="QJMTTE+Tahoma"/>
              <a:cs typeface="QJMTTE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0633" y="3891094"/>
            <a:ext cx="42943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ECFF"/>
                </a:solidFill>
                <a:latin typeface="QJMTTE+Tahoma"/>
                <a:cs typeface="QJMTTE+Tahoma"/>
              </a:rPr>
              <a:t>8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84129" y="4622597"/>
            <a:ext cx="7520445" cy="13821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4258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QJMTTE+Tahoma"/>
                <a:cs typeface="QJMTTE+Tahoma"/>
              </a:rPr>
              <a:t>Experimentální podpora výuky,</a:t>
            </a:r>
          </a:p>
          <a:p>
            <a:pPr marL="0" marR="0">
              <a:lnSpc>
                <a:spcPts val="4823"/>
              </a:lnSpc>
              <a:spcBef>
                <a:spcPts val="986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QJMTTE+Tahoma"/>
                <a:cs typeface="QJMTTE+Tahoma"/>
              </a:rPr>
              <a:t>metodika</a:t>
            </a:r>
            <a:r>
              <a:rPr sz="4000" spc="11" dirty="0">
                <a:solidFill>
                  <a:srgbClr val="FF0000"/>
                </a:solidFill>
                <a:latin typeface="QJMTTE+Tahoma"/>
                <a:cs typeface="QJMTTE+Tahoma"/>
              </a:rPr>
              <a:t> </a:t>
            </a:r>
            <a:r>
              <a:rPr sz="4000" dirty="0">
                <a:solidFill>
                  <a:srgbClr val="FF0000"/>
                </a:solidFill>
                <a:latin typeface="QJMTTE+Tahoma"/>
                <a:cs typeface="QJMTTE+Tahoma"/>
              </a:rPr>
              <a:t>experimentální činnosti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 /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3408" y="484844"/>
            <a:ext cx="6960391" cy="1076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QJMTTE+Tahoma"/>
                <a:cs typeface="QJMTTE+Tahoma"/>
              </a:rPr>
              <a:t>Motto:</a:t>
            </a:r>
            <a:r>
              <a:rPr sz="4000" spc="-378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4200" baseline="5" dirty="0">
                <a:solidFill>
                  <a:srgbClr val="CCFFFF"/>
                </a:solidFill>
                <a:latin typeface="QJMTTE+Tahoma"/>
                <a:cs typeface="QJMTTE+Tahoma"/>
              </a:rPr>
              <a:t>BRUNER,</a:t>
            </a:r>
            <a:r>
              <a:rPr sz="4200" spc="-426" baseline="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4200" baseline="5" dirty="0">
                <a:solidFill>
                  <a:srgbClr val="CCFFFF"/>
                </a:solidFill>
                <a:latin typeface="QJMTTE+Tahoma"/>
                <a:cs typeface="QJMTTE+Tahoma"/>
              </a:rPr>
              <a:t>J.,S.,(1965):</a:t>
            </a:r>
            <a:r>
              <a:rPr sz="4200" spc="-428" baseline="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4200" baseline="5" dirty="0">
                <a:solidFill>
                  <a:srgbClr val="CCFFFF"/>
                </a:solidFill>
                <a:latin typeface="QJMTTE+Tahoma"/>
                <a:cs typeface="QJMTTE+Tahoma"/>
              </a:rPr>
              <a:t>Vzdělávací</a:t>
            </a:r>
          </a:p>
          <a:p>
            <a:pPr marL="99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proces;</a:t>
            </a:r>
            <a:r>
              <a:rPr sz="2800" spc="-22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SPN, Praha,</a:t>
            </a:r>
            <a:r>
              <a:rPr sz="2800" spc="12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1. vyd.,</a:t>
            </a:r>
            <a:r>
              <a:rPr sz="2800" spc="14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90 </a:t>
            </a:r>
            <a:r>
              <a:rPr sz="2800" spc="-19" dirty="0">
                <a:solidFill>
                  <a:srgbClr val="CCFFFF"/>
                </a:solidFill>
                <a:latin typeface="QJMTTE+Tahoma"/>
                <a:cs typeface="QJMTTE+Tahoma"/>
              </a:rPr>
              <a:t>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9520" y="2226468"/>
            <a:ext cx="8079139" cy="43071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„S nimi úzce souvisí to, co</a:t>
            </a:r>
            <a:r>
              <a:rPr sz="2800" spc="1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 možno nazvat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dramatizující</a:t>
            </a:r>
            <a:r>
              <a:rPr sz="2800" spc="25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prostředky.</a:t>
            </a:r>
            <a:r>
              <a:rPr sz="2800" spc="31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Historická novela,</a:t>
            </a:r>
            <a:r>
              <a:rPr sz="2800" spc="4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jež je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pravdivá</a:t>
            </a:r>
            <a:r>
              <a:rPr sz="2800" spc="6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pokud</a:t>
            </a:r>
            <a:r>
              <a:rPr sz="2800" spc="1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jde o její</a:t>
            </a:r>
            <a:r>
              <a:rPr sz="2800" spc="-4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předmět,</a:t>
            </a:r>
            <a:r>
              <a:rPr sz="2800" spc="1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přírodovědný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film,</a:t>
            </a:r>
            <a:r>
              <a:rPr sz="2800" spc="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dramatizující boj</a:t>
            </a:r>
            <a:r>
              <a:rPr sz="2800" spc="1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druhů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 jeho</a:t>
            </a:r>
            <a:r>
              <a:rPr sz="2800" spc="-2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navyklém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prostředí,</a:t>
            </a:r>
            <a:r>
              <a:rPr sz="2800" spc="1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názorný</a:t>
            </a:r>
            <a:r>
              <a:rPr sz="2800" spc="52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výklad</a:t>
            </a:r>
            <a:r>
              <a:rPr sz="2800" spc="44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experimentu</a:t>
            </a:r>
            <a:r>
              <a:rPr sz="2800" spc="26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provedený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osobností</a:t>
            </a:r>
            <a:r>
              <a:rPr sz="2800" spc="24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s dramatizační</a:t>
            </a:r>
            <a:r>
              <a:rPr sz="2800" spc="23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schopností,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ukázka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velikosti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státníka</a:t>
            </a:r>
            <a:r>
              <a:rPr sz="2800" spc="3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Winstona Churchilla</a:t>
            </a:r>
            <a:r>
              <a:rPr sz="2800" spc="3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– </a:t>
            </a:r>
            <a:r>
              <a:rPr sz="2800" spc="-14" dirty="0">
                <a:solidFill>
                  <a:srgbClr val="FFFFFF"/>
                </a:solidFill>
                <a:latin typeface="QJMTTE+Tahoma"/>
                <a:cs typeface="QJMTTE+Tahoma"/>
              </a:rPr>
              <a:t>to</a:t>
            </a:r>
            <a:r>
              <a:rPr sz="2800" spc="5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všechno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může mít</a:t>
            </a:r>
            <a:r>
              <a:rPr sz="2800" spc="-2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dramatický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účinek na studenty,</a:t>
            </a:r>
            <a:r>
              <a:rPr sz="2800" spc="4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které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vedeme,</a:t>
            </a:r>
            <a:r>
              <a:rPr sz="2800" spc="-2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aby</a:t>
            </a:r>
            <a:r>
              <a:rPr sz="2800" spc="2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se co</a:t>
            </a:r>
            <a:r>
              <a:rPr sz="2800" spc="1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nejvíce</a:t>
            </a:r>
            <a:r>
              <a:rPr sz="2800" spc="3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přiblížili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pochopení</a:t>
            </a:r>
            <a:r>
              <a:rPr sz="2800" spc="23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jevu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nebo pojmu.“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2 / 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1471" y="718023"/>
            <a:ext cx="496062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QJMTTE+Tahoma"/>
                <a:cs typeface="QJMTTE+Tahoma"/>
              </a:rPr>
              <a:t>Chemický experiment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1932" y="1803300"/>
            <a:ext cx="8447143" cy="355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9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2850" spc="807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Jeden z významných prostředků</a:t>
            </a:r>
            <a:r>
              <a:rPr sz="2400" spc="-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přírodovědného</a:t>
            </a:r>
            <a:r>
              <a:rPr sz="2400" spc="-3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poznávání</a:t>
            </a:r>
          </a:p>
          <a:p>
            <a:pPr marL="342985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(metodologický</a:t>
            </a:r>
            <a:r>
              <a:rPr sz="2400" spc="-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nástroj</a:t>
            </a:r>
            <a:r>
              <a:rPr sz="2400" spc="-1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poznávání)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2850" baseline="-15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2850" spc="569" baseline="-15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Experiment</a:t>
            </a:r>
            <a:r>
              <a:rPr sz="2400" spc="-1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je metoda: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a)</a:t>
            </a:r>
            <a:r>
              <a:rPr sz="1900" spc="1736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vědeckého</a:t>
            </a:r>
            <a:r>
              <a:rPr sz="2400" spc="-14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poznávání</a:t>
            </a:r>
            <a:r>
              <a:rPr sz="2400" spc="-31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(systém</a:t>
            </a:r>
            <a:r>
              <a:rPr sz="2400" spc="20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objevování poznatků)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,</a:t>
            </a:r>
            <a:r>
              <a:rPr sz="2400" spc="-3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při</a:t>
            </a:r>
          </a:p>
          <a:p>
            <a:pPr marL="51517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níž</a:t>
            </a:r>
            <a:r>
              <a:rPr sz="2400" spc="-2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QJMTTE+Tahoma"/>
                <a:cs typeface="QJMTTE+Tahoma"/>
              </a:rPr>
              <a:t>se</a:t>
            </a:r>
            <a:r>
              <a:rPr sz="2400" spc="4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zkoumají</a:t>
            </a:r>
            <a:r>
              <a:rPr sz="2400" spc="-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spc="14" dirty="0">
                <a:solidFill>
                  <a:srgbClr val="FFFFFF"/>
                </a:solidFill>
                <a:latin typeface="QJMTTE+Tahoma"/>
                <a:cs typeface="QJMTTE+Tahoma"/>
              </a:rPr>
              <a:t>za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 kontrolovaných</a:t>
            </a:r>
            <a:r>
              <a:rPr sz="2400" spc="-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a řízených podmínek</a:t>
            </a:r>
          </a:p>
          <a:p>
            <a:pPr marL="51517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jevy</a:t>
            </a:r>
            <a:r>
              <a:rPr sz="2400" spc="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reálného</a:t>
            </a:r>
            <a:r>
              <a:rPr sz="2400" spc="-1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světa – vědecký</a:t>
            </a:r>
            <a:r>
              <a:rPr sz="24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experiment (Bílek,</a:t>
            </a:r>
            <a:r>
              <a:rPr sz="2400" spc="1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2011)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b)</a:t>
            </a:r>
            <a:r>
              <a:rPr sz="1900" spc="1674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„školního“</a:t>
            </a:r>
            <a:r>
              <a:rPr sz="2400" spc="-36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poznávání</a:t>
            </a:r>
            <a:r>
              <a:rPr sz="2400" spc="-31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(systém</a:t>
            </a:r>
            <a:r>
              <a:rPr sz="2400" spc="20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předávání poznatků)</a:t>
            </a:r>
            <a:r>
              <a:rPr sz="2400" spc="-43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– je</a:t>
            </a:r>
          </a:p>
          <a:p>
            <a:pPr marL="515179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prvkem didaktické</a:t>
            </a:r>
            <a:r>
              <a:rPr sz="2400" spc="-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rekonstrukce</a:t>
            </a:r>
            <a:r>
              <a:rPr sz="2400" spc="-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předávaných poznatků</a:t>
            </a:r>
          </a:p>
          <a:p>
            <a:pPr marL="515179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(pro</a:t>
            </a:r>
            <a:r>
              <a:rPr sz="2400" spc="-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učitele známých)</a:t>
            </a:r>
            <a:r>
              <a:rPr sz="2400" spc="-1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– školní experiment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1932" y="5387667"/>
            <a:ext cx="7399919" cy="12107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6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2850" spc="569" baseline="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Experiment</a:t>
            </a:r>
            <a:r>
              <a:rPr sz="2400" spc="-1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– kvalitativní,</a:t>
            </a:r>
            <a:r>
              <a:rPr sz="2400" spc="-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kvantitativní,</a:t>
            </a:r>
            <a:r>
              <a:rPr sz="2400" spc="-3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myšlenkový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2850" baseline="-31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2850" spc="569" baseline="-3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Funkce</a:t>
            </a:r>
            <a:r>
              <a:rPr sz="2400" spc="-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školního</a:t>
            </a:r>
            <a:r>
              <a:rPr sz="2400" spc="-1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experimentu</a:t>
            </a:r>
            <a:r>
              <a:rPr sz="2400" spc="-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–</a:t>
            </a:r>
            <a:r>
              <a:rPr sz="2400" spc="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motivační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,</a:t>
            </a:r>
            <a:r>
              <a:rPr sz="2400" spc="-1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objevná,</a:t>
            </a:r>
          </a:p>
          <a:p>
            <a:pPr marL="34298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ověřující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3 /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2619" y="785176"/>
            <a:ext cx="6371460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QJMTTE+Tahoma"/>
                <a:cs typeface="QJMTTE+Tahoma"/>
              </a:rPr>
              <a:t>Školní</a:t>
            </a:r>
            <a:r>
              <a:rPr sz="4000" spc="-49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QJMTTE+Tahoma"/>
                <a:cs typeface="QJMTTE+Tahoma"/>
              </a:rPr>
              <a:t>chemický experiment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12543" y="1658529"/>
            <a:ext cx="7880671" cy="38803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457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Má-li školní chemický experiment plnit funkci</a:t>
            </a:r>
          </a:p>
          <a:p>
            <a:pPr marL="34285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prostředku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poznávání: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názorný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přiměřený</a:t>
            </a:r>
            <a:r>
              <a:rPr sz="2800" spc="2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věku</a:t>
            </a:r>
            <a:r>
              <a:rPr sz="2800" spc="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žáků</a:t>
            </a:r>
            <a:r>
              <a:rPr sz="2800" spc="3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(jednoduchý,</a:t>
            </a:r>
            <a:r>
              <a:rPr sz="2800" spc="3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přehledný)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realizovaný</a:t>
            </a:r>
            <a:r>
              <a:rPr sz="2800" spc="52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s respektováním</a:t>
            </a:r>
            <a:r>
              <a:rPr sz="2800" spc="18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zásad</a:t>
            </a:r>
            <a:r>
              <a:rPr sz="2800" spc="40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bezpečnosti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naplňující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zásadu</a:t>
            </a:r>
            <a:r>
              <a:rPr sz="2800" spc="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odbornosti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se zabezpečením</a:t>
            </a:r>
            <a:r>
              <a:rPr sz="2800" spc="18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odpovídající viditelnosti</a:t>
            </a:r>
          </a:p>
          <a:p>
            <a:pPr marL="34285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experimentálních</a:t>
            </a:r>
            <a:r>
              <a:rPr sz="2800" spc="26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dat (změn)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2543" y="5584323"/>
            <a:ext cx="6381385" cy="1405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QJMTTE+Tahoma"/>
                <a:cs typeface="QJMTTE+Tahoma"/>
              </a:rPr>
              <a:t>po</a:t>
            </a:r>
            <a:r>
              <a:rPr sz="2800" spc="1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stránce obsahové</a:t>
            </a:r>
            <a:r>
              <a:rPr sz="2800" spc="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korespondující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</a:t>
            </a:r>
          </a:p>
          <a:p>
            <a:pPr marL="342854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prezentovaným</a:t>
            </a:r>
            <a:r>
              <a:rPr sz="2800" spc="4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učivem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apod.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4 /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5 / 23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C35A2EE-3632-5267-A594-69DF0068903A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90" y="6076292"/>
            <a:ext cx="8188647" cy="865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Přednáška</a:t>
            </a:r>
            <a:r>
              <a:rPr sz="2400" spc="-1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s prezentací</a:t>
            </a:r>
            <a:r>
              <a:rPr sz="2400" spc="-45" dirty="0">
                <a:solidFill>
                  <a:srgbClr val="FFFF00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detailu</a:t>
            </a:r>
            <a:r>
              <a:rPr sz="2400" spc="-52" dirty="0">
                <a:solidFill>
                  <a:srgbClr val="FFFF00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realizovaných</a:t>
            </a:r>
            <a:r>
              <a:rPr sz="2400" spc="-24" dirty="0">
                <a:solidFill>
                  <a:srgbClr val="FFFF00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experimentů</a:t>
            </a:r>
          </a:p>
          <a:p>
            <a:pPr marL="0" marR="0">
              <a:lnSpc>
                <a:spcPts val="1767"/>
              </a:lnSpc>
              <a:spcBef>
                <a:spcPts val="12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(Zdroj</a:t>
            </a:r>
            <a:r>
              <a:rPr sz="1600" spc="1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obrázku: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BÍLEK, M.,</a:t>
            </a:r>
            <a:r>
              <a:rPr sz="1600" spc="1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(2007):</a:t>
            </a:r>
            <a:r>
              <a:rPr sz="1600" spc="-1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2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Vybrané</a:t>
            </a:r>
            <a:r>
              <a:rPr sz="1600" spc="5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aspekty vizualizace</a:t>
            </a:r>
            <a:r>
              <a:rPr sz="1600" spc="39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učiva přírodovědných předmětů;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spc="-5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MꝸV,</a:t>
            </a:r>
            <a:r>
              <a:rPr sz="1600" spc="3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Hradec Králové,</a:t>
            </a:r>
            <a:r>
              <a:rPr sz="1600" spc="1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1. vyd.,</a:t>
            </a:r>
            <a:r>
              <a:rPr sz="1600" spc="1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180</a:t>
            </a:r>
            <a:r>
              <a:rPr sz="1600" spc="1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s.)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6 /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04046" y="6586562"/>
            <a:ext cx="252068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40029"/>
                </a:solidFill>
                <a:latin typeface="OJLCVJ+Times New Roman"/>
                <a:cs typeface="OJLCVJ+Times New Roman"/>
              </a:rPr>
              <a:t>Foto: Richard</a:t>
            </a:r>
            <a:r>
              <a:rPr sz="2400" spc="-26" dirty="0">
                <a:solidFill>
                  <a:srgbClr val="140029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140029"/>
                </a:solidFill>
                <a:latin typeface="OJLCVJ+Times New Roman"/>
                <a:cs typeface="OJLCVJ+Times New Roman"/>
              </a:rPr>
              <a:t>Brun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7 / 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9348" y="649587"/>
            <a:ext cx="9094531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Základní</a:t>
            </a:r>
            <a:r>
              <a:rPr sz="3600" spc="3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funkce experimentu</a:t>
            </a:r>
            <a:r>
              <a:rPr sz="3600" spc="3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(1)</a:t>
            </a:r>
            <a:r>
              <a:rPr sz="3600" spc="-21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-</a:t>
            </a:r>
            <a:r>
              <a:rPr sz="3600" spc="1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motivační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7968" y="1874914"/>
            <a:ext cx="8277535" cy="3283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Motivace</a:t>
            </a:r>
            <a:r>
              <a:rPr sz="2800" spc="30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 krátká</a:t>
            </a:r>
            <a:r>
              <a:rPr sz="2800" spc="3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epizoda</a:t>
            </a:r>
            <a:r>
              <a:rPr sz="2800" spc="3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 hodině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(zpravidla</a:t>
            </a:r>
            <a:r>
              <a:rPr sz="2800" spc="3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10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sec</a:t>
            </a:r>
            <a:r>
              <a:rPr sz="2800" spc="2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-16" dirty="0">
                <a:solidFill>
                  <a:srgbClr val="FFFFFF"/>
                </a:solidFill>
                <a:latin typeface="QJMTTE+Tahoma"/>
                <a:cs typeface="QJMTTE+Tahoma"/>
              </a:rPr>
              <a:t>až</a:t>
            </a:r>
            <a:r>
              <a:rPr sz="2800" spc="2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3 minuty)</a:t>
            </a:r>
          </a:p>
          <a:p>
            <a:pPr marL="11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19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-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Realizace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vlastní motivace: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QJMTTE+Tahoma"/>
                <a:cs typeface="QJMTTE+Tahoma"/>
              </a:rPr>
              <a:t>1)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Uvedení předpokladů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 podmínek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0000"/>
                </a:solidFill>
                <a:latin typeface="QJMTTE+Tahoma"/>
                <a:cs typeface="QJMTTE+Tahoma"/>
              </a:rPr>
              <a:t>(potřeba,signál)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spc="-19" dirty="0">
                <a:solidFill>
                  <a:srgbClr val="FFFFFF"/>
                </a:solidFill>
                <a:latin typeface="QJMTTE+Tahoma"/>
                <a:cs typeface="QJMTTE+Tahoma"/>
              </a:rPr>
              <a:t>2)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Problémová</a:t>
            </a:r>
            <a:r>
              <a:rPr sz="2800" spc="3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otázka</a:t>
            </a:r>
            <a:r>
              <a:rPr sz="2800" dirty="0">
                <a:solidFill>
                  <a:srgbClr val="FF0000"/>
                </a:solidFill>
                <a:latin typeface="QJMTTE+Tahoma"/>
                <a:cs typeface="QJMTTE+Tahoma"/>
              </a:rPr>
              <a:t>(odezva)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….</a:t>
            </a:r>
            <a:r>
              <a:rPr sz="2800" spc="6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JMTTE+Tahoma"/>
                <a:cs typeface="QJMTTE+Tahoma"/>
              </a:rPr>
              <a:t>3)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Odpověď na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problémovou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otázku</a:t>
            </a:r>
            <a:r>
              <a:rPr sz="2800" spc="4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0000"/>
                </a:solidFill>
                <a:latin typeface="QJMTTE+Tahoma"/>
                <a:cs typeface="QJMTTE+Tahoma"/>
              </a:rPr>
              <a:t>(zpevnění)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(na</a:t>
            </a:r>
            <a:r>
              <a:rPr sz="2800" spc="3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závěr</a:t>
            </a:r>
            <a:r>
              <a:rPr sz="2800" spc="1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výkladu)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7979" y="5203222"/>
            <a:ext cx="7981367" cy="893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Experiment realizujeme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 rámci bodu</a:t>
            </a:r>
            <a:r>
              <a:rPr sz="2800" spc="-1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JMTTE+Tahoma"/>
                <a:cs typeface="QJMTTE+Tahoma"/>
              </a:rPr>
              <a:t>1;</a:t>
            </a:r>
            <a:r>
              <a:rPr sz="2800" spc="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(bez</a:t>
            </a:r>
          </a:p>
          <a:p>
            <a:pPr marL="342944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vysvětlení);</a:t>
            </a:r>
            <a:r>
              <a:rPr sz="2800" spc="1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v</a:t>
            </a:r>
            <a:r>
              <a:rPr sz="2800" spc="23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průběhu výuky</a:t>
            </a:r>
            <a:r>
              <a:rPr sz="2800" spc="54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dojde</a:t>
            </a:r>
            <a:r>
              <a:rPr sz="2800" spc="30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k zobecnění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8 /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8761" y="773040"/>
            <a:ext cx="8363619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QJMTTE+Tahoma"/>
                <a:cs typeface="QJMTTE+Tahoma"/>
              </a:rPr>
              <a:t>Vlastní realizace</a:t>
            </a:r>
            <a:r>
              <a:rPr sz="3600" spc="40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QJMTTE+Tahoma"/>
                <a:cs typeface="QJMTTE+Tahoma"/>
              </a:rPr>
              <a:t>motivace experimentem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88661" y="1658529"/>
            <a:ext cx="7759783" cy="3368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9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Jako</a:t>
            </a:r>
            <a:r>
              <a:rPr sz="2800" spc="1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motivující se jeví: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1.</a:t>
            </a:r>
            <a:r>
              <a:rPr sz="2250" spc="1432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Jednoduché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pokusy,</a:t>
            </a:r>
            <a:r>
              <a:rPr sz="2800" spc="4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které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JMTTE+Tahoma"/>
                <a:cs typeface="QJMTTE+Tahoma"/>
              </a:rPr>
              <a:t>si</a:t>
            </a:r>
            <a:r>
              <a:rPr sz="2800" spc="1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může žák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doma</a:t>
            </a:r>
          </a:p>
          <a:p>
            <a:pPr marL="515197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ověřit či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zopakovat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2.</a:t>
            </a:r>
            <a:r>
              <a:rPr sz="2250" spc="1432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Pokusy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efektní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(významná</a:t>
            </a:r>
            <a:r>
              <a:rPr sz="2800" spc="3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změna barevnosti,</a:t>
            </a:r>
          </a:p>
          <a:p>
            <a:pPr marL="51519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teploty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nebo explozivní</a:t>
            </a:r>
            <a:r>
              <a:rPr sz="2800" spc="5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průběh)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3.</a:t>
            </a:r>
            <a:r>
              <a:rPr sz="2250" spc="1432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Pokusy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 aplikativním</a:t>
            </a:r>
            <a:r>
              <a:rPr sz="2800" spc="4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charakterem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4.</a:t>
            </a:r>
            <a:r>
              <a:rPr sz="2250" spc="1432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Experimenty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historické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8661" y="5072142"/>
            <a:ext cx="7563997" cy="978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5.</a:t>
            </a:r>
            <a:r>
              <a:rPr sz="2250" spc="1432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Pokusy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interpretovatelné</a:t>
            </a:r>
            <a:r>
              <a:rPr sz="2800" spc="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jako „problémové“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QJMTTE+Tahoma"/>
                <a:cs typeface="QJMTTE+Tahoma"/>
              </a:rPr>
              <a:t>6.</a:t>
            </a:r>
            <a:r>
              <a:rPr sz="2250" spc="1432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Přírodovědná</a:t>
            </a:r>
            <a:r>
              <a:rPr sz="2800" spc="3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paradoxa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9 / 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7968" y="545914"/>
            <a:ext cx="7508433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Použití</a:t>
            </a:r>
            <a:r>
              <a:rPr sz="2800" spc="24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Freeware</a:t>
            </a:r>
            <a:r>
              <a:rPr sz="2800" spc="31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VirtualDub</a:t>
            </a:r>
            <a:r>
              <a:rPr sz="2800" spc="42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-</a:t>
            </a:r>
            <a:r>
              <a:rPr sz="2800" spc="876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CCFFFF"/>
                </a:solidFill>
                <a:latin typeface="QJMTTE+Tahoma"/>
                <a:cs typeface="QJMTTE+Tahoma"/>
              </a:rPr>
              <a:t>hoření BENZÍNU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406885" y="6146391"/>
            <a:ext cx="250545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Foto Roman</a:t>
            </a:r>
            <a:r>
              <a:rPr sz="2400" spc="29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Hásek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10 / 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94308" y="1227067"/>
            <a:ext cx="3725543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QJMTTE+Tahoma"/>
                <a:cs typeface="QJMTTE+Tahoma"/>
              </a:rPr>
              <a:t>Pokusy</a:t>
            </a:r>
            <a:r>
              <a:rPr sz="4400" spc="-49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QJMTTE+Tahoma"/>
                <a:cs typeface="QJMTTE+Tahoma"/>
              </a:rPr>
              <a:t>efektní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8482" y="1900748"/>
            <a:ext cx="7820270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6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69" baseline="-2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Výbuch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vodíku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 plechovce,</a:t>
            </a:r>
            <a:r>
              <a:rPr sz="2800" spc="1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Blue</a:t>
            </a:r>
            <a:r>
              <a:rPr sz="2800" spc="3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Bottle,</a:t>
            </a:r>
            <a:r>
              <a:rPr sz="2800" spc="1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model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01301" y="2284797"/>
            <a:ext cx="7486052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hasícího</a:t>
            </a:r>
            <a:r>
              <a:rPr sz="2800" spc="4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přístroje,</a:t>
            </a:r>
            <a:r>
              <a:rPr sz="2800" spc="1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rozpustnost</a:t>
            </a:r>
            <a:r>
              <a:rPr sz="2800" spc="3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amoniaku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apod.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95512" y="6761654"/>
            <a:ext cx="3788675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Obrázky:</a:t>
            </a:r>
            <a:r>
              <a:rPr sz="1600" spc="2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Petra</a:t>
            </a:r>
            <a:r>
              <a:rPr sz="1600" spc="41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Radiměřská</a:t>
            </a:r>
            <a:r>
              <a:rPr sz="1600" spc="4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a Michal</a:t>
            </a:r>
            <a:r>
              <a:rPr sz="1600" spc="3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Blažek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11 / 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8828" y="721024"/>
            <a:ext cx="8763697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Základní</a:t>
            </a:r>
            <a:r>
              <a:rPr sz="3600" spc="3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funkce experimentu</a:t>
            </a:r>
            <a:r>
              <a:rPr sz="3600" spc="3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(2)</a:t>
            </a:r>
            <a:r>
              <a:rPr sz="3600" spc="-21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-</a:t>
            </a:r>
            <a:r>
              <a:rPr sz="3600" spc="1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objevná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6923" y="2306124"/>
            <a:ext cx="8228597" cy="3624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Žáci</a:t>
            </a:r>
            <a:r>
              <a:rPr sz="2800" spc="3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QJMTTE+Tahoma"/>
                <a:cs typeface="QJMTTE+Tahoma"/>
              </a:rPr>
              <a:t>se</a:t>
            </a:r>
            <a:r>
              <a:rPr sz="2800" spc="1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obohacují</a:t>
            </a:r>
            <a:r>
              <a:rPr sz="2800" spc="2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 nové poznatky</a:t>
            </a:r>
            <a:r>
              <a:rPr sz="2800" spc="5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(objevují,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zjišťují)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29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2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Žáci</a:t>
            </a:r>
            <a:r>
              <a:rPr sz="2800" spc="3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před</a:t>
            </a:r>
            <a:r>
              <a:rPr sz="2800" spc="1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pokusem</a:t>
            </a:r>
            <a:r>
              <a:rPr sz="2800" spc="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nemají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odpovídající představy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 zkoumaném</a:t>
            </a:r>
            <a:r>
              <a:rPr sz="2800" spc="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jevu –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zjišťující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(důkaz vlastností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Li,</a:t>
            </a:r>
            <a:r>
              <a:rPr sz="2800" spc="-2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Na,</a:t>
            </a:r>
            <a:r>
              <a:rPr sz="2800" spc="1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K..)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0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-1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Žáci</a:t>
            </a:r>
            <a:r>
              <a:rPr sz="2800" spc="89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před</a:t>
            </a:r>
            <a:r>
              <a:rPr sz="2800" spc="1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pokusem</a:t>
            </a:r>
            <a:r>
              <a:rPr sz="2800" spc="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mají odlišné představy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–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odporující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(hašení hořícího</a:t>
            </a:r>
            <a:r>
              <a:rPr sz="2800" spc="3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hořčíku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vodou)</a:t>
            </a:r>
          </a:p>
          <a:p>
            <a:pPr marL="342956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[PACHMANN,</a:t>
            </a:r>
            <a:r>
              <a:rPr sz="2800" spc="1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1981]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12 / 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779" y="773040"/>
            <a:ext cx="8852215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Základní</a:t>
            </a:r>
            <a:r>
              <a:rPr sz="3600" spc="3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funkce experimentu</a:t>
            </a:r>
            <a:r>
              <a:rPr sz="3600" spc="3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(3)</a:t>
            </a:r>
            <a:r>
              <a:rPr sz="3600" spc="-21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-</a:t>
            </a:r>
            <a:r>
              <a:rPr sz="3600" spc="15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ověřující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6764" y="2018156"/>
            <a:ext cx="6039870" cy="52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850" baseline="38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850" spc="158" baseline="3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Žáci</a:t>
            </a:r>
            <a:r>
              <a:rPr sz="3200" spc="10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před</a:t>
            </a:r>
            <a:r>
              <a:rPr sz="3200" spc="-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pokusem mají určité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76764" y="2505729"/>
            <a:ext cx="7737185" cy="3065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796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představy –</a:t>
            </a:r>
            <a:r>
              <a:rPr sz="3200" spc="-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spc="28" dirty="0">
                <a:solidFill>
                  <a:srgbClr val="FFFFFF"/>
                </a:solidFill>
                <a:latin typeface="QJMTTE+Tahoma"/>
                <a:cs typeface="QJMTTE+Tahoma"/>
              </a:rPr>
              <a:t>je</a:t>
            </a:r>
            <a:r>
              <a:rPr sz="3200" spc="-5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třeba</a:t>
            </a:r>
            <a:r>
              <a:rPr sz="3200" spc="-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spc="28" dirty="0">
                <a:solidFill>
                  <a:srgbClr val="FFFFFF"/>
                </a:solidFill>
                <a:latin typeface="QJMTTE+Tahoma"/>
                <a:cs typeface="QJMTTE+Tahoma"/>
              </a:rPr>
              <a:t>je</a:t>
            </a:r>
            <a:r>
              <a:rPr sz="3200" spc="-5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konkretizovat,</a:t>
            </a:r>
          </a:p>
          <a:p>
            <a:pPr marL="342796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myšlenkově zpřístupnit</a:t>
            </a:r>
            <a:r>
              <a:rPr sz="3200" spc="-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obtížnější partie;</a:t>
            </a:r>
          </a:p>
          <a:p>
            <a:pPr marL="0" marR="0">
              <a:lnSpc>
                <a:spcPts val="3867"/>
              </a:lnSpc>
              <a:spcBef>
                <a:spcPts val="739"/>
              </a:spcBef>
              <a:spcAft>
                <a:spcPts val="0"/>
              </a:spcAft>
            </a:pPr>
            <a:r>
              <a:rPr sz="3850" baseline="-4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850" spc="-167" baseline="-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QJMTTE+Tahoma"/>
                <a:cs typeface="QJMTTE+Tahoma"/>
              </a:rPr>
              <a:t>Ověřující (dokládající)</a:t>
            </a:r>
            <a:r>
              <a:rPr sz="3200" spc="16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00"/>
                </a:solidFill>
                <a:latin typeface="QJMTTE+Tahoma"/>
                <a:cs typeface="QJMTTE+Tahoma"/>
              </a:rPr>
              <a:t>experiment</a:t>
            </a:r>
          </a:p>
          <a:p>
            <a:pPr marL="342796" marR="0">
              <a:lnSpc>
                <a:spcPts val="3840"/>
              </a:lnSpc>
              <a:spcBef>
                <a:spcPts val="5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(syntéza</a:t>
            </a:r>
            <a:r>
              <a:rPr sz="3200" spc="1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vodíku s kyslíkem</a:t>
            </a:r>
            <a:r>
              <a:rPr sz="32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spc="10" dirty="0">
                <a:solidFill>
                  <a:srgbClr val="FFFFFF"/>
                </a:solidFill>
                <a:latin typeface="QJMTTE+Tahoma"/>
                <a:cs typeface="QJMTTE+Tahoma"/>
              </a:rPr>
              <a:t>na</a:t>
            </a:r>
            <a:r>
              <a:rPr sz="3200" spc="-3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vodu,</a:t>
            </a:r>
          </a:p>
          <a:p>
            <a:pPr marL="342796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důkaz</a:t>
            </a:r>
            <a:r>
              <a:rPr sz="3200" spc="-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difúze vodíku průlinčitou</a:t>
            </a:r>
            <a:r>
              <a:rPr sz="3200" spc="3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nádobou</a:t>
            </a:r>
          </a:p>
          <a:p>
            <a:pPr marL="342796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FF"/>
                </a:solidFill>
                <a:latin typeface="QJMTTE+Tahoma"/>
                <a:cs typeface="QJMTTE+Tahoma"/>
              </a:rPr>
              <a:t>apod.)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13 / 23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53808" y="668734"/>
            <a:ext cx="2282680" cy="12379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Zdroj obrázku: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2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FELDT,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spc="-7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V.,</a:t>
            </a:r>
            <a:r>
              <a:rPr sz="1600" spc="3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6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V.,</a:t>
            </a:r>
            <a:r>
              <a:rPr sz="1600" spc="6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(1953):</a:t>
            </a:r>
            <a:r>
              <a:rPr sz="1600" spc="-3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Technika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a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metodika</a:t>
            </a:r>
            <a:r>
              <a:rPr sz="1600" spc="4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pokusů</a:t>
            </a:r>
            <a:r>
              <a:rPr sz="1600" spc="-2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1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na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střední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škole;</a:t>
            </a:r>
            <a:r>
              <a:rPr sz="1600" spc="1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SPN, Praha,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1953,</a:t>
            </a:r>
            <a:r>
              <a:rPr sz="1600" spc="-4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1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1.</a:t>
            </a:r>
            <a:r>
              <a:rPr sz="1600" spc="-1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vyd.,</a:t>
            </a:r>
            <a:r>
              <a:rPr sz="1600" spc="1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2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211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14 / 23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85268" y="530524"/>
            <a:ext cx="1203956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Pórovitý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26255" y="530524"/>
            <a:ext cx="795335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válec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55762" y="530524"/>
            <a:ext cx="373028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je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085268" y="896343"/>
            <a:ext cx="3642348" cy="741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neprodyšně</a:t>
            </a:r>
            <a:r>
              <a:rPr sz="2400" spc="37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spojen</a:t>
            </a:r>
            <a:r>
              <a:rPr sz="2400" spc="35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</a:t>
            </a:r>
            <a:r>
              <a:rPr sz="2400" spc="41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trubicí</a:t>
            </a:r>
          </a:p>
          <a:p>
            <a:pPr marL="0" marR="0">
              <a:lnSpc>
                <a:spcPts val="2657"/>
              </a:lnSpc>
              <a:spcBef>
                <a:spcPts val="17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a</a:t>
            </a:r>
            <a:r>
              <a:rPr sz="2400" spc="157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dvouhrdlou</a:t>
            </a:r>
            <a:r>
              <a:rPr sz="2400" spc="153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nádobou</a:t>
            </a:r>
            <a:r>
              <a:rPr sz="2400" spc="155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085268" y="1627832"/>
            <a:ext cx="1423410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naplněnou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288966" y="1627832"/>
            <a:ext cx="1438866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obarvenou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85268" y="1993501"/>
            <a:ext cx="3643522" cy="2570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vodou.</a:t>
            </a:r>
            <a:r>
              <a:rPr sz="2400" spc="134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Pórovitý</a:t>
            </a:r>
            <a:r>
              <a:rPr sz="2400" spc="131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válec</a:t>
            </a:r>
            <a:r>
              <a:rPr sz="2400" spc="133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je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zaklopen</a:t>
            </a:r>
            <a:r>
              <a:rPr sz="2400" spc="33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kádinkou,</a:t>
            </a:r>
            <a:r>
              <a:rPr sz="2400" spc="34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pod</a:t>
            </a:r>
            <a:r>
              <a:rPr sz="2400" spc="31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níž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přivádíme</a:t>
            </a:r>
            <a:r>
              <a:rPr sz="2400" spc="69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vodík</a:t>
            </a:r>
            <a:r>
              <a:rPr sz="2400" spc="65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trubičkou.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</a:t>
            </a:r>
            <a:r>
              <a:rPr sz="2400" spc="33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nádoby</a:t>
            </a:r>
            <a:r>
              <a:rPr sz="2400" spc="125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začne</a:t>
            </a:r>
            <a:r>
              <a:rPr sz="2400" spc="32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trubičkou,</a:t>
            </a:r>
          </a:p>
          <a:p>
            <a:pPr marL="0" marR="0">
              <a:lnSpc>
                <a:spcPts val="2657"/>
              </a:lnSpc>
              <a:spcBef>
                <a:spcPts val="22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která</a:t>
            </a:r>
            <a:r>
              <a:rPr sz="2400" spc="186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vede</a:t>
            </a:r>
            <a:r>
              <a:rPr sz="2400" spc="184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pod</a:t>
            </a:r>
            <a:r>
              <a:rPr sz="2400" spc="1871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hladinu</a:t>
            </a:r>
          </a:p>
          <a:p>
            <a:pPr marL="0" marR="0">
              <a:lnSpc>
                <a:spcPts val="2657"/>
              </a:lnSpc>
              <a:spcBef>
                <a:spcPts val="221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obarvené</a:t>
            </a:r>
            <a:r>
              <a:rPr sz="2400" spc="335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vody</a:t>
            </a:r>
            <a:r>
              <a:rPr sz="2400" spc="333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stříkat</a:t>
            </a:r>
          </a:p>
          <a:p>
            <a:pPr marL="0" marR="0">
              <a:lnSpc>
                <a:spcPts val="2657"/>
              </a:lnSpc>
              <a:spcBef>
                <a:spcPts val="172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kapalina.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85456" y="4569816"/>
            <a:ext cx="3524106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spc="-42" dirty="0">
                <a:solidFill>
                  <a:srgbClr val="FF0000"/>
                </a:solidFill>
                <a:latin typeface="OJLCVJ+Times New Roman"/>
                <a:cs typeface="OJLCVJ+Times New Roman"/>
              </a:rPr>
              <a:t>Vysvětlete</a:t>
            </a:r>
            <a:r>
              <a:rPr sz="4000" spc="24" dirty="0">
                <a:solidFill>
                  <a:srgbClr val="FF0000"/>
                </a:solidFill>
                <a:latin typeface="OJLCVJ+Times New Roman"/>
                <a:cs typeface="OJLCVJ+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OJLCVJ+Times New Roman"/>
                <a:cs typeface="OJLCVJ+Times New Roman"/>
              </a:rPr>
              <a:t>proč?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252929" y="5565378"/>
            <a:ext cx="3375183" cy="750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Zdroj obrázku: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2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FELDT,</a:t>
            </a:r>
            <a:r>
              <a:rPr sz="1600" spc="1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7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V.,</a:t>
            </a:r>
            <a:r>
              <a:rPr sz="1600" spc="3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7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V.,</a:t>
            </a:r>
            <a:r>
              <a:rPr sz="1600" spc="8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(1953):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spc="-1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Technika</a:t>
            </a:r>
            <a:r>
              <a:rPr sz="1600" spc="2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a metodika</a:t>
            </a:r>
            <a:r>
              <a:rPr sz="1600" spc="4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pokusů</a:t>
            </a:r>
            <a:r>
              <a:rPr sz="1600" spc="-2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na střední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škole; SPN, Praha, 1953, 1. vyd., </a:t>
            </a:r>
            <a:r>
              <a:rPr sz="1600" spc="-2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211</a:t>
            </a:r>
            <a:r>
              <a:rPr sz="1600" spc="2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15 / 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779" y="862783"/>
            <a:ext cx="8506708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Další klasifikace školního</a:t>
            </a:r>
            <a:r>
              <a:rPr sz="3600" spc="16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experimentu (1)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16371" y="1658529"/>
            <a:ext cx="6592425" cy="2173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69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Kvalitativní</a:t>
            </a:r>
            <a:r>
              <a:rPr sz="2800" spc="63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– sledujeme pouze</a:t>
            </a:r>
            <a:r>
              <a:rPr sz="2800" spc="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jevovou</a:t>
            </a:r>
          </a:p>
          <a:p>
            <a:pPr marL="3428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stránku</a:t>
            </a:r>
            <a:r>
              <a:rPr sz="2800" spc="5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experimentálních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změn (školní</a:t>
            </a:r>
          </a:p>
          <a:p>
            <a:pPr marL="3428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experimenty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jsou</a:t>
            </a:r>
            <a:r>
              <a:rPr sz="2800" spc="-1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 převážné</a:t>
            </a:r>
            <a:r>
              <a:rPr sz="2800" spc="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míře</a:t>
            </a:r>
          </a:p>
          <a:p>
            <a:pPr marL="3428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kvalitativního</a:t>
            </a:r>
            <a:r>
              <a:rPr sz="2800" spc="6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charakteru)</a:t>
            </a:r>
            <a:r>
              <a:rPr sz="2800" spc="7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-11" dirty="0">
                <a:solidFill>
                  <a:srgbClr val="FFFFFF"/>
                </a:solidFill>
                <a:latin typeface="QJMTTE+Tahoma"/>
                <a:cs typeface="QJMTTE+Tahoma"/>
              </a:rPr>
              <a:t>viz</a:t>
            </a:r>
            <a:r>
              <a:rPr sz="2800" spc="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rozklad</a:t>
            </a:r>
          </a:p>
          <a:p>
            <a:pPr marL="3428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uhličitanu amonného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40327" y="4196820"/>
            <a:ext cx="2035397" cy="1725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Zdroj obrázku: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Bílek,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M.,</a:t>
            </a:r>
            <a:r>
              <a:rPr sz="1600" spc="1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Rychtera,</a:t>
            </a:r>
            <a:r>
              <a:rPr sz="1600" spc="2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J.: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Chemie</a:t>
            </a:r>
            <a:r>
              <a:rPr sz="1600" spc="6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krok</a:t>
            </a:r>
            <a:r>
              <a:rPr sz="1600" spc="1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za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krokem.</a:t>
            </a:r>
            <a:r>
              <a:rPr sz="1600" spc="5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Učebnice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chemie</a:t>
            </a:r>
            <a:r>
              <a:rPr sz="1600" spc="61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pro 8.ročník</a:t>
            </a:r>
          </a:p>
          <a:p>
            <a:pPr marL="0" marR="0">
              <a:lnSpc>
                <a:spcPts val="1767"/>
              </a:lnSpc>
              <a:spcBef>
                <a:spcPts val="15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ZŠ. Moby</a:t>
            </a:r>
            <a:r>
              <a:rPr sz="1600" spc="1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Dick,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Praha,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1999,</a:t>
            </a:r>
            <a:r>
              <a:rPr sz="1600" spc="-4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200 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16 / 23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779" y="862783"/>
            <a:ext cx="8506708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Další klasifikace školního</a:t>
            </a:r>
            <a:r>
              <a:rPr sz="3600" spc="16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experimentu (2)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1504563"/>
            <a:ext cx="8136286" cy="1320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8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Kvantitativní</a:t>
            </a:r>
            <a:r>
              <a:rPr sz="2800" spc="47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– je takový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pokus,</a:t>
            </a:r>
            <a:r>
              <a:rPr sz="2800" spc="1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při</a:t>
            </a:r>
            <a:r>
              <a:rPr sz="2800" spc="-1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němž se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použije měření</a:t>
            </a:r>
            <a:r>
              <a:rPr sz="2800" spc="2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</a:t>
            </a:r>
            <a:r>
              <a:rPr sz="2800" spc="-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naměřené</a:t>
            </a:r>
            <a:r>
              <a:rPr sz="2800" spc="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hodnoty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jsou využity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vyvození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závěrů.</a:t>
            </a:r>
            <a:r>
              <a:rPr sz="2800" spc="4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Shodným</a:t>
            </a:r>
            <a:r>
              <a:rPr sz="2800" spc="1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znakem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03295" y="2784667"/>
            <a:ext cx="7774965" cy="17468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kvantitativně</a:t>
            </a:r>
            <a:r>
              <a:rPr sz="2800" spc="5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pojatého</a:t>
            </a:r>
            <a:r>
              <a:rPr sz="2800" spc="3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experimentu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 tedy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získání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alespoň</a:t>
            </a:r>
            <a:r>
              <a:rPr sz="2800" spc="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jedné číselné</a:t>
            </a:r>
            <a:r>
              <a:rPr sz="2800" spc="-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hodnoty, nebo celé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množiny hodnot poměrných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veličin,</a:t>
            </a:r>
            <a:r>
              <a:rPr sz="2800" spc="-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14" dirty="0">
                <a:solidFill>
                  <a:srgbClr val="FFFFFF"/>
                </a:solidFill>
                <a:latin typeface="QJMTTE+Tahoma"/>
                <a:cs typeface="QJMTTE+Tahoma"/>
              </a:rPr>
              <a:t>za</a:t>
            </a:r>
            <a:r>
              <a:rPr sz="2800" spc="-1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účelem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jejich</a:t>
            </a:r>
            <a:r>
              <a:rPr sz="2800" spc="-3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další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matematické</a:t>
            </a:r>
            <a:r>
              <a:rPr sz="2800" spc="3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interpretace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16561" y="4844480"/>
            <a:ext cx="2842108" cy="7502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Zdroj obrázku: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Beneš, </a:t>
            </a:r>
            <a:r>
              <a:rPr sz="1600" spc="-6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P.,</a:t>
            </a:r>
            <a:r>
              <a:rPr sz="1600" spc="7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Pumpr,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spc="-7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V.,</a:t>
            </a:r>
            <a:r>
              <a:rPr sz="1600" spc="8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Banýr,</a:t>
            </a:r>
            <a:r>
              <a:rPr sz="1600" spc="11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J.:</a:t>
            </a:r>
            <a:r>
              <a:rPr sz="1600" spc="26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Základy</a:t>
            </a:r>
            <a:r>
              <a:rPr sz="1600" spc="1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chemie</a:t>
            </a:r>
            <a:r>
              <a:rPr sz="1600" spc="61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1.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Fortuna, Praha,</a:t>
            </a:r>
            <a:r>
              <a:rPr sz="1600" spc="1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1993,</a:t>
            </a:r>
            <a:r>
              <a:rPr sz="1600" spc="-2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144</a:t>
            </a:r>
            <a:r>
              <a:rPr sz="1600" spc="1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17 / 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65731" y="862783"/>
            <a:ext cx="8506708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Další klasifikace školního</a:t>
            </a:r>
            <a:r>
              <a:rPr sz="3600" spc="16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QJMTTE+Tahoma"/>
                <a:cs typeface="QJMTTE+Tahoma"/>
              </a:rPr>
              <a:t>experimentu (3)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1504563"/>
            <a:ext cx="8284827" cy="533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18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Myšlenkový</a:t>
            </a:r>
            <a:r>
              <a:rPr sz="2800" spc="24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experiment</a:t>
            </a:r>
            <a:r>
              <a:rPr sz="2800" spc="20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– další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 důležitých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metodologických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nástrojů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7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Má vztah</a:t>
            </a:r>
            <a:r>
              <a:rPr sz="2800" spc="2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 reálnému experimentu,</a:t>
            </a:r>
            <a:r>
              <a:rPr sz="2800" spc="4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ale i k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složitému myšlenkovému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deduktivnímu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procesu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(proto charakteristický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pro vyšší věkové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kategorie</a:t>
            </a:r>
          </a:p>
          <a:p>
            <a:pPr marL="342969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žáků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– SŠ…)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2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3400" spc="170" baseline="-2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Proč?</a:t>
            </a:r>
            <a:r>
              <a:rPr sz="2800" spc="-2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– pracuje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abstrakcí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,</a:t>
            </a:r>
            <a:r>
              <a:rPr sz="2800" spc="3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čili</a:t>
            </a:r>
            <a:r>
              <a:rPr sz="2800" spc="3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 určitým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zjednodušeným</a:t>
            </a:r>
            <a:r>
              <a:rPr sz="2800" spc="-1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modelem</a:t>
            </a:r>
            <a:r>
              <a:rPr sz="2800" spc="-1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objektivní</a:t>
            </a:r>
            <a:r>
              <a:rPr sz="2800" spc="2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reality,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přeneseným</a:t>
            </a:r>
            <a:r>
              <a:rPr sz="2800" spc="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QJMTTE+Tahoma"/>
                <a:cs typeface="QJMTTE+Tahoma"/>
              </a:rPr>
              <a:t>do</a:t>
            </a:r>
            <a:r>
              <a:rPr sz="2800" spc="1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hlavy,</a:t>
            </a:r>
            <a:r>
              <a:rPr sz="2800" spc="4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tedy</a:t>
            </a:r>
            <a:r>
              <a:rPr sz="2800" spc="1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QJMTTE+Tahoma"/>
                <a:cs typeface="QJMTTE+Tahoma"/>
              </a:rPr>
              <a:t>do</a:t>
            </a:r>
            <a:r>
              <a:rPr sz="2800" spc="1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lidské</a:t>
            </a:r>
            <a:r>
              <a:rPr sz="2800" spc="3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myšlenkové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struktury,</a:t>
            </a:r>
            <a:r>
              <a:rPr sz="2800" spc="4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 s těmito</a:t>
            </a:r>
            <a:r>
              <a:rPr sz="2800" spc="-20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objekty značně</a:t>
            </a:r>
            <a:r>
              <a:rPr sz="2800" spc="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abstraktní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povahy</a:t>
            </a:r>
            <a:r>
              <a:rPr sz="2800" spc="23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pracuje</a:t>
            </a:r>
            <a:r>
              <a:rPr sz="2800" spc="1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myšlenkově,</a:t>
            </a:r>
            <a:r>
              <a:rPr sz="2800" spc="11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jakoby</a:t>
            </a:r>
            <a:r>
              <a:rPr sz="2800" spc="12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 reálnými</a:t>
            </a:r>
          </a:p>
          <a:p>
            <a:pPr marL="342969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objekty</a:t>
            </a:r>
            <a:r>
              <a:rPr sz="2800" spc="88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(Vedlich,</a:t>
            </a:r>
            <a:r>
              <a:rPr sz="2800" spc="1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2002)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18 / 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757" y="580865"/>
            <a:ext cx="7454915" cy="1017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6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CFFFF"/>
                </a:solidFill>
                <a:latin typeface="QJMTTE+Tahoma"/>
                <a:cs typeface="QJMTTE+Tahoma"/>
              </a:rPr>
              <a:t>Klasifikace</a:t>
            </a:r>
            <a:r>
              <a:rPr sz="3200" spc="40" dirty="0">
                <a:solidFill>
                  <a:srgbClr val="CCFFFF"/>
                </a:solidFill>
                <a:latin typeface="QJMTTE+Tahoma"/>
                <a:cs typeface="QJMTTE+Tahoma"/>
              </a:rPr>
              <a:t> </a:t>
            </a:r>
            <a:r>
              <a:rPr sz="3200" dirty="0">
                <a:solidFill>
                  <a:srgbClr val="CCFFFF"/>
                </a:solidFill>
                <a:latin typeface="QJMTTE+Tahoma"/>
                <a:cs typeface="QJMTTE+Tahoma"/>
              </a:rPr>
              <a:t>experimentů – metodologické</a:t>
            </a:r>
          </a:p>
          <a:p>
            <a:pPr marL="0" marR="0">
              <a:lnSpc>
                <a:spcPts val="3840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CCFFFF"/>
                </a:solidFill>
                <a:latin typeface="QJMTTE+Tahoma"/>
                <a:cs typeface="QJMTTE+Tahoma"/>
              </a:rPr>
              <a:t>hledisko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20308" y="1443583"/>
            <a:ext cx="3602091" cy="2381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1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2850" spc="568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Myšlenkový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1900" spc="1416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Příprava myšlenkového</a:t>
            </a:r>
          </a:p>
          <a:p>
            <a:pPr marL="342884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modelu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1900" spc="1416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Upřesnění pravidel</a:t>
            </a:r>
            <a:r>
              <a:rPr sz="2400" spc="-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a</a:t>
            </a:r>
          </a:p>
          <a:p>
            <a:pPr marL="342884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podmínek</a:t>
            </a:r>
            <a:r>
              <a:rPr sz="2400" spc="-2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idealizace</a:t>
            </a:r>
          </a:p>
          <a:p>
            <a:pPr marL="342884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modelu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33500" y="1731564"/>
            <a:ext cx="3532589" cy="201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850" baseline="-14" dirty="0">
                <a:solidFill>
                  <a:srgbClr val="CC99FF"/>
                </a:solidFill>
                <a:latin typeface="SMDTLF+Wingdings"/>
                <a:cs typeface="SMDTLF+Wingdings"/>
              </a:rPr>
              <a:t></a:t>
            </a:r>
            <a:r>
              <a:rPr sz="2850" spc="568" baseline="-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Reálný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(model,</a:t>
            </a:r>
            <a:r>
              <a:rPr sz="2400" spc="-1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obraz,</a:t>
            </a:r>
          </a:p>
          <a:p>
            <a:pPr marL="34289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symbol)</a:t>
            </a:r>
          </a:p>
          <a:p>
            <a:pPr marL="0" marR="0">
              <a:lnSpc>
                <a:spcPts val="2896"/>
              </a:lnSpc>
              <a:spcBef>
                <a:spcPts val="50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1900" spc="1416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Stanovení cíle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1900" spc="1416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Technická a didaktická</a:t>
            </a:r>
          </a:p>
          <a:p>
            <a:pPr marL="34289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příprava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3500" y="3779881"/>
            <a:ext cx="2649119" cy="4060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1900" spc="1416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Vlastní realizace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320308" y="3918569"/>
            <a:ext cx="240982" cy="33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17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663192" y="3857568"/>
            <a:ext cx="1284699" cy="4060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Obměna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333500" y="4218774"/>
            <a:ext cx="3645812" cy="771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1900" spc="1416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Zpracování a</a:t>
            </a:r>
            <a:r>
              <a:rPr sz="2400" spc="-1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formulace</a:t>
            </a:r>
          </a:p>
          <a:p>
            <a:pPr marL="342895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závěrů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20308" y="4223387"/>
            <a:ext cx="3707415" cy="1210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884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představovaných</a:t>
            </a:r>
            <a:r>
              <a:rPr sz="2400" spc="-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situací</a:t>
            </a:r>
          </a:p>
          <a:p>
            <a:pPr marL="0" marR="0">
              <a:lnSpc>
                <a:spcPts val="2896"/>
              </a:lnSpc>
              <a:spcBef>
                <a:spcPts val="558"/>
              </a:spcBef>
              <a:spcAft>
                <a:spcPts val="0"/>
              </a:spcAft>
            </a:pPr>
            <a:r>
              <a:rPr sz="1900" dirty="0">
                <a:solidFill>
                  <a:srgbClr val="CC99FF"/>
                </a:solidFill>
                <a:latin typeface="QJMTTE+Tahoma"/>
                <a:cs typeface="QJMTTE+Tahoma"/>
              </a:rPr>
              <a:t>-</a:t>
            </a:r>
            <a:r>
              <a:rPr sz="1900" spc="1416" dirty="0">
                <a:solidFill>
                  <a:srgbClr val="CC99FF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Formulace závěrů</a:t>
            </a:r>
          </a:p>
          <a:p>
            <a:pPr marL="342884" marR="0">
              <a:lnSpc>
                <a:spcPts val="2878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FF"/>
                </a:solidFill>
                <a:latin typeface="QJMTTE+Tahoma"/>
                <a:cs typeface="QJMTTE+Tahoma"/>
              </a:rPr>
              <a:t>(matematický model)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676395" y="5023485"/>
            <a:ext cx="2811082" cy="1503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099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Nové</a:t>
            </a:r>
            <a:r>
              <a:rPr sz="2400" spc="-22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poznatky</a:t>
            </a:r>
            <a:r>
              <a:rPr sz="2400" spc="-30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spc="30" dirty="0">
                <a:solidFill>
                  <a:srgbClr val="FFFF00"/>
                </a:solidFill>
                <a:latin typeface="QJMTTE+Tahoma"/>
                <a:cs typeface="QJMTTE+Tahoma"/>
              </a:rPr>
              <a:t>na</a:t>
            </a:r>
          </a:p>
          <a:p>
            <a:pPr marL="0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základě pozorování,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experimentování</a:t>
            </a:r>
            <a:r>
              <a:rPr sz="2400" spc="-28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a</a:t>
            </a:r>
          </a:p>
          <a:p>
            <a:pPr marL="0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měření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605299" y="5466992"/>
            <a:ext cx="3190502" cy="1137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9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Nové poznatky</a:t>
            </a:r>
            <a:r>
              <a:rPr sz="2400" spc="-27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spc="30" dirty="0">
                <a:solidFill>
                  <a:srgbClr val="FFFF00"/>
                </a:solidFill>
                <a:latin typeface="QJMTTE+Tahoma"/>
                <a:cs typeface="QJMTTE+Tahoma"/>
              </a:rPr>
              <a:t>na</a:t>
            </a:r>
          </a:p>
          <a:p>
            <a:pPr marL="57893" marR="0">
              <a:lnSpc>
                <a:spcPts val="2879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základě</a:t>
            </a:r>
            <a:r>
              <a:rPr sz="2400" spc="-24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myšlenkových</a:t>
            </a:r>
          </a:p>
          <a:p>
            <a:pPr marL="57893" marR="0">
              <a:lnSpc>
                <a:spcPts val="288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QJMTTE+Tahoma"/>
                <a:cs typeface="QJMTTE+Tahoma"/>
              </a:rPr>
              <a:t>postupů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19 / 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0422" y="343076"/>
            <a:ext cx="6602795" cy="11386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QJMTTE+Tahoma"/>
                <a:cs typeface="QJMTTE+Tahoma"/>
              </a:rPr>
              <a:t>Rozvoj</a:t>
            </a:r>
            <a:r>
              <a:rPr sz="3600" spc="-16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QJMTTE+Tahoma"/>
                <a:cs typeface="QJMTTE+Tahoma"/>
              </a:rPr>
              <a:t>kompetencí pro</a:t>
            </a:r>
            <a:r>
              <a:rPr sz="3600" spc="22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QJMTTE+Tahoma"/>
                <a:cs typeface="QJMTTE+Tahoma"/>
              </a:rPr>
              <a:t>efektivní</a:t>
            </a:r>
          </a:p>
          <a:p>
            <a:pPr marL="0" marR="0">
              <a:lnSpc>
                <a:spcPts val="4320"/>
              </a:lnSpc>
              <a:spcBef>
                <a:spcPts val="5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QJMTTE+Tahoma"/>
                <a:cs typeface="QJMTTE+Tahoma"/>
              </a:rPr>
              <a:t>prezentaci</a:t>
            </a:r>
            <a:r>
              <a:rPr sz="3600" spc="36" dirty="0">
                <a:solidFill>
                  <a:srgbClr val="FFFF00"/>
                </a:solidFill>
                <a:latin typeface="QJMTTE+Tahoma"/>
                <a:cs typeface="QJMTTE+Tahoma"/>
              </a:rPr>
              <a:t> </a:t>
            </a:r>
            <a:r>
              <a:rPr sz="3600" dirty="0">
                <a:solidFill>
                  <a:srgbClr val="FFFF00"/>
                </a:solidFill>
                <a:latin typeface="QJMTTE+Tahoma"/>
                <a:cs typeface="QJMTTE+Tahoma"/>
              </a:rPr>
              <a:t>experimentu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5514" y="1550163"/>
            <a:ext cx="8276279" cy="50754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Má-li experiment plnit funkci</a:t>
            </a:r>
            <a:r>
              <a:rPr sz="2800" spc="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nástroje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poznávání,</a:t>
            </a:r>
            <a:r>
              <a:rPr sz="2800" spc="4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třeba dodržet</a:t>
            </a:r>
            <a:r>
              <a:rPr sz="2800" spc="3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uvedené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zjednodušené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schéma</a:t>
            </a:r>
            <a:r>
              <a:rPr sz="2800" spc="-2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jeho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realizace: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(1)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Formulace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cíle</a:t>
            </a:r>
            <a:r>
              <a:rPr sz="2800" spc="-18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(učitel)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(2)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Didaktická</a:t>
            </a:r>
            <a:r>
              <a:rPr sz="2800" spc="3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</a:t>
            </a:r>
            <a:r>
              <a:rPr sz="2800" spc="3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technická příprava</a:t>
            </a:r>
            <a:r>
              <a:rPr sz="2800" spc="61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(učitel se žáky)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(3)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Vlastní</a:t>
            </a:r>
            <a:r>
              <a:rPr sz="2800" spc="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realizace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(pozorování</a:t>
            </a:r>
            <a:r>
              <a:rPr sz="2800" spc="5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 zápis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experimentálních</a:t>
            </a:r>
            <a:r>
              <a:rPr sz="2800" spc="2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dat)</a:t>
            </a:r>
            <a:r>
              <a:rPr sz="2800" spc="37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(učitel se žáky)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(4)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Zpracování</a:t>
            </a:r>
            <a:r>
              <a:rPr sz="2800" spc="5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výsledků</a:t>
            </a:r>
            <a:r>
              <a:rPr sz="2800" spc="25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 formulování</a:t>
            </a:r>
            <a:r>
              <a:rPr sz="2800" spc="5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závěrů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(formulace výsledků</a:t>
            </a:r>
            <a:r>
              <a:rPr sz="2800" spc="5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pozorování</a:t>
            </a:r>
            <a:r>
              <a:rPr sz="2800" spc="52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a</a:t>
            </a:r>
            <a:r>
              <a:rPr sz="2800" spc="-2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jejich zobecnění,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konfrontace</a:t>
            </a:r>
            <a:r>
              <a:rPr sz="2800" spc="29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 počátečním</a:t>
            </a:r>
            <a:r>
              <a:rPr sz="2800" spc="16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QJMTTE+Tahoma"/>
                <a:cs typeface="QJMTTE+Tahoma"/>
              </a:rPr>
              <a:t>stavem)</a:t>
            </a:r>
            <a:r>
              <a:rPr sz="2800" spc="14" dirty="0">
                <a:solidFill>
                  <a:srgbClr val="FFFFFF"/>
                </a:solidFill>
                <a:latin typeface="QJMTTE+Tahoma"/>
                <a:cs typeface="QJMTTE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(žáci s podporou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QJMTTE+Tahoma"/>
                <a:cs typeface="QJMTTE+Tahoma"/>
              </a:rPr>
              <a:t>učitele)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20 / 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38" y="615654"/>
            <a:ext cx="6704060" cy="544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86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Hořící svíčka</a:t>
            </a:r>
            <a:r>
              <a:rPr sz="3600" spc="-13" dirty="0">
                <a:solidFill>
                  <a:srgbClr val="FFFF00"/>
                </a:solidFill>
                <a:latin typeface="OJLCVJ+Times New Roman"/>
                <a:cs typeface="OJLCVJ+Times New Roman"/>
              </a:rPr>
              <a:t> </a:t>
            </a:r>
            <a:r>
              <a:rPr sz="36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v uzavřeném prostoru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89737" y="2899916"/>
            <a:ext cx="3087362" cy="750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Zdroj obrázku: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Kolektiv</a:t>
            </a:r>
            <a:r>
              <a:rPr sz="1600" spc="1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UNESCO:</a:t>
            </a:r>
          </a:p>
          <a:p>
            <a:pPr marL="0" marR="0">
              <a:lnSpc>
                <a:spcPts val="1767"/>
              </a:lnSpc>
              <a:spcBef>
                <a:spcPts val="101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Základy</a:t>
            </a:r>
            <a:r>
              <a:rPr sz="1600" spc="1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přírodních</a:t>
            </a:r>
            <a:r>
              <a:rPr sz="1600" spc="12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věd</a:t>
            </a:r>
            <a:r>
              <a:rPr sz="1600" spc="18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v</a:t>
            </a:r>
            <a:r>
              <a:rPr sz="1600" spc="1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pokusech.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SPN, Praha 1971,</a:t>
            </a:r>
            <a:r>
              <a:rPr sz="1600" spc="-24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232</a:t>
            </a:r>
            <a:r>
              <a:rPr sz="1600" spc="1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s.,</a:t>
            </a:r>
            <a:r>
              <a:rPr sz="1600" spc="23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1. vyd.,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21 /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13611" y="846508"/>
            <a:ext cx="3399522" cy="1464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4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Hořící</a:t>
            </a:r>
            <a:r>
              <a:rPr sz="3200" spc="-27" dirty="0">
                <a:solidFill>
                  <a:srgbClr val="FFFF00"/>
                </a:solidFill>
                <a:latin typeface="OJLCVJ+Times New Roman"/>
                <a:cs typeface="OJLCVJ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svíčka</a:t>
            </a:r>
            <a:r>
              <a:rPr sz="3200" spc="-17" dirty="0">
                <a:solidFill>
                  <a:srgbClr val="FFFF00"/>
                </a:solidFill>
                <a:latin typeface="OJLCVJ+Times New Roman"/>
                <a:cs typeface="OJLCVJ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v</a:t>
            </a:r>
          </a:p>
          <a:p>
            <a:pPr marL="0" marR="0">
              <a:lnSpc>
                <a:spcPts val="3548"/>
              </a:lnSpc>
              <a:spcBef>
                <a:spcPts val="340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uzavřeném</a:t>
            </a:r>
            <a:r>
              <a:rPr sz="3200" spc="-27" dirty="0">
                <a:solidFill>
                  <a:srgbClr val="FFFF00"/>
                </a:solidFill>
                <a:latin typeface="OJLCVJ+Times New Roman"/>
                <a:cs typeface="OJLCVJ+Times New Roman"/>
              </a:rPr>
              <a:t> </a:t>
            </a:r>
            <a:r>
              <a:rPr sz="32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prostoru</a:t>
            </a:r>
          </a:p>
          <a:p>
            <a:pPr marL="0" marR="0">
              <a:lnSpc>
                <a:spcPts val="3548"/>
              </a:lnSpc>
              <a:spcBef>
                <a:spcPts val="292"/>
              </a:spcBef>
              <a:spcAft>
                <a:spcPts val="0"/>
              </a:spcAft>
            </a:pPr>
            <a:r>
              <a:rPr sz="3200" dirty="0">
                <a:solidFill>
                  <a:srgbClr val="FFFF00"/>
                </a:solidFill>
                <a:latin typeface="OJLCVJ+Times New Roman"/>
                <a:cs typeface="OJLCVJ+Times New Roman"/>
              </a:rPr>
              <a:t>(kvantitativně)?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13620" y="3116264"/>
            <a:ext cx="2857075" cy="262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Zdroj obrázku:</a:t>
            </a:r>
            <a:r>
              <a:rPr sz="1600" spc="17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Petra</a:t>
            </a:r>
            <a:r>
              <a:rPr sz="1600" spc="25" dirty="0">
                <a:solidFill>
                  <a:srgbClr val="FFFFFF"/>
                </a:solidFill>
                <a:latin typeface="OJLCVJ+Times New Roman"/>
                <a:cs typeface="OJLCVJ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JLCVJ+Times New Roman"/>
                <a:cs typeface="OJLCVJ+Times New Roman"/>
              </a:rPr>
              <a:t>Radiměřská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22 /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OJLCVJ+Times New Roman"/>
                <a:cs typeface="OJLCVJ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OJLCVJ+Times New Roman"/>
                <a:cs typeface="OJLCVJ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OJLCVJ+Times New Roman"/>
                <a:cs typeface="OJLCVJ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OJLCVJ+Times New Roman"/>
                <a:cs typeface="OJLCVJ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OJLCVJ+Times New Roman"/>
                <a:cs typeface="OJLCVJ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ELQPKE+Arial"/>
                <a:cs typeface="ELQPKE+Arial"/>
              </a:rPr>
              <a:t>23 / 23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0B56EAC-63BA-D2F3-6552-41E513A348DF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1197</Words>
  <Application>Microsoft Office PowerPoint</Application>
  <PresentationFormat>Vlastní</PresentationFormat>
  <Paragraphs>223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31" baseType="lpstr">
      <vt:lpstr>SMDTLF+Wingdings</vt:lpstr>
      <vt:lpstr>OJLCVJ+Times New Roman</vt:lpstr>
      <vt:lpstr>Times New Roman</vt:lpstr>
      <vt:lpstr>QJMTTE+Tahoma</vt:lpstr>
      <vt:lpstr>ELQPKE+Arial</vt:lpstr>
      <vt:lpstr>Calibri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Viktor Chejlava</cp:lastModifiedBy>
  <cp:revision>3</cp:revision>
  <dcterms:modified xsi:type="dcterms:W3CDTF">2023-03-21T09:09:09Z</dcterms:modified>
</cp:coreProperties>
</file>