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5"/>
  </p:notesMasterIdLst>
  <p:sldIdLst>
    <p:sldId id="256" r:id="rId2"/>
    <p:sldId id="257" r:id="rId3"/>
    <p:sldId id="281" r:id="rId4"/>
    <p:sldId id="258" r:id="rId5"/>
    <p:sldId id="259" r:id="rId6"/>
    <p:sldId id="261" r:id="rId7"/>
    <p:sldId id="262" r:id="rId8"/>
    <p:sldId id="263" r:id="rId9"/>
    <p:sldId id="265" r:id="rId10"/>
    <p:sldId id="266" r:id="rId11"/>
    <p:sldId id="269" r:id="rId12"/>
    <p:sldId id="272" r:id="rId13"/>
    <p:sldId id="273" r:id="rId14"/>
    <p:sldId id="274" r:id="rId15"/>
    <p:sldId id="278" r:id="rId16"/>
    <p:sldId id="282" r:id="rId17"/>
    <p:sldId id="280" r:id="rId18"/>
    <p:sldId id="285" r:id="rId19"/>
    <p:sldId id="286" r:id="rId20"/>
    <p:sldId id="287" r:id="rId21"/>
    <p:sldId id="288" r:id="rId22"/>
    <p:sldId id="290" r:id="rId23"/>
    <p:sldId id="279" r:id="rId24"/>
    <p:sldId id="293" r:id="rId25"/>
    <p:sldId id="296" r:id="rId26"/>
    <p:sldId id="299" r:id="rId27"/>
    <p:sldId id="365" r:id="rId28"/>
    <p:sldId id="366" r:id="rId29"/>
    <p:sldId id="300" r:id="rId30"/>
    <p:sldId id="301" r:id="rId31"/>
    <p:sldId id="303" r:id="rId32"/>
    <p:sldId id="304" r:id="rId33"/>
    <p:sldId id="305" r:id="rId34"/>
    <p:sldId id="308" r:id="rId35"/>
    <p:sldId id="361" r:id="rId36"/>
    <p:sldId id="362" r:id="rId37"/>
    <p:sldId id="310" r:id="rId38"/>
    <p:sldId id="311" r:id="rId39"/>
    <p:sldId id="312" r:id="rId40"/>
    <p:sldId id="313" r:id="rId41"/>
    <p:sldId id="314" r:id="rId42"/>
    <p:sldId id="315" r:id="rId43"/>
    <p:sldId id="321" r:id="rId44"/>
    <p:sldId id="322" r:id="rId45"/>
    <p:sldId id="323" r:id="rId46"/>
    <p:sldId id="325" r:id="rId47"/>
    <p:sldId id="324" r:id="rId48"/>
    <p:sldId id="326" r:id="rId49"/>
    <p:sldId id="327" r:id="rId50"/>
    <p:sldId id="328" r:id="rId51"/>
    <p:sldId id="329" r:id="rId52"/>
    <p:sldId id="330" r:id="rId53"/>
    <p:sldId id="331" r:id="rId54"/>
    <p:sldId id="332" r:id="rId55"/>
    <p:sldId id="333" r:id="rId56"/>
    <p:sldId id="340" r:id="rId57"/>
    <p:sldId id="341" r:id="rId58"/>
    <p:sldId id="342" r:id="rId59"/>
    <p:sldId id="334" r:id="rId60"/>
    <p:sldId id="335" r:id="rId61"/>
    <p:sldId id="348" r:id="rId62"/>
    <p:sldId id="363" r:id="rId63"/>
    <p:sldId id="364" r:id="rId6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1023" autoAdjust="0"/>
  </p:normalViewPr>
  <p:slideViewPr>
    <p:cSldViewPr snapToGrid="0">
      <p:cViewPr varScale="1">
        <p:scale>
          <a:sx n="80" d="100"/>
          <a:sy n="80" d="100"/>
        </p:scale>
        <p:origin x="7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D8590B-30A0-4182-A5D4-F3C303F12AA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97552B-9320-42BF-AE5A-46802DFAEB87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35284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98654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586122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92135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340876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453110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9251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46490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B245E-1F8E-4BD8-960F-4B304072B19E}" type="slidenum">
              <a:rPr lang="cs-CZ" smtClean="0"/>
              <a:t>10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92674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11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50285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12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064571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13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932450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16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649010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17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786416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18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136144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19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687567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20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439221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21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17696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22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094443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923170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baseline="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25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763801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26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415202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72710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58564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29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217970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30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623387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31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019088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32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005326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33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367059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34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179982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35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253586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36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019734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37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4716034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aseline="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38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496804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39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6850534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40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0012923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41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8208800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42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3325829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44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2916599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45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9828720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46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0825401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47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2565787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48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691484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49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3518592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53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8765698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54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072702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dirty="0" smtClean="0"/>
              <a:t>Mohou vzniknout kdekoliv.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55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8769751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56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4857410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57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7555143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59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0019742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60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2120292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V závislosti na artikulaci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61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8833782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62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45180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0346681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85657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70684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0230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8830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78767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52362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53933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74355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71632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40865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61413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gif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3" Type="http://schemas.openxmlformats.org/officeDocument/2006/relationships/image" Target="../media/image49.pn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7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eg"/><Relationship Id="rId5" Type="http://schemas.openxmlformats.org/officeDocument/2006/relationships/image" Target="../media/image70.gif"/><Relationship Id="rId4" Type="http://schemas.openxmlformats.org/officeDocument/2006/relationships/image" Target="../media/image69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7" Type="http://schemas.openxmlformats.org/officeDocument/2006/relationships/image" Target="../media/image79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tiff"/><Relationship Id="rId2" Type="http://schemas.openxmlformats.org/officeDocument/2006/relationships/image" Target="../media/image80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465634" y="1744933"/>
            <a:ext cx="9144000" cy="2387600"/>
          </a:xfrm>
        </p:spPr>
        <p:txBody>
          <a:bodyPr/>
          <a:lstStyle/>
          <a:p>
            <a:r>
              <a:rPr lang="cs-CZ" dirty="0" smtClean="0"/>
              <a:t>Retrospektivní antropologie</a:t>
            </a: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3385080" y="4422503"/>
            <a:ext cx="530510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3600" b="1" dirty="0">
                <a:solidFill>
                  <a:srgbClr val="FF0000"/>
                </a:solidFill>
              </a:rPr>
              <a:t>Úvod do </a:t>
            </a:r>
            <a:r>
              <a:rPr lang="cs-CZ" sz="3600" b="1" dirty="0" smtClean="0">
                <a:solidFill>
                  <a:srgbClr val="FF0000"/>
                </a:solidFill>
              </a:rPr>
              <a:t>paleopatologie</a:t>
            </a:r>
          </a:p>
          <a:p>
            <a:pPr algn="ctr"/>
            <a:r>
              <a:rPr lang="cs-CZ" sz="2400" b="1" dirty="0"/>
              <a:t>Anna Pankowská</a:t>
            </a:r>
          </a:p>
          <a:p>
            <a:endParaRPr lang="cs-CZ" sz="3600" b="1" dirty="0">
              <a:solidFill>
                <a:srgbClr val="FF0000"/>
              </a:solidFill>
            </a:endParaRPr>
          </a:p>
        </p:txBody>
      </p:sp>
      <p:pic>
        <p:nvPicPr>
          <p:cNvPr id="4" name="Obrázek 3" descr="\\op.msmt.cz\DavWWWRoot\SiteCollectionDocuments\OPVVV\12_Publicita\Vizuální identita OP VVV - platná loga 2014-2020\02_Logolinky\a) logolink horizontální a vertikální čj barevný\EU OP VVV MSMT logo horizont CZ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28665"/>
            <a:ext cx="4643755" cy="10293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Obdélník 4"/>
          <p:cNvSpPr/>
          <p:nvPr/>
        </p:nvSpPr>
        <p:spPr>
          <a:xfrm>
            <a:off x="4581833" y="329615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cs-CZ" sz="1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ESF II projekt Západočeské univerzity v Plzni</a:t>
            </a:r>
            <a:endParaRPr lang="cs-CZ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12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</a:t>
            </a:r>
            <a:r>
              <a:rPr lang="cs-CZ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č. CZ.02.2.69/0.0/0.0/18_056/0013239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60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9640" y="443670"/>
            <a:ext cx="10515600" cy="1325563"/>
          </a:xfrm>
        </p:spPr>
        <p:txBody>
          <a:bodyPr/>
          <a:lstStyle/>
          <a:p>
            <a:r>
              <a:rPr lang="cs-CZ" dirty="0" smtClean="0">
                <a:solidFill>
                  <a:srgbClr val="FF0000"/>
                </a:solidFill>
              </a:rPr>
              <a:t>Paleo</a:t>
            </a:r>
            <a:r>
              <a:rPr lang="cs-CZ" dirty="0" smtClean="0"/>
              <a:t>patologie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7305675" y="925943"/>
            <a:ext cx="4534279" cy="2368421"/>
          </a:xfrm>
          <a:prstGeom prst="rect">
            <a:avLst/>
          </a:prstGeom>
        </p:spPr>
      </p:pic>
      <p:pic>
        <p:nvPicPr>
          <p:cNvPr id="4098" name="Picture 2" descr="https://scontent.xx.fbcdn.net/hphotos-xfa1/v/t1.0-9/1002392_652183168143225_1914037188_n.jpg?oh=5b913f40f0329cdd9ca51a0e6f8c1b73&amp;oe=566D4AC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05675" y="3531986"/>
            <a:ext cx="4534279" cy="3013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779140" y="2110153"/>
            <a:ext cx="58942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400" dirty="0" smtClean="0"/>
              <a:t>Věda o nemocech minulých lidských populací a zvířat. </a:t>
            </a:r>
            <a:endParaRPr lang="cs-CZ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cs-CZ" sz="24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400" dirty="0" smtClean="0"/>
              <a:t>Sleduje vznik, vývoj a geografickou distribuci dílčích onemocnění.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22153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Proč studovat paleopatologii?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657350" y="2171700"/>
            <a:ext cx="9601200" cy="3581400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cs-CZ" sz="2400" dirty="0" smtClean="0"/>
              <a:t>Přímá evidence nemoci.</a:t>
            </a:r>
          </a:p>
          <a:p>
            <a:pPr>
              <a:spcAft>
                <a:spcPts val="1200"/>
              </a:spcAft>
            </a:pPr>
            <a:r>
              <a:rPr lang="cs-CZ" sz="2400" dirty="0" smtClean="0"/>
              <a:t>Sledujeme stádium nemoci bez dopadu moderní léčby.</a:t>
            </a:r>
          </a:p>
          <a:p>
            <a:pPr>
              <a:spcAft>
                <a:spcPts val="1200"/>
              </a:spcAft>
            </a:pPr>
            <a:r>
              <a:rPr lang="cs-CZ" sz="2400" dirty="0" smtClean="0"/>
              <a:t>Evidence o původu a evoluci nemoci.</a:t>
            </a:r>
          </a:p>
          <a:p>
            <a:pPr>
              <a:spcAft>
                <a:spcPts val="1200"/>
              </a:spcAft>
            </a:pPr>
            <a:r>
              <a:rPr lang="cs-CZ" sz="2400" dirty="0" smtClean="0"/>
              <a:t>Odhaluje dopad vztahu člověka a prostředí.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25626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51171" y="358935"/>
            <a:ext cx="9601200" cy="1485900"/>
          </a:xfrm>
        </p:spPr>
        <p:txBody>
          <a:bodyPr/>
          <a:lstStyle/>
          <a:p>
            <a:r>
              <a:rPr lang="cs-CZ" dirty="0" smtClean="0"/>
              <a:t>Prameny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403985" y="2281026"/>
            <a:ext cx="4447786" cy="3581401"/>
          </a:xfrm>
        </p:spPr>
        <p:txBody>
          <a:bodyPr/>
          <a:lstStyle/>
          <a:p>
            <a:r>
              <a:rPr lang="cs-CZ" dirty="0" smtClean="0"/>
              <a:t>Biologické</a:t>
            </a:r>
          </a:p>
          <a:p>
            <a:r>
              <a:rPr lang="cs-CZ" dirty="0" smtClean="0"/>
              <a:t>Písemné </a:t>
            </a:r>
          </a:p>
          <a:p>
            <a:r>
              <a:rPr lang="cs-CZ" dirty="0" smtClean="0"/>
              <a:t>Ikonografické</a:t>
            </a:r>
            <a:endParaRPr lang="cs-CZ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05585" y="317054"/>
            <a:ext cx="3350077" cy="305556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666" y="317053"/>
            <a:ext cx="3541971" cy="3055565"/>
          </a:xfrm>
          <a:prstGeom prst="rect">
            <a:avLst/>
          </a:prstGeom>
        </p:spPr>
      </p:pic>
      <p:pic>
        <p:nvPicPr>
          <p:cNvPr id="1026" name="Picture 2" descr="Výsledek obrázku pro noc od michelangel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687" y="3569914"/>
            <a:ext cx="3969957" cy="2977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1889156" y="5296773"/>
            <a:ext cx="40318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https://www.thelancet.com/journals/lanonc/article/PIIS1470-2045(07)70200-0/fulltext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10293790" y="4273236"/>
            <a:ext cx="1321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Karcinom prsu</a:t>
            </a:r>
            <a:endParaRPr lang="en-GB" dirty="0"/>
          </a:p>
        </p:txBody>
      </p:sp>
      <p:sp>
        <p:nvSpPr>
          <p:cNvPr id="8" name="Ovál 7"/>
          <p:cNvSpPr/>
          <p:nvPr/>
        </p:nvSpPr>
        <p:spPr>
          <a:xfrm>
            <a:off x="8772808" y="4364366"/>
            <a:ext cx="724277" cy="7333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807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19200" y="552450"/>
            <a:ext cx="9601200" cy="1485900"/>
          </a:xfrm>
        </p:spPr>
        <p:txBody>
          <a:bodyPr/>
          <a:lstStyle/>
          <a:p>
            <a:r>
              <a:rPr lang="cs-CZ" dirty="0" smtClean="0"/>
              <a:t>Biologické prameny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1352550" y="2038350"/>
            <a:ext cx="9601200" cy="3581400"/>
          </a:xfrm>
        </p:spPr>
        <p:txBody>
          <a:bodyPr/>
          <a:lstStyle/>
          <a:p>
            <a:r>
              <a:rPr lang="cs-CZ" dirty="0" smtClean="0"/>
              <a:t>Osteologické soubory</a:t>
            </a:r>
          </a:p>
          <a:p>
            <a:r>
              <a:rPr lang="cs-CZ" dirty="0" smtClean="0"/>
              <a:t>Anatomické sbírky</a:t>
            </a:r>
          </a:p>
          <a:p>
            <a:r>
              <a:rPr lang="cs-CZ" dirty="0" smtClean="0"/>
              <a:t>Klinické záznamy</a:t>
            </a:r>
          </a:p>
          <a:p>
            <a:r>
              <a:rPr lang="cs-CZ" dirty="0" smtClean="0"/>
              <a:t>Molekulárně biologické prameny</a:t>
            </a:r>
          </a:p>
          <a:p>
            <a:r>
              <a:rPr lang="cs-CZ" dirty="0"/>
              <a:t>Experimenty na zvířatech/lidech</a:t>
            </a:r>
          </a:p>
          <a:p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418815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71550" y="672540"/>
            <a:ext cx="9601200" cy="1485900"/>
          </a:xfrm>
        </p:spPr>
        <p:txBody>
          <a:bodyPr/>
          <a:lstStyle/>
          <a:p>
            <a:r>
              <a:rPr lang="cs-CZ" dirty="0" smtClean="0"/>
              <a:t>Dimenze paleopatologie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 smtClean="0"/>
          </a:p>
          <a:p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1371600" y="2445484"/>
            <a:ext cx="10515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cs-CZ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Geografická: </a:t>
            </a:r>
            <a:r>
              <a:rPr lang="cs-CZ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nemoci starých populací </a:t>
            </a:r>
            <a:r>
              <a:rPr lang="cs-CZ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podle geografického rozložení.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endParaRPr lang="cs-CZ" sz="2000" u="sng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cs-CZ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Demografická: </a:t>
            </a:r>
            <a:r>
              <a:rPr lang="cs-CZ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choroby jednotlivých populačních skupin; </a:t>
            </a:r>
            <a:r>
              <a:rPr lang="cs-CZ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sociálně </a:t>
            </a:r>
            <a:r>
              <a:rPr lang="cs-CZ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vázané </a:t>
            </a:r>
            <a:r>
              <a:rPr lang="cs-CZ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choroby.</a:t>
            </a:r>
            <a:endParaRPr lang="cs-CZ" sz="20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endParaRPr lang="cs-CZ" sz="2000" u="sng" dirty="0" smtClean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cs-CZ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Historická: </a:t>
            </a:r>
            <a:r>
              <a:rPr lang="cs-CZ" sz="2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vývoj zdravotního stavu vzhledem k dějinným </a:t>
            </a:r>
            <a:r>
              <a:rPr lang="cs-CZ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proměnám.</a:t>
            </a:r>
            <a:endParaRPr lang="cs-CZ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86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184150" y="1564666"/>
            <a:ext cx="10515600" cy="2108742"/>
          </a:xfrm>
        </p:spPr>
        <p:txBody>
          <a:bodyPr/>
          <a:lstStyle/>
          <a:p>
            <a:r>
              <a:rPr lang="cs-CZ" dirty="0" smtClean="0"/>
              <a:t>Historie paleopatologie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5931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11102"/>
            <a:ext cx="10515600" cy="1325563"/>
          </a:xfrm>
        </p:spPr>
        <p:txBody>
          <a:bodyPr/>
          <a:lstStyle/>
          <a:p>
            <a:r>
              <a:rPr lang="cs-CZ" dirty="0" smtClean="0"/>
              <a:t>Historie (1. 1/2 19. století)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43000" y="1365231"/>
            <a:ext cx="10515600" cy="4351338"/>
          </a:xfrm>
        </p:spPr>
        <p:txBody>
          <a:bodyPr>
            <a:normAutofit/>
          </a:bodyPr>
          <a:lstStyle/>
          <a:p>
            <a:r>
              <a:rPr lang="cs-CZ" dirty="0"/>
              <a:t>Augustus </a:t>
            </a:r>
            <a:r>
              <a:rPr lang="cs-CZ" dirty="0" smtClean="0"/>
              <a:t>Bozzi</a:t>
            </a:r>
            <a:r>
              <a:rPr lang="cs-CZ" dirty="0"/>
              <a:t> </a:t>
            </a:r>
            <a:r>
              <a:rPr lang="cs-CZ" dirty="0" smtClean="0"/>
              <a:t>Granville (1825), gynekolog, popis ovariální cysty na egyptské mumii.</a:t>
            </a:r>
          </a:p>
          <a:p>
            <a:r>
              <a:rPr lang="cs-CZ" dirty="0" smtClean="0"/>
              <a:t>Jan Nepomuk Čermák (1851), anatom, histologické vyšetření aorty egyptské mumie (1879).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433" y="3100510"/>
            <a:ext cx="4569802" cy="3333708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0214" y="3100510"/>
            <a:ext cx="2853005" cy="3333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30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42900"/>
            <a:ext cx="9601200" cy="1485900"/>
          </a:xfrm>
        </p:spPr>
        <p:txBody>
          <a:bodyPr>
            <a:normAutofit/>
          </a:bodyPr>
          <a:lstStyle/>
          <a:p>
            <a:r>
              <a:rPr lang="cs-CZ" sz="4000" dirty="0" smtClean="0"/>
              <a:t>„Egyptománie“ (přelom století a první polovina 20. století)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10492" y="1928580"/>
            <a:ext cx="10515600" cy="4351338"/>
          </a:xfrm>
        </p:spPr>
        <p:txBody>
          <a:bodyPr>
            <a:normAutofit/>
          </a:bodyPr>
          <a:lstStyle/>
          <a:p>
            <a:pPr algn="just"/>
            <a:r>
              <a:rPr lang="cs-CZ" dirty="0"/>
              <a:t>Grafton EIIiot Smith </a:t>
            </a:r>
            <a:r>
              <a:rPr lang="cs-CZ" dirty="0" smtClean="0"/>
              <a:t>and Warren Dawson, výzkum mumií.</a:t>
            </a:r>
          </a:p>
          <a:p>
            <a:pPr algn="just"/>
            <a:r>
              <a:rPr lang="cs-CZ" dirty="0" smtClean="0"/>
              <a:t>R.W</a:t>
            </a:r>
            <a:r>
              <a:rPr lang="cs-CZ" dirty="0"/>
              <a:t>. Shufeldt (</a:t>
            </a:r>
            <a:r>
              <a:rPr lang="cs-CZ" dirty="0" smtClean="0"/>
              <a:t>1895) </a:t>
            </a:r>
            <a:r>
              <a:rPr lang="cs-CZ" dirty="0"/>
              <a:t>poprvé použil termín </a:t>
            </a:r>
            <a:r>
              <a:rPr lang="cs-CZ" b="1" dirty="0" smtClean="0"/>
              <a:t>paleopatologie</a:t>
            </a:r>
            <a:r>
              <a:rPr lang="cs-CZ" dirty="0" smtClean="0"/>
              <a:t> ve </a:t>
            </a:r>
            <a:r>
              <a:rPr lang="cs-CZ" dirty="0"/>
              <a:t>spojitosti s popisem fosilního </a:t>
            </a:r>
            <a:r>
              <a:rPr lang="cs-CZ" dirty="0" smtClean="0"/>
              <a:t>zvířete (Funk and Wagnal Standard Dictonary).</a:t>
            </a:r>
          </a:p>
          <a:p>
            <a:pPr algn="just"/>
            <a:r>
              <a:rPr lang="cs-CZ" b="1" dirty="0"/>
              <a:t>Sir Marc Armand Ruffer</a:t>
            </a:r>
            <a:r>
              <a:rPr lang="cs-CZ" dirty="0"/>
              <a:t>, výzkum mumií v Egyptě, považován za zakladatele oboru</a:t>
            </a:r>
            <a:r>
              <a:rPr lang="cs-CZ" dirty="0" smtClean="0"/>
              <a:t>.</a:t>
            </a:r>
          </a:p>
          <a:p>
            <a:pPr algn="just"/>
            <a:r>
              <a:rPr lang="cs-CZ" dirty="0"/>
              <a:t>Roy Lee </a:t>
            </a:r>
            <a:r>
              <a:rPr lang="cs-CZ" dirty="0" smtClean="0"/>
              <a:t>Moodie (1921), popularizoval sira Ruffera a publikoval s ním dílo: </a:t>
            </a:r>
            <a:r>
              <a:rPr lang="cs-CZ" i="1" dirty="0" smtClean="0"/>
              <a:t>Studies </a:t>
            </a:r>
            <a:r>
              <a:rPr lang="cs-CZ" i="1" dirty="0"/>
              <a:t>in </a:t>
            </a:r>
            <a:r>
              <a:rPr lang="cs-CZ" i="1" dirty="0" smtClean="0"/>
              <a:t>the</a:t>
            </a:r>
            <a:r>
              <a:rPr lang="cs-CZ" i="1" dirty="0"/>
              <a:t> </a:t>
            </a:r>
            <a:r>
              <a:rPr lang="cs-CZ" i="1" dirty="0" smtClean="0"/>
              <a:t>Poleopathology of Egypt.</a:t>
            </a:r>
            <a:endParaRPr lang="cs-CZ" i="1" dirty="0"/>
          </a:p>
          <a:p>
            <a:pPr marL="0" indent="0" algn="just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6832" y="3991708"/>
            <a:ext cx="3354274" cy="275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348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24480" y="532912"/>
            <a:ext cx="10515600" cy="1325563"/>
          </a:xfrm>
        </p:spPr>
        <p:txBody>
          <a:bodyPr/>
          <a:lstStyle/>
          <a:p>
            <a:r>
              <a:rPr lang="cs-CZ" dirty="0" smtClean="0"/>
              <a:t>Historie (20. století)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976132" y="1439375"/>
            <a:ext cx="4574960" cy="4351337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1024480" y="2520955"/>
            <a:ext cx="553106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 smtClean="0"/>
              <a:t>Aleš Hrdlička </a:t>
            </a:r>
            <a:r>
              <a:rPr lang="cs-CZ" sz="2000" b="1" dirty="0"/>
              <a:t>(1869–1943</a:t>
            </a:r>
            <a:r>
              <a:rPr lang="cs-CZ" sz="2000" b="1" dirty="0" smtClean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000" dirty="0" smtClean="0"/>
              <a:t>Kulturní modifikace a anomálie = pro dokumentaci lidské variability a původu.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000" dirty="0" smtClean="0"/>
              <a:t>Trepanace (</a:t>
            </a:r>
            <a:r>
              <a:rPr lang="en-US" sz="2000" dirty="0" smtClean="0"/>
              <a:t>Mexico</a:t>
            </a:r>
            <a:r>
              <a:rPr lang="en-US" sz="2000" dirty="0"/>
              <a:t>, Peru, </a:t>
            </a:r>
            <a:r>
              <a:rPr lang="en-US" sz="2000" dirty="0" smtClean="0"/>
              <a:t>Al</a:t>
            </a:r>
            <a:r>
              <a:rPr lang="cs-CZ" sz="2000" dirty="0" smtClean="0"/>
              <a:t>jaška</a:t>
            </a:r>
            <a:r>
              <a:rPr lang="en-US" sz="2000" dirty="0" smtClean="0"/>
              <a:t>, </a:t>
            </a:r>
            <a:r>
              <a:rPr lang="cs-CZ" sz="2000" dirty="0" smtClean="0"/>
              <a:t>JZ </a:t>
            </a:r>
            <a:r>
              <a:rPr lang="en-US" sz="2000" dirty="0" smtClean="0"/>
              <a:t>US</a:t>
            </a:r>
            <a:r>
              <a:rPr lang="cs-CZ" sz="2000" dirty="0" smtClean="0"/>
              <a:t>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000" dirty="0" smtClean="0"/>
              <a:t>Zuby (Sibiř a S Amerika).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15422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4224" y="329346"/>
            <a:ext cx="10515600" cy="1325563"/>
          </a:xfrm>
        </p:spPr>
        <p:txBody>
          <a:bodyPr/>
          <a:lstStyle/>
          <a:p>
            <a:r>
              <a:rPr lang="cs-CZ" dirty="0" smtClean="0"/>
              <a:t>Osamostatnění oboru (1970)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04546" y="1654909"/>
            <a:ext cx="10612316" cy="4351338"/>
          </a:xfrm>
        </p:spPr>
        <p:txBody>
          <a:bodyPr>
            <a:normAutofit/>
          </a:bodyPr>
          <a:lstStyle/>
          <a:p>
            <a:pPr algn="just"/>
            <a:r>
              <a:rPr lang="cs-CZ" dirty="0" smtClean="0"/>
              <a:t>Aidan Cockburn, epidemiolog, studium infekčních chorob, pitva mumie (1973) na LF ve Wayne State University v Detroitu (PUM II.), využití biochemických, imunologických a histologických metod.</a:t>
            </a:r>
          </a:p>
          <a:p>
            <a:pPr algn="just"/>
            <a:r>
              <a:rPr lang="cs-CZ" dirty="0" smtClean="0"/>
              <a:t>Kongres: „Smrt a nemoc starých Egypťanů“.</a:t>
            </a:r>
          </a:p>
          <a:p>
            <a:pPr algn="just"/>
            <a:r>
              <a:rPr lang="cs-CZ" dirty="0" smtClean="0"/>
              <a:t>Paleopatologický klub = PPA, Paleopatologická asociace.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9378" y="3984301"/>
            <a:ext cx="6147289" cy="2345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18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855785" y="541218"/>
            <a:ext cx="10515600" cy="1325563"/>
          </a:xfrm>
        </p:spPr>
        <p:txBody>
          <a:bodyPr/>
          <a:lstStyle/>
          <a:p>
            <a:r>
              <a:rPr lang="cs-CZ" dirty="0" smtClean="0"/>
              <a:t>Stanovení směru paleopatologie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59888" y="163818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Ortner (1991</a:t>
            </a:r>
            <a:r>
              <a:rPr lang="cs-CZ" b="1" dirty="0" smtClean="0"/>
              <a:t>), šest oblastí: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Definice oblasti zájmu (teoretický rámec).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Formulace hypotézy na základě základní prospekce.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Propojení teorie, dat a hypotéz</a:t>
            </a:r>
            <a:r>
              <a:rPr lang="cs-CZ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endParaRPr lang="cs-CZ" dirty="0" smtClean="0"/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Metodologie, „cesta“ výzkumu.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Popis, </a:t>
            </a:r>
            <a:r>
              <a:rPr lang="cs-CZ" i="1" dirty="0" smtClean="0"/>
              <a:t>dataset.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Skórování (standardy nebo vytvoření standardů).</a:t>
            </a:r>
          </a:p>
        </p:txBody>
      </p:sp>
    </p:spTree>
    <p:extLst>
      <p:ext uri="{BB962C8B-B14F-4D97-AF65-F5344CB8AC3E}">
        <p14:creationId xmlns:p14="http://schemas.microsoft.com/office/powerpoint/2010/main" val="247830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9710" y="217641"/>
            <a:ext cx="10515600" cy="1325563"/>
          </a:xfrm>
        </p:spPr>
        <p:txBody>
          <a:bodyPr/>
          <a:lstStyle/>
          <a:p>
            <a:r>
              <a:rPr lang="cs-CZ" dirty="0" smtClean="0"/>
              <a:t>Základní literatura</a:t>
            </a:r>
            <a:endParaRPr lang="cs-CZ" dirty="0"/>
          </a:p>
        </p:txBody>
      </p:sp>
      <p:pic>
        <p:nvPicPr>
          <p:cNvPr id="5122" name="Picture 2" descr="Cover image 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126" y="1088703"/>
            <a:ext cx="1916038" cy="2566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řední strana obálk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935" y="1102108"/>
            <a:ext cx="1925752" cy="2512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ecx.images-amazon.com/images/I/51xwWp8UIRL._SX387_BO1,204,203,200_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5774" y="1102108"/>
            <a:ext cx="2037435" cy="253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Mummies, Disease and Ancient Culture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8959" y="3989284"/>
            <a:ext cx="1911922" cy="2485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9665" y="3907179"/>
            <a:ext cx="1993544" cy="264971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7160" y="3940506"/>
            <a:ext cx="1939946" cy="2470529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95768" y="2584971"/>
            <a:ext cx="1724025" cy="2590800"/>
          </a:xfrm>
          <a:prstGeom prst="rect">
            <a:avLst/>
          </a:prstGeom>
        </p:spPr>
      </p:pic>
      <p:pic>
        <p:nvPicPr>
          <p:cNvPr id="10" name="Picture 2" descr="Product Details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502" y="2624118"/>
            <a:ext cx="2061414" cy="2061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662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70000" y="1549400"/>
            <a:ext cx="9601200" cy="35814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cs-CZ" dirty="0" smtClean="0"/>
              <a:t>Jak nemoc ovlivňuje kostru a jakými metodami nemoc sledujeme.</a:t>
            </a:r>
          </a:p>
          <a:p>
            <a:pPr marL="514350" indent="-514350">
              <a:buFont typeface="+mj-lt"/>
              <a:buAutoNum type="arabicPeriod"/>
            </a:pPr>
            <a:endParaRPr lang="cs-CZ" dirty="0" smtClean="0"/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Kategorie onemocnění projevujících se na kostře.</a:t>
            </a:r>
          </a:p>
        </p:txBody>
      </p:sp>
    </p:spTree>
    <p:extLst>
      <p:ext uri="{BB962C8B-B14F-4D97-AF65-F5344CB8AC3E}">
        <p14:creationId xmlns:p14="http://schemas.microsoft.com/office/powerpoint/2010/main" val="49153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04900" y="304800"/>
            <a:ext cx="9601200" cy="1485900"/>
          </a:xfrm>
        </p:spPr>
        <p:txBody>
          <a:bodyPr>
            <a:normAutofit/>
          </a:bodyPr>
          <a:lstStyle/>
          <a:p>
            <a:r>
              <a:rPr lang="cs-CZ" sz="4000" dirty="0"/>
              <a:t>Jak nemoc ovlivňuje kostru a jakými metodami nemoc </a:t>
            </a:r>
            <a:r>
              <a:rPr lang="cs-CZ" sz="4000" dirty="0" smtClean="0"/>
              <a:t>sledujeme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504950" y="1790700"/>
            <a:ext cx="9601200" cy="3581400"/>
          </a:xfrm>
        </p:spPr>
        <p:txBody>
          <a:bodyPr>
            <a:normAutofit/>
          </a:bodyPr>
          <a:lstStyle/>
          <a:p>
            <a:endParaRPr lang="cs-CZ" dirty="0" smtClean="0"/>
          </a:p>
          <a:p>
            <a:r>
              <a:rPr lang="cs-CZ" dirty="0" smtClean="0"/>
              <a:t>Normální variabilita = věkové změny, pohlavní, populační, individuální.</a:t>
            </a:r>
          </a:p>
          <a:p>
            <a:endParaRPr lang="cs-CZ" dirty="0" smtClean="0"/>
          </a:p>
          <a:p>
            <a:r>
              <a:rPr lang="cs-CZ" dirty="0" smtClean="0"/>
              <a:t>Abnormální variabilita = paleopatologie.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1638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Základní prospekce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cs-CZ" dirty="0"/>
              <a:t>A</a:t>
            </a:r>
            <a:r>
              <a:rPr lang="cs-CZ" dirty="0" smtClean="0"/>
              <a:t>bnormální </a:t>
            </a:r>
            <a:r>
              <a:rPr lang="cs-CZ" dirty="0"/>
              <a:t>kostní </a:t>
            </a:r>
            <a:r>
              <a:rPr lang="cs-CZ" dirty="0" smtClean="0"/>
              <a:t>formace (vždy </a:t>
            </a:r>
            <a:r>
              <a:rPr lang="cs-CZ" i="1" dirty="0" smtClean="0"/>
              <a:t>ante-mortem</a:t>
            </a:r>
            <a:r>
              <a:rPr lang="cs-CZ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A</a:t>
            </a:r>
            <a:r>
              <a:rPr lang="cs-CZ" dirty="0" smtClean="0"/>
              <a:t>bnormální kostní resorpce 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A</a:t>
            </a:r>
            <a:r>
              <a:rPr lang="cs-CZ" dirty="0" smtClean="0"/>
              <a:t>bnormální velikost kosti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A</a:t>
            </a:r>
            <a:r>
              <a:rPr lang="cs-CZ" dirty="0" smtClean="0"/>
              <a:t>bnormální tvar kosti</a:t>
            </a:r>
          </a:p>
          <a:p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Abnormální nález vztahujeme k věku, pohlaví, času a okolnostem pohřbu.</a:t>
            </a:r>
            <a:endParaRPr lang="cs-CZ" dirty="0"/>
          </a:p>
        </p:txBody>
      </p:sp>
      <p:sp>
        <p:nvSpPr>
          <p:cNvPr id="4" name="Pravá složená závorka 3"/>
          <p:cNvSpPr/>
          <p:nvPr/>
        </p:nvSpPr>
        <p:spPr>
          <a:xfrm>
            <a:off x="5603923" y="2939414"/>
            <a:ext cx="422031" cy="101986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6376767" y="3187737"/>
            <a:ext cx="2831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dirty="0" smtClean="0"/>
              <a:t>(</a:t>
            </a:r>
            <a:r>
              <a:rPr lang="cs-CZ" sz="2000" i="1" dirty="0" smtClean="0"/>
              <a:t>ante</a:t>
            </a:r>
            <a:r>
              <a:rPr lang="cs-CZ" sz="2000" dirty="0" smtClean="0"/>
              <a:t>- i </a:t>
            </a:r>
            <a:r>
              <a:rPr lang="cs-CZ" sz="2000" i="1" dirty="0" smtClean="0"/>
              <a:t>post mortem</a:t>
            </a:r>
            <a:r>
              <a:rPr lang="cs-CZ" sz="2000" dirty="0" smtClean="0"/>
              <a:t>)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89599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sah 2"/>
          <p:cNvSpPr>
            <a:spLocks noGrp="1"/>
          </p:cNvSpPr>
          <p:nvPr>
            <p:ph idx="1"/>
          </p:nvPr>
        </p:nvSpPr>
        <p:spPr>
          <a:xfrm>
            <a:off x="1284890" y="952216"/>
            <a:ext cx="10907110" cy="5505733"/>
          </a:xfrm>
        </p:spPr>
        <p:txBody>
          <a:bodyPr>
            <a:normAutofit/>
          </a:bodyPr>
          <a:lstStyle/>
          <a:p>
            <a:r>
              <a:rPr lang="cs-CZ" dirty="0" smtClean="0"/>
              <a:t>Abnormalita je výsledkem remodelace a odráží: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Chyba </a:t>
            </a:r>
            <a:r>
              <a:rPr lang="cs-CZ" dirty="0"/>
              <a:t>kostních buněk:</a:t>
            </a:r>
          </a:p>
          <a:p>
            <a:pPr lvl="1"/>
            <a:r>
              <a:rPr lang="cs-CZ" i="0" dirty="0"/>
              <a:t>z</a:t>
            </a:r>
            <a:r>
              <a:rPr lang="cs-CZ" i="0" dirty="0" smtClean="0"/>
              <a:t>množení </a:t>
            </a:r>
            <a:r>
              <a:rPr lang="cs-CZ" i="0" dirty="0"/>
              <a:t>buněk (hyperplázie), snížení počtu buněk nebo opožděný vývoj (hypoplázie</a:t>
            </a:r>
            <a:r>
              <a:rPr lang="cs-CZ" i="0" dirty="0" smtClean="0"/>
              <a:t>);</a:t>
            </a:r>
            <a:endParaRPr lang="cs-CZ" i="0" dirty="0"/>
          </a:p>
          <a:p>
            <a:pPr lvl="1"/>
            <a:r>
              <a:rPr lang="cs-CZ" i="0" dirty="0"/>
              <a:t>z</a:t>
            </a:r>
            <a:r>
              <a:rPr lang="cs-CZ" i="0" dirty="0" smtClean="0"/>
              <a:t>většení </a:t>
            </a:r>
            <a:r>
              <a:rPr lang="cs-CZ" i="0" dirty="0"/>
              <a:t>buněk (hypertrofie</a:t>
            </a:r>
            <a:r>
              <a:rPr lang="cs-CZ" i="0" dirty="0" smtClean="0"/>
              <a:t>);</a:t>
            </a:r>
            <a:endParaRPr lang="cs-CZ" i="0" dirty="0"/>
          </a:p>
          <a:p>
            <a:pPr lvl="1"/>
            <a:r>
              <a:rPr lang="cs-CZ" i="0" dirty="0"/>
              <a:t>n</a:t>
            </a:r>
            <a:r>
              <a:rPr lang="cs-CZ" i="0" dirty="0" smtClean="0"/>
              <a:t>ormální </a:t>
            </a:r>
            <a:r>
              <a:rPr lang="cs-CZ" i="0" dirty="0"/>
              <a:t>činnost buněk, ale neschopnost mineralizace.</a:t>
            </a:r>
          </a:p>
          <a:p>
            <a:endParaRPr lang="cs-CZ" dirty="0" smtClean="0"/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>
          <a:xfrm>
            <a:off x="1229710" y="3284817"/>
            <a:ext cx="10515600" cy="22673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sz="2000" dirty="0"/>
          </a:p>
        </p:txBody>
      </p:sp>
      <p:sp>
        <p:nvSpPr>
          <p:cNvPr id="2" name="Obdélník 1"/>
          <p:cNvSpPr/>
          <p:nvPr/>
        </p:nvSpPr>
        <p:spPr>
          <a:xfrm>
            <a:off x="1157780" y="2436907"/>
            <a:ext cx="10659460" cy="298263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6480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992" y="251559"/>
            <a:ext cx="10515600" cy="1325563"/>
          </a:xfrm>
        </p:spPr>
        <p:txBody>
          <a:bodyPr/>
          <a:lstStyle/>
          <a:p>
            <a:r>
              <a:rPr lang="cs-CZ" dirty="0" smtClean="0"/>
              <a:t>Formace: terminologie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96009" y="1609600"/>
            <a:ext cx="10515600" cy="4351338"/>
          </a:xfrm>
        </p:spPr>
        <p:txBody>
          <a:bodyPr/>
          <a:lstStyle/>
          <a:p>
            <a:pPr lvl="1"/>
            <a:r>
              <a:rPr lang="cs-CZ" i="0" dirty="0" smtClean="0"/>
              <a:t>Periostitis (na povrchu kosti)</a:t>
            </a:r>
          </a:p>
          <a:p>
            <a:pPr lvl="1"/>
            <a:r>
              <a:rPr lang="cs-CZ" i="0" dirty="0" smtClean="0"/>
              <a:t>Ostitis (uvnitř kosti, v místě ednostea</a:t>
            </a:r>
            <a:r>
              <a:rPr lang="cs-CZ" i="0" dirty="0"/>
              <a:t> </a:t>
            </a:r>
            <a:r>
              <a:rPr lang="cs-CZ" i="0" dirty="0" smtClean="0"/>
              <a:t>= </a:t>
            </a:r>
            <a:r>
              <a:rPr lang="cs-CZ" i="0" dirty="0"/>
              <a:t>endostosis</a:t>
            </a:r>
            <a:r>
              <a:rPr lang="cs-CZ" i="0" dirty="0" smtClean="0"/>
              <a:t>)</a:t>
            </a:r>
          </a:p>
          <a:p>
            <a:pPr lvl="1"/>
            <a:r>
              <a:rPr lang="cs-CZ" i="0" dirty="0" smtClean="0"/>
              <a:t>Spongiosclerosis (formace spongiózní kosti)</a:t>
            </a:r>
          </a:p>
          <a:p>
            <a:pPr lvl="1"/>
            <a:r>
              <a:rPr lang="cs-CZ" i="0" dirty="0" smtClean="0"/>
              <a:t>Nádorová onemocnění (spikuly)</a:t>
            </a:r>
          </a:p>
          <a:p>
            <a:pPr lvl="1"/>
            <a:r>
              <a:rPr lang="cs-CZ" i="0" dirty="0" smtClean="0"/>
              <a:t>Osteomyelitis (nová kost odděluje zánětlivé ložisko)</a:t>
            </a:r>
          </a:p>
          <a:p>
            <a:pPr lvl="1"/>
            <a:endParaRPr lang="cs-CZ" i="0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519" y="4130701"/>
            <a:ext cx="2711694" cy="2226961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3519" y="652187"/>
            <a:ext cx="1685925" cy="570547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0122" y="4924150"/>
            <a:ext cx="4243875" cy="143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85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70255" y="343559"/>
            <a:ext cx="9601200" cy="1485900"/>
          </a:xfrm>
        </p:spPr>
        <p:txBody>
          <a:bodyPr/>
          <a:lstStyle/>
          <a:p>
            <a:r>
              <a:rPr lang="cs-CZ" dirty="0" smtClean="0"/>
              <a:t>Destrukce: terminologie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0810" y="1606541"/>
            <a:ext cx="9601200" cy="3581400"/>
          </a:xfrm>
        </p:spPr>
        <p:txBody>
          <a:bodyPr/>
          <a:lstStyle/>
          <a:p>
            <a:r>
              <a:rPr lang="cs-CZ" dirty="0" smtClean="0"/>
              <a:t>Osteopenie, osteoporosis, osteolysis = řídnutí kosti, destrukce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9966" y="2467493"/>
            <a:ext cx="5304380" cy="1932243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6220941" y="4751047"/>
            <a:ext cx="17408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/>
              <a:t>Pomalý (chronický) nebo se zastaví v akutní fázi</a:t>
            </a:r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>
            <a:off x="8046306" y="4676375"/>
            <a:ext cx="18297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/>
              <a:t>Aktivnější proces, bez sklerózy, ale s jemným  ohraničením (tj. s mírnou kostní formací)</a:t>
            </a:r>
            <a:endParaRPr lang="cs-CZ" dirty="0"/>
          </a:p>
        </p:txBody>
      </p:sp>
      <p:sp>
        <p:nvSpPr>
          <p:cNvPr id="7" name="TextovéPole 6"/>
          <p:cNvSpPr txBox="1"/>
          <p:nvPr/>
        </p:nvSpPr>
        <p:spPr>
          <a:xfrm>
            <a:off x="9876059" y="4726276"/>
            <a:ext cx="17408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/>
              <a:t>Rychlý proces, akutní fáze, bez ohraničení.</a:t>
            </a: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233" y="2601243"/>
            <a:ext cx="4800600" cy="1673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19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211773"/>
            <a:ext cx="10515600" cy="1325563"/>
          </a:xfrm>
        </p:spPr>
        <p:txBody>
          <a:bodyPr/>
          <a:lstStyle/>
          <a:p>
            <a:r>
              <a:rPr lang="cs-CZ" dirty="0" smtClean="0"/>
              <a:t>Abnormality kloubu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95400" y="1307684"/>
            <a:ext cx="10515600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cs-CZ" b="1" dirty="0" smtClean="0">
                <a:solidFill>
                  <a:srgbClr val="FF0000"/>
                </a:solidFill>
              </a:rPr>
              <a:t>Formace</a:t>
            </a:r>
          </a:p>
          <a:p>
            <a:pPr lvl="1"/>
            <a:r>
              <a:rPr lang="cs-CZ" i="0" dirty="0" smtClean="0"/>
              <a:t>Osteofyty, syndesmofyty (ve vazivu), enthesopatie, spikuly (kostěné trny), ankylóza</a:t>
            </a:r>
          </a:p>
          <a:p>
            <a:pPr marL="514350" indent="-514350">
              <a:buFont typeface="+mj-lt"/>
              <a:buAutoNum type="arabicPeriod"/>
            </a:pPr>
            <a:r>
              <a:rPr lang="cs-CZ" b="1" dirty="0" smtClean="0">
                <a:solidFill>
                  <a:srgbClr val="FF0000"/>
                </a:solidFill>
              </a:rPr>
              <a:t>Destrukce </a:t>
            </a:r>
          </a:p>
          <a:p>
            <a:pPr lvl="1"/>
            <a:r>
              <a:rPr lang="cs-CZ" i="0" dirty="0" smtClean="0"/>
              <a:t>Kolaps subchondrální kosti </a:t>
            </a:r>
            <a:r>
              <a:rPr lang="cs-CZ" b="1" i="0" dirty="0" smtClean="0"/>
              <a:t>se zachovalými </a:t>
            </a:r>
            <a:r>
              <a:rPr lang="cs-CZ" i="0" dirty="0" smtClean="0"/>
              <a:t>anatomickými konturami (póry, kavity se sklerózou a bez sklerózy, eburnace)</a:t>
            </a:r>
          </a:p>
          <a:p>
            <a:pPr lvl="1"/>
            <a:r>
              <a:rPr lang="cs-CZ" i="0" dirty="0"/>
              <a:t>Kolaps subchondrální kosti </a:t>
            </a:r>
            <a:r>
              <a:rPr lang="cs-CZ" i="0" dirty="0" smtClean="0"/>
              <a:t>s </a:t>
            </a:r>
            <a:r>
              <a:rPr lang="cs-CZ" b="1" i="0" dirty="0" smtClean="0"/>
              <a:t>částečně </a:t>
            </a:r>
            <a:r>
              <a:rPr lang="cs-CZ" b="1" i="0" dirty="0"/>
              <a:t>zachovalými </a:t>
            </a:r>
            <a:r>
              <a:rPr lang="cs-CZ" i="0" dirty="0"/>
              <a:t>anatomickými </a:t>
            </a:r>
            <a:r>
              <a:rPr lang="cs-CZ" i="0" dirty="0" smtClean="0"/>
              <a:t>konturami</a:t>
            </a:r>
          </a:p>
          <a:p>
            <a:pPr lvl="1"/>
            <a:r>
              <a:rPr lang="cs-CZ" b="1" i="0" dirty="0" smtClean="0"/>
              <a:t>Kompletní kolaps </a:t>
            </a:r>
            <a:r>
              <a:rPr lang="cs-CZ" i="0" dirty="0"/>
              <a:t>subchondrální kosti</a:t>
            </a:r>
            <a:r>
              <a:rPr lang="cs-CZ" i="0" dirty="0" smtClean="0"/>
              <a:t> </a:t>
            </a:r>
            <a:endParaRPr lang="cs-CZ" i="0" dirty="0"/>
          </a:p>
          <a:p>
            <a:pPr lvl="1"/>
            <a:endParaRPr lang="cs-CZ" i="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6892" y="4547336"/>
            <a:ext cx="1878330" cy="204449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6217" y="4637949"/>
            <a:ext cx="2973966" cy="1847233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3725" y="4637949"/>
            <a:ext cx="3070075" cy="1863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08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Ekvifinalita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Více onemocnění má stejný efekt</a:t>
            </a:r>
          </a:p>
          <a:p>
            <a:endParaRPr lang="cs-CZ" dirty="0"/>
          </a:p>
          <a:p>
            <a:r>
              <a:rPr lang="cs-CZ" dirty="0" smtClean="0"/>
              <a:t>Porotic hyperostosis</a:t>
            </a:r>
          </a:p>
          <a:p>
            <a:pPr lvl="1"/>
            <a:r>
              <a:rPr lang="cs-CZ" i="0" dirty="0" smtClean="0"/>
              <a:t>Anémie</a:t>
            </a:r>
          </a:p>
          <a:p>
            <a:pPr lvl="1"/>
            <a:r>
              <a:rPr lang="cs-CZ" i="0" dirty="0" smtClean="0"/>
              <a:t>Kurděje (chronické  krvácení)</a:t>
            </a:r>
          </a:p>
          <a:p>
            <a:pPr lvl="1"/>
            <a:r>
              <a:rPr lang="cs-CZ" i="0" dirty="0" smtClean="0"/>
              <a:t>Trauma (rychlý nárůst nové vláknité kosti)</a:t>
            </a:r>
          </a:p>
          <a:p>
            <a:pPr lvl="1"/>
            <a:r>
              <a:rPr lang="cs-CZ" i="0" dirty="0" smtClean="0"/>
              <a:t>Zánět</a:t>
            </a:r>
          </a:p>
          <a:p>
            <a:pPr lvl="1"/>
            <a:r>
              <a:rPr lang="cs-CZ" i="0" dirty="0" smtClean="0"/>
              <a:t>Nádor</a:t>
            </a:r>
            <a:endParaRPr lang="cs-CZ" i="0" dirty="0"/>
          </a:p>
        </p:txBody>
      </p:sp>
      <p:pic>
        <p:nvPicPr>
          <p:cNvPr id="1026" name="Picture 2" descr="http://www.epainassist.com/images/Article-Images/porotic-hyperostosi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087" y="329314"/>
            <a:ext cx="4211167" cy="3684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911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27038" y="325671"/>
            <a:ext cx="10515600" cy="1325563"/>
          </a:xfrm>
        </p:spPr>
        <p:txBody>
          <a:bodyPr/>
          <a:lstStyle/>
          <a:p>
            <a:r>
              <a:rPr lang="cs-CZ" dirty="0" smtClean="0"/>
              <a:t>Aktivní stádium a zhojené stádium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05468" y="1447659"/>
            <a:ext cx="4371116" cy="2209958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8712" y="3627677"/>
            <a:ext cx="3661795" cy="2785027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5468" y="4056711"/>
            <a:ext cx="4676232" cy="2264539"/>
          </a:xfrm>
          <a:prstGeom prst="rect">
            <a:avLst/>
          </a:prstGeom>
        </p:spPr>
      </p:pic>
      <p:pic>
        <p:nvPicPr>
          <p:cNvPr id="1030" name="Picture 6" descr="Sk2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482" y="1208242"/>
            <a:ext cx="4450257" cy="2159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1106658" y="648741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1200" dirty="0"/>
              <a:t>http://community.dur.ac.uk/scottishsoldiers/2016/08/26/palaeopathology-and-scurvy/</a:t>
            </a:r>
          </a:p>
        </p:txBody>
      </p:sp>
    </p:spTree>
    <p:extLst>
      <p:ext uri="{BB962C8B-B14F-4D97-AF65-F5344CB8AC3E}">
        <p14:creationId xmlns:p14="http://schemas.microsoft.com/office/powerpoint/2010/main" val="103358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Metody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cs-CZ" dirty="0"/>
              <a:t>Makroskopické metody</a:t>
            </a:r>
            <a:br>
              <a:rPr lang="cs-CZ" dirty="0"/>
            </a:br>
            <a:endParaRPr lang="cs-CZ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cs-CZ" b="1" dirty="0" smtClean="0"/>
              <a:t>Diagnostické </a:t>
            </a:r>
            <a:r>
              <a:rPr lang="cs-CZ" b="1" dirty="0"/>
              <a:t>(transmisní) zobrazovací metody</a:t>
            </a:r>
            <a:br>
              <a:rPr lang="cs-CZ" b="1" dirty="0"/>
            </a:br>
            <a:r>
              <a:rPr lang="cs-CZ" b="1" dirty="0"/>
              <a:t>Mikroskopie </a:t>
            </a:r>
            <a:br>
              <a:rPr lang="cs-CZ" b="1" dirty="0"/>
            </a:br>
            <a:r>
              <a:rPr lang="cs-CZ" b="1" dirty="0"/>
              <a:t>Genetické metody</a:t>
            </a:r>
            <a:br>
              <a:rPr lang="cs-CZ" b="1" dirty="0"/>
            </a:br>
            <a:r>
              <a:rPr lang="cs-CZ" b="1" dirty="0" smtClean="0"/>
              <a:t>Molekulární (negenetické) </a:t>
            </a:r>
            <a:r>
              <a:rPr lang="cs-CZ" b="1" dirty="0"/>
              <a:t>metody</a:t>
            </a:r>
            <a:br>
              <a:rPr lang="cs-CZ" b="1" dirty="0"/>
            </a:br>
            <a:r>
              <a:rPr lang="cs-CZ" b="1" dirty="0"/>
              <a:t>Paleoparazitologie</a:t>
            </a:r>
          </a:p>
        </p:txBody>
      </p:sp>
      <p:sp>
        <p:nvSpPr>
          <p:cNvPr id="4" name="Obdélník 3"/>
          <p:cNvSpPr/>
          <p:nvPr/>
        </p:nvSpPr>
        <p:spPr>
          <a:xfrm>
            <a:off x="1314450" y="5252937"/>
            <a:ext cx="2916677" cy="42801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5" name="Obdélník 4"/>
          <p:cNvSpPr/>
          <p:nvPr/>
        </p:nvSpPr>
        <p:spPr>
          <a:xfrm>
            <a:off x="1314449" y="4405010"/>
            <a:ext cx="2916677" cy="3412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91148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Genetické metody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cs-CZ" dirty="0" smtClean="0"/>
          </a:p>
          <a:p>
            <a:r>
              <a:rPr lang="cs-CZ" b="1" dirty="0" smtClean="0"/>
              <a:t>DNA patogenu</a:t>
            </a:r>
            <a:r>
              <a:rPr lang="cs-CZ" dirty="0" smtClean="0"/>
              <a:t>.</a:t>
            </a:r>
          </a:p>
          <a:p>
            <a:endParaRPr lang="cs-CZ" dirty="0" smtClean="0"/>
          </a:p>
          <a:p>
            <a:r>
              <a:rPr lang="cs-CZ" dirty="0" smtClean="0"/>
              <a:t>Metoda závislá na zachovalosti DNA.</a:t>
            </a:r>
          </a:p>
          <a:p>
            <a:r>
              <a:rPr lang="cs-CZ" dirty="0" smtClean="0"/>
              <a:t>Fragmentace DNA.</a:t>
            </a:r>
          </a:p>
          <a:p>
            <a:endParaRPr lang="cs-CZ" dirty="0"/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Metoda molekulárního klonování.</a:t>
            </a:r>
          </a:p>
          <a:p>
            <a:pPr marL="514350" indent="-514350">
              <a:buFont typeface="+mj-lt"/>
              <a:buAutoNum type="arabicPeriod"/>
            </a:pPr>
            <a:r>
              <a:rPr lang="cs-CZ" b="1" dirty="0" smtClean="0"/>
              <a:t>PCR.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110153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Využití v paleopatologii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2046849"/>
            <a:ext cx="9910689" cy="4368018"/>
          </a:xfrm>
        </p:spPr>
        <p:txBody>
          <a:bodyPr>
            <a:normAutofit fontScale="92500" lnSpcReduction="10000"/>
          </a:bodyPr>
          <a:lstStyle/>
          <a:p>
            <a:r>
              <a:rPr lang="cs-CZ" sz="2400" b="1" dirty="0"/>
              <a:t>TBC: </a:t>
            </a:r>
            <a:r>
              <a:rPr lang="cs-CZ" sz="2400" i="1" dirty="0" err="1"/>
              <a:t>Mycobacterium</a:t>
            </a:r>
            <a:r>
              <a:rPr lang="cs-CZ" sz="2400" i="1" dirty="0"/>
              <a:t> </a:t>
            </a:r>
            <a:r>
              <a:rPr lang="cs-CZ" sz="2400" i="1" dirty="0" err="1" smtClean="0"/>
              <a:t>tuberculosis</a:t>
            </a:r>
            <a:r>
              <a:rPr lang="cs-CZ" sz="2400" i="1" dirty="0" smtClean="0"/>
              <a:t>, </a:t>
            </a:r>
            <a:r>
              <a:rPr lang="cs-CZ" sz="2400" i="1" dirty="0" err="1" smtClean="0"/>
              <a:t>bovis</a:t>
            </a:r>
            <a:endParaRPr lang="cs-CZ" sz="2400" i="1" dirty="0"/>
          </a:p>
          <a:p>
            <a:r>
              <a:rPr lang="cs-CZ" sz="2400" b="1" dirty="0"/>
              <a:t>Lepra</a:t>
            </a:r>
            <a:r>
              <a:rPr lang="cs-CZ" sz="2400" dirty="0"/>
              <a:t>: </a:t>
            </a:r>
            <a:r>
              <a:rPr lang="cs-CZ" sz="2400" i="1" dirty="0" err="1"/>
              <a:t>Mycobacterium</a:t>
            </a:r>
            <a:r>
              <a:rPr lang="cs-CZ" sz="2400" i="1" dirty="0"/>
              <a:t> </a:t>
            </a:r>
            <a:r>
              <a:rPr lang="cs-CZ" sz="2400" i="1" dirty="0" err="1"/>
              <a:t>leprae</a:t>
            </a:r>
            <a:endParaRPr lang="cs-CZ" sz="2400" i="1" dirty="0"/>
          </a:p>
          <a:p>
            <a:r>
              <a:rPr lang="cs-CZ" sz="2400" dirty="0" smtClean="0"/>
              <a:t>Dědičná </a:t>
            </a:r>
            <a:r>
              <a:rPr lang="cs-CZ" sz="2400" dirty="0"/>
              <a:t>onemocnění (srpková anémie) </a:t>
            </a:r>
          </a:p>
          <a:p>
            <a:r>
              <a:rPr lang="cs-CZ" sz="2400" b="1" dirty="0"/>
              <a:t>Mor</a:t>
            </a:r>
            <a:r>
              <a:rPr lang="cs-CZ" sz="2400" dirty="0"/>
              <a:t>: </a:t>
            </a:r>
            <a:r>
              <a:rPr lang="cs-CZ" sz="2400" i="1" dirty="0" err="1"/>
              <a:t>Yersinia</a:t>
            </a:r>
            <a:r>
              <a:rPr lang="cs-CZ" sz="2400" i="1" dirty="0"/>
              <a:t> </a:t>
            </a:r>
            <a:r>
              <a:rPr lang="cs-CZ" sz="2400" i="1" dirty="0" err="1"/>
              <a:t>pestis</a:t>
            </a:r>
            <a:r>
              <a:rPr lang="cs-CZ" sz="2400" i="1" dirty="0"/>
              <a:t> </a:t>
            </a:r>
            <a:r>
              <a:rPr lang="cs-CZ" sz="2400" dirty="0"/>
              <a:t>– </a:t>
            </a:r>
            <a:r>
              <a:rPr lang="cs-CZ" sz="2400" i="1" dirty="0" err="1"/>
              <a:t>antiqua</a:t>
            </a:r>
            <a:r>
              <a:rPr lang="cs-CZ" sz="2400" dirty="0"/>
              <a:t>, </a:t>
            </a:r>
            <a:r>
              <a:rPr lang="cs-CZ" sz="2400" i="1" dirty="0" err="1"/>
              <a:t>medievalis</a:t>
            </a:r>
            <a:r>
              <a:rPr lang="cs-CZ" sz="2400" i="1" dirty="0"/>
              <a:t> </a:t>
            </a:r>
            <a:r>
              <a:rPr lang="cs-CZ" sz="2400" dirty="0"/>
              <a:t>a </a:t>
            </a:r>
            <a:r>
              <a:rPr lang="cs-CZ" sz="2400" i="1" dirty="0" err="1" smtClean="0"/>
              <a:t>orientalis</a:t>
            </a:r>
            <a:endParaRPr lang="cs-CZ" sz="2400" i="1" dirty="0" smtClean="0"/>
          </a:p>
          <a:p>
            <a:pPr marL="0" indent="0">
              <a:buNone/>
            </a:pPr>
            <a:endParaRPr lang="cs-CZ" sz="2400" i="1" dirty="0" smtClean="0"/>
          </a:p>
          <a:p>
            <a:r>
              <a:rPr lang="cs-CZ" sz="2400" dirty="0" smtClean="0"/>
              <a:t>Pokusy</a:t>
            </a:r>
            <a:r>
              <a:rPr lang="cs-CZ" sz="2400" i="1" dirty="0" smtClean="0"/>
              <a:t>: </a:t>
            </a:r>
            <a:r>
              <a:rPr lang="cs-CZ" sz="2400" dirty="0"/>
              <a:t>Malárie</a:t>
            </a:r>
            <a:r>
              <a:rPr lang="cs-CZ" sz="2400" dirty="0" smtClean="0"/>
              <a:t>: </a:t>
            </a:r>
            <a:r>
              <a:rPr lang="cs-CZ" sz="2400" i="1" dirty="0" err="1" smtClean="0"/>
              <a:t>Plasmodium</a:t>
            </a:r>
            <a:r>
              <a:rPr lang="cs-CZ" sz="2400" i="1" dirty="0" smtClean="0"/>
              <a:t> </a:t>
            </a:r>
            <a:r>
              <a:rPr lang="cs-CZ" sz="2400" i="1" dirty="0" err="1"/>
              <a:t>falciparum</a:t>
            </a:r>
            <a:r>
              <a:rPr lang="cs-CZ" sz="2400" dirty="0"/>
              <a:t>, Syfilis: </a:t>
            </a:r>
            <a:r>
              <a:rPr lang="cs-CZ" sz="2400" i="1" dirty="0"/>
              <a:t>Treponema </a:t>
            </a:r>
            <a:r>
              <a:rPr lang="cs-CZ" sz="2400" i="1" dirty="0" err="1"/>
              <a:t>pallidum</a:t>
            </a:r>
            <a:r>
              <a:rPr lang="cs-CZ" sz="2400" i="1" dirty="0"/>
              <a:t> </a:t>
            </a:r>
            <a:r>
              <a:rPr lang="cs-CZ" sz="2400" i="1" dirty="0" err="1"/>
              <a:t>pallidum</a:t>
            </a:r>
            <a:r>
              <a:rPr lang="cs-CZ" sz="2400" i="1" dirty="0"/>
              <a:t> </a:t>
            </a:r>
            <a:r>
              <a:rPr lang="cs-CZ" sz="2400" dirty="0" smtClean="0"/>
              <a:t>= výsledky sporné</a:t>
            </a:r>
            <a:endParaRPr lang="cs-CZ" sz="2400" i="1" dirty="0"/>
          </a:p>
          <a:p>
            <a:pPr marL="0" indent="0">
              <a:buNone/>
            </a:pPr>
            <a:endParaRPr lang="cs-CZ" sz="2400" i="1" dirty="0"/>
          </a:p>
          <a:p>
            <a:endParaRPr lang="cs-CZ" sz="2400" i="1" dirty="0"/>
          </a:p>
          <a:p>
            <a:r>
              <a:rPr lang="cs-CZ" sz="2400" dirty="0">
                <a:solidFill>
                  <a:srgbClr val="FF0000"/>
                </a:solidFill>
              </a:rPr>
              <a:t>Nejen detekce, ale i evoluce patogenů a jejich geografická distribuce!</a:t>
            </a:r>
          </a:p>
        </p:txBody>
      </p:sp>
    </p:spTree>
    <p:extLst>
      <p:ext uri="{BB962C8B-B14F-4D97-AF65-F5344CB8AC3E}">
        <p14:creationId xmlns:p14="http://schemas.microsoft.com/office/powerpoint/2010/main" val="3518137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53152" y="290014"/>
            <a:ext cx="10820400" cy="1485900"/>
          </a:xfrm>
        </p:spPr>
        <p:txBody>
          <a:bodyPr/>
          <a:lstStyle/>
          <a:p>
            <a:r>
              <a:rPr lang="cs-CZ" i="1" dirty="0" smtClean="0"/>
              <a:t>Yesernia pestis </a:t>
            </a:r>
            <a:r>
              <a:rPr lang="cs-CZ" dirty="0" smtClean="0"/>
              <a:t>(konec mladší doby kamenné)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48770" y="1775914"/>
            <a:ext cx="9601200" cy="3581400"/>
          </a:xfrm>
        </p:spPr>
        <p:txBody>
          <a:bodyPr/>
          <a:lstStyle/>
          <a:p>
            <a:r>
              <a:rPr lang="cs-CZ" dirty="0">
                <a:solidFill>
                  <a:schemeClr val="tx1"/>
                </a:solidFill>
              </a:rPr>
              <a:t>Simon </a:t>
            </a:r>
            <a:r>
              <a:rPr lang="cs-CZ" dirty="0" smtClean="0">
                <a:solidFill>
                  <a:schemeClr val="tx1"/>
                </a:solidFill>
              </a:rPr>
              <a:t>Rasmussen, </a:t>
            </a:r>
            <a:r>
              <a:rPr lang="cs-CZ" dirty="0">
                <a:solidFill>
                  <a:schemeClr val="tx1"/>
                </a:solidFill>
              </a:rPr>
              <a:t>Nicolás Rascovan</a:t>
            </a:r>
            <a:endParaRPr lang="cs-CZ" dirty="0" smtClean="0">
              <a:solidFill>
                <a:schemeClr val="tx1"/>
              </a:solidFill>
            </a:endParaRPr>
          </a:p>
          <a:p>
            <a:r>
              <a:rPr lang="cs-CZ" dirty="0" smtClean="0">
                <a:solidFill>
                  <a:schemeClr val="tx1"/>
                </a:solidFill>
              </a:rPr>
              <a:t>Frälsegården, Švédsko</a:t>
            </a:r>
          </a:p>
          <a:p>
            <a:r>
              <a:rPr lang="cs-CZ" dirty="0" smtClean="0">
                <a:solidFill>
                  <a:schemeClr val="tx1"/>
                </a:solidFill>
              </a:rPr>
              <a:t>4.900 B.P., </a:t>
            </a:r>
            <a:r>
              <a:rPr lang="en-US" i="1" dirty="0">
                <a:solidFill>
                  <a:schemeClr val="tx1"/>
                </a:solidFill>
              </a:rPr>
              <a:t>Y. </a:t>
            </a:r>
            <a:r>
              <a:rPr lang="en-US" i="1" dirty="0" smtClean="0">
                <a:solidFill>
                  <a:schemeClr val="tx1"/>
                </a:solidFill>
              </a:rPr>
              <a:t>pestis</a:t>
            </a:r>
            <a:r>
              <a:rPr lang="cs-CZ" i="1" dirty="0" smtClean="0">
                <a:solidFill>
                  <a:schemeClr val="tx1"/>
                </a:solidFill>
              </a:rPr>
              <a:t> </a:t>
            </a:r>
            <a:r>
              <a:rPr lang="cs-CZ" dirty="0" smtClean="0">
                <a:solidFill>
                  <a:schemeClr val="tx1"/>
                </a:solidFill>
              </a:rPr>
              <a:t>= nejstarší doklad bakterie</a:t>
            </a:r>
          </a:p>
          <a:p>
            <a:r>
              <a:rPr lang="cs-CZ" dirty="0" smtClean="0">
                <a:solidFill>
                  <a:schemeClr val="tx1"/>
                </a:solidFill>
              </a:rPr>
              <a:t>Hypotéza o morové epidemii v mladší době kamenné, což umožnilo snazší osídlení Evropy stepními kulturami.</a:t>
            </a:r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370" y="4081859"/>
            <a:ext cx="5406051" cy="2333218"/>
          </a:xfrm>
          <a:prstGeom prst="rect">
            <a:avLst/>
          </a:prstGeom>
        </p:spPr>
      </p:pic>
      <p:sp>
        <p:nvSpPr>
          <p:cNvPr id="4" name="Šipka doprava 3"/>
          <p:cNvSpPr/>
          <p:nvPr/>
        </p:nvSpPr>
        <p:spPr>
          <a:xfrm>
            <a:off x="3739081" y="4861711"/>
            <a:ext cx="1629624" cy="6699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ovéPole 5"/>
          <p:cNvSpPr txBox="1"/>
          <p:nvPr/>
        </p:nvSpPr>
        <p:spPr>
          <a:xfrm>
            <a:off x="1647730" y="4850320"/>
            <a:ext cx="1901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rgbClr val="FF0000"/>
                </a:solidFill>
              </a:rPr>
              <a:t>Přečtěte si článek!!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67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60585" y="320040"/>
            <a:ext cx="9601200" cy="1485900"/>
          </a:xfrm>
        </p:spPr>
        <p:txBody>
          <a:bodyPr/>
          <a:lstStyle/>
          <a:p>
            <a:r>
              <a:rPr lang="cs-CZ" dirty="0" smtClean="0"/>
              <a:t>Paleopatologický nález</a:t>
            </a:r>
            <a:endParaRPr lang="cs-CZ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701161" y="1392457"/>
            <a:ext cx="4789678" cy="5144701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884680" y="4273058"/>
            <a:ext cx="1901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rgbClr val="FF0000"/>
                </a:solidFill>
              </a:rPr>
              <a:t>Přečtěte si článek!!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5" name="Šipka doprava 4"/>
          <p:cNvSpPr/>
          <p:nvPr/>
        </p:nvSpPr>
        <p:spPr>
          <a:xfrm>
            <a:off x="2236205" y="4395487"/>
            <a:ext cx="1358019" cy="5239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317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Paleopatologický nález</a:t>
            </a: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71850" y="1503085"/>
            <a:ext cx="6019800" cy="2480687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2665" y="3202312"/>
            <a:ext cx="2400300" cy="343852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1600" y="4287766"/>
            <a:ext cx="3144970" cy="2353071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8732" y="4405006"/>
            <a:ext cx="2586037" cy="211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17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842210" y="469232"/>
            <a:ext cx="9601200" cy="1485900"/>
          </a:xfrm>
        </p:spPr>
        <p:txBody>
          <a:bodyPr/>
          <a:lstStyle/>
          <a:p>
            <a:r>
              <a:rPr lang="cs-CZ" dirty="0"/>
              <a:t>Paleoparazitologie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cs-CZ" dirty="0"/>
              <a:t>J</a:t>
            </a:r>
            <a:r>
              <a:rPr lang="cs-CZ" dirty="0" smtClean="0"/>
              <a:t>e </a:t>
            </a:r>
            <a:r>
              <a:rPr lang="cs-CZ" dirty="0"/>
              <a:t>vědní </a:t>
            </a:r>
            <a:r>
              <a:rPr lang="cs-CZ" dirty="0" smtClean="0"/>
              <a:t>obor = rozšíření paleopatologie.</a:t>
            </a:r>
          </a:p>
          <a:p>
            <a:pPr algn="just"/>
            <a:r>
              <a:rPr lang="cs-CZ" dirty="0" smtClean="0"/>
              <a:t>Paleoparazitologické </a:t>
            </a:r>
            <a:r>
              <a:rPr lang="cs-CZ" dirty="0"/>
              <a:t>nálezy </a:t>
            </a:r>
            <a:r>
              <a:rPr lang="cs-CZ" dirty="0" smtClean="0"/>
              <a:t>poskytují informace o:</a:t>
            </a:r>
          </a:p>
          <a:p>
            <a:pPr lvl="1" algn="just"/>
            <a:r>
              <a:rPr lang="cs-CZ" i="0" dirty="0" smtClean="0"/>
              <a:t>vztahu </a:t>
            </a:r>
            <a:r>
              <a:rPr lang="cs-CZ" i="0" dirty="0"/>
              <a:t>člověk-parazit, </a:t>
            </a:r>
            <a:endParaRPr lang="cs-CZ" i="0" dirty="0" smtClean="0"/>
          </a:p>
          <a:p>
            <a:pPr lvl="1" algn="just"/>
            <a:r>
              <a:rPr lang="cs-CZ" i="0" dirty="0" smtClean="0"/>
              <a:t>původu parazitů,</a:t>
            </a:r>
          </a:p>
          <a:p>
            <a:pPr lvl="1" algn="just"/>
            <a:r>
              <a:rPr lang="cs-CZ" i="0" dirty="0"/>
              <a:t>š</a:t>
            </a:r>
            <a:r>
              <a:rPr lang="cs-CZ" i="0" dirty="0" smtClean="0"/>
              <a:t>íření parazitů,</a:t>
            </a:r>
          </a:p>
          <a:p>
            <a:pPr lvl="1" algn="just"/>
            <a:r>
              <a:rPr lang="cs-CZ" i="0" dirty="0" smtClean="0"/>
              <a:t>migraci obyvatelstva </a:t>
            </a:r>
            <a:r>
              <a:rPr lang="cs-CZ" i="0" dirty="0"/>
              <a:t>v </a:t>
            </a:r>
            <a:r>
              <a:rPr lang="cs-CZ" i="0" dirty="0" smtClean="0"/>
              <a:t>minulosti, </a:t>
            </a:r>
          </a:p>
          <a:p>
            <a:pPr lvl="1" algn="just"/>
            <a:r>
              <a:rPr lang="cs-CZ" i="0" dirty="0"/>
              <a:t>h</a:t>
            </a:r>
            <a:r>
              <a:rPr lang="cs-CZ" i="0" dirty="0" smtClean="0"/>
              <a:t>ygieně, kultuře, lékařské péči a technologii,</a:t>
            </a:r>
          </a:p>
          <a:p>
            <a:pPr lvl="1" algn="just"/>
            <a:r>
              <a:rPr lang="cs-CZ" i="0" dirty="0"/>
              <a:t>s</a:t>
            </a:r>
            <a:r>
              <a:rPr lang="cs-CZ" i="0" dirty="0" smtClean="0"/>
              <a:t>travě (Reinhard </a:t>
            </a:r>
            <a:r>
              <a:rPr lang="cs-CZ" i="0" dirty="0"/>
              <a:t>1992, Gonçalves et al. 2003</a:t>
            </a:r>
            <a:r>
              <a:rPr lang="cs-CZ" i="0" dirty="0" smtClean="0"/>
              <a:t>).</a:t>
            </a:r>
          </a:p>
          <a:p>
            <a:endParaRPr lang="cs-CZ" dirty="0"/>
          </a:p>
          <a:p>
            <a:r>
              <a:rPr lang="cs-CZ" dirty="0" smtClean="0"/>
              <a:t>Mumie, koprolity, jímky, sediment v oblasti pánve.</a:t>
            </a:r>
            <a:endParaRPr lang="cs-CZ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804" y="276284"/>
            <a:ext cx="5722474" cy="1678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23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4393" y="901600"/>
            <a:ext cx="10515600" cy="4351338"/>
          </a:xfrm>
        </p:spPr>
        <p:txBody>
          <a:bodyPr>
            <a:normAutofit/>
          </a:bodyPr>
          <a:lstStyle/>
          <a:p>
            <a:pPr algn="just"/>
            <a:r>
              <a:rPr lang="cs-CZ" b="1" dirty="0" smtClean="0"/>
              <a:t>První paleoparazitologický nález</a:t>
            </a:r>
            <a:r>
              <a:rPr lang="cs-CZ" dirty="0" smtClean="0"/>
              <a:t>: r. 1910, parazit </a:t>
            </a:r>
            <a:r>
              <a:rPr lang="cs-CZ" i="1" dirty="0" smtClean="0"/>
              <a:t>Schistosoma haematobium</a:t>
            </a:r>
            <a:r>
              <a:rPr lang="cs-CZ" dirty="0" smtClean="0"/>
              <a:t>. Nacházel se v ledvinách </a:t>
            </a:r>
            <a:r>
              <a:rPr lang="cs-CZ" dirty="0"/>
              <a:t>dvou egyptských mumií </a:t>
            </a:r>
            <a:r>
              <a:rPr lang="cs-CZ" dirty="0" smtClean="0"/>
              <a:t>datovaných </a:t>
            </a:r>
            <a:r>
              <a:rPr lang="pl-PL" dirty="0" smtClean="0"/>
              <a:t>do 20. </a:t>
            </a:r>
            <a:r>
              <a:rPr lang="pl-PL" dirty="0"/>
              <a:t>dynastie (1250 –1000 př. n. l</a:t>
            </a:r>
            <a:r>
              <a:rPr lang="pl-PL" dirty="0" smtClean="0"/>
              <a:t>.).</a:t>
            </a:r>
          </a:p>
          <a:p>
            <a:pPr marL="0" indent="0" algn="just">
              <a:buNone/>
            </a:pPr>
            <a:endParaRPr lang="pl-PL" dirty="0" smtClean="0"/>
          </a:p>
          <a:p>
            <a:pPr algn="just"/>
            <a:r>
              <a:rPr lang="cs-CZ" dirty="0" smtClean="0"/>
              <a:t>Rozvoj oboru: </a:t>
            </a:r>
            <a:r>
              <a:rPr lang="da-DK" dirty="0" smtClean="0"/>
              <a:t>60</a:t>
            </a:r>
            <a:r>
              <a:rPr lang="da-DK" dirty="0"/>
              <a:t>. a 70. </a:t>
            </a:r>
            <a:r>
              <a:rPr lang="da-DK" dirty="0" smtClean="0"/>
              <a:t>l</a:t>
            </a:r>
            <a:r>
              <a:rPr lang="cs-CZ" dirty="0" smtClean="0"/>
              <a:t>éta</a:t>
            </a:r>
            <a:r>
              <a:rPr lang="da-DK" dirty="0" smtClean="0"/>
              <a:t> </a:t>
            </a:r>
            <a:r>
              <a:rPr lang="da-DK" dirty="0"/>
              <a:t>20. století (Araújo et </a:t>
            </a:r>
            <a:r>
              <a:rPr lang="da-DK" dirty="0" smtClean="0"/>
              <a:t>al.</a:t>
            </a:r>
            <a:r>
              <a:rPr lang="cs-CZ" dirty="0" smtClean="0"/>
              <a:t> 1998</a:t>
            </a:r>
            <a:r>
              <a:rPr lang="cs-CZ" dirty="0"/>
              <a:t>).</a:t>
            </a:r>
          </a:p>
        </p:txBody>
      </p:sp>
      <p:pic>
        <p:nvPicPr>
          <p:cNvPr id="2050" name="Picture 2" descr="Výsledek obrázk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419" y="3222844"/>
            <a:ext cx="3749712" cy="2456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313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2526" y="673768"/>
            <a:ext cx="9601200" cy="1485900"/>
          </a:xfrm>
        </p:spPr>
        <p:txBody>
          <a:bodyPr/>
          <a:lstStyle/>
          <a:p>
            <a:r>
              <a:rPr lang="cs-CZ" dirty="0" smtClean="0"/>
              <a:t>Příklad: Šebela (1991)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83631" y="1913021"/>
            <a:ext cx="9601200" cy="3581400"/>
          </a:xfrm>
        </p:spPr>
        <p:txBody>
          <a:bodyPr/>
          <a:lstStyle/>
          <a:p>
            <a:r>
              <a:rPr lang="cs-CZ" dirty="0" smtClean="0"/>
              <a:t>Starší doba bronzová. </a:t>
            </a:r>
          </a:p>
          <a:p>
            <a:r>
              <a:rPr lang="cs-CZ" dirty="0" smtClean="0"/>
              <a:t>Lokalita: Hulín – Nivky (1988).</a:t>
            </a:r>
          </a:p>
          <a:p>
            <a:r>
              <a:rPr lang="cs-CZ" dirty="0" smtClean="0"/>
              <a:t>Sídlištní pohřeb.</a:t>
            </a:r>
          </a:p>
          <a:p>
            <a:r>
              <a:rPr lang="cs-CZ" dirty="0" smtClean="0"/>
              <a:t>Tři jedinci (dospělý muž a dvě děti).</a:t>
            </a:r>
          </a:p>
          <a:p>
            <a:r>
              <a:rPr lang="cs-CZ" dirty="0"/>
              <a:t>Materiál byl vyšetřen na přítomnost vajíček </a:t>
            </a:r>
            <a:r>
              <a:rPr lang="cs-CZ" dirty="0" smtClean="0"/>
              <a:t>cizopasníků z oblasti pánve.</a:t>
            </a:r>
          </a:p>
        </p:txBody>
      </p:sp>
    </p:spTree>
    <p:extLst>
      <p:ext uri="{BB962C8B-B14F-4D97-AF65-F5344CB8AC3E}">
        <p14:creationId xmlns:p14="http://schemas.microsoft.com/office/powerpoint/2010/main" val="369131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552074" y="1407695"/>
            <a:ext cx="9601200" cy="3581400"/>
          </a:xfrm>
        </p:spPr>
        <p:txBody>
          <a:bodyPr>
            <a:normAutofit/>
          </a:bodyPr>
          <a:lstStyle/>
          <a:p>
            <a:r>
              <a:rPr lang="cs-CZ" dirty="0" smtClean="0"/>
              <a:t>Byla </a:t>
            </a:r>
            <a:r>
              <a:rPr lang="cs-CZ" dirty="0"/>
              <a:t>zjištěna přítomnost </a:t>
            </a:r>
            <a:r>
              <a:rPr lang="cs-CZ" dirty="0" smtClean="0"/>
              <a:t>vajíček:</a:t>
            </a:r>
          </a:p>
          <a:p>
            <a:pPr marL="0" indent="0">
              <a:buNone/>
            </a:pPr>
            <a:endParaRPr lang="cs-CZ" dirty="0" smtClean="0"/>
          </a:p>
          <a:p>
            <a:pPr marL="914400" lvl="1" indent="-457200">
              <a:buFont typeface="+mj-lt"/>
              <a:buAutoNum type="arabicPeriod"/>
            </a:pPr>
            <a:r>
              <a:rPr lang="cs-CZ" i="0" dirty="0" smtClean="0"/>
              <a:t>tenkohlavce </a:t>
            </a:r>
            <a:r>
              <a:rPr lang="cs-CZ" i="0" dirty="0"/>
              <a:t>lidského (</a:t>
            </a:r>
            <a:r>
              <a:rPr lang="cs-CZ" dirty="0"/>
              <a:t>Trichuris trichlura</a:t>
            </a:r>
            <a:r>
              <a:rPr lang="cs-CZ" i="0" dirty="0" smtClean="0"/>
              <a:t>); </a:t>
            </a:r>
          </a:p>
          <a:p>
            <a:pPr marL="914400" lvl="1" indent="-457200">
              <a:buFont typeface="+mj-lt"/>
              <a:buAutoNum type="arabicPeriod"/>
            </a:pPr>
            <a:r>
              <a:rPr lang="cs-CZ" i="0" dirty="0" smtClean="0"/>
              <a:t>škrkavky </a:t>
            </a:r>
            <a:r>
              <a:rPr lang="cs-CZ" i="0" dirty="0"/>
              <a:t>dětské (</a:t>
            </a:r>
            <a:r>
              <a:rPr lang="cs-CZ" dirty="0"/>
              <a:t>Ascaris lumbricoides</a:t>
            </a:r>
            <a:r>
              <a:rPr lang="cs-CZ" i="0" dirty="0" smtClean="0"/>
              <a:t>); </a:t>
            </a:r>
          </a:p>
          <a:p>
            <a:pPr marL="914400" lvl="1" indent="-457200">
              <a:buFont typeface="+mj-lt"/>
              <a:buAutoNum type="arabicPeriod"/>
            </a:pPr>
            <a:r>
              <a:rPr lang="cs-CZ" b="1" i="0" dirty="0" smtClean="0"/>
              <a:t>měchovce </a:t>
            </a:r>
            <a:r>
              <a:rPr lang="cs-CZ" b="1" i="0" dirty="0"/>
              <a:t>lidského (</a:t>
            </a:r>
            <a:r>
              <a:rPr lang="cs-CZ" b="1" dirty="0"/>
              <a:t>Ancylostoma duodenale</a:t>
            </a:r>
            <a:r>
              <a:rPr lang="cs-CZ" b="1" i="0" dirty="0" smtClean="0"/>
              <a:t>). </a:t>
            </a:r>
            <a:endParaRPr lang="cs-CZ" b="1" i="0" dirty="0"/>
          </a:p>
        </p:txBody>
      </p:sp>
    </p:spTree>
    <p:extLst>
      <p:ext uri="{BB962C8B-B14F-4D97-AF65-F5344CB8AC3E}">
        <p14:creationId xmlns:p14="http://schemas.microsoft.com/office/powerpoint/2010/main" val="230132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90650" y="759442"/>
            <a:ext cx="10160591" cy="5507160"/>
          </a:xfrm>
        </p:spPr>
        <p:txBody>
          <a:bodyPr>
            <a:noAutofit/>
          </a:bodyPr>
          <a:lstStyle/>
          <a:p>
            <a:pPr algn="just">
              <a:spcBef>
                <a:spcPts val="1800"/>
              </a:spcBef>
              <a:spcAft>
                <a:spcPts val="1800"/>
              </a:spcAft>
            </a:pPr>
            <a:r>
              <a:rPr lang="cs-CZ" b="1" dirty="0" smtClean="0">
                <a:solidFill>
                  <a:srgbClr val="FF0000"/>
                </a:solidFill>
              </a:rPr>
              <a:t>Měchovec </a:t>
            </a:r>
            <a:r>
              <a:rPr lang="cs-CZ" b="1" dirty="0">
                <a:solidFill>
                  <a:srgbClr val="FF0000"/>
                </a:solidFill>
              </a:rPr>
              <a:t>lidský </a:t>
            </a:r>
            <a:r>
              <a:rPr lang="cs-CZ" dirty="0" smtClean="0"/>
              <a:t>= v subtropickém </a:t>
            </a:r>
            <a:r>
              <a:rPr lang="cs-CZ" dirty="0"/>
              <a:t>a tropickém </a:t>
            </a:r>
            <a:r>
              <a:rPr lang="cs-CZ" dirty="0" smtClean="0"/>
              <a:t>pásu, </a:t>
            </a:r>
            <a:r>
              <a:rPr lang="cs-CZ" dirty="0"/>
              <a:t>zejména východní části polokoule, do těla se dostane přes pokožku bosé </a:t>
            </a:r>
            <a:r>
              <a:rPr lang="cs-CZ" dirty="0" smtClean="0"/>
              <a:t>nohy. Způsobuje slabost</a:t>
            </a:r>
            <a:r>
              <a:rPr lang="cs-CZ" dirty="0"/>
              <a:t>, dušnost, snížení chuti k jídlu, neuropsychologické poruchy, nespavost, retardace </a:t>
            </a:r>
            <a:r>
              <a:rPr lang="cs-CZ" dirty="0" smtClean="0"/>
              <a:t>růstu, anemii </a:t>
            </a:r>
            <a:r>
              <a:rPr lang="cs-CZ" dirty="0"/>
              <a:t>a snížení </a:t>
            </a:r>
            <a:r>
              <a:rPr lang="cs-CZ" dirty="0" smtClean="0"/>
              <a:t>aktivity.</a:t>
            </a:r>
          </a:p>
          <a:p>
            <a:pPr lvl="1">
              <a:spcBef>
                <a:spcPts val="1800"/>
              </a:spcBef>
              <a:spcAft>
                <a:spcPts val="1800"/>
              </a:spcAft>
            </a:pPr>
            <a:r>
              <a:rPr lang="cs-CZ" b="1" i="0" dirty="0" smtClean="0"/>
              <a:t>Doba bronzová o 2</a:t>
            </a:r>
            <a:r>
              <a:rPr lang="cs-CZ" b="1" i="0" dirty="0"/>
              <a:t>°C </a:t>
            </a:r>
            <a:r>
              <a:rPr lang="cs-CZ" b="1" i="0" dirty="0" smtClean="0"/>
              <a:t>vyšší teplota </a:t>
            </a:r>
            <a:r>
              <a:rPr lang="cs-CZ" b="1" i="0" dirty="0"/>
              <a:t>a klima bylo vlhké a </a:t>
            </a:r>
            <a:r>
              <a:rPr lang="cs-CZ" b="1" i="0" dirty="0" smtClean="0"/>
              <a:t>teplé.</a:t>
            </a:r>
          </a:p>
          <a:p>
            <a:pPr marL="530352" lvl="1" indent="0">
              <a:spcBef>
                <a:spcPts val="1800"/>
              </a:spcBef>
              <a:spcAft>
                <a:spcPts val="1800"/>
              </a:spcAft>
              <a:buNone/>
            </a:pPr>
            <a:r>
              <a:rPr lang="cs-CZ" b="1" i="0" dirty="0" smtClean="0"/>
              <a:t>nebo</a:t>
            </a:r>
          </a:p>
          <a:p>
            <a:pPr lvl="1">
              <a:spcBef>
                <a:spcPts val="1800"/>
              </a:spcBef>
              <a:spcAft>
                <a:spcPts val="1800"/>
              </a:spcAft>
            </a:pPr>
            <a:r>
              <a:rPr lang="cs-CZ" b="1" i="0" dirty="0" smtClean="0"/>
              <a:t>Migrace z JV.</a:t>
            </a:r>
            <a:endParaRPr lang="cs-CZ" b="1" i="0" dirty="0"/>
          </a:p>
        </p:txBody>
      </p:sp>
    </p:spTree>
    <p:extLst>
      <p:ext uri="{BB962C8B-B14F-4D97-AF65-F5344CB8AC3E}">
        <p14:creationId xmlns:p14="http://schemas.microsoft.com/office/powerpoint/2010/main" val="2678875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35241" y="343903"/>
            <a:ext cx="9601200" cy="1485900"/>
          </a:xfrm>
        </p:spPr>
        <p:txBody>
          <a:bodyPr/>
          <a:lstStyle/>
          <a:p>
            <a:r>
              <a:rPr lang="cs-CZ" dirty="0" smtClean="0"/>
              <a:t>Kategorie onemocnění projevujících se na kostře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35241" y="2174028"/>
            <a:ext cx="10515600" cy="4244434"/>
          </a:xfrm>
        </p:spPr>
        <p:txBody>
          <a:bodyPr>
            <a:normAutofit/>
          </a:bodyPr>
          <a:lstStyle/>
          <a:p>
            <a:r>
              <a:rPr lang="cs-CZ" dirty="0" smtClean="0"/>
              <a:t>Infekční onemocnění</a:t>
            </a:r>
          </a:p>
          <a:p>
            <a:r>
              <a:rPr lang="cs-CZ" dirty="0" smtClean="0"/>
              <a:t>Vrozené anomálie (kongenitální)</a:t>
            </a:r>
          </a:p>
          <a:p>
            <a:r>
              <a:rPr lang="cs-CZ" dirty="0" smtClean="0"/>
              <a:t>Metabolická onemocnění</a:t>
            </a:r>
          </a:p>
          <a:p>
            <a:r>
              <a:rPr lang="cs-CZ" dirty="0" smtClean="0"/>
              <a:t>Produktivně degenerativní onemocnění (onemocnění kloubů)</a:t>
            </a:r>
          </a:p>
          <a:p>
            <a:r>
              <a:rPr lang="cs-CZ" dirty="0" smtClean="0"/>
              <a:t>Traumata</a:t>
            </a:r>
          </a:p>
          <a:p>
            <a:r>
              <a:rPr lang="cs-CZ" dirty="0" smtClean="0"/>
              <a:t>Nádorová onemocnění</a:t>
            </a:r>
          </a:p>
          <a:p>
            <a:r>
              <a:rPr lang="cs-CZ" dirty="0" smtClean="0"/>
              <a:t>Onemocnění zubů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9429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74558" y="275519"/>
            <a:ext cx="9601200" cy="1485900"/>
          </a:xfrm>
        </p:spPr>
        <p:txBody>
          <a:bodyPr/>
          <a:lstStyle/>
          <a:p>
            <a:r>
              <a:rPr lang="cs-CZ" dirty="0" smtClean="0"/>
              <a:t>Infekční onemocnění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91701" y="1570372"/>
            <a:ext cx="10515600" cy="4351338"/>
          </a:xfrm>
        </p:spPr>
        <p:txBody>
          <a:bodyPr>
            <a:normAutofit/>
          </a:bodyPr>
          <a:lstStyle/>
          <a:p>
            <a:pPr marL="457200" indent="-457200" algn="just">
              <a:buFont typeface="+mj-lt"/>
              <a:buAutoNum type="alphaUcPeriod"/>
            </a:pPr>
            <a:r>
              <a:rPr lang="cs-CZ" dirty="0" smtClean="0"/>
              <a:t>Neznáme konkrétního původce = nespecifická infekce (osteomyelitis, periostits).</a:t>
            </a:r>
          </a:p>
          <a:p>
            <a:pPr marL="457200" indent="-457200" algn="just">
              <a:buFont typeface="+mj-lt"/>
              <a:buAutoNum type="alphaUcPeriod"/>
            </a:pPr>
            <a:endParaRPr lang="cs-CZ" dirty="0" smtClean="0"/>
          </a:p>
          <a:p>
            <a:pPr marL="457200" indent="-457200" algn="just">
              <a:buFont typeface="+mj-lt"/>
              <a:buAutoNum type="alphaUcPeriod"/>
            </a:pPr>
            <a:r>
              <a:rPr lang="cs-CZ" dirty="0" smtClean="0"/>
              <a:t>Rozpoznáme konkrétního původce na základě distribuce změn na kostře: TBC, lepra, syfilis (venerická treponematóza).</a:t>
            </a:r>
            <a:endParaRPr lang="cs-CZ" dirty="0"/>
          </a:p>
        </p:txBody>
      </p:sp>
      <p:pic>
        <p:nvPicPr>
          <p:cNvPr id="4" name="Picture 2" descr="Sk1 Prox Ul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568" y="3529964"/>
            <a:ext cx="4681906" cy="1943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Zástupný symbol pro obsah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01" y="3504701"/>
            <a:ext cx="4526257" cy="2008364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7096050" y="5618201"/>
            <a:ext cx="36391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 smtClean="0"/>
              <a:t>Kloaka</a:t>
            </a:r>
            <a:r>
              <a:rPr lang="cs-CZ" sz="2000" dirty="0" smtClean="0"/>
              <a:t> (jedna a více)</a:t>
            </a:r>
          </a:p>
          <a:p>
            <a:r>
              <a:rPr lang="cs-CZ" sz="2000" b="1" dirty="0" smtClean="0"/>
              <a:t>Sekvestrum</a:t>
            </a:r>
          </a:p>
          <a:p>
            <a:r>
              <a:rPr lang="cs-CZ" sz="2000" b="1" dirty="0" smtClean="0"/>
              <a:t>Involukrum</a:t>
            </a:r>
            <a:endParaRPr lang="cs-CZ" sz="2000" b="1" dirty="0"/>
          </a:p>
        </p:txBody>
      </p:sp>
    </p:spTree>
    <p:extLst>
      <p:ext uri="{BB962C8B-B14F-4D97-AF65-F5344CB8AC3E}">
        <p14:creationId xmlns:p14="http://schemas.microsoft.com/office/powerpoint/2010/main" val="345885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Výsledek obrázku pro TB ribs paleopatholog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615" y="247651"/>
            <a:ext cx="2695149" cy="1409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www.researchgate.net/profile/Maciej_Henneberg/publication/273756230/figure/fig3/AS:294784418762757@1447293490809/Figure-3-Autopsy-Number-793-Autopsy-Year-1936-Age-78-Sex-Femal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04" y="2379369"/>
            <a:ext cx="2738433" cy="3854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1067" y="247650"/>
            <a:ext cx="4141347" cy="2650732"/>
          </a:xfrm>
          <a:prstGeom prst="rect">
            <a:avLst/>
          </a:prstGeom>
        </p:spPr>
      </p:pic>
      <p:sp>
        <p:nvSpPr>
          <p:cNvPr id="7" name="Šipka doprava 6"/>
          <p:cNvSpPr/>
          <p:nvPr/>
        </p:nvSpPr>
        <p:spPr>
          <a:xfrm rot="18887960">
            <a:off x="4339604" y="1712281"/>
            <a:ext cx="992221" cy="369651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8" name="Šipka doprava 7"/>
          <p:cNvSpPr/>
          <p:nvPr/>
        </p:nvSpPr>
        <p:spPr>
          <a:xfrm rot="18887960">
            <a:off x="4572552" y="2398800"/>
            <a:ext cx="992221" cy="369651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2101" y="3662040"/>
            <a:ext cx="2084931" cy="2717439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47805" y="163897"/>
            <a:ext cx="3171744" cy="2818237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3892588" y="3065887"/>
            <a:ext cx="1204832" cy="3480626"/>
          </a:xfrm>
          <a:prstGeom prst="rect">
            <a:avLst/>
          </a:prstGeom>
        </p:spPr>
      </p:pic>
      <p:sp>
        <p:nvSpPr>
          <p:cNvPr id="2" name="TextovéPole 1"/>
          <p:cNvSpPr txBox="1"/>
          <p:nvPr/>
        </p:nvSpPr>
        <p:spPr>
          <a:xfrm>
            <a:off x="1744394" y="6194813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TBC</a:t>
            </a:r>
            <a:endParaRPr lang="en-GB" dirty="0"/>
          </a:p>
        </p:txBody>
      </p:sp>
      <p:sp>
        <p:nvSpPr>
          <p:cNvPr id="13" name="TextovéPole 12"/>
          <p:cNvSpPr txBox="1"/>
          <p:nvPr/>
        </p:nvSpPr>
        <p:spPr>
          <a:xfrm>
            <a:off x="1917495" y="1637232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TBC</a:t>
            </a:r>
            <a:endParaRPr lang="en-GB" dirty="0"/>
          </a:p>
        </p:txBody>
      </p:sp>
      <p:sp>
        <p:nvSpPr>
          <p:cNvPr id="3" name="TextovéPole 2"/>
          <p:cNvSpPr txBox="1"/>
          <p:nvPr/>
        </p:nvSpPr>
        <p:spPr>
          <a:xfrm>
            <a:off x="6424055" y="2898382"/>
            <a:ext cx="1149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Lepra</a:t>
            </a:r>
            <a:endParaRPr lang="en-GB" dirty="0"/>
          </a:p>
        </p:txBody>
      </p:sp>
      <p:sp>
        <p:nvSpPr>
          <p:cNvPr id="14" name="TextovéPole 13"/>
          <p:cNvSpPr txBox="1"/>
          <p:nvPr/>
        </p:nvSpPr>
        <p:spPr>
          <a:xfrm>
            <a:off x="6714178" y="6392954"/>
            <a:ext cx="1485725" cy="383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Syfilis</a:t>
            </a:r>
            <a:endParaRPr lang="en-GB" dirty="0"/>
          </a:p>
        </p:txBody>
      </p:sp>
      <p:sp>
        <p:nvSpPr>
          <p:cNvPr id="15" name="TextovéPole 14"/>
          <p:cNvSpPr txBox="1"/>
          <p:nvPr/>
        </p:nvSpPr>
        <p:spPr>
          <a:xfrm>
            <a:off x="4063659" y="6472348"/>
            <a:ext cx="1485725" cy="383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Syfilis</a:t>
            </a:r>
            <a:endParaRPr lang="en-GB" dirty="0"/>
          </a:p>
        </p:txBody>
      </p:sp>
      <p:sp>
        <p:nvSpPr>
          <p:cNvPr id="16" name="TextovéPole 15"/>
          <p:cNvSpPr txBox="1"/>
          <p:nvPr/>
        </p:nvSpPr>
        <p:spPr>
          <a:xfrm>
            <a:off x="9535308" y="2986798"/>
            <a:ext cx="1485725" cy="383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Syfilis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6094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38990" y="399048"/>
            <a:ext cx="9601200" cy="1485900"/>
          </a:xfrm>
        </p:spPr>
        <p:txBody>
          <a:bodyPr>
            <a:normAutofit/>
          </a:bodyPr>
          <a:lstStyle/>
          <a:p>
            <a:r>
              <a:rPr lang="cs-CZ" dirty="0" smtClean="0"/>
              <a:t>Vrozené vady (kongenitální </a:t>
            </a:r>
            <a:r>
              <a:rPr lang="cs-CZ" dirty="0"/>
              <a:t>anomálie, </a:t>
            </a:r>
            <a:r>
              <a:rPr lang="cs-CZ" dirty="0" smtClean="0"/>
              <a:t>malformace)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38990" y="2219563"/>
            <a:ext cx="10515600" cy="4351338"/>
          </a:xfrm>
        </p:spPr>
        <p:txBody>
          <a:bodyPr>
            <a:normAutofit/>
          </a:bodyPr>
          <a:lstStyle/>
          <a:p>
            <a:r>
              <a:rPr lang="cs-CZ" dirty="0" smtClean="0"/>
              <a:t>Vrozená odchylka tvaru a funkce.</a:t>
            </a:r>
          </a:p>
          <a:p>
            <a:r>
              <a:rPr lang="cs-CZ" dirty="0" smtClean="0"/>
              <a:t>K vadě dochází v důsledku změn vyvolaných během nitroděložního stádia nebo genetických anomálií.</a:t>
            </a:r>
          </a:p>
          <a:p>
            <a:r>
              <a:rPr lang="cs-CZ" dirty="0" smtClean="0"/>
              <a:t>Až 40 % malformací se reprezentuje na kostře.</a:t>
            </a:r>
          </a:p>
          <a:p>
            <a:r>
              <a:rPr lang="cs-CZ" dirty="0" smtClean="0"/>
              <a:t>Příčina nebývá jasná (v 90 % je ale genetická).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1925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37247" y="1172529"/>
            <a:ext cx="10515600" cy="4351338"/>
          </a:xfrm>
        </p:spPr>
        <p:txBody>
          <a:bodyPr>
            <a:normAutofit/>
          </a:bodyPr>
          <a:lstStyle/>
          <a:p>
            <a:r>
              <a:rPr lang="cs-CZ" dirty="0" smtClean="0"/>
              <a:t>Vnitřní faktory: vada jednoho genu (33,3 %); chromozomální aberace (8,3 %).</a:t>
            </a:r>
          </a:p>
          <a:p>
            <a:r>
              <a:rPr lang="cs-CZ" dirty="0" smtClean="0"/>
              <a:t>Vnější faktory: teratogeny (chemické, biologické, fyzikální).</a:t>
            </a:r>
            <a:endParaRPr lang="cs-CZ" dirty="0"/>
          </a:p>
          <a:p>
            <a:r>
              <a:rPr lang="cs-CZ" dirty="0" smtClean="0"/>
              <a:t>Kombinace genetických faktorů a vnějších faktorů.</a:t>
            </a:r>
          </a:p>
          <a:p>
            <a:endParaRPr lang="cs-CZ" dirty="0" smtClean="0"/>
          </a:p>
          <a:p>
            <a:r>
              <a:rPr lang="cs-CZ" dirty="0" smtClean="0"/>
              <a:t>Malformace se vyskytuje cca. u 4 až 5 % novorozenců a 40 % jich zemře (Aufderheide and Rodriguez-Martin, 1998).</a:t>
            </a:r>
          </a:p>
        </p:txBody>
      </p:sp>
    </p:spTree>
    <p:extLst>
      <p:ext uri="{BB962C8B-B14F-4D97-AF65-F5344CB8AC3E}">
        <p14:creationId xmlns:p14="http://schemas.microsoft.com/office/powerpoint/2010/main" val="330724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688" y="559629"/>
            <a:ext cx="2857004" cy="2291151"/>
          </a:xfrm>
          <a:prstGeom prst="rect">
            <a:avLst/>
          </a:prstGeom>
        </p:spPr>
      </p:pic>
      <p:pic>
        <p:nvPicPr>
          <p:cNvPr id="5" name="Zástupný symbol pro obsah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248" y="3277694"/>
            <a:ext cx="3017884" cy="2311356"/>
          </a:xfrm>
          <a:prstGeom prst="rect">
            <a:avLst/>
          </a:prstGeom>
        </p:spPr>
      </p:pic>
      <p:pic>
        <p:nvPicPr>
          <p:cNvPr id="6" name="Zástupný symbol pro obsah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5139" y="919773"/>
            <a:ext cx="4256979" cy="4669277"/>
          </a:xfrm>
          <a:prstGeom prst="rect">
            <a:avLst/>
          </a:prstGeom>
        </p:spPr>
      </p:pic>
      <p:pic>
        <p:nvPicPr>
          <p:cNvPr id="7" name="Zástupný symbol pro obsah 4" descr="DSC01058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65125" y="559629"/>
            <a:ext cx="1456639" cy="2147343"/>
          </a:xfrm>
          <a:prstGeom prst="rect">
            <a:avLst/>
          </a:prstGeom>
        </p:spPr>
      </p:pic>
      <p:pic>
        <p:nvPicPr>
          <p:cNvPr id="8" name="Zástupný symbol pro obsah 5" descr="DSC01060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88600" y="559629"/>
            <a:ext cx="1691650" cy="2251952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95586" y="3254412"/>
            <a:ext cx="2252357" cy="3083667"/>
          </a:xfrm>
          <a:prstGeom prst="rect">
            <a:avLst/>
          </a:prstGeom>
        </p:spPr>
      </p:pic>
      <p:sp>
        <p:nvSpPr>
          <p:cNvPr id="11" name="TextovéPole 10"/>
          <p:cNvSpPr txBox="1"/>
          <p:nvPr/>
        </p:nvSpPr>
        <p:spPr>
          <a:xfrm>
            <a:off x="5486101" y="5624803"/>
            <a:ext cx="1596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err="1" smtClean="0"/>
              <a:t>Barnes</a:t>
            </a:r>
            <a:r>
              <a:rPr lang="cs-CZ" dirty="0" smtClean="0"/>
              <a:t> (2012)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381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53744" y="1249133"/>
            <a:ext cx="10099530" cy="4351338"/>
          </a:xfrm>
        </p:spPr>
        <p:txBody>
          <a:bodyPr>
            <a:normAutofit/>
          </a:bodyPr>
          <a:lstStyle/>
          <a:p>
            <a:pPr algn="just">
              <a:spcAft>
                <a:spcPts val="1200"/>
              </a:spcAft>
            </a:pPr>
            <a:r>
              <a:rPr lang="cs-CZ" dirty="0"/>
              <a:t>Vrozené vady jsou v osteologickém záznamu velmi vzácné (zachovalost, předčasné potraty, smrt novorozence, infanticida, nepohřbení</a:t>
            </a:r>
            <a:r>
              <a:rPr lang="cs-CZ" dirty="0" smtClean="0"/>
              <a:t>).</a:t>
            </a:r>
          </a:p>
          <a:p>
            <a:pPr algn="just">
              <a:spcAft>
                <a:spcPts val="1200"/>
              </a:spcAft>
            </a:pPr>
            <a:r>
              <a:rPr lang="cs-CZ" dirty="0" smtClean="0"/>
              <a:t>Spina bifida oculta a rozštěp patra jsou nejčastějšími kosterními malformacemi.</a:t>
            </a:r>
          </a:p>
          <a:p>
            <a:pPr algn="just">
              <a:spcAft>
                <a:spcPts val="1200"/>
              </a:spcAft>
            </a:pPr>
            <a:r>
              <a:rPr lang="cs-CZ" dirty="0" smtClean="0"/>
              <a:t>Příčina: v současnosti: toxiny, obezita, alkohol, věk matek </a:t>
            </a:r>
            <a:r>
              <a:rPr lang="cs-CZ" dirty="0" smtClean="0">
                <a:solidFill>
                  <a:srgbClr val="FF0000"/>
                </a:solidFill>
              </a:rPr>
              <a:t>X</a:t>
            </a:r>
            <a:r>
              <a:rPr lang="cs-CZ" dirty="0" smtClean="0"/>
              <a:t> v minulosti mohly hrát velkou roli příbuzenské svazky.</a:t>
            </a:r>
          </a:p>
          <a:p>
            <a:pPr algn="just">
              <a:spcAft>
                <a:spcPts val="1200"/>
              </a:spcAft>
            </a:pPr>
            <a:r>
              <a:rPr lang="cs-CZ" dirty="0" smtClean="0"/>
              <a:t>Důležitou prevencí je kyselina listová.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0596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Metabolická onemocnění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55821" y="2171699"/>
            <a:ext cx="10058400" cy="3844089"/>
          </a:xfrm>
        </p:spPr>
        <p:txBody>
          <a:bodyPr>
            <a:normAutofit/>
          </a:bodyPr>
          <a:lstStyle/>
          <a:p>
            <a:r>
              <a:rPr lang="cs-CZ" dirty="0" smtClean="0">
                <a:solidFill>
                  <a:schemeClr val="tx1"/>
                </a:solidFill>
              </a:rPr>
              <a:t>Porucha mineralizace kosti a </a:t>
            </a:r>
            <a:r>
              <a:rPr lang="cs-CZ" dirty="0" smtClean="0">
                <a:solidFill>
                  <a:srgbClr val="FF0000"/>
                </a:solidFill>
              </a:rPr>
              <a:t>množství kostní hmoty</a:t>
            </a:r>
          </a:p>
          <a:p>
            <a:pPr lvl="1"/>
            <a:r>
              <a:rPr lang="cs-CZ" i="0" dirty="0" smtClean="0">
                <a:solidFill>
                  <a:schemeClr val="tx1"/>
                </a:solidFill>
              </a:rPr>
              <a:t>Osteomalácie, křivice</a:t>
            </a:r>
          </a:p>
          <a:p>
            <a:pPr lvl="1"/>
            <a:r>
              <a:rPr lang="cs-CZ" i="0" dirty="0" smtClean="0">
                <a:solidFill>
                  <a:srgbClr val="FF0000"/>
                </a:solidFill>
              </a:rPr>
              <a:t>Osteoporóza a osteopánie </a:t>
            </a:r>
          </a:p>
          <a:p>
            <a:r>
              <a:rPr lang="cs-CZ" dirty="0" smtClean="0"/>
              <a:t>Kurděje</a:t>
            </a:r>
          </a:p>
          <a:p>
            <a:r>
              <a:rPr lang="cs-CZ" dirty="0" smtClean="0"/>
              <a:t>Pagetova choroba</a:t>
            </a:r>
          </a:p>
          <a:p>
            <a:r>
              <a:rPr lang="cs-CZ" dirty="0" smtClean="0"/>
              <a:t>Dna</a:t>
            </a:r>
          </a:p>
          <a:p>
            <a:r>
              <a:rPr lang="cs-CZ" dirty="0" smtClean="0"/>
              <a:t>Kalkulóza</a:t>
            </a:r>
          </a:p>
          <a:p>
            <a:r>
              <a:rPr lang="cs-CZ" dirty="0" smtClean="0"/>
              <a:t>Arterioskleróza</a:t>
            </a:r>
          </a:p>
        </p:txBody>
      </p:sp>
    </p:spTree>
    <p:extLst>
      <p:ext uri="{BB962C8B-B14F-4D97-AF65-F5344CB8AC3E}">
        <p14:creationId xmlns:p14="http://schemas.microsoft.com/office/powerpoint/2010/main" val="231076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380" y="3253291"/>
            <a:ext cx="2597498" cy="3035030"/>
          </a:xfrm>
          <a:prstGeom prst="rect">
            <a:avLst/>
          </a:prstGeom>
        </p:spPr>
      </p:pic>
      <p:pic>
        <p:nvPicPr>
          <p:cNvPr id="5" name="Zástupný symbol pro obsah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771" y="170154"/>
            <a:ext cx="3307341" cy="2382253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170" y="165371"/>
            <a:ext cx="2301648" cy="3668252"/>
          </a:xfrm>
          <a:prstGeom prst="rect">
            <a:avLst/>
          </a:prstGeom>
        </p:spPr>
      </p:pic>
      <p:pic>
        <p:nvPicPr>
          <p:cNvPr id="7" name="Zástupný symbol pro obsah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1828" y="173374"/>
            <a:ext cx="4514850" cy="32004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53773" y="3942552"/>
            <a:ext cx="3016086" cy="2472046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6606" y="4261679"/>
            <a:ext cx="3277754" cy="2084625"/>
          </a:xfrm>
          <a:prstGeom prst="rect">
            <a:avLst/>
          </a:prstGeom>
        </p:spPr>
      </p:pic>
      <p:sp>
        <p:nvSpPr>
          <p:cNvPr id="2" name="TextovéPole 1"/>
          <p:cNvSpPr txBox="1"/>
          <p:nvPr/>
        </p:nvSpPr>
        <p:spPr>
          <a:xfrm>
            <a:off x="1806381" y="2552407"/>
            <a:ext cx="2238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Kurděje</a:t>
            </a:r>
            <a:endParaRPr lang="en-GB" dirty="0"/>
          </a:p>
        </p:txBody>
      </p:sp>
      <p:sp>
        <p:nvSpPr>
          <p:cNvPr id="3" name="TextovéPole 2"/>
          <p:cNvSpPr txBox="1"/>
          <p:nvPr/>
        </p:nvSpPr>
        <p:spPr>
          <a:xfrm>
            <a:off x="4951907" y="3833623"/>
            <a:ext cx="146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Křivice</a:t>
            </a:r>
            <a:endParaRPr lang="en-GB" dirty="0"/>
          </a:p>
        </p:txBody>
      </p:sp>
      <p:sp>
        <p:nvSpPr>
          <p:cNvPr id="10" name="TextovéPole 9"/>
          <p:cNvSpPr txBox="1"/>
          <p:nvPr/>
        </p:nvSpPr>
        <p:spPr>
          <a:xfrm>
            <a:off x="8536147" y="3410583"/>
            <a:ext cx="2321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 smtClean="0"/>
              <a:t>Pagetova</a:t>
            </a:r>
            <a:r>
              <a:rPr lang="cs-CZ" dirty="0" smtClean="0"/>
              <a:t> choroba</a:t>
            </a:r>
            <a:endParaRPr lang="en-GB" dirty="0"/>
          </a:p>
        </p:txBody>
      </p:sp>
      <p:sp>
        <p:nvSpPr>
          <p:cNvPr id="11" name="TextovéPole 10"/>
          <p:cNvSpPr txBox="1"/>
          <p:nvPr/>
        </p:nvSpPr>
        <p:spPr>
          <a:xfrm>
            <a:off x="11149817" y="5228369"/>
            <a:ext cx="773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Dna</a:t>
            </a:r>
            <a:endParaRPr lang="en-GB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4881648" y="6346304"/>
            <a:ext cx="139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 smtClean="0"/>
              <a:t>Kalkulózy</a:t>
            </a:r>
            <a:endParaRPr lang="en-GB" dirty="0"/>
          </a:p>
        </p:txBody>
      </p:sp>
      <p:sp>
        <p:nvSpPr>
          <p:cNvPr id="13" name="TextovéPole 12"/>
          <p:cNvSpPr txBox="1"/>
          <p:nvPr/>
        </p:nvSpPr>
        <p:spPr>
          <a:xfrm>
            <a:off x="1850166" y="6346304"/>
            <a:ext cx="2238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Kurděje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287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6673" y="296754"/>
            <a:ext cx="10515600" cy="1325563"/>
          </a:xfrm>
        </p:spPr>
        <p:txBody>
          <a:bodyPr>
            <a:normAutofit/>
          </a:bodyPr>
          <a:lstStyle/>
          <a:p>
            <a:r>
              <a:rPr lang="cs-CZ" dirty="0"/>
              <a:t>Produktivně degenerativní onemocnění (onemocnění kloubů</a:t>
            </a:r>
            <a:r>
              <a:rPr lang="cs-CZ" dirty="0" smtClean="0"/>
              <a:t>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52715" y="2154106"/>
            <a:ext cx="11046517" cy="3921841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cs-CZ" dirty="0"/>
              <a:t>Neinfekční, chronické, progresivní onemocnění charakteristické ztrátou chrupavky v kloubu s následnou deformací subchondrální kosti</a:t>
            </a:r>
            <a:r>
              <a:rPr lang="cs-CZ" dirty="0" smtClean="0"/>
              <a:t>.</a:t>
            </a:r>
          </a:p>
          <a:p>
            <a:pPr>
              <a:spcAft>
                <a:spcPts val="1200"/>
              </a:spcAft>
            </a:pPr>
            <a:r>
              <a:rPr lang="cs-CZ" dirty="0" smtClean="0"/>
              <a:t>Kontakt </a:t>
            </a:r>
            <a:r>
              <a:rPr lang="cs-CZ" dirty="0"/>
              <a:t>kostí způsobuje </a:t>
            </a:r>
            <a:r>
              <a:rPr lang="cs-CZ" b="1" u="sng" dirty="0"/>
              <a:t>novotvorbu</a:t>
            </a:r>
            <a:r>
              <a:rPr lang="cs-CZ" dirty="0"/>
              <a:t> kostní tkáně, která je pro </a:t>
            </a:r>
            <a:r>
              <a:rPr lang="cs-CZ" dirty="0" smtClean="0"/>
              <a:t>onemocnění </a:t>
            </a:r>
            <a:r>
              <a:rPr lang="cs-CZ" dirty="0"/>
              <a:t>typická</a:t>
            </a:r>
            <a:r>
              <a:rPr lang="cs-CZ" dirty="0" smtClean="0"/>
              <a:t>.</a:t>
            </a:r>
          </a:p>
          <a:p>
            <a:pPr>
              <a:spcAft>
                <a:spcPts val="1200"/>
              </a:spcAft>
            </a:pPr>
            <a:r>
              <a:rPr lang="cs-CZ" dirty="0" smtClean="0"/>
              <a:t>Výskyt </a:t>
            </a:r>
            <a:r>
              <a:rPr lang="cs-CZ" dirty="0"/>
              <a:t>narůstá po 40. roku</a:t>
            </a:r>
            <a:r>
              <a:rPr lang="cs-CZ" dirty="0" smtClean="0"/>
              <a:t>.</a:t>
            </a:r>
          </a:p>
          <a:p>
            <a:pPr>
              <a:spcAft>
                <a:spcPts val="1200"/>
              </a:spcAft>
            </a:pPr>
            <a:endParaRPr lang="cs-CZ" dirty="0"/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cs-CZ" b="1" dirty="0" smtClean="0"/>
              <a:t>Klouby končetin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cs-CZ" b="1" dirty="0" smtClean="0"/>
              <a:t>Páteř = spondylóza, apofyzární osteoartróza, Šmorlovy uzle.</a:t>
            </a:r>
            <a:endParaRPr lang="cs-CZ" b="1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02782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Výsledek obrázku pro osteoarthriti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291" y="335594"/>
            <a:ext cx="3710309" cy="2147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Výsledek obrázku pro osteoarthritis eburn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274" y="2754490"/>
            <a:ext cx="2359620" cy="1871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délník 5"/>
          <p:cNvSpPr/>
          <p:nvPr/>
        </p:nvSpPr>
        <p:spPr>
          <a:xfrm>
            <a:off x="984584" y="5049156"/>
            <a:ext cx="99180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000" b="1" dirty="0"/>
              <a:t>Kostní </a:t>
            </a:r>
            <a:r>
              <a:rPr lang="cs-CZ" sz="2000" b="1" dirty="0" smtClean="0"/>
              <a:t>reakce: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cs-CZ" sz="2000" dirty="0" smtClean="0"/>
              <a:t>kostní </a:t>
            </a:r>
            <a:r>
              <a:rPr lang="cs-CZ" sz="2000" dirty="0"/>
              <a:t>novotvorba díky zvýšené vaskularizaci (</a:t>
            </a:r>
            <a:r>
              <a:rPr lang="cs-CZ" sz="2000" dirty="0">
                <a:solidFill>
                  <a:srgbClr val="FF0000"/>
                </a:solidFill>
              </a:rPr>
              <a:t>osteofyty</a:t>
            </a:r>
            <a:r>
              <a:rPr lang="cs-CZ" sz="2000" dirty="0"/>
              <a:t> po okrajích kloubu</a:t>
            </a:r>
            <a:r>
              <a:rPr lang="cs-CZ" sz="2000" dirty="0" smtClean="0"/>
              <a:t>);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cs-CZ" sz="2000" dirty="0" smtClean="0"/>
              <a:t>drťové </a:t>
            </a:r>
            <a:r>
              <a:rPr lang="cs-CZ" sz="2000" dirty="0">
                <a:solidFill>
                  <a:srgbClr val="FF0000"/>
                </a:solidFill>
              </a:rPr>
              <a:t>pseudocysty</a:t>
            </a:r>
            <a:r>
              <a:rPr lang="cs-CZ" sz="2000" dirty="0"/>
              <a:t>, </a:t>
            </a:r>
            <a:r>
              <a:rPr lang="cs-CZ" sz="2000" dirty="0">
                <a:solidFill>
                  <a:srgbClr val="FF0000"/>
                </a:solidFill>
              </a:rPr>
              <a:t>subchondrální skleróza</a:t>
            </a:r>
            <a:r>
              <a:rPr lang="cs-CZ" sz="2000" dirty="0"/>
              <a:t>,</a:t>
            </a:r>
            <a:r>
              <a:rPr lang="cs-CZ" sz="2000" dirty="0">
                <a:solidFill>
                  <a:srgbClr val="FF0000"/>
                </a:solidFill>
              </a:rPr>
              <a:t> </a:t>
            </a:r>
            <a:r>
              <a:rPr lang="cs-CZ" sz="2000" dirty="0" smtClean="0">
                <a:solidFill>
                  <a:srgbClr val="FF0000"/>
                </a:solidFill>
              </a:rPr>
              <a:t>porózita</a:t>
            </a:r>
            <a:r>
              <a:rPr lang="cs-CZ" sz="2000" dirty="0" smtClean="0"/>
              <a:t>;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cs-CZ" sz="2000" dirty="0" smtClean="0"/>
              <a:t>zploštění </a:t>
            </a:r>
            <a:r>
              <a:rPr lang="cs-CZ" sz="2000" dirty="0"/>
              <a:t>→ </a:t>
            </a:r>
            <a:r>
              <a:rPr lang="cs-CZ" sz="2000" dirty="0">
                <a:solidFill>
                  <a:srgbClr val="FF0000"/>
                </a:solidFill>
              </a:rPr>
              <a:t>eburnace</a:t>
            </a:r>
            <a:r>
              <a:rPr lang="cs-CZ" sz="2000" dirty="0"/>
              <a:t> (= známka zániku chrupavky).</a:t>
            </a:r>
          </a:p>
        </p:txBody>
      </p:sp>
      <p:pic>
        <p:nvPicPr>
          <p:cNvPr id="8" name="Picture 4" descr="Výsledek obrázku pro osteoarthritis knee paleopatholog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084" y="335594"/>
            <a:ext cx="4103914" cy="2147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Výsledek obrázku pro osteoarthritis hip paleopathology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178" y="2698743"/>
            <a:ext cx="3946150" cy="198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Anna\Documents\antropologický materiál\Opava_Pivovar\foto Lab\9401\940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19612" y="2698743"/>
            <a:ext cx="3951020" cy="245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66839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nna\Documents\antropologický materiál\medlov\medlovFoto\hum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nna\Documents\antropologický materiál\medlov\medlovFoto\hum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/>
          <p:cNvSpPr txBox="1"/>
          <p:nvPr/>
        </p:nvSpPr>
        <p:spPr>
          <a:xfrm>
            <a:off x="3318534" y="1684330"/>
            <a:ext cx="15804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/>
              <a:t>EBURNACE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5916679" y="5447834"/>
            <a:ext cx="4549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Lokalita: Medlov, žena (střední doba bronzová)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7893138" y="4951081"/>
            <a:ext cx="27748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/>
              <a:t>OSTEOFYT (LIPPING)</a:t>
            </a:r>
          </a:p>
        </p:txBody>
      </p:sp>
      <p:cxnSp>
        <p:nvCxnSpPr>
          <p:cNvPr id="3" name="Přímá spojnice se šipkou 2"/>
          <p:cNvCxnSpPr/>
          <p:nvPr/>
        </p:nvCxnSpPr>
        <p:spPr>
          <a:xfrm flipH="1" flipV="1">
            <a:off x="8904312" y="4293096"/>
            <a:ext cx="864096" cy="57606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se šipkou 9"/>
          <p:cNvCxnSpPr/>
          <p:nvPr/>
        </p:nvCxnSpPr>
        <p:spPr>
          <a:xfrm flipH="1">
            <a:off x="4799857" y="2405950"/>
            <a:ext cx="1016497" cy="131108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ovéPole 12"/>
          <p:cNvSpPr txBox="1"/>
          <p:nvPr/>
        </p:nvSpPr>
        <p:spPr>
          <a:xfrm>
            <a:off x="7600904" y="1684331"/>
            <a:ext cx="1473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/>
              <a:t>PORÓZITA</a:t>
            </a:r>
          </a:p>
        </p:txBody>
      </p:sp>
      <p:cxnSp>
        <p:nvCxnSpPr>
          <p:cNvPr id="14" name="Přímá spojnice se šipkou 13"/>
          <p:cNvCxnSpPr/>
          <p:nvPr/>
        </p:nvCxnSpPr>
        <p:spPr>
          <a:xfrm flipH="1">
            <a:off x="8040217" y="2370861"/>
            <a:ext cx="594793" cy="99380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bdélník 1"/>
          <p:cNvSpPr/>
          <p:nvPr/>
        </p:nvSpPr>
        <p:spPr>
          <a:xfrm>
            <a:off x="788410" y="6042031"/>
            <a:ext cx="7846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>
                <a:solidFill>
                  <a:srgbClr val="FF0000"/>
                </a:solidFill>
              </a:rPr>
              <a:t>= eburnace a osteofyty jsou spolehlivým ukazatelem, porózita nikoliv.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1981200" y="5395701"/>
            <a:ext cx="1579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© </a:t>
            </a:r>
            <a:r>
              <a:rPr lang="cs-CZ" dirty="0" err="1" smtClean="0"/>
              <a:t>Pankowská</a:t>
            </a:r>
            <a:r>
              <a:rPr lang="cs-CZ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050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Výsledek obrázku pro DISH paleopatholog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040" y="246782"/>
            <a:ext cx="3795618" cy="3795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Související obráze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593" y="246782"/>
            <a:ext cx="5717253" cy="308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Výsledek obrázku pro schmorl nod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593" y="3781776"/>
            <a:ext cx="3387591" cy="2593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Výsledek obrázku pro schmorl nodes paleopathology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8533" y="4563828"/>
            <a:ext cx="4429125" cy="181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05160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27221" y="685800"/>
            <a:ext cx="9601200" cy="1485900"/>
          </a:xfrm>
        </p:spPr>
        <p:txBody>
          <a:bodyPr/>
          <a:lstStyle/>
          <a:p>
            <a:r>
              <a:rPr lang="cs-CZ" dirty="0" smtClean="0"/>
              <a:t>Paleopatologické nálezy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cs-CZ" dirty="0" smtClean="0"/>
              <a:t>V každém osteologickém souboru.</a:t>
            </a:r>
          </a:p>
          <a:p>
            <a:pPr>
              <a:spcAft>
                <a:spcPts val="1200"/>
              </a:spcAft>
            </a:pPr>
            <a:r>
              <a:rPr lang="cs-CZ" dirty="0" smtClean="0"/>
              <a:t>Není standardizace (různé metody).</a:t>
            </a:r>
          </a:p>
          <a:p>
            <a:pPr>
              <a:spcAft>
                <a:spcPts val="1200"/>
              </a:spcAft>
            </a:pPr>
            <a:r>
              <a:rPr lang="cs-CZ" dirty="0" smtClean="0"/>
              <a:t>Vhodné pro kvantifikační studie.</a:t>
            </a:r>
          </a:p>
          <a:p>
            <a:pPr>
              <a:spcAft>
                <a:spcPts val="1200"/>
              </a:spcAft>
            </a:pPr>
            <a:r>
              <a:rPr lang="cs-CZ" dirty="0" smtClean="0"/>
              <a:t>Vhodné jako nástroj pro rekonstrukci aktivity, boje, subsistence, rozdílů mezi jedinci apod. = BIOARCHEOLOGIE.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2202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275589"/>
            <a:ext cx="10515600" cy="1325563"/>
          </a:xfrm>
        </p:spPr>
        <p:txBody>
          <a:bodyPr/>
          <a:lstStyle/>
          <a:p>
            <a:r>
              <a:rPr lang="cs-CZ" dirty="0" smtClean="0"/>
              <a:t>Traumata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70547" y="1377312"/>
            <a:ext cx="10515600" cy="4351338"/>
          </a:xfrm>
        </p:spPr>
        <p:txBody>
          <a:bodyPr>
            <a:normAutofit/>
          </a:bodyPr>
          <a:lstStyle/>
          <a:p>
            <a:pPr algn="just"/>
            <a:r>
              <a:rPr lang="cs-CZ" b="1" dirty="0" smtClean="0"/>
              <a:t>Trauma</a:t>
            </a:r>
            <a:r>
              <a:rPr lang="cs-CZ" dirty="0" smtClean="0"/>
              <a:t>: </a:t>
            </a:r>
            <a:r>
              <a:rPr lang="cs-CZ" dirty="0"/>
              <a:t>v lékařství označuje náhlou zevní událost, která vede k narušení celistvosti a neporušenosti </a:t>
            </a:r>
            <a:r>
              <a:rPr lang="cs-CZ" dirty="0" smtClean="0"/>
              <a:t>organismu.</a:t>
            </a:r>
          </a:p>
          <a:p>
            <a:pPr algn="just"/>
            <a:r>
              <a:rPr lang="cs-CZ" b="1" dirty="0" smtClean="0"/>
              <a:t>Fraktura</a:t>
            </a:r>
            <a:r>
              <a:rPr lang="cs-CZ" dirty="0" smtClean="0"/>
              <a:t>: diskontinuita, porušení kosterních tkání (s nebo bez porušení měkkých tkání).</a:t>
            </a:r>
            <a:endParaRPr lang="cs-CZ" dirty="0"/>
          </a:p>
        </p:txBody>
      </p:sp>
      <p:pic>
        <p:nvPicPr>
          <p:cNvPr id="1026" name="Picture 2" descr="Výsledek obrázku pro fracture paleopatholog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713" y="3008659"/>
            <a:ext cx="2204900" cy="3418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ýsledek obrázku pro fractu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900" y="3008659"/>
            <a:ext cx="3201090" cy="3418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600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Dělení </a:t>
            </a:r>
            <a:r>
              <a:rPr lang="cs-CZ" dirty="0" smtClean="0">
                <a:solidFill>
                  <a:srgbClr val="FF0000"/>
                </a:solidFill>
              </a:rPr>
              <a:t>traumat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cs-CZ" sz="2400" dirty="0" smtClean="0"/>
              <a:t>Náhodná (nehoda).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cs-CZ" sz="2400" dirty="0" smtClean="0"/>
              <a:t>Zranění z interpersonálního konfliktu.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cs-CZ" sz="2400" dirty="0" smtClean="0"/>
              <a:t>Úmyslné porušení umělým zásahem (lékařství, chirurgie, trest). </a:t>
            </a:r>
          </a:p>
          <a:p>
            <a:pPr marL="514350" indent="-514350">
              <a:buFont typeface="+mj-lt"/>
              <a:buAutoNum type="arabicPeriod"/>
            </a:pPr>
            <a:endParaRPr lang="cs-CZ" sz="2400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4294967295"/>
          </p:nvPr>
        </p:nvSpPr>
        <p:spPr>
          <a:xfrm>
            <a:off x="7743825" y="2286000"/>
            <a:ext cx="4448175" cy="35814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endParaRPr lang="cs-CZ" sz="2400" dirty="0" smtClean="0"/>
          </a:p>
          <a:p>
            <a:pPr marL="514350" indent="-514350">
              <a:buFont typeface="+mj-lt"/>
              <a:buAutoNum type="arabicPeriod"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20647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Výsledek obrázku pro axes fracture skull bioarchae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07" y="3985040"/>
            <a:ext cx="3267130" cy="2330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 - An axe matches the w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506" y="614492"/>
            <a:ext cx="3254477" cy="247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Výsledek obrázku pro colles fracture paleopatholog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3720" y="246508"/>
            <a:ext cx="2859061" cy="364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Prasknutí předloketní vřetenovité kost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4812" y="3998310"/>
            <a:ext cx="2607969" cy="2542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6983" y="3998310"/>
            <a:ext cx="3565237" cy="2317702"/>
          </a:xfrm>
          <a:prstGeom prst="rect">
            <a:avLst/>
          </a:prstGeom>
        </p:spPr>
      </p:pic>
      <p:pic>
        <p:nvPicPr>
          <p:cNvPr id="12" name="Picture 2" descr="Výsledek obrázku pro Fracture cranial bone axe bioarchaeology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487" y="246508"/>
            <a:ext cx="3215630" cy="3215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1365514" y="6356415"/>
            <a:ext cx="2380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Jantzen et al. (2011)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569963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51" y="187661"/>
            <a:ext cx="2695306" cy="539061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601" y="187661"/>
            <a:ext cx="4612975" cy="5449825"/>
          </a:xfrm>
          <a:prstGeom prst="rect">
            <a:avLst/>
          </a:prstGeom>
        </p:spPr>
      </p:pic>
      <p:pic>
        <p:nvPicPr>
          <p:cNvPr id="4" name="Picture 9" descr="A:\ulnaobr kopi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758" y="341384"/>
            <a:ext cx="1425575" cy="249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A:\Detail ulna 39 kopi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576" y="4265453"/>
            <a:ext cx="3463424" cy="137203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59858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Zástupný symbol pro obsah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8346579" y="2215878"/>
            <a:ext cx="4037954" cy="1760469"/>
          </a:xfrm>
          <a:prstGeom prst="rect">
            <a:avLst/>
          </a:prstGeom>
        </p:spPr>
      </p:pic>
      <p:pic>
        <p:nvPicPr>
          <p:cNvPr id="3" name="Picture 2" descr="C:\Users\Anna\Documents\ČLÁNKY a konference_Pankowská\Válečná poranění\11_Horackova_Vargova\Horackova_Vargova_figure 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852" y="1476908"/>
            <a:ext cx="3019753" cy="3154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Flint arrowhead embedded in upper ar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85622" y="1520311"/>
            <a:ext cx="3553784" cy="2667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1927872" y="4745757"/>
            <a:ext cx="2380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Jantzen et al. (2011)</a:t>
            </a:r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>
            <a:off x="5404296" y="4709964"/>
            <a:ext cx="3432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Horáčková a Benešová (2007)</a:t>
            </a:r>
            <a:endParaRPr lang="cs-CZ" dirty="0"/>
          </a:p>
        </p:txBody>
      </p:sp>
      <p:sp>
        <p:nvSpPr>
          <p:cNvPr id="7" name="TextovéPole 6"/>
          <p:cNvSpPr txBox="1"/>
          <p:nvPr/>
        </p:nvSpPr>
        <p:spPr>
          <a:xfrm>
            <a:off x="9485321" y="5115089"/>
            <a:ext cx="1750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© Šneberger Jiří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023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502825"/>
            <a:ext cx="10515600" cy="1325563"/>
          </a:xfrm>
        </p:spPr>
        <p:txBody>
          <a:bodyPr/>
          <a:lstStyle/>
          <a:p>
            <a:r>
              <a:rPr lang="cs-CZ" dirty="0" smtClean="0"/>
              <a:t>Nádorová onemocnění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838200" y="1430302"/>
            <a:ext cx="10515600" cy="4351338"/>
          </a:xfrm>
        </p:spPr>
        <p:txBody>
          <a:bodyPr>
            <a:normAutofit/>
          </a:bodyPr>
          <a:lstStyle/>
          <a:p>
            <a:pPr algn="just"/>
            <a:r>
              <a:rPr lang="cs-CZ" dirty="0" smtClean="0"/>
              <a:t>Nádor = ohraničený útvar vznikající překotným dělením buněk různých tkání těla, které přestaly být podřízeny mechanismům regulující normální růst (Strouhal, 2004).</a:t>
            </a:r>
          </a:p>
          <a:p>
            <a:pPr algn="just"/>
            <a:endParaRPr lang="cs-CZ" dirty="0" smtClean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4837" y="2755865"/>
            <a:ext cx="3875210" cy="2904662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6286" y="2755865"/>
            <a:ext cx="3848149" cy="2866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96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33570" y="1412732"/>
            <a:ext cx="10515600" cy="4351338"/>
          </a:xfrm>
        </p:spPr>
        <p:txBody>
          <a:bodyPr>
            <a:normAutofit/>
          </a:bodyPr>
          <a:lstStyle/>
          <a:p>
            <a:pPr algn="just"/>
            <a:r>
              <a:rPr lang="cs-CZ" b="1" u="sng" dirty="0"/>
              <a:t>Benigní nádor </a:t>
            </a:r>
            <a:r>
              <a:rPr lang="cs-CZ" dirty="0"/>
              <a:t>= nešíří se, okolní tkáně utlačuje, bývá v pouzdru, roste většinou pomalu, ostře ohraničený od okolí, obvykle </a:t>
            </a:r>
            <a:r>
              <a:rPr lang="cs-CZ" dirty="0" smtClean="0"/>
              <a:t>kulovitý. Mohou </a:t>
            </a:r>
            <a:r>
              <a:rPr lang="cs-CZ" dirty="0"/>
              <a:t>omezit hybnost, atrofovat okolí, vyvolat vyplavení hormonů, krvácení, bolest (osteom).</a:t>
            </a:r>
          </a:p>
          <a:p>
            <a:pPr marL="0" indent="0" algn="just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8234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46747" y="661737"/>
            <a:ext cx="9601200" cy="1485900"/>
          </a:xfrm>
        </p:spPr>
        <p:txBody>
          <a:bodyPr/>
          <a:lstStyle/>
          <a:p>
            <a:r>
              <a:rPr lang="cs-CZ" b="1" dirty="0" smtClean="0"/>
              <a:t>Kostní</a:t>
            </a:r>
            <a:r>
              <a:rPr lang="cs-CZ" dirty="0" smtClean="0"/>
              <a:t> benigní nádory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11442" y="1804736"/>
            <a:ext cx="9601200" cy="3581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 smtClean="0"/>
              <a:t>Nejčastěji vznikají v oblasti:</a:t>
            </a:r>
          </a:p>
          <a:p>
            <a:r>
              <a:rPr lang="cs-CZ" dirty="0" smtClean="0"/>
              <a:t>Kolenní kloub (31 %).</a:t>
            </a:r>
          </a:p>
          <a:p>
            <a:r>
              <a:rPr lang="cs-CZ" dirty="0" smtClean="0"/>
              <a:t>Kyčelní kloub a pánev (13 %).</a:t>
            </a:r>
          </a:p>
          <a:p>
            <a:r>
              <a:rPr lang="cs-CZ" dirty="0" smtClean="0"/>
              <a:t>Ramenní kloub (12 %), ruka (9,3 %), páteř (9,3 %), lebka (5,2 %).</a:t>
            </a:r>
          </a:p>
          <a:p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Častěji u mladších jedinců do 30 let.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9863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95338" y="1479550"/>
            <a:ext cx="10515600" cy="1325563"/>
          </a:xfrm>
        </p:spPr>
        <p:txBody>
          <a:bodyPr>
            <a:normAutofit/>
          </a:bodyPr>
          <a:lstStyle/>
          <a:p>
            <a:r>
              <a:rPr lang="cs-CZ" sz="2400" dirty="0" smtClean="0"/>
              <a:t>Osteom</a:t>
            </a:r>
            <a:endParaRPr lang="cs-CZ" sz="24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829" y="3271512"/>
            <a:ext cx="4546221" cy="3030814"/>
          </a:xfrm>
        </p:spPr>
      </p:pic>
      <p:pic>
        <p:nvPicPr>
          <p:cNvPr id="3074" name="Picture 2" descr="Související obráze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1787" y="365125"/>
            <a:ext cx="3281629" cy="2690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Výsledek obrázku pro osteom paleopathology postcranial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1787" y="3461907"/>
            <a:ext cx="3281629" cy="3136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Výsledek obrázku pro osteoid osteoma paleopathology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8050" y="365125"/>
            <a:ext cx="1827805" cy="2690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045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672" y="751760"/>
            <a:ext cx="3521715" cy="5003800"/>
          </a:xfrm>
        </p:spPr>
      </p:pic>
      <p:sp>
        <p:nvSpPr>
          <p:cNvPr id="5" name="Šipka doprava 4"/>
          <p:cNvSpPr/>
          <p:nvPr/>
        </p:nvSpPr>
        <p:spPr>
          <a:xfrm rot="8822138">
            <a:off x="4410778" y="1385597"/>
            <a:ext cx="494273" cy="24878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943" y="751760"/>
            <a:ext cx="6479506" cy="5131681"/>
          </a:xfrm>
          <a:prstGeom prst="rect">
            <a:avLst/>
          </a:prstGeom>
        </p:spPr>
      </p:pic>
      <p:sp>
        <p:nvSpPr>
          <p:cNvPr id="2" name="Obdélník 1"/>
          <p:cNvSpPr/>
          <p:nvPr/>
        </p:nvSpPr>
        <p:spPr>
          <a:xfrm>
            <a:off x="8285696" y="5988467"/>
            <a:ext cx="32433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(Strouhal and Němečková, 2008)</a:t>
            </a:r>
          </a:p>
        </p:txBody>
      </p:sp>
      <p:sp>
        <p:nvSpPr>
          <p:cNvPr id="7" name="Nadpis 1"/>
          <p:cNvSpPr>
            <a:spLocks noGrp="1"/>
          </p:cNvSpPr>
          <p:nvPr>
            <p:ph type="title"/>
          </p:nvPr>
        </p:nvSpPr>
        <p:spPr>
          <a:xfrm>
            <a:off x="980716" y="6173133"/>
            <a:ext cx="10515600" cy="1325563"/>
          </a:xfrm>
        </p:spPr>
        <p:txBody>
          <a:bodyPr>
            <a:normAutofit/>
          </a:bodyPr>
          <a:lstStyle/>
          <a:p>
            <a:r>
              <a:rPr lang="cs-CZ" sz="2400" dirty="0" smtClean="0"/>
              <a:t>Osteochondrom 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57572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06332" y="1122238"/>
            <a:ext cx="5801784" cy="4351338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727039" y="1122237"/>
            <a:ext cx="5801785" cy="4351339"/>
          </a:xfrm>
          <a:prstGeom prst="rect">
            <a:avLst/>
          </a:prstGeom>
        </p:spPr>
      </p:pic>
      <p:sp>
        <p:nvSpPr>
          <p:cNvPr id="3" name="Šipka dolů 2"/>
          <p:cNvSpPr/>
          <p:nvPr/>
        </p:nvSpPr>
        <p:spPr>
          <a:xfrm>
            <a:off x="3730028" y="1204111"/>
            <a:ext cx="452673" cy="1403287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16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3317" y="958426"/>
            <a:ext cx="10240416" cy="5068643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cs-CZ" b="1" u="sng" dirty="0" smtClean="0"/>
              <a:t>Maligní nádor </a:t>
            </a:r>
            <a:r>
              <a:rPr lang="cs-CZ" dirty="0" smtClean="0"/>
              <a:t>= šíří se, neostře ohraničený. Růst </a:t>
            </a:r>
            <a:r>
              <a:rPr lang="cs-CZ" dirty="0"/>
              <a:t>bývá častěji překotný, histologicky se s rozvojem nádorového onemocnění může postupně ztrácet podobnost s výchozí </a:t>
            </a:r>
            <a:r>
              <a:rPr lang="cs-CZ" dirty="0" smtClean="0"/>
              <a:t>tkání, rychlý růst, recidiva, zakládají metastáza (dceřiná ložiska).</a:t>
            </a:r>
          </a:p>
          <a:p>
            <a:pPr marL="457200" lvl="1" indent="0" algn="just">
              <a:buNone/>
            </a:pPr>
            <a:endParaRPr lang="cs-CZ" dirty="0" smtClean="0"/>
          </a:p>
          <a:p>
            <a:pPr marL="0" indent="0" algn="just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3388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80674" y="2069432"/>
            <a:ext cx="9601200" cy="3581400"/>
          </a:xfrm>
        </p:spPr>
        <p:txBody>
          <a:bodyPr>
            <a:normAutofit/>
          </a:bodyPr>
          <a:lstStyle/>
          <a:p>
            <a:pPr algn="just"/>
            <a:r>
              <a:rPr lang="cs-CZ" b="1" dirty="0">
                <a:solidFill>
                  <a:srgbClr val="FF0000"/>
                </a:solidFill>
              </a:rPr>
              <a:t>Primární nádory </a:t>
            </a:r>
            <a:r>
              <a:rPr lang="cs-CZ" dirty="0">
                <a:solidFill>
                  <a:srgbClr val="FF0000"/>
                </a:solidFill>
              </a:rPr>
              <a:t>= vycházejí z </a:t>
            </a:r>
            <a:r>
              <a:rPr lang="cs-CZ" dirty="0" smtClean="0">
                <a:solidFill>
                  <a:srgbClr val="FF0000"/>
                </a:solidFill>
              </a:rPr>
              <a:t>kosti (osteosarkom).</a:t>
            </a:r>
            <a:endParaRPr lang="cs-CZ" dirty="0">
              <a:solidFill>
                <a:srgbClr val="FF0000"/>
              </a:solidFill>
            </a:endParaRPr>
          </a:p>
          <a:p>
            <a:pPr algn="just"/>
            <a:r>
              <a:rPr lang="cs-CZ" b="1" dirty="0">
                <a:solidFill>
                  <a:schemeClr val="accent5">
                    <a:lumMod val="75000"/>
                  </a:schemeClr>
                </a:solidFill>
              </a:rPr>
              <a:t>Sekundární nádory </a:t>
            </a:r>
            <a:r>
              <a:rPr lang="cs-CZ" dirty="0">
                <a:solidFill>
                  <a:schemeClr val="accent5">
                    <a:lumMod val="75000"/>
                  </a:schemeClr>
                </a:solidFill>
              </a:rPr>
              <a:t>= metastázy v </a:t>
            </a:r>
            <a:r>
              <a:rPr lang="cs-CZ" dirty="0" smtClean="0">
                <a:solidFill>
                  <a:schemeClr val="accent5">
                    <a:lumMod val="75000"/>
                  </a:schemeClr>
                </a:solidFill>
              </a:rPr>
              <a:t>kostech (osteolytické nebo osteoplastické).</a:t>
            </a:r>
            <a:endParaRPr lang="cs-CZ" dirty="0">
              <a:solidFill>
                <a:schemeClr val="accent5">
                  <a:lumMod val="75000"/>
                </a:schemeClr>
              </a:solidFill>
            </a:endParaRPr>
          </a:p>
          <a:p>
            <a:pPr algn="just"/>
            <a:r>
              <a:rPr lang="cs-CZ" b="1" dirty="0"/>
              <a:t>Nádory měkkých tkání </a:t>
            </a:r>
            <a:r>
              <a:rPr lang="cs-CZ" dirty="0"/>
              <a:t>= utlačují nebo rozrušují kost.</a:t>
            </a:r>
          </a:p>
          <a:p>
            <a:pPr algn="just"/>
            <a:r>
              <a:rPr lang="cs-CZ" b="1" dirty="0"/>
              <a:t>Osifikované nádory</a:t>
            </a:r>
            <a:r>
              <a:rPr lang="cs-CZ" dirty="0"/>
              <a:t>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3379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71849" y="698418"/>
            <a:ext cx="10515600" cy="1325563"/>
          </a:xfrm>
        </p:spPr>
        <p:txBody>
          <a:bodyPr/>
          <a:lstStyle/>
          <a:p>
            <a:r>
              <a:rPr lang="cs-CZ" dirty="0" smtClean="0"/>
              <a:t>Onemocnění zubů a čelistí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29049" y="2152762"/>
            <a:ext cx="9601200" cy="3581400"/>
          </a:xfrm>
        </p:spPr>
        <p:txBody>
          <a:bodyPr>
            <a:normAutofit/>
          </a:bodyPr>
          <a:lstStyle/>
          <a:p>
            <a:r>
              <a:rPr lang="cs-CZ" dirty="0" smtClean="0"/>
              <a:t>Opotřebení = atrice, abraze, eroze </a:t>
            </a:r>
          </a:p>
          <a:p>
            <a:r>
              <a:rPr lang="cs-CZ" dirty="0" smtClean="0"/>
              <a:t>Fraktury</a:t>
            </a:r>
          </a:p>
          <a:p>
            <a:r>
              <a:rPr lang="cs-CZ" dirty="0"/>
              <a:t>Artróza </a:t>
            </a:r>
            <a:r>
              <a:rPr lang="cs-CZ" dirty="0" smtClean="0"/>
              <a:t>čelistního kloubu</a:t>
            </a:r>
          </a:p>
          <a:p>
            <a:r>
              <a:rPr lang="cs-CZ" dirty="0" smtClean="0"/>
              <a:t>Vývojové defekty skloviny</a:t>
            </a:r>
          </a:p>
          <a:p>
            <a:r>
              <a:rPr lang="cs-CZ" dirty="0" smtClean="0"/>
              <a:t>Onemocnění spojené se zubním plakem </a:t>
            </a:r>
          </a:p>
          <a:p>
            <a:pPr lvl="1"/>
            <a:r>
              <a:rPr lang="cs-CZ" i="0" dirty="0" smtClean="0"/>
              <a:t>Zubní kámen</a:t>
            </a:r>
          </a:p>
          <a:p>
            <a:pPr lvl="1"/>
            <a:r>
              <a:rPr lang="cs-CZ" i="0" dirty="0" smtClean="0"/>
              <a:t>Zubní kaz</a:t>
            </a:r>
          </a:p>
          <a:p>
            <a:pPr lvl="1"/>
            <a:r>
              <a:rPr lang="cs-CZ" i="0" dirty="0"/>
              <a:t>Onemocnění parodontu</a:t>
            </a:r>
            <a:endParaRPr lang="cs-CZ" i="0" dirty="0" smtClean="0">
              <a:solidFill>
                <a:srgbClr val="FF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7947" y="569637"/>
            <a:ext cx="2679502" cy="1716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5636" y="2465028"/>
            <a:ext cx="2112050" cy="1774709"/>
          </a:xfrm>
          <a:prstGeom prst="rect">
            <a:avLst/>
          </a:prstGeom>
        </p:spPr>
      </p:pic>
      <p:pic>
        <p:nvPicPr>
          <p:cNvPr id="7" name="Picture 4" descr="Související obráze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9594" y="4720167"/>
            <a:ext cx="3348555" cy="1988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1462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06904" y="204788"/>
            <a:ext cx="10539663" cy="1485900"/>
          </a:xfrm>
        </p:spPr>
        <p:txBody>
          <a:bodyPr>
            <a:normAutofit/>
          </a:bodyPr>
          <a:lstStyle/>
          <a:p>
            <a:r>
              <a:rPr lang="cs-CZ" dirty="0" smtClean="0"/>
              <a:t>Kam dále?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1" y="1690688"/>
            <a:ext cx="4768516" cy="3436528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6717" y="1562736"/>
            <a:ext cx="5776662" cy="3692432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2851485" y="5450305"/>
            <a:ext cx="4828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dirty="0" smtClean="0"/>
              <a:t>UK</a:t>
            </a:r>
            <a:endParaRPr lang="cs-CZ" sz="2000" dirty="0"/>
          </a:p>
        </p:txBody>
      </p:sp>
      <p:sp>
        <p:nvSpPr>
          <p:cNvPr id="7" name="TextovéPole 6"/>
          <p:cNvSpPr txBox="1"/>
          <p:nvPr/>
        </p:nvSpPr>
        <p:spPr>
          <a:xfrm>
            <a:off x="8012224" y="5450305"/>
            <a:ext cx="6156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dirty="0" smtClean="0"/>
              <a:t>USA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427607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95400" y="1231900"/>
            <a:ext cx="9601200" cy="3581400"/>
          </a:xfrm>
        </p:spPr>
        <p:txBody>
          <a:bodyPr/>
          <a:lstStyle/>
          <a:p>
            <a:r>
              <a:rPr lang="cs-CZ" dirty="0" smtClean="0"/>
              <a:t>Kardiovaskulární onemocnění</a:t>
            </a:r>
          </a:p>
          <a:p>
            <a:r>
              <a:rPr lang="cs-CZ" dirty="0" smtClean="0"/>
              <a:t>Výzkum zubního kamene </a:t>
            </a:r>
          </a:p>
          <a:p>
            <a:r>
              <a:rPr lang="cs-CZ" dirty="0" smtClean="0"/>
              <a:t>Onemocnění zvířat </a:t>
            </a:r>
          </a:p>
          <a:p>
            <a:r>
              <a:rPr lang="cs-CZ" dirty="0" smtClean="0"/>
              <a:t>Evoluční medicína 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dirty="0" smtClean="0"/>
              <a:t>„</a:t>
            </a:r>
            <a:r>
              <a:rPr lang="cs-CZ" i="1" dirty="0" smtClean="0"/>
              <a:t>Let </a:t>
            </a:r>
            <a:r>
              <a:rPr lang="cs-CZ" i="1" dirty="0"/>
              <a:t>the dead </a:t>
            </a:r>
            <a:r>
              <a:rPr lang="cs-CZ" i="1" dirty="0" smtClean="0"/>
              <a:t>teach</a:t>
            </a:r>
            <a:r>
              <a:rPr lang="cs-CZ" i="1" dirty="0"/>
              <a:t> </a:t>
            </a:r>
            <a:r>
              <a:rPr lang="cs-CZ" i="1" dirty="0" smtClean="0"/>
              <a:t>the living</a:t>
            </a:r>
            <a:r>
              <a:rPr lang="cs-CZ" dirty="0" smtClean="0"/>
              <a:t>“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8992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Oříznutí</Template>
  <TotalTime>9483</TotalTime>
  <Words>1775</Words>
  <Application>Microsoft Office PowerPoint</Application>
  <PresentationFormat>Širokoúhlá obrazovka</PresentationFormat>
  <Paragraphs>348</Paragraphs>
  <Slides>63</Slides>
  <Notes>52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63</vt:i4>
      </vt:variant>
    </vt:vector>
  </HeadingPairs>
  <TitlesOfParts>
    <vt:vector size="68" baseType="lpstr">
      <vt:lpstr>Arial</vt:lpstr>
      <vt:lpstr>Calibri</vt:lpstr>
      <vt:lpstr>Franklin Gothic Book</vt:lpstr>
      <vt:lpstr>Times New Roman</vt:lpstr>
      <vt:lpstr>Crop</vt:lpstr>
      <vt:lpstr>Retrospektivní antropologie</vt:lpstr>
      <vt:lpstr>Paleopatologie</vt:lpstr>
      <vt:lpstr>Proč studovat paleopatologii?</vt:lpstr>
      <vt:lpstr>Prameny</vt:lpstr>
      <vt:lpstr>Biologické prameny</vt:lpstr>
      <vt:lpstr>Dimenze paleopatologie</vt:lpstr>
      <vt:lpstr>Historie paleopatologie</vt:lpstr>
      <vt:lpstr>Historie (1. 1/2 19. století)</vt:lpstr>
      <vt:lpstr>„Egyptománie“ (přelom století a první polovina 20. století)</vt:lpstr>
      <vt:lpstr>Historie (20. století)</vt:lpstr>
      <vt:lpstr>Osamostatnění oboru (1970)</vt:lpstr>
      <vt:lpstr>Stanovení směru paleopatologie</vt:lpstr>
      <vt:lpstr>Základní literatura</vt:lpstr>
      <vt:lpstr>Prezentace aplikace PowerPoint</vt:lpstr>
      <vt:lpstr>Jak nemoc ovlivňuje kostru a jakými metodami nemoc sledujeme</vt:lpstr>
      <vt:lpstr>Základní prospekce</vt:lpstr>
      <vt:lpstr>Prezentace aplikace PowerPoint</vt:lpstr>
      <vt:lpstr>Formace: terminologie</vt:lpstr>
      <vt:lpstr>Destrukce: terminologie</vt:lpstr>
      <vt:lpstr>Abnormality kloubu</vt:lpstr>
      <vt:lpstr>Ekvifinalita </vt:lpstr>
      <vt:lpstr>Aktivní stádium a zhojené stádium</vt:lpstr>
      <vt:lpstr>Metody</vt:lpstr>
      <vt:lpstr>Genetické metody</vt:lpstr>
      <vt:lpstr>Využití v paleopatologii</vt:lpstr>
      <vt:lpstr>Yesernia pestis (konec mladší doby kamenné)</vt:lpstr>
      <vt:lpstr>Paleopatologický nález</vt:lpstr>
      <vt:lpstr>Paleopatologický nález</vt:lpstr>
      <vt:lpstr>Paleoparazitologie</vt:lpstr>
      <vt:lpstr>Prezentace aplikace PowerPoint</vt:lpstr>
      <vt:lpstr>Příklad: Šebela (1991)</vt:lpstr>
      <vt:lpstr>Prezentace aplikace PowerPoint</vt:lpstr>
      <vt:lpstr>Prezentace aplikace PowerPoint</vt:lpstr>
      <vt:lpstr>Kategorie onemocnění projevujících se na kostře</vt:lpstr>
      <vt:lpstr>Infekční onemocnění</vt:lpstr>
      <vt:lpstr>Prezentace aplikace PowerPoint</vt:lpstr>
      <vt:lpstr>Vrozené vady (kongenitální anomálie, malformace)</vt:lpstr>
      <vt:lpstr>Prezentace aplikace PowerPoint</vt:lpstr>
      <vt:lpstr>Prezentace aplikace PowerPoint</vt:lpstr>
      <vt:lpstr>Prezentace aplikace PowerPoint</vt:lpstr>
      <vt:lpstr>Metabolická onemocnění</vt:lpstr>
      <vt:lpstr>Prezentace aplikace PowerPoint</vt:lpstr>
      <vt:lpstr>Produktivně degenerativní onemocnění (onemocnění kloubů)</vt:lpstr>
      <vt:lpstr>Prezentace aplikace PowerPoint</vt:lpstr>
      <vt:lpstr>Prezentace aplikace PowerPoint</vt:lpstr>
      <vt:lpstr>Prezentace aplikace PowerPoint</vt:lpstr>
      <vt:lpstr>Paleopatologické nálezy</vt:lpstr>
      <vt:lpstr>Traumata</vt:lpstr>
      <vt:lpstr>Dělení traumat</vt:lpstr>
      <vt:lpstr>Prezentace aplikace PowerPoint</vt:lpstr>
      <vt:lpstr>Prezentace aplikace PowerPoint</vt:lpstr>
      <vt:lpstr>Prezentace aplikace PowerPoint</vt:lpstr>
      <vt:lpstr>Nádorová onemocnění</vt:lpstr>
      <vt:lpstr>Prezentace aplikace PowerPoint</vt:lpstr>
      <vt:lpstr>Kostní benigní nádory</vt:lpstr>
      <vt:lpstr>Osteom</vt:lpstr>
      <vt:lpstr>Osteochondrom </vt:lpstr>
      <vt:lpstr>Prezentace aplikace PowerPoint</vt:lpstr>
      <vt:lpstr>Prezentace aplikace PowerPoint</vt:lpstr>
      <vt:lpstr>Prezentace aplikace PowerPoint</vt:lpstr>
      <vt:lpstr>Onemocnění zubů a čelistí</vt:lpstr>
      <vt:lpstr>Kam dále? </vt:lpstr>
      <vt:lpstr>Prezentace aplikace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Úvod do paleogeografie</dc:title>
  <dc:creator>Anna Pankowska</dc:creator>
  <cp:lastModifiedBy>martin.buk@tiscali.cz</cp:lastModifiedBy>
  <cp:revision>104</cp:revision>
  <dcterms:created xsi:type="dcterms:W3CDTF">2016-06-14T10:55:37Z</dcterms:created>
  <dcterms:modified xsi:type="dcterms:W3CDTF">2023-02-16T14:39:12Z</dcterms:modified>
</cp:coreProperties>
</file>