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Default Extension="tif" ContentType="image/tiff"/>
  <Default Extension="tiff" ContentType="image/tiff"/>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422" r:id="rId2"/>
    <p:sldId id="403" r:id="rId3"/>
    <p:sldId id="404" r:id="rId4"/>
    <p:sldId id="406" r:id="rId5"/>
    <p:sldId id="407" r:id="rId6"/>
    <p:sldId id="408" r:id="rId7"/>
    <p:sldId id="409" r:id="rId8"/>
    <p:sldId id="410" r:id="rId9"/>
    <p:sldId id="413" r:id="rId10"/>
    <p:sldId id="414" r:id="rId11"/>
    <p:sldId id="415" r:id="rId12"/>
    <p:sldId id="416" r:id="rId13"/>
    <p:sldId id="417" r:id="rId14"/>
    <p:sldId id="418" r:id="rId15"/>
    <p:sldId id="419" r:id="rId16"/>
    <p:sldId id="420" r:id="rId17"/>
    <p:sldId id="42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61939" autoAdjust="0"/>
  </p:normalViewPr>
  <p:slideViewPr>
    <p:cSldViewPr snapToGrid="0">
      <p:cViewPr varScale="1">
        <p:scale>
          <a:sx n="54" d="100"/>
          <a:sy n="54" d="100"/>
        </p:scale>
        <p:origin x="173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AEFB4-7DC0-40BE-88CD-24AAC1047D1E}" type="datetimeFigureOut">
              <a:rPr lang="cs-CZ" smtClean="0"/>
              <a:t>16.02.2023</a:t>
            </a:fld>
            <a:endParaRPr lang="cs-CZ" dirty="0"/>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92EA78-7700-440D-A278-D0609995CAB1}" type="slidenum">
              <a:rPr lang="cs-CZ" smtClean="0"/>
              <a:t>‹#›</a:t>
            </a:fld>
            <a:endParaRPr lang="cs-CZ" dirty="0"/>
          </a:p>
        </p:txBody>
      </p:sp>
    </p:spTree>
    <p:extLst>
      <p:ext uri="{BB962C8B-B14F-4D97-AF65-F5344CB8AC3E}">
        <p14:creationId xmlns:p14="http://schemas.microsoft.com/office/powerpoint/2010/main" val="255110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Zástupný symbol pro obrázek snímk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Zástupný symbol pro poznámky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cs-CZ" altLang="cs-CZ" dirty="0" smtClean="0"/>
          </a:p>
        </p:txBody>
      </p:sp>
      <p:sp>
        <p:nvSpPr>
          <p:cNvPr id="37892" name="Zástupný symbol pro číslo snímk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5F3AF2-5E93-4E82-A82B-B78B56405163}" type="slidenum">
              <a:rPr lang="cs-CZ" altLang="cs-CZ"/>
              <a:pPr>
                <a:spcBef>
                  <a:spcPct val="0"/>
                </a:spcBef>
              </a:pPr>
              <a:t>2</a:t>
            </a:fld>
            <a:endParaRPr lang="cs-CZ" altLang="cs-CZ" dirty="0"/>
          </a:p>
        </p:txBody>
      </p:sp>
    </p:spTree>
    <p:extLst>
      <p:ext uri="{BB962C8B-B14F-4D97-AF65-F5344CB8AC3E}">
        <p14:creationId xmlns:p14="http://schemas.microsoft.com/office/powerpoint/2010/main" val="3309225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Zástupný symbol pro obrázek snímk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Zástupný symbol pro poznámky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cs-CZ" altLang="cs-CZ" dirty="0" smtClean="0"/>
          </a:p>
        </p:txBody>
      </p:sp>
      <p:sp>
        <p:nvSpPr>
          <p:cNvPr id="39940" name="Zástupný symbol pro číslo snímk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B48CDB-C2D2-461A-B0FE-B8D30148433D}" type="slidenum">
              <a:rPr lang="cs-CZ" altLang="cs-CZ"/>
              <a:pPr>
                <a:spcBef>
                  <a:spcPct val="0"/>
                </a:spcBef>
              </a:pPr>
              <a:t>3</a:t>
            </a:fld>
            <a:endParaRPr lang="cs-CZ" altLang="cs-CZ" dirty="0"/>
          </a:p>
        </p:txBody>
      </p:sp>
    </p:spTree>
    <p:extLst>
      <p:ext uri="{BB962C8B-B14F-4D97-AF65-F5344CB8AC3E}">
        <p14:creationId xmlns:p14="http://schemas.microsoft.com/office/powerpoint/2010/main" val="3201328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Zástupný symbol pro obrázek snímk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Zástupný symbol pro poznámky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cs-CZ" altLang="cs-CZ" dirty="0" smtClean="0"/>
          </a:p>
        </p:txBody>
      </p:sp>
      <p:sp>
        <p:nvSpPr>
          <p:cNvPr id="44036" name="Zástupný symbol pro číslo snímk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C355B66-6014-4322-89C3-7A2A1382F7D2}" type="slidenum">
              <a:rPr lang="cs-CZ" altLang="cs-CZ"/>
              <a:pPr>
                <a:spcBef>
                  <a:spcPct val="0"/>
                </a:spcBef>
              </a:pPr>
              <a:t>4</a:t>
            </a:fld>
            <a:endParaRPr lang="cs-CZ" altLang="cs-CZ" dirty="0"/>
          </a:p>
        </p:txBody>
      </p:sp>
    </p:spTree>
    <p:extLst>
      <p:ext uri="{BB962C8B-B14F-4D97-AF65-F5344CB8AC3E}">
        <p14:creationId xmlns:p14="http://schemas.microsoft.com/office/powerpoint/2010/main" val="373067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ltLang="cs-CZ" dirty="0" smtClean="0"/>
              <a:t>kompletní hlavička (popisek);</a:t>
            </a:r>
          </a:p>
          <a:p>
            <a:endParaRPr lang="cs-CZ" dirty="0"/>
          </a:p>
        </p:txBody>
      </p:sp>
      <p:sp>
        <p:nvSpPr>
          <p:cNvPr id="4" name="Zástupný symbol pro číslo snímku 3"/>
          <p:cNvSpPr>
            <a:spLocks noGrp="1"/>
          </p:cNvSpPr>
          <p:nvPr>
            <p:ph type="sldNum" sz="quarter" idx="10"/>
          </p:nvPr>
        </p:nvSpPr>
        <p:spPr/>
        <p:txBody>
          <a:bodyPr/>
          <a:lstStyle/>
          <a:p>
            <a:fld id="{D792EA78-7700-440D-A278-D0609995CAB1}" type="slidenum">
              <a:rPr lang="cs-CZ" smtClean="0"/>
              <a:t>8</a:t>
            </a:fld>
            <a:endParaRPr lang="cs-CZ" dirty="0"/>
          </a:p>
        </p:txBody>
      </p:sp>
    </p:spTree>
    <p:extLst>
      <p:ext uri="{BB962C8B-B14F-4D97-AF65-F5344CB8AC3E}">
        <p14:creationId xmlns:p14="http://schemas.microsoft.com/office/powerpoint/2010/main" val="1956473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3D654A9E-933E-435E-9870-4A96F7857BF4}" type="slidenum">
              <a:rPr lang="cs-CZ" smtClean="0"/>
              <a:t>9</a:t>
            </a:fld>
            <a:endParaRPr lang="cs-CZ" dirty="0"/>
          </a:p>
        </p:txBody>
      </p:sp>
    </p:spTree>
    <p:extLst>
      <p:ext uri="{BB962C8B-B14F-4D97-AF65-F5344CB8AC3E}">
        <p14:creationId xmlns:p14="http://schemas.microsoft.com/office/powerpoint/2010/main" val="1602653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5ABD2F8A-49C0-411E-98B4-6DB1C7D7BF72}" type="slidenum">
              <a:rPr lang="cs-CZ" smtClean="0"/>
              <a:t>10</a:t>
            </a:fld>
            <a:endParaRPr lang="cs-CZ" dirty="0"/>
          </a:p>
        </p:txBody>
      </p:sp>
    </p:spTree>
    <p:extLst>
      <p:ext uri="{BB962C8B-B14F-4D97-AF65-F5344CB8AC3E}">
        <p14:creationId xmlns:p14="http://schemas.microsoft.com/office/powerpoint/2010/main" val="63762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792EA78-7700-440D-A278-D0609995CAB1}" type="slidenum">
              <a:rPr lang="cs-CZ" smtClean="0"/>
              <a:t>11</a:t>
            </a:fld>
            <a:endParaRPr lang="cs-CZ" dirty="0"/>
          </a:p>
        </p:txBody>
      </p:sp>
    </p:spTree>
    <p:extLst>
      <p:ext uri="{BB962C8B-B14F-4D97-AF65-F5344CB8AC3E}">
        <p14:creationId xmlns:p14="http://schemas.microsoft.com/office/powerpoint/2010/main" val="2587244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171450" indent="-171450">
              <a:buFont typeface="Arial" panose="020B0604020202020204" pitchFamily="34" charset="0"/>
              <a:buChar char="•"/>
            </a:pPr>
            <a:endParaRPr lang="cs-CZ" dirty="0"/>
          </a:p>
        </p:txBody>
      </p:sp>
      <p:sp>
        <p:nvSpPr>
          <p:cNvPr id="4" name="Zástupný symbol pro číslo snímku 3"/>
          <p:cNvSpPr>
            <a:spLocks noGrp="1"/>
          </p:cNvSpPr>
          <p:nvPr>
            <p:ph type="sldNum" sz="quarter" idx="10"/>
          </p:nvPr>
        </p:nvSpPr>
        <p:spPr/>
        <p:txBody>
          <a:bodyPr/>
          <a:lstStyle/>
          <a:p>
            <a:fld id="{3D654A9E-933E-435E-9870-4A96F7857BF4}" type="slidenum">
              <a:rPr lang="cs-CZ" smtClean="0"/>
              <a:t>12</a:t>
            </a:fld>
            <a:endParaRPr lang="cs-CZ" dirty="0"/>
          </a:p>
        </p:txBody>
      </p:sp>
    </p:spTree>
    <p:extLst>
      <p:ext uri="{BB962C8B-B14F-4D97-AF65-F5344CB8AC3E}">
        <p14:creationId xmlns:p14="http://schemas.microsoft.com/office/powerpoint/2010/main" val="38010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792EA78-7700-440D-A278-D0609995CAB1}" type="slidenum">
              <a:rPr lang="cs-CZ" smtClean="0"/>
              <a:t>14</a:t>
            </a:fld>
            <a:endParaRPr lang="cs-CZ" dirty="0"/>
          </a:p>
        </p:txBody>
      </p:sp>
    </p:spTree>
    <p:extLst>
      <p:ext uri="{BB962C8B-B14F-4D97-AF65-F5344CB8AC3E}">
        <p14:creationId xmlns:p14="http://schemas.microsoft.com/office/powerpoint/2010/main" val="2444114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792EA78-7700-440D-A278-D0609995CAB1}" type="slidenum">
              <a:rPr lang="cs-CZ" smtClean="0"/>
              <a:t>15</a:t>
            </a:fld>
            <a:endParaRPr lang="cs-CZ" dirty="0"/>
          </a:p>
        </p:txBody>
      </p:sp>
    </p:spTree>
    <p:extLst>
      <p:ext uri="{BB962C8B-B14F-4D97-AF65-F5344CB8AC3E}">
        <p14:creationId xmlns:p14="http://schemas.microsoft.com/office/powerpoint/2010/main" val="3903517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D792EA78-7700-440D-A278-D0609995CAB1}" type="slidenum">
              <a:rPr lang="cs-CZ" smtClean="0"/>
              <a:t>16</a:t>
            </a:fld>
            <a:endParaRPr lang="cs-CZ" dirty="0"/>
          </a:p>
        </p:txBody>
      </p:sp>
    </p:spTree>
    <p:extLst>
      <p:ext uri="{BB962C8B-B14F-4D97-AF65-F5344CB8AC3E}">
        <p14:creationId xmlns:p14="http://schemas.microsoft.com/office/powerpoint/2010/main" val="289915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cs-CZ" smtClean="0"/>
              <a:t>Kliknutím lze upravit styl.</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2/16/2023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cs-CZ" smtClean="0"/>
              <a:t>Kliknutím lze upravit styl.</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2/16/2023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cs-CZ" smtClean="0"/>
              <a:t>Kliknutím lze upravit styl.</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2/16/2023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cs-CZ" smtClean="0"/>
              <a:t>Kliknutím lze upravit styl.</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2/16/2023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2/16/2023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2/16/2023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cs-CZ" smtClean="0"/>
              <a:t>Kliknutím lze upravit styl.</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2/16/2023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dirty="0" smtClean="0"/>
              <a:t>Kliknutím na ikonu přidáte obrázek.</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2/16/2023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2/16/2023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945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cs-CZ" smtClean="0"/>
              <a:t>Kliknutím lze upravit styl.</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2/16/2023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archaeo3d.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sketchfab.com/archaeo3d/collections" TargetMode="External"/><Relationship Id="rId4" Type="http://schemas.openxmlformats.org/officeDocument/2006/relationships/hyperlink" Target="http://digitalarchaeology.org.uk/our-purpos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image" Target="../media/image6.tif"/><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7.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7.png"/><Relationship Id="rId5" Type="http://schemas.openxmlformats.org/officeDocument/2006/relationships/image" Target="../media/image25.tiff"/><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7.pn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png"/><Relationship Id="rId5" Type="http://schemas.openxmlformats.org/officeDocument/2006/relationships/image" Target="../media/image31.jpe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7607" y="0"/>
            <a:ext cx="9695518" cy="5876068"/>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7308749" y="6120915"/>
            <a:ext cx="1013255" cy="489670"/>
          </a:xfrm>
          <a:prstGeom prst="rect">
            <a:avLst/>
          </a:prstGeom>
          <a:blipFill>
            <a:blip r:embed="rId3" cstate="print"/>
            <a:stretch>
              <a:fillRect/>
            </a:stretch>
          </a:blipFill>
        </p:spPr>
        <p:txBody>
          <a:bodyPr wrap="square" lIns="0" tIns="0" rIns="0" bIns="0" rtlCol="0"/>
          <a:lstStyle/>
          <a:p>
            <a:endParaRPr sz="1632"/>
          </a:p>
        </p:txBody>
      </p:sp>
      <p:sp>
        <p:nvSpPr>
          <p:cNvPr id="4" name="object 4"/>
          <p:cNvSpPr/>
          <p:nvPr/>
        </p:nvSpPr>
        <p:spPr>
          <a:xfrm>
            <a:off x="4680806" y="6192160"/>
            <a:ext cx="1884941" cy="350009"/>
          </a:xfrm>
          <a:prstGeom prst="rect">
            <a:avLst/>
          </a:prstGeom>
          <a:blipFill>
            <a:blip r:embed="rId4" cstate="print"/>
            <a:stretch>
              <a:fillRect/>
            </a:stretch>
          </a:blipFill>
        </p:spPr>
        <p:txBody>
          <a:bodyPr wrap="square" lIns="0" tIns="0" rIns="0" bIns="0" rtlCol="0"/>
          <a:lstStyle/>
          <a:p>
            <a:endParaRPr sz="1632"/>
          </a:p>
        </p:txBody>
      </p:sp>
      <p:sp>
        <p:nvSpPr>
          <p:cNvPr id="5" name="object 5"/>
          <p:cNvSpPr/>
          <p:nvPr/>
        </p:nvSpPr>
        <p:spPr>
          <a:xfrm>
            <a:off x="3868733" y="6120918"/>
            <a:ext cx="734745"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6" name="object 6"/>
          <p:cNvSpPr/>
          <p:nvPr/>
        </p:nvSpPr>
        <p:spPr>
          <a:xfrm>
            <a:off x="4210107" y="6175325"/>
            <a:ext cx="51824"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7" name="object 7"/>
          <p:cNvSpPr/>
          <p:nvPr/>
        </p:nvSpPr>
        <p:spPr>
          <a:xfrm>
            <a:off x="4128495" y="6197193"/>
            <a:ext cx="51824"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8" name="object 8"/>
          <p:cNvSpPr/>
          <p:nvPr/>
        </p:nvSpPr>
        <p:spPr>
          <a:xfrm>
            <a:off x="4068750" y="6256925"/>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9" name="object 9"/>
          <p:cNvSpPr/>
          <p:nvPr/>
        </p:nvSpPr>
        <p:spPr>
          <a:xfrm>
            <a:off x="4046883" y="6338550"/>
            <a:ext cx="51824"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0" name="object 10"/>
          <p:cNvSpPr/>
          <p:nvPr/>
        </p:nvSpPr>
        <p:spPr>
          <a:xfrm>
            <a:off x="4373331" y="6338550"/>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1" name="object 11"/>
          <p:cNvSpPr/>
          <p:nvPr/>
        </p:nvSpPr>
        <p:spPr>
          <a:xfrm>
            <a:off x="4351463" y="6256925"/>
            <a:ext cx="51824"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2" name="object 12"/>
          <p:cNvSpPr/>
          <p:nvPr/>
        </p:nvSpPr>
        <p:spPr>
          <a:xfrm>
            <a:off x="4291719" y="6197193"/>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3" name="object 13"/>
          <p:cNvSpPr/>
          <p:nvPr/>
        </p:nvSpPr>
        <p:spPr>
          <a:xfrm>
            <a:off x="4351463" y="6420152"/>
            <a:ext cx="51824"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4" name="object 14"/>
          <p:cNvSpPr/>
          <p:nvPr/>
        </p:nvSpPr>
        <p:spPr>
          <a:xfrm>
            <a:off x="4291719" y="6479894"/>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5" name="object 15"/>
          <p:cNvSpPr/>
          <p:nvPr/>
        </p:nvSpPr>
        <p:spPr>
          <a:xfrm>
            <a:off x="4210107" y="6501763"/>
            <a:ext cx="51824"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6" name="object 16"/>
          <p:cNvSpPr/>
          <p:nvPr/>
        </p:nvSpPr>
        <p:spPr>
          <a:xfrm>
            <a:off x="4128495" y="6479894"/>
            <a:ext cx="51824"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7" name="object 17"/>
          <p:cNvSpPr/>
          <p:nvPr/>
        </p:nvSpPr>
        <p:spPr>
          <a:xfrm>
            <a:off x="4068750" y="6420152"/>
            <a:ext cx="51824"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8" name="object 18"/>
          <p:cNvSpPr txBox="1"/>
          <p:nvPr/>
        </p:nvSpPr>
        <p:spPr>
          <a:xfrm>
            <a:off x="2059687" y="2103102"/>
            <a:ext cx="8072402" cy="1102866"/>
          </a:xfrm>
          <a:prstGeom prst="rect">
            <a:avLst/>
          </a:prstGeom>
        </p:spPr>
        <p:txBody>
          <a:bodyPr vert="horz" wrap="square" lIns="0" tIns="0" rIns="0" bIns="0" rtlCol="0">
            <a:spAutoFit/>
          </a:bodyPr>
          <a:lstStyle/>
          <a:p>
            <a:pPr algn="ctr">
              <a:lnSpc>
                <a:spcPts val="4262"/>
              </a:lnSpc>
            </a:pPr>
            <a:r>
              <a:rPr lang="cs-CZ" sz="2902" b="1" spc="-18" dirty="0">
                <a:solidFill>
                  <a:srgbClr val="428F9B"/>
                </a:solidFill>
                <a:cs typeface="Calibri"/>
              </a:rPr>
              <a:t>ESF II projekt Západočeské univerzity v Plzni</a:t>
            </a:r>
          </a:p>
          <a:p>
            <a:pPr algn="ctr">
              <a:lnSpc>
                <a:spcPts val="4262"/>
              </a:lnSpc>
            </a:pPr>
            <a:r>
              <a:rPr lang="cs-CZ" sz="1814" b="1" spc="-18" dirty="0" err="1">
                <a:solidFill>
                  <a:srgbClr val="428F9B"/>
                </a:solidFill>
                <a:cs typeface="Calibri"/>
              </a:rPr>
              <a:t>reg</a:t>
            </a:r>
            <a:r>
              <a:rPr lang="cs-CZ" sz="1814" b="1" spc="-18" dirty="0">
                <a:solidFill>
                  <a:srgbClr val="428F9B"/>
                </a:solidFill>
                <a:cs typeface="Calibri"/>
              </a:rPr>
              <a:t>. č. CZ.02.2.69/0.0/0.0/18_056/0013239</a:t>
            </a:r>
            <a:endParaRPr sz="3627" dirty="0">
              <a:latin typeface="Calibri"/>
              <a:cs typeface="Calibri"/>
            </a:endParaRPr>
          </a:p>
        </p:txBody>
      </p:sp>
    </p:spTree>
    <p:extLst>
      <p:ext uri="{BB962C8B-B14F-4D97-AF65-F5344CB8AC3E}">
        <p14:creationId xmlns:p14="http://schemas.microsoft.com/office/powerpoint/2010/main" val="3076665117"/>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p:cNvSpPr>
            <a:spLocks noGrp="1"/>
          </p:cNvSpPr>
          <p:nvPr>
            <p:ph type="title"/>
          </p:nvPr>
        </p:nvSpPr>
        <p:spPr>
          <a:xfrm>
            <a:off x="976042" y="698436"/>
            <a:ext cx="9612971" cy="1810563"/>
          </a:xfrm>
        </p:spPr>
        <p:txBody>
          <a:bodyPr>
            <a:normAutofit/>
          </a:bodyPr>
          <a:lstStyle/>
          <a:p>
            <a:pPr eaLnBrk="1" hangingPunct="1"/>
            <a:r>
              <a:rPr lang="cs-CZ" altLang="cs-CZ" sz="4400" dirty="0" smtClean="0"/>
              <a:t>Terénní metody a postup při odkryvu</a:t>
            </a:r>
          </a:p>
        </p:txBody>
      </p:sp>
      <p:pic>
        <p:nvPicPr>
          <p:cNvPr id="21508" name="Obrázek 3" descr="methodes de decouvert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87038" y="2795112"/>
            <a:ext cx="3101975" cy="2393950"/>
          </a:xfrm>
          <a:prstGeom prst="rect">
            <a:avLst/>
          </a:prstGeom>
          <a:noFill/>
          <a:ln w="9525">
            <a:solidFill>
              <a:schemeClr val="tx1">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21509" name="Obrázek 4" descr="DSCN895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43028" y="2795112"/>
            <a:ext cx="4814888" cy="2397125"/>
          </a:xfrm>
          <a:prstGeom prst="rect">
            <a:avLst/>
          </a:prstGeom>
          <a:noFill/>
          <a:ln w="9525">
            <a:solidFill>
              <a:schemeClr val="tx1">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131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Nadpis 1"/>
          <p:cNvSpPr>
            <a:spLocks noGrp="1"/>
          </p:cNvSpPr>
          <p:nvPr>
            <p:ph type="title"/>
          </p:nvPr>
        </p:nvSpPr>
        <p:spPr>
          <a:xfrm>
            <a:off x="1019908" y="336550"/>
            <a:ext cx="9601200" cy="1485900"/>
          </a:xfrm>
        </p:spPr>
        <p:txBody>
          <a:bodyPr/>
          <a:lstStyle/>
          <a:p>
            <a:pPr eaLnBrk="1" hangingPunct="1"/>
            <a:r>
              <a:rPr lang="cs-CZ" altLang="cs-CZ" dirty="0" smtClean="0"/>
              <a:t>Metody a postup při odkryvu</a:t>
            </a:r>
          </a:p>
        </p:txBody>
      </p:sp>
      <p:sp>
        <p:nvSpPr>
          <p:cNvPr id="3" name="Zástupný symbol pro obsah 2"/>
          <p:cNvSpPr>
            <a:spLocks noGrp="1"/>
          </p:cNvSpPr>
          <p:nvPr>
            <p:ph idx="1"/>
          </p:nvPr>
        </p:nvSpPr>
        <p:spPr>
          <a:xfrm>
            <a:off x="1295400" y="1822450"/>
            <a:ext cx="10690274" cy="3581400"/>
          </a:xfrm>
        </p:spPr>
        <p:txBody>
          <a:bodyPr>
            <a:normAutofit/>
          </a:bodyPr>
          <a:lstStyle/>
          <a:p>
            <a:pPr marL="36576" indent="0" algn="just">
              <a:spcBef>
                <a:spcPts val="0"/>
              </a:spcBef>
              <a:spcAft>
                <a:spcPts val="0"/>
              </a:spcAft>
              <a:buNone/>
              <a:defRPr/>
            </a:pPr>
            <a:r>
              <a:rPr lang="cs-CZ" dirty="0"/>
              <a:t>R</a:t>
            </a:r>
            <a:r>
              <a:rPr lang="cs-CZ" dirty="0" smtClean="0"/>
              <a:t>ychlé vyzvednutí.</a:t>
            </a:r>
          </a:p>
          <a:p>
            <a:pPr marL="379476" indent="-342900" algn="just">
              <a:spcBef>
                <a:spcPts val="0"/>
              </a:spcBef>
              <a:spcAft>
                <a:spcPts val="0"/>
              </a:spcAft>
              <a:defRPr/>
            </a:pPr>
            <a:endParaRPr lang="cs-CZ" dirty="0"/>
          </a:p>
          <a:p>
            <a:pPr marL="36576" indent="0" algn="just">
              <a:spcBef>
                <a:spcPts val="0"/>
              </a:spcBef>
              <a:spcAft>
                <a:spcPts val="0"/>
              </a:spcAft>
              <a:buNone/>
              <a:defRPr/>
            </a:pPr>
            <a:r>
              <a:rPr lang="cs-CZ" dirty="0" smtClean="0"/>
              <a:t>Odběr vzorků na chemické analýzy.</a:t>
            </a:r>
          </a:p>
          <a:p>
            <a:pPr marL="36576" indent="0" algn="just">
              <a:spcAft>
                <a:spcPts val="0"/>
              </a:spcAft>
              <a:buNone/>
              <a:defRPr/>
            </a:pPr>
            <a:endParaRPr lang="cs-CZ" dirty="0" smtClean="0"/>
          </a:p>
          <a:p>
            <a:pPr marL="36576" indent="0" algn="just">
              <a:spcAft>
                <a:spcPts val="0"/>
              </a:spcAft>
              <a:buNone/>
              <a:defRPr/>
            </a:pPr>
            <a:r>
              <a:rPr lang="cs-CZ" dirty="0" smtClean="0"/>
              <a:t>Dokumentace</a:t>
            </a:r>
            <a:r>
              <a:rPr lang="cs-CZ" dirty="0"/>
              <a:t>:</a:t>
            </a:r>
          </a:p>
          <a:p>
            <a:pPr marL="909828" lvl="1" indent="-342900" algn="just">
              <a:spcAft>
                <a:spcPts val="0"/>
              </a:spcAft>
              <a:defRPr/>
            </a:pPr>
            <a:r>
              <a:rPr lang="cs-CZ" i="0" dirty="0"/>
              <a:t>f</a:t>
            </a:r>
            <a:r>
              <a:rPr lang="cs-CZ" i="0" dirty="0" smtClean="0"/>
              <a:t>otografická;</a:t>
            </a:r>
            <a:endParaRPr lang="cs-CZ" i="0" dirty="0"/>
          </a:p>
          <a:p>
            <a:pPr marL="909828" lvl="1" indent="-342900" algn="just">
              <a:spcAft>
                <a:spcPts val="0"/>
              </a:spcAft>
              <a:defRPr/>
            </a:pPr>
            <a:r>
              <a:rPr lang="cs-CZ" i="0" dirty="0" smtClean="0"/>
              <a:t>kresebná;</a:t>
            </a:r>
            <a:endParaRPr lang="cs-CZ" i="0" dirty="0"/>
          </a:p>
          <a:p>
            <a:pPr marL="909828" lvl="1" indent="-342900" algn="just">
              <a:spcAft>
                <a:spcPts val="0"/>
              </a:spcAft>
              <a:defRPr/>
            </a:pPr>
            <a:r>
              <a:rPr lang="cs-CZ" i="0" dirty="0" smtClean="0"/>
              <a:t>nivelace/zaměření;</a:t>
            </a:r>
            <a:endParaRPr lang="cs-CZ" i="0" dirty="0"/>
          </a:p>
          <a:p>
            <a:pPr marL="909828" lvl="1" indent="-342900" algn="just">
              <a:spcAft>
                <a:spcPts val="0"/>
              </a:spcAft>
              <a:defRPr/>
            </a:pPr>
            <a:r>
              <a:rPr lang="cs-CZ" i="0" dirty="0"/>
              <a:t>p</a:t>
            </a:r>
            <a:r>
              <a:rPr lang="cs-CZ" i="0" dirty="0" smtClean="0"/>
              <a:t>rotokolová;</a:t>
            </a:r>
            <a:endParaRPr lang="cs-CZ" i="0" dirty="0"/>
          </a:p>
          <a:p>
            <a:pPr marL="909828" lvl="1" indent="-342900" algn="just">
              <a:spcAft>
                <a:spcPts val="0"/>
              </a:spcAft>
              <a:defRPr/>
            </a:pPr>
            <a:r>
              <a:rPr lang="cs-CZ" i="0" dirty="0" smtClean="0"/>
              <a:t>terénní deník.</a:t>
            </a:r>
            <a:endParaRPr lang="cs-CZ" i="0" dirty="0"/>
          </a:p>
          <a:p>
            <a:pPr marL="379476" indent="-342900" algn="just">
              <a:spcBef>
                <a:spcPts val="0"/>
              </a:spcBef>
              <a:spcAft>
                <a:spcPts val="0"/>
              </a:spcAft>
              <a:defRPr/>
            </a:pPr>
            <a:endParaRPr lang="cs-CZ" dirty="0"/>
          </a:p>
        </p:txBody>
      </p:sp>
    </p:spTree>
    <p:extLst>
      <p:ext uri="{BB962C8B-B14F-4D97-AF65-F5344CB8AC3E}">
        <p14:creationId xmlns:p14="http://schemas.microsoft.com/office/powerpoint/2010/main" val="856186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Zástupný symbol pro obsah 2"/>
          <p:cNvSpPr>
            <a:spLocks noGrp="1"/>
          </p:cNvSpPr>
          <p:nvPr>
            <p:ph idx="1"/>
          </p:nvPr>
        </p:nvSpPr>
        <p:spPr>
          <a:xfrm>
            <a:off x="1385744" y="1158443"/>
            <a:ext cx="7467600" cy="4525962"/>
          </a:xfrm>
        </p:spPr>
        <p:txBody>
          <a:bodyPr>
            <a:normAutofit/>
          </a:bodyPr>
          <a:lstStyle/>
          <a:p>
            <a:pPr marL="0" indent="0">
              <a:buNone/>
            </a:pPr>
            <a:r>
              <a:rPr lang="cs-CZ" altLang="cs-CZ" b="1" dirty="0" smtClean="0"/>
              <a:t>Fotografická </a:t>
            </a:r>
            <a:r>
              <a:rPr lang="cs-CZ" altLang="cs-CZ" b="1" dirty="0"/>
              <a:t>dokumentace:</a:t>
            </a:r>
          </a:p>
          <a:p>
            <a:r>
              <a:rPr lang="cs-CZ" altLang="cs-CZ" dirty="0" smtClean="0"/>
              <a:t>průběžně </a:t>
            </a:r>
            <a:r>
              <a:rPr lang="cs-CZ" altLang="cs-CZ" dirty="0"/>
              <a:t>po celou </a:t>
            </a:r>
            <a:r>
              <a:rPr lang="cs-CZ" altLang="cs-CZ" dirty="0" smtClean="0"/>
              <a:t>dobu;</a:t>
            </a:r>
            <a:endParaRPr lang="cs-CZ" altLang="cs-CZ" dirty="0"/>
          </a:p>
          <a:p>
            <a:r>
              <a:rPr lang="cs-CZ" altLang="cs-CZ" dirty="0" smtClean="0"/>
              <a:t>vertikální </a:t>
            </a:r>
            <a:r>
              <a:rPr lang="cs-CZ" altLang="cs-CZ" dirty="0"/>
              <a:t>snímek, celková </a:t>
            </a:r>
            <a:r>
              <a:rPr lang="cs-CZ" altLang="cs-CZ" dirty="0" smtClean="0"/>
              <a:t>situace;</a:t>
            </a:r>
            <a:endParaRPr lang="cs-CZ" altLang="cs-CZ" dirty="0"/>
          </a:p>
          <a:p>
            <a:r>
              <a:rPr lang="cs-CZ" altLang="cs-CZ" dirty="0" smtClean="0"/>
              <a:t>detaily </a:t>
            </a:r>
            <a:r>
              <a:rPr lang="cs-CZ" altLang="cs-CZ" dirty="0"/>
              <a:t>kosterních </a:t>
            </a:r>
            <a:r>
              <a:rPr lang="cs-CZ" altLang="cs-CZ" dirty="0" smtClean="0"/>
              <a:t>segmentů;</a:t>
            </a:r>
          </a:p>
          <a:p>
            <a:r>
              <a:rPr lang="cs-CZ" altLang="cs-CZ" dirty="0" smtClean="0"/>
              <a:t>3D fotografie, 3D skenování = rekonstrukce lokalit, uchování záznamu, měření.</a:t>
            </a:r>
          </a:p>
          <a:p>
            <a:r>
              <a:rPr lang="cs-CZ" altLang="cs-CZ" dirty="0">
                <a:hlinkClick r:id="rId3"/>
              </a:rPr>
              <a:t>http://</a:t>
            </a:r>
            <a:r>
              <a:rPr lang="cs-CZ" altLang="cs-CZ" dirty="0" smtClean="0">
                <a:hlinkClick r:id="rId3"/>
              </a:rPr>
              <a:t>www.archaeo3d.com</a:t>
            </a:r>
            <a:r>
              <a:rPr lang="cs-CZ" altLang="cs-CZ" dirty="0"/>
              <a:t>, </a:t>
            </a:r>
            <a:endParaRPr lang="cs-CZ" altLang="cs-CZ" dirty="0" smtClean="0"/>
          </a:p>
          <a:p>
            <a:r>
              <a:rPr lang="cs-CZ" altLang="cs-CZ" dirty="0" smtClean="0">
                <a:hlinkClick r:id="rId4"/>
              </a:rPr>
              <a:t>http</a:t>
            </a:r>
            <a:r>
              <a:rPr lang="cs-CZ" altLang="cs-CZ" dirty="0">
                <a:hlinkClick r:id="rId4"/>
              </a:rPr>
              <a:t>://</a:t>
            </a:r>
            <a:r>
              <a:rPr lang="cs-CZ" altLang="cs-CZ" dirty="0" smtClean="0">
                <a:hlinkClick r:id="rId4"/>
              </a:rPr>
              <a:t>digitalarchaeology.org.uk/our-purpose</a:t>
            </a:r>
            <a:endParaRPr lang="cs-CZ" altLang="cs-CZ" dirty="0" smtClean="0"/>
          </a:p>
          <a:p>
            <a:r>
              <a:rPr lang="cs-CZ" altLang="cs-CZ" dirty="0">
                <a:hlinkClick r:id="rId5"/>
              </a:rPr>
              <a:t>https://</a:t>
            </a:r>
            <a:r>
              <a:rPr lang="cs-CZ" altLang="cs-CZ" dirty="0" smtClean="0">
                <a:hlinkClick r:id="rId5"/>
              </a:rPr>
              <a:t>sketchfab.com/archaeo3d/collections</a:t>
            </a:r>
            <a:endParaRPr lang="cs-CZ" altLang="cs-CZ" dirty="0" smtClean="0"/>
          </a:p>
          <a:p>
            <a:pPr marL="0" indent="0">
              <a:buNone/>
            </a:pPr>
            <a:endParaRPr lang="cs-CZ" altLang="cs-CZ" dirty="0" smtClean="0"/>
          </a:p>
          <a:p>
            <a:pPr marL="0" indent="0">
              <a:buNone/>
            </a:pPr>
            <a:endParaRPr lang="cs-CZ" altLang="cs-CZ" dirty="0" smtClean="0"/>
          </a:p>
        </p:txBody>
      </p:sp>
    </p:spTree>
    <p:extLst>
      <p:ext uri="{BB962C8B-B14F-4D97-AF65-F5344CB8AC3E}">
        <p14:creationId xmlns:p14="http://schemas.microsoft.com/office/powerpoint/2010/main" val="3688805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2988" y="441434"/>
            <a:ext cx="9601200" cy="1485900"/>
          </a:xfrm>
        </p:spPr>
        <p:txBody>
          <a:bodyPr/>
          <a:lstStyle/>
          <a:p>
            <a:r>
              <a:rPr lang="cs-CZ" dirty="0" smtClean="0"/>
              <a:t>Fotogrammetrie</a:t>
            </a:r>
            <a:endParaRPr lang="en-GB" dirty="0"/>
          </a:p>
        </p:txBody>
      </p:sp>
      <p:pic>
        <p:nvPicPr>
          <p:cNvPr id="4" name="Zástupný symbol pro obsah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8502" y="2046889"/>
            <a:ext cx="4090803" cy="4264880"/>
          </a:xfrm>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2343" y="2023233"/>
            <a:ext cx="5717286" cy="4288536"/>
          </a:xfrm>
          <a:prstGeom prst="rect">
            <a:avLst/>
          </a:prstGeom>
        </p:spPr>
      </p:pic>
      <p:sp>
        <p:nvSpPr>
          <p:cNvPr id="3" name="TextovéPole 2"/>
          <p:cNvSpPr txBox="1"/>
          <p:nvPr/>
        </p:nvSpPr>
        <p:spPr>
          <a:xfrm>
            <a:off x="4807221" y="6431324"/>
            <a:ext cx="2530244" cy="369332"/>
          </a:xfrm>
          <a:prstGeom prst="rect">
            <a:avLst/>
          </a:prstGeom>
          <a:noFill/>
        </p:spPr>
        <p:txBody>
          <a:bodyPr wrap="none" rtlCol="0">
            <a:spAutoFit/>
          </a:bodyPr>
          <a:lstStyle/>
          <a:p>
            <a:r>
              <a:rPr lang="cs-CZ" dirty="0" err="1" smtClean="0"/>
              <a:t>Pankowská</a:t>
            </a:r>
            <a:r>
              <a:rPr lang="cs-CZ" dirty="0" smtClean="0"/>
              <a:t> et al. (2017)</a:t>
            </a:r>
            <a:endParaRPr lang="en-GB" dirty="0"/>
          </a:p>
        </p:txBody>
      </p:sp>
      <p:pic>
        <p:nvPicPr>
          <p:cNvPr id="6" name="Zástupný symbol pro obsah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13975" y="2070545"/>
            <a:ext cx="4090803" cy="4264880"/>
          </a:xfrm>
          <a:prstGeom prst="rect">
            <a:avLst/>
          </a:prstGeom>
        </p:spPr>
      </p:pic>
      <p:pic>
        <p:nvPicPr>
          <p:cNvPr id="7" name="Obrázek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17816" y="2046889"/>
            <a:ext cx="5717286" cy="4288536"/>
          </a:xfrm>
          <a:prstGeom prst="rect">
            <a:avLst/>
          </a:prstGeom>
        </p:spPr>
      </p:pic>
    </p:spTree>
    <p:extLst>
      <p:ext uri="{BB962C8B-B14F-4D97-AF65-F5344CB8AC3E}">
        <p14:creationId xmlns:p14="http://schemas.microsoft.com/office/powerpoint/2010/main" val="1785957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smtClean="0"/>
              <a:t>Záznam prostoru</a:t>
            </a:r>
            <a:endParaRPr lang="cs-CZ" dirty="0"/>
          </a:p>
        </p:txBody>
      </p:sp>
      <p:pic>
        <p:nvPicPr>
          <p:cNvPr id="8" name="Obrázek 4" descr="nivelace.jpg"/>
          <p:cNvPicPr>
            <a:picLocks noGrp="1" noChangeAspect="1"/>
          </p:cNvPicPr>
          <p:nvPr>
            <p:ph sz="half" idx="1"/>
          </p:nvPr>
        </p:nvPicPr>
        <p:blipFill>
          <a:blip r:embed="rId2"/>
          <a:srcRect/>
          <a:stretch>
            <a:fillRect/>
          </a:stretch>
        </p:blipFill>
        <p:spPr bwMode="auto">
          <a:xfrm>
            <a:off x="2264533" y="2005099"/>
            <a:ext cx="3336167" cy="3862301"/>
          </a:xfrm>
          <a:prstGeom prst="rect">
            <a:avLst/>
          </a:prstGeom>
          <a:noFill/>
          <a:ln w="9525">
            <a:solidFill>
              <a:schemeClr val="tx1">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2" name="Obdélník 1"/>
          <p:cNvSpPr/>
          <p:nvPr/>
        </p:nvSpPr>
        <p:spPr>
          <a:xfrm>
            <a:off x="1876068" y="6053136"/>
            <a:ext cx="4524732" cy="523220"/>
          </a:xfrm>
          <a:prstGeom prst="rect">
            <a:avLst/>
          </a:prstGeom>
        </p:spPr>
        <p:txBody>
          <a:bodyPr wrap="square">
            <a:spAutoFit/>
          </a:bodyPr>
          <a:lstStyle/>
          <a:p>
            <a:pPr algn="ctr"/>
            <a:r>
              <a:rPr lang="en-GB" sz="1400" dirty="0"/>
              <a:t>https://www.oba.zcu.cz/projekty/vyzkumy/Vseruby/uvod.htm</a:t>
            </a:r>
          </a:p>
        </p:txBody>
      </p:sp>
      <p:pic>
        <p:nvPicPr>
          <p:cNvPr id="5" name="Zástupný symbol pro obsah 4"/>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493633" y="2052681"/>
            <a:ext cx="4648394" cy="3767136"/>
          </a:xfrm>
        </p:spPr>
      </p:pic>
      <p:sp>
        <p:nvSpPr>
          <p:cNvPr id="6" name="Obdélník 5"/>
          <p:cNvSpPr/>
          <p:nvPr/>
        </p:nvSpPr>
        <p:spPr>
          <a:xfrm>
            <a:off x="7689155" y="5945056"/>
            <a:ext cx="2257349" cy="307777"/>
          </a:xfrm>
          <a:prstGeom prst="rect">
            <a:avLst/>
          </a:prstGeom>
        </p:spPr>
        <p:txBody>
          <a:bodyPr wrap="none">
            <a:spAutoFit/>
          </a:bodyPr>
          <a:lstStyle/>
          <a:p>
            <a:r>
              <a:rPr lang="en-GB" sz="1400" dirty="0"/>
              <a:t>https://www.vanderbilt.edu</a:t>
            </a:r>
          </a:p>
        </p:txBody>
      </p:sp>
    </p:spTree>
    <p:extLst>
      <p:ext uri="{BB962C8B-B14F-4D97-AF65-F5344CB8AC3E}">
        <p14:creationId xmlns:p14="http://schemas.microsoft.com/office/powerpoint/2010/main" val="34945987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Zástupný symbol pro obsah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76505" y="193963"/>
            <a:ext cx="5285325" cy="3581400"/>
          </a:xfrm>
          <a:prstGeom prst="rect">
            <a:avLst/>
          </a:prstGeom>
        </p:spPr>
      </p:pic>
      <p:pic>
        <p:nvPicPr>
          <p:cNvPr id="8" name="Obrázek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9725" y="153431"/>
            <a:ext cx="5122676" cy="3621932"/>
          </a:xfrm>
          <a:prstGeom prst="rect">
            <a:avLst/>
          </a:prstGeom>
        </p:spPr>
      </p:pic>
      <p:pic>
        <p:nvPicPr>
          <p:cNvPr id="9" name="Obrázek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36988" y="3956773"/>
            <a:ext cx="3420775" cy="2280516"/>
          </a:xfrm>
          <a:prstGeom prst="rect">
            <a:avLst/>
          </a:prstGeom>
        </p:spPr>
      </p:pic>
      <p:pic>
        <p:nvPicPr>
          <p:cNvPr id="10" name="Obrázek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15769" y="3956773"/>
            <a:ext cx="3128394" cy="2287478"/>
          </a:xfrm>
          <a:prstGeom prst="rect">
            <a:avLst/>
          </a:prstGeom>
        </p:spPr>
      </p:pic>
      <p:sp>
        <p:nvSpPr>
          <p:cNvPr id="2" name="TextovéPole 1"/>
          <p:cNvSpPr txBox="1"/>
          <p:nvPr/>
        </p:nvSpPr>
        <p:spPr>
          <a:xfrm>
            <a:off x="2510122" y="6244251"/>
            <a:ext cx="1474506" cy="369332"/>
          </a:xfrm>
          <a:prstGeom prst="rect">
            <a:avLst/>
          </a:prstGeom>
          <a:noFill/>
        </p:spPr>
        <p:txBody>
          <a:bodyPr wrap="none" rtlCol="0">
            <a:spAutoFit/>
          </a:bodyPr>
          <a:lstStyle/>
          <a:p>
            <a:r>
              <a:rPr lang="cs-CZ" dirty="0" smtClean="0"/>
              <a:t>Mikro prostor</a:t>
            </a:r>
            <a:endParaRPr lang="en-GB" dirty="0"/>
          </a:p>
        </p:txBody>
      </p:sp>
      <p:sp>
        <p:nvSpPr>
          <p:cNvPr id="11" name="TextovéPole 10"/>
          <p:cNvSpPr txBox="1"/>
          <p:nvPr/>
        </p:nvSpPr>
        <p:spPr>
          <a:xfrm>
            <a:off x="8142713" y="6244251"/>
            <a:ext cx="1543436" cy="369332"/>
          </a:xfrm>
          <a:prstGeom prst="rect">
            <a:avLst/>
          </a:prstGeom>
          <a:noFill/>
        </p:spPr>
        <p:txBody>
          <a:bodyPr wrap="none" rtlCol="0">
            <a:spAutoFit/>
          </a:bodyPr>
          <a:lstStyle/>
          <a:p>
            <a:r>
              <a:rPr lang="cs-CZ" dirty="0" smtClean="0"/>
              <a:t>Makro prostor</a:t>
            </a:r>
            <a:endParaRPr lang="en-GB" dirty="0"/>
          </a:p>
        </p:txBody>
      </p:sp>
      <p:sp>
        <p:nvSpPr>
          <p:cNvPr id="3" name="Šipka dolů 2"/>
          <p:cNvSpPr/>
          <p:nvPr/>
        </p:nvSpPr>
        <p:spPr>
          <a:xfrm rot="10800000">
            <a:off x="3547792" y="3410850"/>
            <a:ext cx="461117" cy="7429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Šipka dolů 11"/>
          <p:cNvSpPr/>
          <p:nvPr/>
        </p:nvSpPr>
        <p:spPr>
          <a:xfrm rot="10800000">
            <a:off x="8562097" y="3494593"/>
            <a:ext cx="461117" cy="7429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9060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1371600" y="372269"/>
            <a:ext cx="9601200" cy="1485900"/>
          </a:xfrm>
        </p:spPr>
        <p:txBody>
          <a:bodyPr/>
          <a:lstStyle/>
          <a:p>
            <a:r>
              <a:rPr lang="cs-CZ" altLang="cs-CZ" dirty="0" smtClean="0"/>
              <a:t>Metody exkavace</a:t>
            </a:r>
          </a:p>
        </p:txBody>
      </p:sp>
      <p:sp>
        <p:nvSpPr>
          <p:cNvPr id="45059" name="Zástupný symbol pro obsah 2"/>
          <p:cNvSpPr>
            <a:spLocks noGrp="1"/>
          </p:cNvSpPr>
          <p:nvPr>
            <p:ph idx="1"/>
          </p:nvPr>
        </p:nvSpPr>
        <p:spPr>
          <a:xfrm>
            <a:off x="2012291" y="1711940"/>
            <a:ext cx="7467600" cy="4525962"/>
          </a:xfrm>
        </p:spPr>
        <p:txBody>
          <a:bodyPr/>
          <a:lstStyle/>
          <a:p>
            <a:pPr marL="0" indent="0">
              <a:buNone/>
            </a:pPr>
            <a:r>
              <a:rPr lang="cs-CZ" altLang="cs-CZ" sz="2400" b="1" dirty="0" smtClean="0"/>
              <a:t>Kresebná </a:t>
            </a:r>
            <a:r>
              <a:rPr lang="cs-CZ" altLang="cs-CZ" sz="2400" b="1" dirty="0"/>
              <a:t>dokumentace</a:t>
            </a:r>
            <a:r>
              <a:rPr lang="cs-CZ" altLang="cs-CZ" sz="2400" dirty="0"/>
              <a:t>:</a:t>
            </a:r>
          </a:p>
          <a:p>
            <a:r>
              <a:rPr lang="cs-CZ" altLang="cs-CZ" dirty="0" smtClean="0"/>
              <a:t>měřítko 1:10;</a:t>
            </a:r>
            <a:endParaRPr lang="cs-CZ" altLang="cs-CZ" dirty="0"/>
          </a:p>
          <a:p>
            <a:r>
              <a:rPr lang="cs-CZ" altLang="cs-CZ" dirty="0"/>
              <a:t>u dětí měřítko 1:5, 1:2, </a:t>
            </a:r>
            <a:r>
              <a:rPr lang="cs-CZ" altLang="cs-CZ" dirty="0" smtClean="0"/>
              <a:t>1:1;</a:t>
            </a:r>
            <a:endParaRPr lang="cs-CZ" altLang="cs-CZ" dirty="0"/>
          </a:p>
        </p:txBody>
      </p:sp>
      <p:pic>
        <p:nvPicPr>
          <p:cNvPr id="5" name="Obrázek 4" descr="K44.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28536" y="486569"/>
            <a:ext cx="3502710" cy="5865633"/>
          </a:xfrm>
          <a:prstGeom prst="rect">
            <a:avLst/>
          </a:prstGeom>
          <a:noFill/>
          <a:ln w="9525">
            <a:solidFill>
              <a:schemeClr val="tx1">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6" name="TextovéPole 5"/>
          <p:cNvSpPr txBox="1"/>
          <p:nvPr/>
        </p:nvSpPr>
        <p:spPr>
          <a:xfrm>
            <a:off x="8721996" y="6352202"/>
            <a:ext cx="1873270" cy="369332"/>
          </a:xfrm>
          <a:prstGeom prst="rect">
            <a:avLst/>
          </a:prstGeom>
          <a:noFill/>
        </p:spPr>
        <p:txBody>
          <a:bodyPr wrap="none" rtlCol="0">
            <a:spAutoFit/>
          </a:bodyPr>
          <a:lstStyle/>
          <a:p>
            <a:r>
              <a:rPr lang="cs-CZ" dirty="0" smtClean="0"/>
              <a:t>© Erika Průchová</a:t>
            </a:r>
            <a:endParaRPr lang="en-GB" dirty="0"/>
          </a:p>
        </p:txBody>
      </p:sp>
    </p:spTree>
    <p:extLst>
      <p:ext uri="{BB962C8B-B14F-4D97-AF65-F5344CB8AC3E}">
        <p14:creationId xmlns:p14="http://schemas.microsoft.com/office/powerpoint/2010/main" val="25352491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739040" y="1060124"/>
            <a:ext cx="10024174" cy="5328592"/>
          </a:xfrm>
        </p:spPr>
        <p:txBody>
          <a:bodyPr>
            <a:normAutofit/>
          </a:bodyPr>
          <a:lstStyle/>
          <a:p>
            <a:r>
              <a:rPr lang="cs-CZ" dirty="0" smtClean="0"/>
              <a:t>Sledovat detailně:</a:t>
            </a:r>
          </a:p>
          <a:p>
            <a:pPr lvl="1"/>
            <a:endParaRPr lang="cs-CZ" i="0" dirty="0"/>
          </a:p>
          <a:p>
            <a:pPr lvl="1"/>
            <a:r>
              <a:rPr lang="cs-CZ" i="0" dirty="0" smtClean="0"/>
              <a:t>odchylky v poloze kostí (odlišit postdepoziční procesy od kulturních), </a:t>
            </a:r>
          </a:p>
          <a:p>
            <a:pPr lvl="1"/>
            <a:r>
              <a:rPr lang="cs-CZ" i="0" dirty="0" smtClean="0"/>
              <a:t>asociaci s milodary, </a:t>
            </a:r>
          </a:p>
          <a:p>
            <a:pPr lvl="1"/>
            <a:r>
              <a:rPr lang="cs-CZ" i="0" dirty="0" smtClean="0"/>
              <a:t>barvu výplně hrobu, </a:t>
            </a:r>
          </a:p>
          <a:p>
            <a:pPr lvl="1"/>
            <a:r>
              <a:rPr lang="cs-CZ" i="0" dirty="0" smtClean="0"/>
              <a:t>možné kalcifikované části vnitřních orgánů,</a:t>
            </a:r>
          </a:p>
          <a:p>
            <a:pPr lvl="1"/>
            <a:r>
              <a:rPr lang="cs-CZ" i="0" dirty="0" smtClean="0"/>
              <a:t>pozůstatky hmyzu, </a:t>
            </a:r>
          </a:p>
          <a:p>
            <a:pPr lvl="1"/>
            <a:r>
              <a:rPr lang="cs-CZ" i="0" dirty="0" smtClean="0"/>
              <a:t>doklad násilí,</a:t>
            </a:r>
          </a:p>
          <a:p>
            <a:pPr lvl="1"/>
            <a:r>
              <a:rPr lang="cs-CZ" i="0" dirty="0"/>
              <a:t>vztah k ostatním </a:t>
            </a:r>
            <a:r>
              <a:rPr lang="cs-CZ" i="0" dirty="0" smtClean="0"/>
              <a:t>jedincům,</a:t>
            </a:r>
          </a:p>
          <a:p>
            <a:pPr lvl="1"/>
            <a:r>
              <a:rPr lang="cs-CZ" i="0" dirty="0" smtClean="0"/>
              <a:t>stopy onemocnění na kostře.</a:t>
            </a:r>
            <a:endParaRPr lang="cs-CZ" i="0" dirty="0"/>
          </a:p>
        </p:txBody>
      </p:sp>
      <p:sp>
        <p:nvSpPr>
          <p:cNvPr id="2" name="Obdélník 1"/>
          <p:cNvSpPr/>
          <p:nvPr/>
        </p:nvSpPr>
        <p:spPr>
          <a:xfrm>
            <a:off x="2223067" y="2954037"/>
            <a:ext cx="6984776" cy="20209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4"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53614" y="338138"/>
            <a:ext cx="609600" cy="609600"/>
          </a:xfrm>
          <a:prstGeom prst="rect">
            <a:avLst/>
          </a:prstGeom>
        </p:spPr>
      </p:pic>
    </p:spTree>
    <p:extLst>
      <p:ext uri="{BB962C8B-B14F-4D97-AF65-F5344CB8AC3E}">
        <p14:creationId xmlns:p14="http://schemas.microsoft.com/office/powerpoint/2010/main" val="311148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32719" fill="hold"/>
                                        <p:tgtEl>
                                          <p:spTgt spid="4"/>
                                        </p:tgtEl>
                                      </p:cBhvr>
                                    </p:cmd>
                                  </p:childTnLst>
                                </p:cTn>
                              </p:par>
                            </p:childTnLst>
                          </p:cTn>
                        </p:par>
                      </p:childTnLst>
                    </p:cTn>
                  </p:par>
                </p:childTnLst>
              </p:cTn>
              <p:nextCondLst>
                <p:cond evt="onClick" delay="0">
                  <p:tgtEl>
                    <p:spTgt spid="4"/>
                  </p:tgtEl>
                </p:cond>
              </p:nextCondLst>
            </p:seq>
            <p:audio>
              <p:cMediaNode vol="80000">
                <p:cTn id="12" fill="hold" display="0">
                  <p:stCondLst>
                    <p:cond delay="indefinite"/>
                  </p:stCondLst>
                  <p:endCondLst>
                    <p:cond evt="onStopAudio" delay="0">
                      <p:tgtEl>
                        <p:sldTgt/>
                      </p:tgtEl>
                    </p:cond>
                  </p:endCondLst>
                </p:cTn>
                <p:tgtEl>
                  <p:spTgt spid="4"/>
                </p:tgtEl>
              </p:cMediaNode>
            </p:audio>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56639" y="412032"/>
            <a:ext cx="7886700" cy="810137"/>
          </a:xfrm>
        </p:spPr>
        <p:txBody>
          <a:bodyPr>
            <a:normAutofit fontScale="90000"/>
          </a:bodyPr>
          <a:lstStyle/>
          <a:p>
            <a:r>
              <a:rPr lang="cs-CZ" dirty="0" smtClean="0"/>
              <a:t>Kalcifikované útvary</a:t>
            </a:r>
            <a:br>
              <a:rPr lang="cs-CZ" dirty="0" smtClean="0"/>
            </a:br>
            <a:endParaRPr lang="cs-CZ" sz="2700" dirty="0"/>
          </a:p>
        </p:txBody>
      </p:sp>
      <p:pic>
        <p:nvPicPr>
          <p:cNvPr id="4" name="Zástupný symbol pro obsah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742930" y="2315541"/>
            <a:ext cx="4351338" cy="3263504"/>
          </a:xfrm>
        </p:spPr>
      </p:pic>
      <p:sp>
        <p:nvSpPr>
          <p:cNvPr id="5" name="TextovéPole 4"/>
          <p:cNvSpPr txBox="1"/>
          <p:nvPr/>
        </p:nvSpPr>
        <p:spPr>
          <a:xfrm>
            <a:off x="6150918" y="5558591"/>
            <a:ext cx="3713902" cy="369332"/>
          </a:xfrm>
          <a:prstGeom prst="rect">
            <a:avLst/>
          </a:prstGeom>
          <a:noFill/>
        </p:spPr>
        <p:txBody>
          <a:bodyPr wrap="none" rtlCol="0">
            <a:spAutoFit/>
          </a:bodyPr>
          <a:lstStyle/>
          <a:p>
            <a:r>
              <a:rPr lang="cs-CZ" dirty="0"/>
              <a:t>Kalcifikovaná lymfatická </a:t>
            </a:r>
            <a:r>
              <a:rPr lang="cs-CZ" dirty="0" smtClean="0"/>
              <a:t>uzlina © AP</a:t>
            </a:r>
            <a:endParaRPr lang="cs-CZ" dirty="0"/>
          </a:p>
        </p:txBody>
      </p:sp>
      <p:pic>
        <p:nvPicPr>
          <p:cNvPr id="6" name="Obrázek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57480" y="2151329"/>
            <a:ext cx="1466316" cy="3591928"/>
          </a:xfrm>
          <a:prstGeom prst="rect">
            <a:avLst/>
          </a:prstGeom>
        </p:spPr>
      </p:pic>
      <p:sp>
        <p:nvSpPr>
          <p:cNvPr id="7" name="TextovéPole 6"/>
          <p:cNvSpPr txBox="1"/>
          <p:nvPr/>
        </p:nvSpPr>
        <p:spPr>
          <a:xfrm>
            <a:off x="1410346" y="4626340"/>
            <a:ext cx="1861091" cy="646331"/>
          </a:xfrm>
          <a:prstGeom prst="rect">
            <a:avLst/>
          </a:prstGeom>
          <a:noFill/>
        </p:spPr>
        <p:txBody>
          <a:bodyPr wrap="square" rtlCol="0">
            <a:spAutoFit/>
          </a:bodyPr>
          <a:lstStyle/>
          <a:p>
            <a:pPr algn="ctr"/>
            <a:r>
              <a:rPr lang="cs-CZ" dirty="0"/>
              <a:t>Kalcifikovaná krční mandle</a:t>
            </a:r>
          </a:p>
        </p:txBody>
      </p:sp>
      <p:sp>
        <p:nvSpPr>
          <p:cNvPr id="8" name="TextovéPole 7"/>
          <p:cNvSpPr txBox="1"/>
          <p:nvPr/>
        </p:nvSpPr>
        <p:spPr>
          <a:xfrm>
            <a:off x="1410346" y="3422627"/>
            <a:ext cx="1861091" cy="923330"/>
          </a:xfrm>
          <a:prstGeom prst="rect">
            <a:avLst/>
          </a:prstGeom>
          <a:noFill/>
        </p:spPr>
        <p:txBody>
          <a:bodyPr wrap="square" rtlCol="0">
            <a:spAutoFit/>
          </a:bodyPr>
          <a:lstStyle/>
          <a:p>
            <a:pPr algn="ctr"/>
            <a:r>
              <a:rPr lang="cs-CZ" dirty="0"/>
              <a:t>Kalcifikovaná podjazyková žláza</a:t>
            </a:r>
          </a:p>
        </p:txBody>
      </p:sp>
      <p:sp>
        <p:nvSpPr>
          <p:cNvPr id="9" name="TextovéPole 8"/>
          <p:cNvSpPr txBox="1"/>
          <p:nvPr/>
        </p:nvSpPr>
        <p:spPr>
          <a:xfrm>
            <a:off x="1410346" y="2241997"/>
            <a:ext cx="1861091" cy="646331"/>
          </a:xfrm>
          <a:prstGeom prst="rect">
            <a:avLst/>
          </a:prstGeom>
          <a:noFill/>
        </p:spPr>
        <p:txBody>
          <a:bodyPr wrap="square" rtlCol="0">
            <a:spAutoFit/>
          </a:bodyPr>
          <a:lstStyle/>
          <a:p>
            <a:pPr algn="ctr"/>
            <a:r>
              <a:rPr lang="cs-CZ" dirty="0"/>
              <a:t>Kalcifikovaná slinná žláza</a:t>
            </a:r>
          </a:p>
        </p:txBody>
      </p:sp>
      <p:sp>
        <p:nvSpPr>
          <p:cNvPr id="3" name="Obdélník 2"/>
          <p:cNvSpPr/>
          <p:nvPr/>
        </p:nvSpPr>
        <p:spPr>
          <a:xfrm>
            <a:off x="2061050" y="5892547"/>
            <a:ext cx="3390672" cy="369332"/>
          </a:xfrm>
          <a:prstGeom prst="rect">
            <a:avLst/>
          </a:prstGeom>
        </p:spPr>
        <p:txBody>
          <a:bodyPr wrap="none">
            <a:spAutoFit/>
          </a:bodyPr>
          <a:lstStyle/>
          <a:p>
            <a:r>
              <a:rPr lang="en-GB" dirty="0" err="1" smtClean="0">
                <a:latin typeface="Times New Roman" panose="02020603050405020304" pitchFamily="18" charset="0"/>
              </a:rPr>
              <a:t>Staššíková-Štukovská</a:t>
            </a:r>
            <a:r>
              <a:rPr lang="cs-CZ" dirty="0" smtClean="0">
                <a:latin typeface="Times New Roman" panose="02020603050405020304" pitchFamily="18" charset="0"/>
              </a:rPr>
              <a:t> et al. (2005)</a:t>
            </a:r>
            <a:endParaRPr lang="en-GB" dirty="0"/>
          </a:p>
        </p:txBody>
      </p:sp>
    </p:spTree>
    <p:extLst>
      <p:ext uri="{BB962C8B-B14F-4D97-AF65-F5344CB8AC3E}">
        <p14:creationId xmlns:p14="http://schemas.microsoft.com/office/powerpoint/2010/main" val="3977180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archaeology.wiki/wp-content/uploads/2017/02/oldest-prostate-stones-found-in-Sudan-2-615x307.gif"/>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rcRect/>
          <a:stretch>
            <a:fillRect/>
          </a:stretch>
        </p:blipFill>
        <p:spPr bwMode="auto">
          <a:xfrm>
            <a:off x="1379431" y="1465347"/>
            <a:ext cx="4800602" cy="23963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archaeology.wiki/wp-content/uploads/2017/02/oldest-prostate-stones-found-in-Sudan-1-563x338.gif"/>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rcRect/>
          <a:stretch>
            <a:fillRect/>
          </a:stretch>
        </p:blipFill>
        <p:spPr bwMode="auto">
          <a:xfrm>
            <a:off x="7019923" y="1465347"/>
            <a:ext cx="3997362" cy="239983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umbnail"/>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69213" y="4054979"/>
            <a:ext cx="2298782" cy="2672335"/>
          </a:xfrm>
          <a:prstGeom prst="rect">
            <a:avLst/>
          </a:prstGeom>
          <a:noFill/>
          <a:extLst>
            <a:ext uri="{909E8E84-426E-40DD-AFC4-6F175D3DCCD1}">
              <a14:hiddenFill xmlns:a14="http://schemas.microsoft.com/office/drawing/2010/main">
                <a:solidFill>
                  <a:srgbClr val="FFFFFF"/>
                </a:solidFill>
              </a14:hiddenFill>
            </a:ext>
          </a:extLst>
        </p:spPr>
      </p:pic>
      <p:pic>
        <p:nvPicPr>
          <p:cNvPr id="7" name="Obrázek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84956" y="4054980"/>
            <a:ext cx="2989599" cy="2672335"/>
          </a:xfrm>
          <a:prstGeom prst="rect">
            <a:avLst/>
          </a:prstGeom>
        </p:spPr>
      </p:pic>
      <p:pic>
        <p:nvPicPr>
          <p:cNvPr id="8" name="Obrázek 7"/>
          <p:cNvPicPr>
            <a:picLocks noChangeAspect="1"/>
          </p:cNvPicPr>
          <p:nvPr/>
        </p:nvPicPr>
        <p:blipFill>
          <a:blip r:embed="rId7"/>
          <a:stretch>
            <a:fillRect/>
          </a:stretch>
        </p:blipFill>
        <p:spPr>
          <a:xfrm>
            <a:off x="1379431" y="280759"/>
            <a:ext cx="4630842" cy="991353"/>
          </a:xfrm>
          <a:prstGeom prst="rect">
            <a:avLst/>
          </a:prstGeom>
        </p:spPr>
      </p:pic>
    </p:spTree>
    <p:extLst>
      <p:ext uri="{BB962C8B-B14F-4D97-AF65-F5344CB8AC3E}">
        <p14:creationId xmlns:p14="http://schemas.microsoft.com/office/powerpoint/2010/main" val="8914985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Puparium/část larvy </a:t>
            </a:r>
            <a:endParaRPr lang="cs-CZ" dirty="0"/>
          </a:p>
        </p:txBody>
      </p:sp>
      <p:pic>
        <p:nvPicPr>
          <p:cNvPr id="6" name="Zástupný symbol pro obsah 5"/>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3653152" y="1731253"/>
            <a:ext cx="4595774" cy="3665723"/>
          </a:xfrm>
        </p:spPr>
      </p:pic>
      <p:sp>
        <p:nvSpPr>
          <p:cNvPr id="7" name="TextovéPole 6"/>
          <p:cNvSpPr txBox="1"/>
          <p:nvPr/>
        </p:nvSpPr>
        <p:spPr>
          <a:xfrm>
            <a:off x="3653152" y="5618496"/>
            <a:ext cx="4885696" cy="646331"/>
          </a:xfrm>
          <a:prstGeom prst="rect">
            <a:avLst/>
          </a:prstGeom>
          <a:noFill/>
        </p:spPr>
        <p:txBody>
          <a:bodyPr wrap="none" rtlCol="0">
            <a:spAutoFit/>
          </a:bodyPr>
          <a:lstStyle/>
          <a:p>
            <a:r>
              <a:rPr lang="cs-CZ" dirty="0"/>
              <a:t>Urna z římského období, Jevíčko-předměstí © AP</a:t>
            </a:r>
          </a:p>
          <a:p>
            <a:endParaRPr lang="cs-CZ" dirty="0"/>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600" y="381000"/>
            <a:ext cx="609600" cy="609600"/>
          </a:xfrm>
          <a:prstGeom prst="rect">
            <a:avLst/>
          </a:prstGeom>
        </p:spPr>
      </p:pic>
    </p:spTree>
    <p:extLst>
      <p:ext uri="{BB962C8B-B14F-4D97-AF65-F5344CB8AC3E}">
        <p14:creationId xmlns:p14="http://schemas.microsoft.com/office/powerpoint/2010/main" val="971433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35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762000" y="737217"/>
            <a:ext cx="10820400" cy="1485900"/>
          </a:xfrm>
        </p:spPr>
        <p:txBody>
          <a:bodyPr>
            <a:normAutofit/>
          </a:bodyPr>
          <a:lstStyle/>
          <a:p>
            <a:r>
              <a:rPr lang="cs-CZ" dirty="0" smtClean="0"/>
              <a:t>Doklad násilí na základě terénní situace</a:t>
            </a:r>
            <a:endParaRPr lang="cs-CZ" dirty="0"/>
          </a:p>
        </p:txBody>
      </p:sp>
      <p:pic>
        <p:nvPicPr>
          <p:cNvPr id="7" name="Zástupný symbol pro obsah 6"/>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981200" y="2204863"/>
            <a:ext cx="4038600" cy="3028950"/>
          </a:xfrm>
        </p:spPr>
      </p:pic>
      <p:pic>
        <p:nvPicPr>
          <p:cNvPr id="8" name="Zástupný symbol pro obsah 7"/>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72200" y="2204863"/>
            <a:ext cx="4038600" cy="3012923"/>
          </a:xfrm>
        </p:spPr>
      </p:pic>
      <p:sp>
        <p:nvSpPr>
          <p:cNvPr id="2" name="Šipka dolů 1"/>
          <p:cNvSpPr/>
          <p:nvPr/>
        </p:nvSpPr>
        <p:spPr>
          <a:xfrm rot="18103901">
            <a:off x="4179289" y="2115509"/>
            <a:ext cx="432048" cy="115212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Obdélník 2"/>
          <p:cNvSpPr/>
          <p:nvPr/>
        </p:nvSpPr>
        <p:spPr>
          <a:xfrm>
            <a:off x="5498618" y="5373172"/>
            <a:ext cx="673582" cy="369332"/>
          </a:xfrm>
          <a:prstGeom prst="rect">
            <a:avLst/>
          </a:prstGeom>
        </p:spPr>
        <p:txBody>
          <a:bodyPr wrap="none">
            <a:spAutoFit/>
          </a:bodyPr>
          <a:lstStyle/>
          <a:p>
            <a:r>
              <a:rPr lang="cs-CZ" dirty="0"/>
              <a:t>© AP</a:t>
            </a:r>
          </a:p>
        </p:txBody>
      </p:sp>
      <p:sp>
        <p:nvSpPr>
          <p:cNvPr id="9" name="Šipka dolů 8"/>
          <p:cNvSpPr/>
          <p:nvPr/>
        </p:nvSpPr>
        <p:spPr>
          <a:xfrm rot="18103901">
            <a:off x="7196971" y="2735371"/>
            <a:ext cx="432048" cy="115212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5"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600" y="737217"/>
            <a:ext cx="609600" cy="609600"/>
          </a:xfrm>
          <a:prstGeom prst="rect">
            <a:avLst/>
          </a:prstGeom>
        </p:spPr>
      </p:pic>
    </p:spTree>
    <p:extLst>
      <p:ext uri="{BB962C8B-B14F-4D97-AF65-F5344CB8AC3E}">
        <p14:creationId xmlns:p14="http://schemas.microsoft.com/office/powerpoint/2010/main" val="1539577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065"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two-inch long arrowhead was lodged in one of the vertebrae of the early Iron Age warrior, as shown in the x-ray images above. Researchers say the bone appears to have healed around the arrow, as shown by the black arrows, and a portion of the arrow has broken off, shown in the black box in the image on the right"/>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571750" y="2008686"/>
            <a:ext cx="5863247" cy="21640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rom the outside only the end and the tip of the arrow can be seen sticking out of the bone. The tip can be seen marked by the white arrow in the image on the right. The white arrow on the left image shows the healing that has occurred in the hole made as the arrow first punched into the bone during a possible battle"/>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457950" y="4360665"/>
            <a:ext cx="5214730" cy="2253684"/>
          </a:xfrm>
          <a:prstGeom prst="rect">
            <a:avLst/>
          </a:prstGeom>
          <a:noFill/>
          <a:extLst>
            <a:ext uri="{909E8E84-426E-40DD-AFC4-6F175D3DCCD1}">
              <a14:hiddenFill xmlns:a14="http://schemas.microsoft.com/office/drawing/2010/main">
                <a:solidFill>
                  <a:srgbClr val="FFFFFF"/>
                </a:solidFill>
              </a14:hiddenFill>
            </a:ext>
          </a:extLst>
        </p:spPr>
      </p:pic>
      <p:pic>
        <p:nvPicPr>
          <p:cNvPr id="2" name="Obrázek 1"/>
          <p:cNvPicPr>
            <a:picLocks noChangeAspect="1"/>
          </p:cNvPicPr>
          <p:nvPr/>
        </p:nvPicPr>
        <p:blipFill>
          <a:blip r:embed="rId5"/>
          <a:stretch>
            <a:fillRect/>
          </a:stretch>
        </p:blipFill>
        <p:spPr>
          <a:xfrm>
            <a:off x="862012" y="125294"/>
            <a:ext cx="6810375" cy="1695450"/>
          </a:xfrm>
          <a:prstGeom prst="rect">
            <a:avLst/>
          </a:prstGeom>
        </p:spPr>
      </p:pic>
    </p:spTree>
    <p:extLst>
      <p:ext uri="{BB962C8B-B14F-4D97-AF65-F5344CB8AC3E}">
        <p14:creationId xmlns:p14="http://schemas.microsoft.com/office/powerpoint/2010/main" val="3727719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Ã½sledek obrÃ¡zku pro bronze age battlefield toulous"/>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807633" y="524560"/>
            <a:ext cx="9177866" cy="5162550"/>
          </a:xfrm>
          <a:prstGeom prst="rect">
            <a:avLst/>
          </a:prstGeom>
          <a:noFill/>
          <a:extLst>
            <a:ext uri="{909E8E84-426E-40DD-AFC4-6F175D3DCCD1}">
              <a14:hiddenFill xmlns:a14="http://schemas.microsoft.com/office/drawing/2010/main">
                <a:solidFill>
                  <a:srgbClr val="FFFFFF"/>
                </a:solidFill>
              </a14:hiddenFill>
            </a:ext>
          </a:extLst>
        </p:spPr>
      </p:pic>
      <p:sp>
        <p:nvSpPr>
          <p:cNvPr id="7" name="Obdélník 6"/>
          <p:cNvSpPr/>
          <p:nvPr/>
        </p:nvSpPr>
        <p:spPr>
          <a:xfrm>
            <a:off x="1807633" y="5829984"/>
            <a:ext cx="6096000" cy="461665"/>
          </a:xfrm>
          <a:prstGeom prst="rect">
            <a:avLst/>
          </a:prstGeom>
        </p:spPr>
        <p:txBody>
          <a:bodyPr>
            <a:spAutoFit/>
          </a:bodyPr>
          <a:lstStyle/>
          <a:p>
            <a:r>
              <a:rPr lang="cs-CZ" sz="1200" dirty="0"/>
              <a:t>https://www.sciencemag.org/news/2016/03/slaughter-bridge-uncovering-colossal-bronze-age-battle</a:t>
            </a:r>
          </a:p>
        </p:txBody>
      </p:sp>
      <p:sp>
        <p:nvSpPr>
          <p:cNvPr id="8" name="Obdélník 7"/>
          <p:cNvSpPr/>
          <p:nvPr/>
        </p:nvSpPr>
        <p:spPr>
          <a:xfrm>
            <a:off x="7903633" y="5829983"/>
            <a:ext cx="3557577" cy="461665"/>
          </a:xfrm>
          <a:prstGeom prst="rect">
            <a:avLst/>
          </a:prstGeom>
        </p:spPr>
        <p:txBody>
          <a:bodyPr wrap="none">
            <a:spAutoFit/>
          </a:bodyPr>
          <a:lstStyle/>
          <a:p>
            <a:r>
              <a:rPr lang="cs-CZ" sz="2400" dirty="0">
                <a:solidFill>
                  <a:srgbClr val="333333"/>
                </a:solidFill>
                <a:latin typeface="Roboto"/>
              </a:rPr>
              <a:t>Tollense </a:t>
            </a:r>
            <a:r>
              <a:rPr lang="cs-CZ" sz="2400" dirty="0" smtClean="0">
                <a:solidFill>
                  <a:srgbClr val="333333"/>
                </a:solidFill>
                <a:latin typeface="Roboto"/>
              </a:rPr>
              <a:t>River,1250 B.C.</a:t>
            </a:r>
            <a:endParaRPr lang="cs-CZ" sz="2400" dirty="0"/>
          </a:p>
        </p:txBody>
      </p:sp>
      <p:pic>
        <p:nvPicPr>
          <p:cNvPr id="2"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71564" y="219760"/>
            <a:ext cx="609600" cy="609600"/>
          </a:xfrm>
          <a:prstGeom prst="rect">
            <a:avLst/>
          </a:prstGeom>
        </p:spPr>
      </p:pic>
    </p:spTree>
    <p:extLst>
      <p:ext uri="{BB962C8B-B14F-4D97-AF65-F5344CB8AC3E}">
        <p14:creationId xmlns:p14="http://schemas.microsoft.com/office/powerpoint/2010/main" val="20077995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0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981200" y="2351181"/>
            <a:ext cx="4038600" cy="30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C:\Users\Anna\Pictures\==AKOSTRY_TEREN==\2007_2008\OPAVA_PIVOVAR\S14_hroby\Opava pivovar 14417\14417a.JPG"/>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6494264" y="1600201"/>
            <a:ext cx="3394472"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Nadpis 3"/>
          <p:cNvSpPr>
            <a:spLocks noGrp="1"/>
          </p:cNvSpPr>
          <p:nvPr>
            <p:ph type="title"/>
          </p:nvPr>
        </p:nvSpPr>
        <p:spPr>
          <a:xfrm>
            <a:off x="1573696" y="314394"/>
            <a:ext cx="8229600" cy="1143000"/>
          </a:xfrm>
        </p:spPr>
        <p:txBody>
          <a:bodyPr>
            <a:normAutofit/>
          </a:bodyPr>
          <a:lstStyle/>
          <a:p>
            <a:r>
              <a:rPr lang="cs-CZ" dirty="0" smtClean="0"/>
              <a:t>Doklad smrti v těhotenství</a:t>
            </a:r>
            <a:endParaRPr lang="cs-CZ" dirty="0"/>
          </a:p>
        </p:txBody>
      </p:sp>
      <p:sp>
        <p:nvSpPr>
          <p:cNvPr id="2" name="TextovéPole 1"/>
          <p:cNvSpPr txBox="1"/>
          <p:nvPr/>
        </p:nvSpPr>
        <p:spPr>
          <a:xfrm>
            <a:off x="7158038" y="6137210"/>
            <a:ext cx="2345221" cy="338554"/>
          </a:xfrm>
          <a:prstGeom prst="rect">
            <a:avLst/>
          </a:prstGeom>
          <a:noFill/>
        </p:spPr>
        <p:txBody>
          <a:bodyPr wrap="square" rtlCol="0">
            <a:spAutoFit/>
          </a:bodyPr>
          <a:lstStyle/>
          <a:p>
            <a:r>
              <a:rPr lang="cs-CZ" sz="1600" dirty="0" smtClean="0"/>
              <a:t>© Michal </a:t>
            </a:r>
            <a:r>
              <a:rPr lang="cs-CZ" sz="1600" dirty="0" err="1" smtClean="0"/>
              <a:t>Chrámecký</a:t>
            </a:r>
            <a:endParaRPr lang="en-GB" sz="1600" dirty="0"/>
          </a:p>
        </p:txBody>
      </p:sp>
      <p:sp>
        <p:nvSpPr>
          <p:cNvPr id="8" name="Obdélník 7"/>
          <p:cNvSpPr/>
          <p:nvPr/>
        </p:nvSpPr>
        <p:spPr>
          <a:xfrm>
            <a:off x="3280591" y="5375181"/>
            <a:ext cx="1439818" cy="276999"/>
          </a:xfrm>
          <a:prstGeom prst="rect">
            <a:avLst/>
          </a:prstGeom>
        </p:spPr>
        <p:txBody>
          <a:bodyPr wrap="none">
            <a:spAutoFit/>
          </a:bodyPr>
          <a:lstStyle/>
          <a:p>
            <a:r>
              <a:rPr lang="cs-CZ" sz="1200" dirty="0" err="1" smtClean="0">
                <a:latin typeface="Arial" panose="020B0604020202020204" pitchFamily="34" charset="0"/>
              </a:rPr>
              <a:t>White</a:t>
            </a:r>
            <a:r>
              <a:rPr lang="cs-CZ" sz="1200" dirty="0" smtClean="0">
                <a:latin typeface="Arial" panose="020B0604020202020204" pitchFamily="34" charset="0"/>
              </a:rPr>
              <a:t> </a:t>
            </a:r>
            <a:r>
              <a:rPr lang="cs-CZ" sz="1200" dirty="0" err="1" smtClean="0">
                <a:latin typeface="Arial" panose="020B0604020202020204" pitchFamily="34" charset="0"/>
              </a:rPr>
              <a:t>at</a:t>
            </a:r>
            <a:r>
              <a:rPr lang="cs-CZ" sz="1200" dirty="0" smtClean="0">
                <a:latin typeface="Arial" panose="020B0604020202020204" pitchFamily="34" charset="0"/>
              </a:rPr>
              <a:t> el. (1991)</a:t>
            </a:r>
            <a:endParaRPr lang="cs-CZ" sz="1200" dirty="0"/>
          </a:p>
        </p:txBody>
      </p:sp>
    </p:spTree>
    <p:extLst>
      <p:ext uri="{BB962C8B-B14F-4D97-AF65-F5344CB8AC3E}">
        <p14:creationId xmlns:p14="http://schemas.microsoft.com/office/powerpoint/2010/main" val="3396965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33669" y="276144"/>
            <a:ext cx="9601200" cy="1485900"/>
          </a:xfrm>
        </p:spPr>
        <p:txBody>
          <a:bodyPr>
            <a:normAutofit/>
          </a:bodyPr>
          <a:lstStyle/>
          <a:p>
            <a:r>
              <a:rPr lang="cs-CZ" dirty="0" smtClean="0"/>
              <a:t>Stopy onemocnění na kostře</a:t>
            </a:r>
            <a:endParaRPr lang="cs-CZ" dirty="0"/>
          </a:p>
        </p:txBody>
      </p:sp>
      <p:pic>
        <p:nvPicPr>
          <p:cNvPr id="5122" name="Picture 2" descr="C:\Users\Anna\Pictures\==AKOSTRY_TEREN==\2007_2008\Třebčín_G133\Třebčín\DSC00788.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2101082" y="1762044"/>
            <a:ext cx="3534544" cy="265090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nna\Documents\antropologický materiál\Třebčín\Třebčín\obrazky\DSC0147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367975" y="1762044"/>
            <a:ext cx="3534544" cy="265090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Anna\Documents\antropologický materiál\Třebčín\Třebčín\obrazky\OsCoxae(sin_dx).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3832" y="4675063"/>
            <a:ext cx="3024336" cy="1972641"/>
          </a:xfrm>
          <a:prstGeom prst="rect">
            <a:avLst/>
          </a:prstGeom>
          <a:noFill/>
          <a:extLst>
            <a:ext uri="{909E8E84-426E-40DD-AFC4-6F175D3DCCD1}">
              <a14:hiddenFill xmlns:a14="http://schemas.microsoft.com/office/drawing/2010/main">
                <a:solidFill>
                  <a:srgbClr val="FFFFFF"/>
                </a:solidFill>
              </a14:hiddenFill>
            </a:ext>
          </a:extLst>
        </p:spPr>
      </p:pic>
      <p:sp>
        <p:nvSpPr>
          <p:cNvPr id="6" name="TextovéPole 5"/>
          <p:cNvSpPr txBox="1"/>
          <p:nvPr/>
        </p:nvSpPr>
        <p:spPr>
          <a:xfrm>
            <a:off x="8289648" y="4505786"/>
            <a:ext cx="2345221" cy="338554"/>
          </a:xfrm>
          <a:prstGeom prst="rect">
            <a:avLst/>
          </a:prstGeom>
          <a:noFill/>
        </p:spPr>
        <p:txBody>
          <a:bodyPr wrap="square" rtlCol="0">
            <a:spAutoFit/>
          </a:bodyPr>
          <a:lstStyle/>
          <a:p>
            <a:r>
              <a:rPr lang="cs-CZ" sz="1600" dirty="0" smtClean="0"/>
              <a:t>© AP</a:t>
            </a:r>
            <a:endParaRPr lang="en-GB" sz="1600" dirty="0"/>
          </a:p>
        </p:txBody>
      </p:sp>
    </p:spTree>
    <p:extLst>
      <p:ext uri="{BB962C8B-B14F-4D97-AF65-F5344CB8AC3E}">
        <p14:creationId xmlns:p14="http://schemas.microsoft.com/office/powerpoint/2010/main" val="2894992055"/>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TM10001105[[fn=Oříznutí]]</Template>
  <TotalTime>21721</TotalTime>
  <Words>255</Words>
  <Application>Microsoft Office PowerPoint</Application>
  <PresentationFormat>Širokoúhlá obrazovka</PresentationFormat>
  <Paragraphs>73</Paragraphs>
  <Slides>17</Slides>
  <Notes>11</Notes>
  <HiddenSlides>0</HiddenSlides>
  <MMClips>4</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17</vt:i4>
      </vt:variant>
    </vt:vector>
  </HeadingPairs>
  <TitlesOfParts>
    <vt:vector size="23" baseType="lpstr">
      <vt:lpstr>Arial</vt:lpstr>
      <vt:lpstr>Calibri</vt:lpstr>
      <vt:lpstr>Franklin Gothic Book</vt:lpstr>
      <vt:lpstr>Roboto</vt:lpstr>
      <vt:lpstr>Times New Roman</vt:lpstr>
      <vt:lpstr>Crop</vt:lpstr>
      <vt:lpstr>Prezentace aplikace PowerPoint</vt:lpstr>
      <vt:lpstr>Terénní metody a postup při odkryvu</vt:lpstr>
      <vt:lpstr>Metody a postup při odkryvu</vt:lpstr>
      <vt:lpstr>Prezentace aplikace PowerPoint</vt:lpstr>
      <vt:lpstr>Fotogrammetrie</vt:lpstr>
      <vt:lpstr>Záznam prostoru</vt:lpstr>
      <vt:lpstr>Prezentace aplikace PowerPoint</vt:lpstr>
      <vt:lpstr>Metody exkavace</vt:lpstr>
      <vt:lpstr>Prezentace aplikace PowerPoint</vt:lpstr>
      <vt:lpstr>Kalcifikované útvary </vt:lpstr>
      <vt:lpstr>Prezentace aplikace PowerPoint</vt:lpstr>
      <vt:lpstr>Puparium/část larvy </vt:lpstr>
      <vt:lpstr>Doklad násilí na základě terénní situace</vt:lpstr>
      <vt:lpstr>Prezentace aplikace PowerPoint</vt:lpstr>
      <vt:lpstr>Prezentace aplikace PowerPoint</vt:lpstr>
      <vt:lpstr>Doklad smrti v těhotenství</vt:lpstr>
      <vt:lpstr>Stopy onemocnění na kostře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Retrospektivní antropologie</dc:title>
  <dc:creator>Anna Pankowska</dc:creator>
  <cp:lastModifiedBy>martin.buk@tiscali.cz</cp:lastModifiedBy>
  <cp:revision>157</cp:revision>
  <dcterms:created xsi:type="dcterms:W3CDTF">2018-09-25T07:47:17Z</dcterms:created>
  <dcterms:modified xsi:type="dcterms:W3CDTF">2023-02-16T14:20:35Z</dcterms:modified>
</cp:coreProperties>
</file>