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g"/>
  <Override PartName="/ppt/theme/theme3.xml" ContentType="application/vnd.openxmlformats-officedocument.theme+xml"/>
  <Override PartName="/ppt/media/image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handoutMasterIdLst>
    <p:handoutMasterId r:id="rId14"/>
  </p:handoutMasterIdLst>
  <p:sldIdLst>
    <p:sldId id="359" r:id="rId3"/>
    <p:sldId id="256" r:id="rId4"/>
    <p:sldId id="258" r:id="rId5"/>
    <p:sldId id="291" r:id="rId6"/>
    <p:sldId id="356" r:id="rId7"/>
    <p:sldId id="357" r:id="rId8"/>
    <p:sldId id="358" r:id="rId9"/>
    <p:sldId id="316" r:id="rId10"/>
    <p:sldId id="354" r:id="rId11"/>
    <p:sldId id="355" r:id="rId12"/>
    <p:sldId id="360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94687" autoAdjust="0"/>
  </p:normalViewPr>
  <p:slideViewPr>
    <p:cSldViewPr>
      <p:cViewPr varScale="1">
        <p:scale>
          <a:sx n="151" d="100"/>
          <a:sy n="151" d="100"/>
        </p:scale>
        <p:origin x="201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7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76CDB-F306-4299-9238-881D63217EA3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19DA0-5DF6-459C-811E-166B5C5949F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6485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856740" y="1772468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0" name="Zástupný symbol pro obsah 8"/>
          <p:cNvSpPr>
            <a:spLocks noGrp="1"/>
          </p:cNvSpPr>
          <p:nvPr>
            <p:ph sz="quarter" idx="14"/>
          </p:nvPr>
        </p:nvSpPr>
        <p:spPr>
          <a:xfrm>
            <a:off x="5868615" y="400506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8" y="1700213"/>
            <a:ext cx="4968875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903769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Hall laboratory for medium-voltage power electronics and</a:t>
            </a:r>
          </a:p>
          <a:p>
            <a:pPr lvl="0"/>
            <a:r>
              <a:rPr lang="en-US" dirty="0" smtClean="0"/>
              <a:t>transport systems</a:t>
            </a:r>
            <a:endParaRPr lang="cs-CZ" dirty="0"/>
          </a:p>
        </p:txBody>
      </p:sp>
      <p:sp>
        <p:nvSpPr>
          <p:cNvPr id="8" name="Zástupný symbol pro obsah 8"/>
          <p:cNvSpPr>
            <a:spLocks noGrp="1"/>
          </p:cNvSpPr>
          <p:nvPr>
            <p:ph sz="quarter" idx="17"/>
          </p:nvPr>
        </p:nvSpPr>
        <p:spPr>
          <a:xfrm>
            <a:off x="3185657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1" name="Zástupný symbol pro obsah 8"/>
          <p:cNvSpPr>
            <a:spLocks noGrp="1"/>
          </p:cNvSpPr>
          <p:nvPr>
            <p:ph sz="quarter" idx="18"/>
          </p:nvPr>
        </p:nvSpPr>
        <p:spPr>
          <a:xfrm>
            <a:off x="467544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3" name="Zástupný symbol pro obsah 8"/>
          <p:cNvSpPr>
            <a:spLocks noGrp="1"/>
          </p:cNvSpPr>
          <p:nvPr>
            <p:ph sz="quarter" idx="19"/>
          </p:nvPr>
        </p:nvSpPr>
        <p:spPr>
          <a:xfrm>
            <a:off x="5901794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5" name="Zástupný symbol pro obsah 8"/>
          <p:cNvSpPr>
            <a:spLocks noGrp="1"/>
          </p:cNvSpPr>
          <p:nvPr>
            <p:ph sz="quarter" idx="20"/>
          </p:nvPr>
        </p:nvSpPr>
        <p:spPr>
          <a:xfrm>
            <a:off x="3183682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6" name="Zástupný symbol pro obsah 8"/>
          <p:cNvSpPr>
            <a:spLocks noGrp="1"/>
          </p:cNvSpPr>
          <p:nvPr>
            <p:ph sz="quarter" idx="21"/>
          </p:nvPr>
        </p:nvSpPr>
        <p:spPr>
          <a:xfrm>
            <a:off x="465569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4139952" y="1700808"/>
            <a:ext cx="4464496" cy="43924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9" y="1700213"/>
            <a:ext cx="3240732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5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910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3565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8086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14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7E14-4D9B-4DBF-A714-A14CC02B2019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BD840-C176-4DE6-9BFF-0CE1B2CC14A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4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600" b="1" kern="1200">
          <a:solidFill>
            <a:srgbClr val="30669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6"/>
        </a:buBlip>
        <a:defRPr sz="3200" kern="1200">
          <a:solidFill>
            <a:srgbClr val="30669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6"/>
        </a:buBlip>
        <a:defRPr sz="2800" kern="1200">
          <a:solidFill>
            <a:srgbClr val="30669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400" kern="1200">
          <a:solidFill>
            <a:srgbClr val="30669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355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7384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6" name="object 6"/>
          <p:cNvSpPr/>
          <p:nvPr/>
        </p:nvSpPr>
        <p:spPr>
          <a:xfrm>
            <a:off x="2793616" y="601876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7" name="object 7"/>
          <p:cNvSpPr/>
          <p:nvPr/>
        </p:nvSpPr>
        <p:spPr>
          <a:xfrm>
            <a:off x="2716657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8" name="object 8"/>
          <p:cNvSpPr/>
          <p:nvPr/>
        </p:nvSpPr>
        <p:spPr>
          <a:xfrm>
            <a:off x="2660318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9" name="object 9"/>
          <p:cNvSpPr/>
          <p:nvPr/>
        </p:nvSpPr>
        <p:spPr>
          <a:xfrm>
            <a:off x="2639698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0" name="object 10"/>
          <p:cNvSpPr/>
          <p:nvPr/>
        </p:nvSpPr>
        <p:spPr>
          <a:xfrm>
            <a:off x="2947536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1" name="object 11"/>
          <p:cNvSpPr/>
          <p:nvPr/>
        </p:nvSpPr>
        <p:spPr>
          <a:xfrm>
            <a:off x="2926915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2" name="object 12"/>
          <p:cNvSpPr/>
          <p:nvPr/>
        </p:nvSpPr>
        <p:spPr>
          <a:xfrm>
            <a:off x="2870576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3" name="object 13"/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4" name="object 14"/>
          <p:cNvSpPr/>
          <p:nvPr/>
        </p:nvSpPr>
        <p:spPr>
          <a:xfrm>
            <a:off x="2870576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5" name="object 15"/>
          <p:cNvSpPr/>
          <p:nvPr/>
        </p:nvSpPr>
        <p:spPr>
          <a:xfrm>
            <a:off x="2793616" y="632659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6" name="object 16"/>
          <p:cNvSpPr/>
          <p:nvPr/>
        </p:nvSpPr>
        <p:spPr>
          <a:xfrm>
            <a:off x="2716657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object 17"/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7"/>
            <a:ext cx="7612217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889361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1092607"/>
          </a:xfrm>
        </p:spPr>
        <p:txBody>
          <a:bodyPr/>
          <a:lstStyle/>
          <a:p>
            <a:r>
              <a:rPr lang="cs-CZ" sz="3600" dirty="0"/>
              <a:t>Speciální </a:t>
            </a:r>
            <a:r>
              <a:rPr lang="cs-CZ" sz="3600" dirty="0" smtClean="0"/>
              <a:t>struktury</a:t>
            </a:r>
            <a:r>
              <a:rPr lang="cs-CZ" sz="3600" dirty="0"/>
              <a:t/>
            </a:r>
            <a:br>
              <a:rPr lang="cs-CZ" sz="3600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Datové struktury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627188"/>
            <a:ext cx="5761038" cy="46085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Posuvný registr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err="1" smtClean="0"/>
              <a:t>Formula</a:t>
            </a:r>
            <a:r>
              <a:rPr lang="cs-CZ" sz="2400" dirty="0" smtClean="0"/>
              <a:t> node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20" name="Zástupný symbol pro text 19"/>
          <p:cNvSpPr>
            <a:spLocks noGrp="1"/>
          </p:cNvSpPr>
          <p:nvPr>
            <p:ph type="body" sz="quarter" idx="4294967295"/>
          </p:nvPr>
        </p:nvSpPr>
        <p:spPr>
          <a:xfrm>
            <a:off x="2232025" y="908050"/>
            <a:ext cx="6911975" cy="576263"/>
          </a:xfrm>
        </p:spPr>
        <p:txBody>
          <a:bodyPr/>
          <a:lstStyle/>
          <a:p>
            <a:r>
              <a:rPr lang="cs-CZ" dirty="0" smtClean="0"/>
              <a:t>Obsah přednášky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Posuvný registr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412776"/>
            <a:ext cx="8064500" cy="4608512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Při programování cyklů se často potřebujeme dostat k předchozím datům (předchozí iterace).</a:t>
            </a:r>
          </a:p>
          <a:p>
            <a:r>
              <a:rPr lang="cs-CZ" sz="2800" dirty="0" smtClean="0"/>
              <a:t>Řeší se tzv. posuvným registrem.</a:t>
            </a:r>
          </a:p>
          <a:p>
            <a:endParaRPr lang="cs-CZ" sz="2800" dirty="0" smtClean="0"/>
          </a:p>
          <a:p>
            <a:pPr marL="400050" lvl="1" indent="0">
              <a:buNone/>
            </a:pPr>
            <a:r>
              <a:rPr lang="cs-CZ" sz="2800" dirty="0"/>
              <a:t>k = 5</a:t>
            </a:r>
          </a:p>
          <a:p>
            <a:pPr marL="400050" lvl="1" indent="0">
              <a:buNone/>
            </a:pPr>
            <a:r>
              <a:rPr lang="cs-CZ" sz="2800" dirty="0"/>
              <a:t>x = 0</a:t>
            </a:r>
          </a:p>
          <a:p>
            <a:pPr marL="400050" lvl="1" indent="0">
              <a:buNone/>
            </a:pPr>
            <a:r>
              <a:rPr lang="cs-CZ" sz="2800" dirty="0" err="1"/>
              <a:t>for</a:t>
            </a:r>
            <a:r>
              <a:rPr lang="cs-CZ" sz="2800" dirty="0"/>
              <a:t> j in </a:t>
            </a:r>
            <a:r>
              <a:rPr lang="cs-CZ" sz="2800" dirty="0" err="1"/>
              <a:t>range</a:t>
            </a:r>
            <a:r>
              <a:rPr lang="cs-CZ" sz="2800" dirty="0"/>
              <a:t>(k):</a:t>
            </a:r>
          </a:p>
          <a:p>
            <a:pPr marL="400050" lvl="1" indent="0">
              <a:buNone/>
            </a:pPr>
            <a:r>
              <a:rPr lang="cs-CZ" sz="2800" dirty="0"/>
              <a:t>    x = x + j</a:t>
            </a:r>
          </a:p>
          <a:p>
            <a:pPr marL="400050" lvl="1" indent="0">
              <a:buNone/>
            </a:pPr>
            <a:r>
              <a:rPr lang="cs-CZ" sz="2800" dirty="0"/>
              <a:t>    </a:t>
            </a:r>
            <a:r>
              <a:rPr lang="cs-CZ" sz="2800" dirty="0" err="1"/>
              <a:t>print</a:t>
            </a:r>
            <a:r>
              <a:rPr lang="cs-CZ" sz="2800" dirty="0"/>
              <a:t>(x)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852936"/>
            <a:ext cx="4680520" cy="348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Posuvný registr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484784"/>
            <a:ext cx="8064500" cy="460851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Posuvný registr přenáší hodnotu z jedné iterace smyčky do následující.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Vytvoříme jej kliknutím pravým tlačítkem nad rámečkem smyčky a vybereme „</a:t>
            </a:r>
            <a:r>
              <a:rPr lang="cs-CZ" sz="2800" dirty="0" err="1" smtClean="0"/>
              <a:t>Add</a:t>
            </a:r>
            <a:r>
              <a:rPr lang="cs-CZ" sz="2800" dirty="0" smtClean="0"/>
              <a:t> Shift </a:t>
            </a:r>
            <a:r>
              <a:rPr lang="cs-CZ" sz="2800" dirty="0" err="1" smtClean="0"/>
              <a:t>Register</a:t>
            </a:r>
            <a:r>
              <a:rPr lang="cs-CZ" sz="2800" dirty="0" smtClean="0"/>
              <a:t>“.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Lze i odebrat volbou „</a:t>
            </a:r>
            <a:r>
              <a:rPr lang="cs-CZ" sz="2800" dirty="0" err="1" smtClean="0"/>
              <a:t>Remove</a:t>
            </a:r>
            <a:r>
              <a:rPr lang="cs-CZ" sz="2800" dirty="0" smtClean="0"/>
              <a:t> Shift </a:t>
            </a:r>
            <a:r>
              <a:rPr lang="cs-CZ" sz="2800" dirty="0" err="1" smtClean="0"/>
              <a:t>Register</a:t>
            </a:r>
            <a:r>
              <a:rPr lang="cs-CZ" sz="2800" dirty="0" smtClean="0"/>
              <a:t>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Posuvný registr je nutné inicializovat, na jeho vstup přivedeme nějakou první hodnotu</a:t>
            </a:r>
          </a:p>
          <a:p>
            <a:pPr marL="0" indent="0">
              <a:buNone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187228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Posuvný registr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427037" y="4068762"/>
            <a:ext cx="3960813" cy="2573338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cs-CZ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k = 5</a:t>
            </a:r>
          </a:p>
          <a:p>
            <a:pPr marL="400050" lvl="1" indent="0">
              <a:buNone/>
            </a:pPr>
            <a:r>
              <a:rPr lang="cs-CZ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x = 0</a:t>
            </a:r>
          </a:p>
          <a:p>
            <a:pPr marL="400050" lvl="1" indent="0">
              <a:buNone/>
            </a:pPr>
            <a:r>
              <a:rPr lang="cs-CZ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for</a:t>
            </a:r>
            <a:r>
              <a:rPr lang="cs-CZ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j in </a:t>
            </a:r>
            <a:r>
              <a:rPr lang="cs-CZ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range</a:t>
            </a:r>
            <a:r>
              <a:rPr lang="cs-CZ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(k):</a:t>
            </a:r>
          </a:p>
          <a:p>
            <a:pPr marL="400050" lvl="1" indent="0">
              <a:buNone/>
            </a:pPr>
            <a:r>
              <a:rPr lang="cs-CZ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x = x + j</a:t>
            </a:r>
          </a:p>
          <a:p>
            <a:pPr marL="400050" lvl="1" indent="0">
              <a:buNone/>
            </a:pPr>
            <a:r>
              <a:rPr lang="cs-CZ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</a:t>
            </a:r>
            <a:r>
              <a:rPr lang="cs-CZ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print</a:t>
            </a:r>
            <a:r>
              <a:rPr lang="cs-CZ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(x)</a:t>
            </a:r>
          </a:p>
        </p:txBody>
      </p:sp>
      <p:sp>
        <p:nvSpPr>
          <p:cNvPr id="5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4387850" y="1098550"/>
            <a:ext cx="4756150" cy="5210175"/>
          </a:xfrm>
        </p:spPr>
        <p:txBody>
          <a:bodyPr>
            <a:normAutofit/>
          </a:bodyPr>
          <a:lstStyle/>
          <a:p>
            <a:pPr marL="857250" lvl="1" indent="-457200">
              <a:buFont typeface="+mj-lt"/>
              <a:buAutoNum type="arabicPeriod"/>
            </a:pPr>
            <a:r>
              <a:rPr lang="cs-CZ" sz="2400" dirty="0" smtClean="0"/>
              <a:t>na vstupu x = 0, j = 0 </a:t>
            </a:r>
            <a:br>
              <a:rPr lang="cs-CZ" sz="2400" dirty="0" smtClean="0"/>
            </a:br>
            <a:r>
              <a:rPr lang="cs-CZ" sz="2400" dirty="0" smtClean="0"/>
              <a:t>výstup x = x + j = 0 </a:t>
            </a:r>
            <a:br>
              <a:rPr lang="cs-CZ" sz="2400" dirty="0" smtClean="0"/>
            </a:br>
            <a:r>
              <a:rPr lang="cs-CZ" sz="2400" dirty="0" smtClean="0"/>
              <a:t>-&gt; předá druhému kroku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sz="2400" dirty="0" smtClean="0"/>
              <a:t>x = 0, j = 1</a:t>
            </a:r>
            <a:br>
              <a:rPr lang="cs-CZ" sz="2400" dirty="0" smtClean="0"/>
            </a:br>
            <a:r>
              <a:rPr lang="cs-CZ" sz="2400" dirty="0" smtClean="0"/>
              <a:t>x = x + j = 1 -&gt; výstup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sz="2400" dirty="0" smtClean="0"/>
              <a:t>x = 1, j = 2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400" dirty="0" smtClean="0"/>
              <a:t>x = x + j = 3 -&gt; výstup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sz="2400" dirty="0" smtClean="0"/>
              <a:t>x = 3, j = 3</a:t>
            </a:r>
            <a:br>
              <a:rPr lang="cs-CZ" sz="2400" dirty="0" smtClean="0"/>
            </a:br>
            <a:r>
              <a:rPr lang="cs-CZ" sz="2400" dirty="0" smtClean="0"/>
              <a:t>x = x + j = 6 -&gt; výstup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sz="2400" dirty="0" smtClean="0"/>
              <a:t>x = 6, j = 4</a:t>
            </a:r>
            <a:br>
              <a:rPr lang="cs-CZ" sz="2400" dirty="0" smtClean="0"/>
            </a:br>
            <a:r>
              <a:rPr lang="cs-CZ" sz="2400" dirty="0" smtClean="0"/>
              <a:t>x = x + j = 10 -&gt; výstup a konec cyklu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60" y="1098550"/>
            <a:ext cx="396159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0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Posuvný registr</a:t>
            </a:r>
            <a:endParaRPr lang="cs-CZ" sz="2400" dirty="0"/>
          </a:p>
        </p:txBody>
      </p:sp>
      <p:sp>
        <p:nvSpPr>
          <p:cNvPr id="5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360719" y="1125302"/>
            <a:ext cx="8424862" cy="223657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Posuvný registr umožní přístup i k předchozím iteracím.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Najetím myši na vstup registru (na spodní hranu na prostředek) a tažením dolů se zpřístupní předchozí iterace</a:t>
            </a:r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212976"/>
            <a:ext cx="3961590" cy="295232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680" y="3984952"/>
            <a:ext cx="774193" cy="1176775"/>
          </a:xfrm>
          <a:prstGeom prst="rect">
            <a:avLst/>
          </a:prstGeom>
        </p:spPr>
      </p:pic>
      <p:sp>
        <p:nvSpPr>
          <p:cNvPr id="6" name="Ovál 5"/>
          <p:cNvSpPr/>
          <p:nvPr/>
        </p:nvSpPr>
        <p:spPr>
          <a:xfrm>
            <a:off x="1040152" y="4200976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Přímá spojnice se šipkou 8"/>
          <p:cNvCxnSpPr/>
          <p:nvPr/>
        </p:nvCxnSpPr>
        <p:spPr>
          <a:xfrm>
            <a:off x="1472200" y="4417000"/>
            <a:ext cx="416460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/>
          <p:cNvSpPr txBox="1"/>
          <p:nvPr/>
        </p:nvSpPr>
        <p:spPr>
          <a:xfrm>
            <a:off x="6944808" y="398495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1 krok zpět</a:t>
            </a:r>
            <a:endParaRPr lang="en-US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6944808" y="445841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2</a:t>
            </a:r>
            <a:r>
              <a:rPr lang="cs-CZ" dirty="0" smtClean="0"/>
              <a:t> kroky zpět</a:t>
            </a:r>
            <a:endParaRPr lang="en-US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6944808" y="4931876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3 kroky zpět</a:t>
            </a:r>
            <a:endParaRPr lang="en-US" dirty="0"/>
          </a:p>
        </p:txBody>
      </p:sp>
      <p:cxnSp>
        <p:nvCxnSpPr>
          <p:cNvPr id="13" name="Přímá spojnice 12"/>
          <p:cNvCxnSpPr>
            <a:stCxn id="11" idx="1"/>
          </p:cNvCxnSpPr>
          <p:nvPr/>
        </p:nvCxnSpPr>
        <p:spPr>
          <a:xfrm flipH="1">
            <a:off x="6080712" y="4169618"/>
            <a:ext cx="864096" cy="313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Přímá spojnice 17"/>
          <p:cNvCxnSpPr>
            <a:stCxn id="14" idx="1"/>
          </p:cNvCxnSpPr>
          <p:nvPr/>
        </p:nvCxnSpPr>
        <p:spPr>
          <a:xfrm flipH="1" flipV="1">
            <a:off x="6179776" y="4556145"/>
            <a:ext cx="765032" cy="8693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Přímá spojnice 20"/>
          <p:cNvCxnSpPr>
            <a:stCxn id="15" idx="1"/>
          </p:cNvCxnSpPr>
          <p:nvPr/>
        </p:nvCxnSpPr>
        <p:spPr>
          <a:xfrm flipH="1" flipV="1">
            <a:off x="6179776" y="4827746"/>
            <a:ext cx="765032" cy="2887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61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Struktura </a:t>
            </a:r>
            <a:r>
              <a:rPr lang="cs-CZ" sz="2400" dirty="0" err="1" smtClean="0"/>
              <a:t>Formula</a:t>
            </a:r>
            <a:r>
              <a:rPr lang="cs-CZ" sz="2400" dirty="0" smtClean="0"/>
              <a:t> node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1560" y="1484784"/>
            <a:ext cx="7921625" cy="504031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Struktura </a:t>
            </a:r>
            <a:r>
              <a:rPr lang="cs-CZ" sz="2800" dirty="0" err="1"/>
              <a:t>formula</a:t>
            </a:r>
            <a:r>
              <a:rPr lang="cs-CZ" sz="2800" dirty="0"/>
              <a:t> node umožňuje vložit do programu algebraický vzorec, případně vzorce.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Je tvořena rámcem, do kterého lze psát vzorce zakončené středníkem.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Zpomaluje chod programu X dá se využít pro strukturu programu, který vy se těžko tvořila standardně.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Obsahuje vstup/vstupy a výstup/výstupy.</a:t>
            </a:r>
          </a:p>
          <a:p>
            <a:endParaRPr lang="cs-CZ" sz="2800" dirty="0"/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5105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Struktura </a:t>
            </a:r>
            <a:r>
              <a:rPr lang="cs-CZ" sz="2400" dirty="0" err="1" smtClean="0"/>
              <a:t>Formula</a:t>
            </a:r>
            <a:r>
              <a:rPr lang="cs-CZ" sz="2400" dirty="0" smtClean="0"/>
              <a:t> node</a:t>
            </a:r>
            <a:endParaRPr lang="cs-CZ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ástupný symbol pro text 18"/>
              <p:cNvSpPr>
                <a:spLocks noGrp="1"/>
              </p:cNvSpPr>
              <p:nvPr>
                <p:ph type="body" sz="quarter" idx="4294967295"/>
              </p:nvPr>
            </p:nvSpPr>
            <p:spPr>
              <a:xfrm>
                <a:off x="611560" y="1484784"/>
                <a:ext cx="7921625" cy="504031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cs-CZ" sz="2800" dirty="0" smtClean="0"/>
                  <a:t>Například chceme vyčíslit Keplerovu rovnici pro zadané </a:t>
                </a:r>
                <a14:m>
                  <m:oMath xmlns:m="http://schemas.openxmlformats.org/officeDocument/2006/math">
                    <m:r>
                      <a:rPr lang="cs-CZ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cs-CZ" sz="2800" dirty="0" smtClean="0"/>
                  <a:t> a danou excentricitu </a:t>
                </a:r>
                <a14:m>
                  <m:oMath xmlns:m="http://schemas.openxmlformats.org/officeDocument/2006/math">
                    <m:r>
                      <a:rPr lang="cs-CZ" sz="28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cs-CZ" sz="2800" dirty="0" smtClean="0"/>
                  <a:t> intervalu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cs-CZ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cs-CZ" sz="28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cs-CZ" sz="2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cs-CZ" sz="28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s-CZ" sz="2800" dirty="0"/>
              </a:p>
              <a:p>
                <a:pPr marL="0" indent="0">
                  <a:buNone/>
                </a:pPr>
                <a:endParaRPr lang="en-US" sz="2800" dirty="0" smtClean="0"/>
              </a:p>
            </p:txBody>
          </p:sp>
        </mc:Choice>
        <mc:Fallback xmlns="">
          <p:sp>
            <p:nvSpPr>
              <p:cNvPr id="19" name="Zástupný symbol pro text 1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4294967295"/>
              </p:nvPr>
            </p:nvSpPr>
            <p:spPr>
              <a:xfrm>
                <a:off x="611560" y="1484784"/>
                <a:ext cx="7921625" cy="5040313"/>
              </a:xfrm>
              <a:blipFill>
                <a:blip r:embed="rId2"/>
                <a:stretch>
                  <a:fillRect l="-2692" t="-2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9" y="3140968"/>
            <a:ext cx="5053027" cy="232442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479" y="3027493"/>
            <a:ext cx="3891413" cy="255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95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Struktura </a:t>
            </a:r>
            <a:r>
              <a:rPr lang="cs-CZ" sz="2400" dirty="0" err="1" smtClean="0"/>
              <a:t>Formula</a:t>
            </a:r>
            <a:r>
              <a:rPr lang="cs-CZ" sz="2400" dirty="0" smtClean="0"/>
              <a:t> node</a:t>
            </a:r>
            <a:endParaRPr lang="cs-CZ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ástupný symbol pro text 18"/>
              <p:cNvSpPr>
                <a:spLocks noGrp="1"/>
              </p:cNvSpPr>
              <p:nvPr>
                <p:ph type="body" sz="quarter" idx="4294967295"/>
              </p:nvPr>
            </p:nvSpPr>
            <p:spPr>
              <a:xfrm>
                <a:off x="395536" y="1469925"/>
                <a:ext cx="8353425" cy="504031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cs-CZ" sz="28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cs-CZ" sz="28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cs-CZ" sz="28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cs-CZ" sz="2800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cs-CZ" sz="28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s-CZ" sz="2800" dirty="0"/>
              </a:p>
              <a:p>
                <a:pPr marL="0" indent="0">
                  <a:buNone/>
                </a:pPr>
                <a:endParaRPr lang="en-US" sz="2800" dirty="0" smtClean="0"/>
              </a:p>
            </p:txBody>
          </p:sp>
        </mc:Choice>
        <mc:Fallback xmlns="">
          <p:sp>
            <p:nvSpPr>
              <p:cNvPr id="19" name="Zástupný symbol pro text 1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4294967295"/>
              </p:nvPr>
            </p:nvSpPr>
            <p:spPr>
              <a:xfrm>
                <a:off x="395536" y="1469925"/>
                <a:ext cx="8353425" cy="504031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901446"/>
            <a:ext cx="5706271" cy="519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2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text 7"/>
          <p:cNvSpPr>
            <a:spLocks noGrp="1"/>
          </p:cNvSpPr>
          <p:nvPr>
            <p:ph type="body" sz="quarter" idx="4294967295"/>
          </p:nvPr>
        </p:nvSpPr>
        <p:spPr>
          <a:xfrm>
            <a:off x="2411760" y="2420888"/>
            <a:ext cx="4464050" cy="984250"/>
          </a:xfrm>
        </p:spPr>
        <p:txBody>
          <a:bodyPr/>
          <a:lstStyle/>
          <a:p>
            <a:pPr algn="ctr"/>
            <a:r>
              <a:rPr lang="cs-CZ" sz="3200" dirty="0" smtClean="0"/>
              <a:t>Díky za pozornost.</a:t>
            </a:r>
          </a:p>
          <a:p>
            <a:pPr algn="ctr"/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0609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 white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3179</TotalTime>
  <Words>270</Words>
  <Application>Microsoft Office PowerPoint</Application>
  <PresentationFormat>Předvádění na obrazovce (4:3)</PresentationFormat>
  <Paragraphs>53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Rice white</vt:lpstr>
      <vt:lpstr>Office Theme</vt:lpstr>
      <vt:lpstr>Prezentace aplikace PowerPoint</vt:lpstr>
      <vt:lpstr>Speciální struktury </vt:lpstr>
      <vt:lpstr>Datové struktury</vt:lpstr>
      <vt:lpstr>Posuvný registr</vt:lpstr>
      <vt:lpstr>Posuvný registr</vt:lpstr>
      <vt:lpstr>Posuvný registr</vt:lpstr>
      <vt:lpstr>Posuvný registr</vt:lpstr>
      <vt:lpstr>Struktura Formula node</vt:lpstr>
      <vt:lpstr>Struktura Formula node</vt:lpstr>
      <vt:lpstr>Struktura Formula node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Vasik</dc:creator>
  <cp:lastModifiedBy>Václav Kotlan</cp:lastModifiedBy>
  <cp:revision>131</cp:revision>
  <dcterms:created xsi:type="dcterms:W3CDTF">2013-09-05T13:20:21Z</dcterms:created>
  <dcterms:modified xsi:type="dcterms:W3CDTF">2020-12-10T11:31:25Z</dcterms:modified>
</cp:coreProperties>
</file>