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1" r:id="rId13"/>
    <p:sldId id="269" r:id="rId14"/>
    <p:sldId id="270" r:id="rId15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9A375-DAFD-4ACA-B110-12E36938FAB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60D3C-B671-4354-B540-D9B9C8E620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9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69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984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97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5814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687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601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077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63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81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754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74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061DF8-B08A-4D8E-85E1-F69634C5FE2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C83A8E-6A3B-4F0B-93F9-CD3A6BA9552A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44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4490112"/>
            <a:ext cx="7772400" cy="2367887"/>
          </a:xfrm>
        </p:spPr>
        <p:txBody>
          <a:bodyPr>
            <a:normAutofit/>
          </a:bodyPr>
          <a:lstStyle/>
          <a:p>
            <a:r>
              <a:rPr lang="cs-CZ" altLang="cs-CZ" sz="5500" dirty="0"/>
              <a:t>Integrace </a:t>
            </a:r>
            <a:r>
              <a:rPr lang="cs-CZ" altLang="cs-CZ" sz="5500" dirty="0" smtClean="0"/>
              <a:t>metabolismu</a:t>
            </a:r>
            <a:br>
              <a:rPr lang="cs-CZ" altLang="cs-CZ" sz="5500" dirty="0" smtClean="0"/>
            </a:br>
            <a:r>
              <a:rPr lang="cs-CZ" altLang="cs-CZ" sz="5500" dirty="0" smtClean="0"/>
              <a:t>iontová rovnováha</a:t>
            </a:r>
            <a:endParaRPr lang="cs-CZ" sz="5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006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Zástupný symbol pro obsah 2"/>
          <p:cNvSpPr>
            <a:spLocks noGrp="1"/>
          </p:cNvSpPr>
          <p:nvPr>
            <p:ph idx="1"/>
          </p:nvPr>
        </p:nvSpPr>
        <p:spPr>
          <a:xfrm>
            <a:off x="1319309" y="2380398"/>
            <a:ext cx="7704137" cy="3332163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Propojení, návaznosti jednotlivých metabolických drah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Krebsův cyklus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Dýchací řetězec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351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Krebsův cyklus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990" y="1957318"/>
            <a:ext cx="10172106" cy="4443482"/>
          </a:xfrm>
        </p:spPr>
        <p:txBody>
          <a:bodyPr rtlCol="0">
            <a:no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= citrátový cyklus, cyklus kyseliny citronové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 matrix mitochondrií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Vstupuje </a:t>
            </a:r>
            <a:r>
              <a:rPr lang="cs-CZ" sz="2400" dirty="0" err="1"/>
              <a:t>acetylCoA</a:t>
            </a:r>
            <a:r>
              <a:rPr lang="cs-CZ" sz="2400" dirty="0"/>
              <a:t> (1. sloučenina, na kterou se váže = </a:t>
            </a:r>
            <a:r>
              <a:rPr lang="cs-CZ" sz="2400" dirty="0" err="1"/>
              <a:t>oxalacetát</a:t>
            </a:r>
            <a:r>
              <a:rPr lang="cs-CZ" sz="2400" dirty="0"/>
              <a:t>) – vzniká citrát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Odbourání až na CO</a:t>
            </a:r>
            <a:r>
              <a:rPr lang="cs-CZ" sz="2400" baseline="-25000" dirty="0"/>
              <a:t>2</a:t>
            </a:r>
            <a:r>
              <a:rPr lang="cs-CZ" sz="2400" dirty="0"/>
              <a:t>, vznikají redukované koenzymy – do dýchacího řetězce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865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endParaRPr lang="cs-CZ" altLang="cs-CZ" smtClean="0">
              <a:ln>
                <a:noFill/>
              </a:ln>
            </a:endParaRPr>
          </a:p>
        </p:txBody>
      </p:sp>
      <p:sp>
        <p:nvSpPr>
          <p:cNvPr id="62467" name="Zástupný symbol pro obsah 2"/>
          <p:cNvSpPr>
            <a:spLocks noGrp="1"/>
          </p:cNvSpPr>
          <p:nvPr>
            <p:ph idx="1"/>
          </p:nvPr>
        </p:nvSpPr>
        <p:spPr>
          <a:xfrm>
            <a:off x="2506664" y="2667001"/>
            <a:ext cx="7704137" cy="3332163"/>
          </a:xfrm>
        </p:spPr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62468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48" y="284762"/>
            <a:ext cx="9908274" cy="668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49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Dýchací řetězec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63491" name="Zástupný symbol pro obsah 2"/>
          <p:cNvSpPr>
            <a:spLocks noGrp="1"/>
          </p:cNvSpPr>
          <p:nvPr>
            <p:ph idx="1"/>
          </p:nvPr>
        </p:nvSpPr>
        <p:spPr>
          <a:xfrm>
            <a:off x="1087296" y="1930022"/>
            <a:ext cx="10213049" cy="4252414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Složitý systém cytochromů – přenos elektronů</a:t>
            </a:r>
          </a:p>
          <a:p>
            <a:pPr eaLnBrk="1" hangingPunct="1"/>
            <a:r>
              <a:rPr lang="cs-CZ" altLang="cs-CZ" sz="2400" dirty="0" smtClean="0"/>
              <a:t>Vstupují redukované koenzymy – dodají vodík – konečná oxidace kyslíkem – vzniká voda a uvolňuje se velké množství energie (do vazeb ATP = oxidativní fosforylace)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Na vnitřní membráně mitochondrií</a:t>
            </a:r>
            <a:endParaRPr lang="en-US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89617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endParaRPr lang="cs-CZ" altLang="cs-CZ" smtClean="0">
              <a:ln>
                <a:noFill/>
              </a:ln>
            </a:endParaRPr>
          </a:p>
        </p:txBody>
      </p:sp>
      <p:sp>
        <p:nvSpPr>
          <p:cNvPr id="64515" name="Zástupný symbol pro obsah 2"/>
          <p:cNvSpPr>
            <a:spLocks noGrp="1"/>
          </p:cNvSpPr>
          <p:nvPr>
            <p:ph idx="1"/>
          </p:nvPr>
        </p:nvSpPr>
        <p:spPr>
          <a:xfrm>
            <a:off x="2506664" y="2667001"/>
            <a:ext cx="7704137" cy="3332163"/>
          </a:xfrm>
        </p:spPr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64516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199" y="323849"/>
            <a:ext cx="9792362" cy="63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78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Nadpis 1"/>
          <p:cNvSpPr>
            <a:spLocks noGrp="1"/>
          </p:cNvSpPr>
          <p:nvPr>
            <p:ph type="title"/>
          </p:nvPr>
        </p:nvSpPr>
        <p:spPr>
          <a:xfrm>
            <a:off x="1119116" y="457200"/>
            <a:ext cx="9091685" cy="1981200"/>
          </a:xfrm>
        </p:spPr>
        <p:txBody>
          <a:bodyPr/>
          <a:lstStyle/>
          <a:p>
            <a:pPr eaLnBrk="1" hangingPunct="1"/>
            <a:r>
              <a:rPr lang="cs-CZ" altLang="cs-CZ" u="sng" dirty="0" smtClean="0">
                <a:ln>
                  <a:noFill/>
                </a:ln>
              </a:rPr>
              <a:t>Acidobazická a iontová rovnováha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9116" y="1910687"/>
            <a:ext cx="9091685" cy="4776716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cs-CZ" sz="2400" u="sng" dirty="0"/>
              <a:t>1) acidobazická rovnováha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pH (krev 7,35-7,45) – součást homeostázy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Kyselina a zásada – výměna H</a:t>
            </a:r>
            <a:r>
              <a:rPr lang="cs-CZ" sz="2400" baseline="30000" dirty="0"/>
              <a:t>+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Vychýlení rovnováhy – </a:t>
            </a:r>
            <a:r>
              <a:rPr lang="cs-CZ" sz="2400" u="sng" dirty="0"/>
              <a:t>acidóza</a:t>
            </a:r>
            <a:r>
              <a:rPr lang="cs-CZ" sz="2400" dirty="0"/>
              <a:t>, alkalóza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i="1" dirty="0"/>
              <a:t>Reakce na acidózu:</a:t>
            </a:r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err="1"/>
              <a:t>Pufrovací</a:t>
            </a:r>
            <a:r>
              <a:rPr lang="cs-CZ" sz="2200" dirty="0"/>
              <a:t> systémy – viz dále</a:t>
            </a:r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Plicní ventilace (méně CO</a:t>
            </a:r>
            <a:r>
              <a:rPr lang="cs-CZ" sz="2200" baseline="-25000" dirty="0"/>
              <a:t>2 </a:t>
            </a:r>
            <a:r>
              <a:rPr lang="cs-CZ" sz="2200" dirty="0"/>
              <a:t> - více kyselin)</a:t>
            </a:r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Exkreční činnost ledvin (vyloučení kyselin, HCO</a:t>
            </a:r>
            <a:r>
              <a:rPr lang="cs-CZ" sz="2200" baseline="-25000" dirty="0"/>
              <a:t>3</a:t>
            </a:r>
            <a:r>
              <a:rPr lang="cs-CZ" sz="2200" baseline="30000" dirty="0"/>
              <a:t>-</a:t>
            </a:r>
            <a:r>
              <a:rPr lang="cs-CZ" sz="2200" dirty="0"/>
              <a:t>)</a:t>
            </a:r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Metabolická aktivita jater (selhání = alkalóza, močovina)</a:t>
            </a:r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Spolupráce pufrů a orgánů!</a:t>
            </a:r>
          </a:p>
        </p:txBody>
      </p:sp>
    </p:spTree>
    <p:extLst>
      <p:ext uri="{BB962C8B-B14F-4D97-AF65-F5344CB8AC3E}">
        <p14:creationId xmlns:p14="http://schemas.microsoft.com/office/powerpoint/2010/main" val="305449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23583" y="827965"/>
            <a:ext cx="9146276" cy="3560764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 err="1"/>
              <a:t>Pufrovací</a:t>
            </a:r>
            <a:r>
              <a:rPr lang="cs-CZ" sz="2400" dirty="0"/>
              <a:t> </a:t>
            </a:r>
            <a:r>
              <a:rPr lang="cs-CZ" sz="2400" dirty="0" smtClean="0"/>
              <a:t>systémy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v </a:t>
            </a:r>
            <a:r>
              <a:rPr lang="cs-CZ" sz="2200" dirty="0"/>
              <a:t>krvi i uvnitř buněk, hlavně </a:t>
            </a:r>
            <a:r>
              <a:rPr lang="cs-CZ" sz="2200" u="sng" dirty="0" err="1"/>
              <a:t>hydrogenkarbonátový</a:t>
            </a:r>
            <a:r>
              <a:rPr lang="cs-CZ" sz="2200" dirty="0"/>
              <a:t> (HCO</a:t>
            </a:r>
            <a:r>
              <a:rPr lang="cs-CZ" sz="2200" baseline="-25000" dirty="0"/>
              <a:t>3</a:t>
            </a:r>
            <a:r>
              <a:rPr lang="cs-CZ" sz="2200" baseline="30000" dirty="0"/>
              <a:t>-</a:t>
            </a:r>
            <a:r>
              <a:rPr lang="cs-CZ" sz="2200" dirty="0"/>
              <a:t>), fosfátový, bílkovinný, hemoglobinový v erytrocytech 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dirty="0"/>
          </a:p>
          <a:p>
            <a:pPr lvl="1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err="1"/>
              <a:t>Hydrogenkarbonátový</a:t>
            </a:r>
            <a:r>
              <a:rPr lang="cs-CZ" sz="2200" dirty="0"/>
              <a:t> pufr:</a:t>
            </a: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cs-CZ" dirty="0"/>
              <a:t>	H</a:t>
            </a:r>
            <a:r>
              <a:rPr lang="cs-CZ" baseline="30000" dirty="0"/>
              <a:t>+</a:t>
            </a:r>
            <a:r>
              <a:rPr lang="cs-CZ" dirty="0"/>
              <a:t> + HCO</a:t>
            </a:r>
            <a:r>
              <a:rPr lang="cs-CZ" baseline="-25000" dirty="0"/>
              <a:t>3</a:t>
            </a:r>
            <a:r>
              <a:rPr lang="cs-CZ" baseline="30000" dirty="0"/>
              <a:t>-</a:t>
            </a:r>
            <a:r>
              <a:rPr lang="cs-CZ" dirty="0"/>
              <a:t> ↔ H</a:t>
            </a:r>
            <a:r>
              <a:rPr lang="cs-CZ" baseline="-25000" dirty="0"/>
              <a:t>2</a:t>
            </a:r>
            <a:r>
              <a:rPr lang="cs-CZ" dirty="0"/>
              <a:t>CO</a:t>
            </a:r>
            <a:r>
              <a:rPr lang="cs-CZ" baseline="-25000" dirty="0"/>
              <a:t>3</a:t>
            </a:r>
            <a:r>
              <a:rPr lang="cs-CZ" dirty="0"/>
              <a:t> ↔ H</a:t>
            </a:r>
            <a:r>
              <a:rPr lang="cs-CZ" baseline="-25000" dirty="0"/>
              <a:t>2</a:t>
            </a:r>
            <a:r>
              <a:rPr lang="cs-CZ" dirty="0"/>
              <a:t>O + CO</a:t>
            </a:r>
            <a:r>
              <a:rPr lang="cs-CZ" baseline="-25000" dirty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30987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Typy acidóz a alkalóz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67587" name="Zástupný symbol pro obsah 2"/>
          <p:cNvSpPr>
            <a:spLocks noGrp="1"/>
          </p:cNvSpPr>
          <p:nvPr>
            <p:ph idx="1"/>
          </p:nvPr>
        </p:nvSpPr>
        <p:spPr>
          <a:xfrm>
            <a:off x="1032705" y="2093795"/>
            <a:ext cx="7704137" cy="4034050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600" dirty="0" smtClean="0"/>
              <a:t>a) respirační</a:t>
            </a:r>
          </a:p>
          <a:p>
            <a:pPr lvl="1" eaLnBrk="1" hangingPunct="1"/>
            <a:endParaRPr lang="cs-CZ" altLang="cs-CZ" dirty="0" smtClean="0"/>
          </a:p>
          <a:p>
            <a:pPr lvl="1" eaLnBrk="1" hangingPunct="1"/>
            <a:r>
              <a:rPr lang="cs-CZ" altLang="cs-CZ" sz="2400" dirty="0" smtClean="0"/>
              <a:t>Acidóza </a:t>
            </a:r>
            <a:endParaRPr lang="cs-CZ" altLang="cs-CZ" sz="2400" dirty="0"/>
          </a:p>
          <a:p>
            <a:pPr lvl="2"/>
            <a:r>
              <a:rPr lang="cs-CZ" altLang="cs-CZ" sz="2200" dirty="0" smtClean="0"/>
              <a:t>důsledek poklesu schopnosti vyloučit nadbytek CO</a:t>
            </a:r>
            <a:r>
              <a:rPr lang="cs-CZ" altLang="cs-CZ" sz="2200" baseline="-25000" dirty="0" smtClean="0"/>
              <a:t>2</a:t>
            </a:r>
            <a:endParaRPr lang="cs-CZ" altLang="cs-CZ" sz="2200" dirty="0" smtClean="0"/>
          </a:p>
          <a:p>
            <a:pPr lvl="2"/>
            <a:r>
              <a:rPr lang="cs-CZ" altLang="cs-CZ" sz="2200" dirty="0" smtClean="0"/>
              <a:t>spojena s hypoxií (kompenzace zpětnou resorpcí HCO</a:t>
            </a:r>
            <a:r>
              <a:rPr lang="cs-CZ" altLang="cs-CZ" sz="2200" baseline="-25000" dirty="0" smtClean="0"/>
              <a:t>3</a:t>
            </a:r>
            <a:r>
              <a:rPr lang="cs-CZ" altLang="cs-CZ" sz="2200" baseline="30000" dirty="0" smtClean="0"/>
              <a:t>-</a:t>
            </a:r>
            <a:r>
              <a:rPr lang="cs-CZ" altLang="cs-CZ" sz="2200" dirty="0" smtClean="0"/>
              <a:t> v ledvinách)</a:t>
            </a:r>
          </a:p>
          <a:p>
            <a:pPr lvl="1" eaLnBrk="1" hangingPunct="1"/>
            <a:endParaRPr lang="cs-CZ" altLang="cs-CZ" sz="2400" dirty="0" smtClean="0"/>
          </a:p>
          <a:p>
            <a:pPr lvl="1" eaLnBrk="1" hangingPunct="1"/>
            <a:r>
              <a:rPr lang="cs-CZ" altLang="cs-CZ" sz="2400" dirty="0" smtClean="0"/>
              <a:t>Alkalóza </a:t>
            </a:r>
            <a:endParaRPr lang="cs-CZ" altLang="cs-CZ" sz="2400" dirty="0"/>
          </a:p>
          <a:p>
            <a:pPr lvl="2"/>
            <a:r>
              <a:rPr lang="cs-CZ" altLang="cs-CZ" sz="2200" dirty="0" smtClean="0"/>
              <a:t>hyperventilace (kompenzace – HCO</a:t>
            </a:r>
            <a:r>
              <a:rPr lang="cs-CZ" altLang="cs-CZ" sz="2200" baseline="-25000" dirty="0" smtClean="0"/>
              <a:t>3</a:t>
            </a:r>
            <a:r>
              <a:rPr lang="cs-CZ" altLang="cs-CZ" sz="2200" baseline="30000" dirty="0" smtClean="0"/>
              <a:t>-</a:t>
            </a:r>
            <a:r>
              <a:rPr lang="cs-CZ" altLang="cs-CZ" sz="2200" dirty="0" smtClean="0"/>
              <a:t> ledvinami pryč)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012189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Zástupný symbol pro obsah 2"/>
          <p:cNvSpPr>
            <a:spLocks noGrp="1"/>
          </p:cNvSpPr>
          <p:nvPr>
            <p:ph idx="1"/>
          </p:nvPr>
        </p:nvSpPr>
        <p:spPr>
          <a:xfrm>
            <a:off x="827989" y="259308"/>
            <a:ext cx="10854494" cy="637350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cs-CZ" altLang="cs-CZ" dirty="0" smtClean="0"/>
              <a:t>b) </a:t>
            </a:r>
            <a:r>
              <a:rPr lang="cs-CZ" altLang="cs-CZ" sz="2600" dirty="0" smtClean="0"/>
              <a:t>metabolické</a:t>
            </a:r>
          </a:p>
          <a:p>
            <a:pPr lvl="1" eaLnBrk="1" hangingPunct="1"/>
            <a:r>
              <a:rPr lang="cs-CZ" altLang="cs-CZ" sz="2400" dirty="0" smtClean="0"/>
              <a:t>Acidóza</a:t>
            </a:r>
            <a:r>
              <a:rPr lang="cs-CZ" altLang="cs-CZ" dirty="0" smtClean="0"/>
              <a:t> </a:t>
            </a:r>
            <a:endParaRPr lang="cs-CZ" altLang="cs-CZ" dirty="0"/>
          </a:p>
          <a:p>
            <a:pPr lvl="2"/>
            <a:r>
              <a:rPr lang="cs-CZ" altLang="cs-CZ" sz="2200" dirty="0" smtClean="0"/>
              <a:t>nejčastější porucha acidobazické rovnováhy</a:t>
            </a:r>
          </a:p>
          <a:p>
            <a:pPr lvl="2"/>
            <a:r>
              <a:rPr lang="cs-CZ" altLang="cs-CZ" sz="2200" dirty="0" smtClean="0"/>
              <a:t>příčina: </a:t>
            </a:r>
          </a:p>
          <a:p>
            <a:pPr lvl="3"/>
            <a:r>
              <a:rPr lang="cs-CZ" altLang="cs-CZ" sz="2200" dirty="0" smtClean="0"/>
              <a:t>nadměrné množství ketolátek = </a:t>
            </a:r>
            <a:r>
              <a:rPr lang="cs-CZ" altLang="cs-CZ" sz="2200" dirty="0" err="1" smtClean="0"/>
              <a:t>ketoacidóza</a:t>
            </a:r>
            <a:endParaRPr lang="cs-CZ" altLang="cs-CZ" sz="2200" dirty="0" smtClean="0"/>
          </a:p>
          <a:p>
            <a:pPr lvl="3"/>
            <a:r>
              <a:rPr lang="cs-CZ" altLang="cs-CZ" sz="2200" dirty="0" smtClean="0"/>
              <a:t>hypoxie – laktátová acidóza</a:t>
            </a:r>
          </a:p>
          <a:p>
            <a:pPr lvl="3"/>
            <a:r>
              <a:rPr lang="cs-CZ" altLang="cs-CZ" sz="2200" dirty="0" smtClean="0"/>
              <a:t>kyselá moč, hyperventilace, doprovází renální selhání</a:t>
            </a:r>
          </a:p>
          <a:p>
            <a:pPr lvl="1" eaLnBrk="1" hangingPunct="1"/>
            <a:endParaRPr lang="cs-CZ" altLang="cs-CZ" dirty="0" smtClean="0"/>
          </a:p>
          <a:p>
            <a:pPr lvl="1" eaLnBrk="1" hangingPunct="1"/>
            <a:r>
              <a:rPr lang="cs-CZ" altLang="cs-CZ" sz="2400" dirty="0" smtClean="0"/>
              <a:t>Alkalóza</a:t>
            </a:r>
            <a:r>
              <a:rPr lang="cs-CZ" altLang="cs-CZ" dirty="0" smtClean="0"/>
              <a:t> </a:t>
            </a:r>
            <a:endParaRPr lang="cs-CZ" altLang="cs-CZ" dirty="0"/>
          </a:p>
          <a:p>
            <a:pPr lvl="2"/>
            <a:r>
              <a:rPr lang="cs-CZ" altLang="cs-CZ" sz="2400" dirty="0" smtClean="0"/>
              <a:t>ztrátou HCl zvracením, průjmy (ztráta Cl</a:t>
            </a:r>
            <a:r>
              <a:rPr lang="cs-CZ" altLang="cs-CZ" sz="2400" baseline="30000" dirty="0" smtClean="0"/>
              <a:t>-</a:t>
            </a:r>
            <a:r>
              <a:rPr lang="cs-CZ" altLang="cs-CZ" sz="2400" dirty="0" smtClean="0"/>
              <a:t>)</a:t>
            </a:r>
          </a:p>
          <a:p>
            <a:pPr lvl="2" eaLnBrk="1" hangingPunct="1"/>
            <a:r>
              <a:rPr lang="cs-CZ" altLang="cs-CZ" sz="2400" dirty="0" smtClean="0"/>
              <a:t>Kompenzace hypoventilací</a:t>
            </a:r>
          </a:p>
          <a:p>
            <a:r>
              <a:rPr lang="cs-CZ" altLang="cs-CZ" sz="2400" dirty="0"/>
              <a:t>Mohou se vyskytovat i kombinované formy</a:t>
            </a:r>
            <a:r>
              <a:rPr lang="cs-CZ" altLang="cs-CZ" sz="2400" dirty="0" smtClean="0"/>
              <a:t>:</a:t>
            </a:r>
          </a:p>
          <a:p>
            <a:pPr lvl="2">
              <a:lnSpc>
                <a:spcPct val="100000"/>
              </a:lnSpc>
            </a:pPr>
            <a:r>
              <a:rPr lang="cs-CZ" altLang="cs-CZ" sz="2400" dirty="0"/>
              <a:t>např. alkoholik – metabolická alkalóza (zvracení) + metabolická </a:t>
            </a:r>
            <a:r>
              <a:rPr lang="cs-CZ" altLang="cs-CZ" sz="2400" dirty="0" err="1"/>
              <a:t>ketoacidóza</a:t>
            </a:r>
            <a:r>
              <a:rPr lang="cs-CZ" altLang="cs-CZ" sz="2400" dirty="0"/>
              <a:t> (malnutrice) – pH může vypadat v </a:t>
            </a:r>
            <a:r>
              <a:rPr lang="cs-CZ" altLang="cs-CZ" sz="2400" dirty="0" smtClean="0"/>
              <a:t>pořádku</a:t>
            </a:r>
          </a:p>
          <a:p>
            <a:pPr marL="310896" lvl="2" indent="0">
              <a:lnSpc>
                <a:spcPct val="100000"/>
              </a:lnSpc>
              <a:buNone/>
            </a:pPr>
            <a:endParaRPr lang="cs-CZ" altLang="cs-CZ" sz="2400" dirty="0" smtClean="0"/>
          </a:p>
          <a:p>
            <a:pPr lvl="1">
              <a:lnSpc>
                <a:spcPct val="100000"/>
              </a:lnSpc>
            </a:pPr>
            <a:r>
              <a:rPr lang="cs-CZ" altLang="cs-CZ" sz="2400" dirty="0"/>
              <a:t>Kompenzace – vždy opačným mechanismem – respirační poruchy se kompenzují metabolicky a obráceně  </a:t>
            </a:r>
            <a:endParaRPr lang="en-US" altLang="cs-CZ" sz="2400" dirty="0"/>
          </a:p>
          <a:p>
            <a:pPr lvl="2" eaLnBrk="1" hangingPunct="1"/>
            <a:endParaRPr lang="en-US" altLang="cs-CZ" sz="2400" dirty="0" smtClean="0"/>
          </a:p>
          <a:p>
            <a:pPr eaLnBrk="1" hangingPunct="1"/>
            <a:endParaRPr lang="en-US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975312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Zástupný symbol pro obsah 2"/>
          <p:cNvSpPr>
            <a:spLocks noGrp="1"/>
          </p:cNvSpPr>
          <p:nvPr>
            <p:ph idx="1"/>
          </p:nvPr>
        </p:nvSpPr>
        <p:spPr>
          <a:xfrm>
            <a:off x="818865" y="1875430"/>
            <a:ext cx="11000096" cy="2969525"/>
          </a:xfrm>
        </p:spPr>
        <p:txBody>
          <a:bodyPr/>
          <a:lstStyle/>
          <a:p>
            <a:pPr eaLnBrk="1" hangingPunct="1"/>
            <a:r>
              <a:rPr lang="cs-CZ" altLang="cs-CZ" sz="2400" u="sng" dirty="0" smtClean="0"/>
              <a:t>2) Iontová rovnováha</a:t>
            </a:r>
          </a:p>
          <a:p>
            <a:pPr lvl="1" eaLnBrk="1" hangingPunct="1"/>
            <a:r>
              <a:rPr lang="cs-CZ" altLang="cs-CZ" sz="2200" dirty="0" smtClean="0"/>
              <a:t>Rozdíl mezi obsahem iontů v intra a extracelulárním prostoru</a:t>
            </a:r>
          </a:p>
          <a:p>
            <a:pPr lvl="1" eaLnBrk="1" hangingPunct="1"/>
            <a:endParaRPr lang="cs-CZ" altLang="cs-CZ" sz="2200" dirty="0" smtClean="0"/>
          </a:p>
          <a:p>
            <a:pPr lvl="1" eaLnBrk="1" hangingPunct="1"/>
            <a:r>
              <a:rPr lang="cs-CZ" altLang="cs-CZ" sz="2200" dirty="0" smtClean="0"/>
              <a:t>Zajímají nás hlavně: </a:t>
            </a:r>
          </a:p>
          <a:p>
            <a:pPr lvl="2"/>
            <a:r>
              <a:rPr lang="cs-CZ" altLang="cs-CZ" sz="2200" dirty="0" smtClean="0"/>
              <a:t>složky krevní plazmy (v podobě krevního séra = plazma bez fibrinogenu a srážecích faktorů)</a:t>
            </a:r>
          </a:p>
        </p:txBody>
      </p:sp>
    </p:spTree>
    <p:extLst>
      <p:ext uri="{BB962C8B-B14F-4D97-AF65-F5344CB8AC3E}">
        <p14:creationId xmlns:p14="http://schemas.microsoft.com/office/powerpoint/2010/main" val="67433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500" dirty="0"/>
              <a:t>Složení krevní plazmy</a:t>
            </a:r>
            <a:r>
              <a:rPr lang="cs-CZ" altLang="cs-CZ" dirty="0"/>
              <a:t/>
            </a:r>
            <a:br>
              <a:rPr lang="cs-CZ" alt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24128" y="1644555"/>
            <a:ext cx="9720073" cy="4023360"/>
          </a:xfrm>
        </p:spPr>
        <p:txBody>
          <a:bodyPr/>
          <a:lstStyle/>
          <a:p>
            <a:pPr lvl="1"/>
            <a:r>
              <a:rPr lang="cs-CZ" altLang="cs-CZ" sz="2200" u="sng" dirty="0" smtClean="0"/>
              <a:t>a</a:t>
            </a:r>
            <a:r>
              <a:rPr lang="cs-CZ" altLang="cs-CZ" sz="2200" u="sng" dirty="0"/>
              <a:t>) kationty:</a:t>
            </a:r>
          </a:p>
          <a:p>
            <a:pPr lvl="2"/>
            <a:r>
              <a:rPr lang="cs-CZ" altLang="cs-CZ" sz="2400" dirty="0"/>
              <a:t>Na</a:t>
            </a:r>
            <a:r>
              <a:rPr lang="cs-CZ" altLang="cs-CZ" sz="2400" baseline="30000" dirty="0"/>
              <a:t>+</a:t>
            </a:r>
            <a:r>
              <a:rPr lang="cs-CZ" altLang="cs-CZ" sz="2400" dirty="0"/>
              <a:t> (132-145 </a:t>
            </a:r>
            <a:r>
              <a:rPr lang="cs-CZ" altLang="cs-CZ" sz="2400" dirty="0" err="1" smtClean="0"/>
              <a:t>mmol</a:t>
            </a:r>
            <a:r>
              <a:rPr lang="cs-CZ" altLang="cs-CZ" sz="2400" dirty="0" smtClean="0"/>
              <a:t>/l)</a:t>
            </a:r>
          </a:p>
          <a:p>
            <a:pPr lvl="2"/>
            <a:r>
              <a:rPr lang="cs-CZ" altLang="cs-CZ" sz="2200" dirty="0" smtClean="0"/>
              <a:t>hlavní </a:t>
            </a:r>
            <a:r>
              <a:rPr lang="cs-CZ" altLang="cs-CZ" sz="2200" dirty="0"/>
              <a:t>ion mimo buňku, přenos vzruchu na membráně, aldosteron</a:t>
            </a:r>
          </a:p>
          <a:p>
            <a:pPr lvl="3"/>
            <a:r>
              <a:rPr lang="cs-CZ" altLang="cs-CZ" sz="2000" dirty="0"/>
              <a:t>↑ - porucha exkreční funkce ledvin, ↓ ztráta z GIT, </a:t>
            </a:r>
            <a:r>
              <a:rPr lang="cs-CZ" altLang="cs-CZ" sz="2000" dirty="0" smtClean="0"/>
              <a:t>potem</a:t>
            </a:r>
          </a:p>
          <a:p>
            <a:pPr lvl="3"/>
            <a:endParaRPr lang="cs-CZ" altLang="cs-CZ" sz="2000" dirty="0"/>
          </a:p>
          <a:p>
            <a:pPr lvl="2"/>
            <a:r>
              <a:rPr lang="cs-CZ" altLang="cs-CZ" sz="2400" dirty="0"/>
              <a:t>K</a:t>
            </a:r>
            <a:r>
              <a:rPr lang="cs-CZ" altLang="cs-CZ" sz="2400" baseline="30000" dirty="0"/>
              <a:t>+</a:t>
            </a:r>
            <a:r>
              <a:rPr lang="cs-CZ" altLang="cs-CZ" sz="2400" dirty="0"/>
              <a:t> (3,8-5,2 </a:t>
            </a:r>
            <a:r>
              <a:rPr lang="cs-CZ" altLang="cs-CZ" sz="2400" dirty="0" err="1" smtClean="0"/>
              <a:t>mmol</a:t>
            </a:r>
            <a:r>
              <a:rPr lang="cs-CZ" altLang="cs-CZ" sz="2400" dirty="0" smtClean="0"/>
              <a:t>/l)</a:t>
            </a:r>
          </a:p>
          <a:p>
            <a:pPr lvl="2"/>
            <a:r>
              <a:rPr lang="cs-CZ" altLang="cs-CZ" sz="2200" dirty="0" smtClean="0"/>
              <a:t>hlavní </a:t>
            </a:r>
            <a:r>
              <a:rPr lang="cs-CZ" altLang="cs-CZ" sz="2200" dirty="0"/>
              <a:t>iont uvnitř buněk, činnost svalů, neuronů, udržuje klidový potenciál (odchylky – na EKG), aldosteron</a:t>
            </a:r>
          </a:p>
          <a:p>
            <a:pPr lvl="3"/>
            <a:r>
              <a:rPr lang="cs-CZ" altLang="cs-CZ" sz="2000" dirty="0" err="1"/>
              <a:t>Hypokalémie</a:t>
            </a:r>
            <a:r>
              <a:rPr lang="cs-CZ" altLang="cs-CZ" sz="2000" dirty="0"/>
              <a:t> (akutní) – selhání  srdce, hyper – při selhání ledvin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196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8115" y="982639"/>
            <a:ext cx="10772607" cy="5117910"/>
          </a:xfrm>
        </p:spPr>
        <p:txBody>
          <a:bodyPr rtlCol="0">
            <a:normAutofit/>
          </a:bodyPr>
          <a:lstStyle/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Ca</a:t>
            </a:r>
            <a:r>
              <a:rPr lang="cs-CZ" sz="2400" baseline="30000" dirty="0"/>
              <a:t>2+ </a:t>
            </a:r>
            <a:r>
              <a:rPr lang="cs-CZ" sz="2400" dirty="0"/>
              <a:t>(2,1-2,6 </a:t>
            </a:r>
            <a:r>
              <a:rPr lang="cs-CZ" sz="2400" dirty="0" err="1"/>
              <a:t>mmol</a:t>
            </a:r>
            <a:r>
              <a:rPr lang="cs-CZ" sz="2400" dirty="0"/>
              <a:t>/l) </a:t>
            </a:r>
            <a:endParaRPr lang="cs-CZ" sz="2400" dirty="0" smtClean="0"/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přenos </a:t>
            </a:r>
            <a:r>
              <a:rPr lang="cs-CZ" sz="2200" dirty="0"/>
              <a:t>signálu do buňky, aktivace enzymů, stavební materiál, stahy svalů, krevní srážení,… hormony: vitamin D, </a:t>
            </a:r>
            <a:r>
              <a:rPr lang="cs-CZ" sz="2200" dirty="0" smtClean="0"/>
              <a:t>parathormon</a:t>
            </a:r>
          </a:p>
          <a:p>
            <a:pPr marL="310896" lvl="2" indent="0" eaLnBrk="1" fontAlgn="auto" hangingPunct="1">
              <a:buClr>
                <a:schemeClr val="accent1">
                  <a:lumMod val="75000"/>
                </a:schemeClr>
              </a:buClr>
              <a:buNone/>
              <a:defRPr/>
            </a:pPr>
            <a:endParaRPr lang="cs-CZ" sz="2200" dirty="0"/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000" dirty="0" err="1"/>
              <a:t>Hyperkalcémie</a:t>
            </a:r>
            <a:r>
              <a:rPr lang="cs-CZ" sz="2000" dirty="0"/>
              <a:t> – příčiny – </a:t>
            </a:r>
            <a:r>
              <a:rPr lang="cs-CZ" sz="2000" dirty="0" err="1"/>
              <a:t>hypervitaminosa</a:t>
            </a:r>
            <a:r>
              <a:rPr lang="cs-CZ" sz="2000" dirty="0"/>
              <a:t> D, hyperfunkce příštítných tělísek – škodí ledvinám </a:t>
            </a:r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000" dirty="0" err="1"/>
              <a:t>Hypokalcémie</a:t>
            </a:r>
            <a:r>
              <a:rPr lang="cs-CZ" sz="2000" dirty="0"/>
              <a:t> = křeče – </a:t>
            </a:r>
            <a:r>
              <a:rPr lang="cs-CZ" sz="2000" dirty="0" err="1"/>
              <a:t>hypovitaminosa</a:t>
            </a:r>
            <a:r>
              <a:rPr lang="cs-CZ" sz="2000" dirty="0"/>
              <a:t> D, málo UV </a:t>
            </a:r>
            <a:endParaRPr lang="cs-CZ" sz="2000" dirty="0" smtClean="0"/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000" dirty="0"/>
          </a:p>
          <a:p>
            <a:pPr lvl="2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Mg</a:t>
            </a:r>
            <a:r>
              <a:rPr lang="cs-CZ" sz="2400" baseline="30000" dirty="0"/>
              <a:t>2+ </a:t>
            </a:r>
            <a:r>
              <a:rPr lang="cs-CZ" sz="2400" dirty="0"/>
              <a:t>(do 1 </a:t>
            </a:r>
            <a:r>
              <a:rPr lang="cs-CZ" sz="2400" dirty="0" err="1"/>
              <a:t>mmol</a:t>
            </a:r>
            <a:r>
              <a:rPr lang="cs-CZ" sz="2400" dirty="0"/>
              <a:t>/l) </a:t>
            </a:r>
          </a:p>
          <a:p>
            <a:pPr lvl="2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aktivita </a:t>
            </a:r>
            <a:r>
              <a:rPr lang="cs-CZ" sz="2200" dirty="0" err="1"/>
              <a:t>kinas</a:t>
            </a:r>
            <a:r>
              <a:rPr lang="cs-CZ" sz="2200" dirty="0"/>
              <a:t>, účinný proti nervovým příznakům</a:t>
            </a:r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000" dirty="0"/>
              <a:t>Deficit – častý – alkohol, stres – způsobuje nervozitu, pocity úzkosti, </a:t>
            </a:r>
            <a:r>
              <a:rPr lang="cs-CZ" sz="2000" dirty="0" smtClean="0"/>
              <a:t>apatii</a:t>
            </a:r>
          </a:p>
          <a:p>
            <a:pPr lvl="3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000" dirty="0"/>
          </a:p>
          <a:p>
            <a:pPr lvl="2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 smtClean="0"/>
              <a:t>Fe</a:t>
            </a:r>
            <a:r>
              <a:rPr lang="cs-CZ" sz="2400" baseline="30000" dirty="0" smtClean="0"/>
              <a:t>2</a:t>
            </a:r>
            <a:r>
              <a:rPr lang="cs-CZ" sz="2400" baseline="30000" dirty="0"/>
              <a:t>+</a:t>
            </a:r>
            <a:r>
              <a:rPr lang="cs-CZ" sz="2400" dirty="0"/>
              <a:t>, Cu</a:t>
            </a:r>
            <a:r>
              <a:rPr lang="cs-CZ" sz="2400" baseline="30000" dirty="0"/>
              <a:t>2+</a:t>
            </a:r>
            <a:r>
              <a:rPr lang="cs-CZ" sz="2400" dirty="0"/>
              <a:t>,…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339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Zástupný symbol pro obsah 2"/>
          <p:cNvSpPr>
            <a:spLocks noGrp="1"/>
          </p:cNvSpPr>
          <p:nvPr>
            <p:ph idx="1"/>
          </p:nvPr>
        </p:nvSpPr>
        <p:spPr>
          <a:xfrm>
            <a:off x="800693" y="1698010"/>
            <a:ext cx="10131164" cy="4511721"/>
          </a:xfrm>
        </p:spPr>
        <p:txBody>
          <a:bodyPr/>
          <a:lstStyle/>
          <a:p>
            <a:pPr lvl="1" eaLnBrk="1" hangingPunct="1"/>
            <a:r>
              <a:rPr lang="cs-CZ" altLang="cs-CZ" sz="2600" u="sng" dirty="0" smtClean="0"/>
              <a:t>B) anionty</a:t>
            </a:r>
          </a:p>
          <a:p>
            <a:pPr lvl="2" eaLnBrk="1" hangingPunct="1"/>
            <a:r>
              <a:rPr lang="cs-CZ" altLang="cs-CZ" sz="2400" dirty="0" smtClean="0"/>
              <a:t>Cl</a:t>
            </a:r>
            <a:r>
              <a:rPr lang="cs-CZ" altLang="cs-CZ" sz="2400" baseline="30000" dirty="0" smtClean="0"/>
              <a:t>-</a:t>
            </a:r>
            <a:r>
              <a:rPr lang="cs-CZ" altLang="cs-CZ" sz="2400" dirty="0" smtClean="0"/>
              <a:t> (97-107 </a:t>
            </a:r>
            <a:r>
              <a:rPr lang="cs-CZ" altLang="cs-CZ" sz="2400" dirty="0" err="1" smtClean="0"/>
              <a:t>mmol</a:t>
            </a:r>
            <a:r>
              <a:rPr lang="cs-CZ" altLang="cs-CZ" sz="2400" dirty="0" smtClean="0"/>
              <a:t>/l)</a:t>
            </a:r>
          </a:p>
          <a:p>
            <a:pPr lvl="3"/>
            <a:r>
              <a:rPr lang="cs-CZ" altLang="cs-CZ" sz="2400" dirty="0" smtClean="0"/>
              <a:t>i v žaludeční šťávě, souvislost s Na</a:t>
            </a:r>
            <a:r>
              <a:rPr lang="cs-CZ" altLang="cs-CZ" sz="2400" baseline="30000" dirty="0" smtClean="0"/>
              <a:t>+</a:t>
            </a:r>
            <a:r>
              <a:rPr lang="cs-CZ" altLang="cs-CZ" sz="2400" dirty="0" smtClean="0"/>
              <a:t> - většinou se zjišťuje jen ten</a:t>
            </a:r>
          </a:p>
          <a:p>
            <a:pPr lvl="2" eaLnBrk="1" hangingPunct="1"/>
            <a:endParaRPr lang="cs-CZ" altLang="cs-CZ" dirty="0" smtClean="0"/>
          </a:p>
          <a:p>
            <a:pPr lvl="2" eaLnBrk="1" hangingPunct="1"/>
            <a:r>
              <a:rPr lang="cs-CZ" altLang="cs-CZ" sz="2400" dirty="0" smtClean="0"/>
              <a:t>PO</a:t>
            </a:r>
            <a:r>
              <a:rPr lang="cs-CZ" altLang="cs-CZ" sz="2400" baseline="-25000" dirty="0" smtClean="0"/>
              <a:t>4</a:t>
            </a:r>
            <a:r>
              <a:rPr lang="cs-CZ" altLang="cs-CZ" sz="2400" baseline="30000" dirty="0" smtClean="0"/>
              <a:t>3-</a:t>
            </a:r>
            <a:r>
              <a:rPr lang="cs-CZ" altLang="cs-CZ" sz="2400" dirty="0" smtClean="0"/>
              <a:t> (1 </a:t>
            </a:r>
            <a:r>
              <a:rPr lang="cs-CZ" altLang="cs-CZ" sz="2400" dirty="0" err="1" smtClean="0"/>
              <a:t>mmol</a:t>
            </a:r>
            <a:r>
              <a:rPr lang="cs-CZ" altLang="cs-CZ" sz="2400" dirty="0" smtClean="0"/>
              <a:t>/l)</a:t>
            </a:r>
          </a:p>
          <a:p>
            <a:pPr lvl="3"/>
            <a:r>
              <a:rPr lang="cs-CZ" altLang="cs-CZ" sz="2400" dirty="0" smtClean="0"/>
              <a:t>součást tvrdých tkání, mnoha látek (ATP,..), parathormon (regulace většinou opačným směrem než Ca</a:t>
            </a:r>
            <a:r>
              <a:rPr lang="cs-CZ" altLang="cs-CZ" sz="2400" baseline="30000" dirty="0"/>
              <a:t>2+)</a:t>
            </a:r>
          </a:p>
          <a:p>
            <a:pPr lvl="4"/>
            <a:r>
              <a:rPr lang="cs-CZ" altLang="cs-CZ" sz="2200" dirty="0" err="1" smtClean="0"/>
              <a:t>Hyperfosfatémie</a:t>
            </a:r>
            <a:r>
              <a:rPr lang="cs-CZ" altLang="cs-CZ" sz="2200" dirty="0" smtClean="0"/>
              <a:t> = snížená sekrece příštítných tělísek</a:t>
            </a:r>
          </a:p>
          <a:p>
            <a:pPr lvl="4"/>
            <a:r>
              <a:rPr lang="cs-CZ" altLang="cs-CZ" sz="2200" dirty="0" err="1" smtClean="0"/>
              <a:t>Hypofosfatémie</a:t>
            </a:r>
            <a:r>
              <a:rPr lang="cs-CZ" altLang="cs-CZ" sz="2200" dirty="0" smtClean="0"/>
              <a:t> = např. při anorexii, alkoholismu,.. </a:t>
            </a:r>
          </a:p>
          <a:p>
            <a:pPr lvl="2" eaLnBrk="1" hangingPunct="1"/>
            <a:endParaRPr lang="cs-CZ" altLang="cs-CZ" dirty="0" smtClean="0"/>
          </a:p>
          <a:p>
            <a:pPr lvl="1" eaLnBrk="1" hangingPunct="1"/>
            <a:endParaRPr lang="en-US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634653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</TotalTime>
  <Words>555</Words>
  <Application>Microsoft Office PowerPoint</Application>
  <PresentationFormat>Širokoúhlá obrazovka</PresentationFormat>
  <Paragraphs>92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Tw Cen MT</vt:lpstr>
      <vt:lpstr>Tw Cen MT Condensed</vt:lpstr>
      <vt:lpstr>Wingdings 3</vt:lpstr>
      <vt:lpstr>Integrál</vt:lpstr>
      <vt:lpstr>Integrace metabolismu iontová rovnováha</vt:lpstr>
      <vt:lpstr>Prezentace aplikace PowerPoint</vt:lpstr>
      <vt:lpstr>Krebsův cyklus</vt:lpstr>
      <vt:lpstr>Prezentace aplikace PowerPoint</vt:lpstr>
      <vt:lpstr>Dýchací řetězec</vt:lpstr>
      <vt:lpstr>Prezentace aplikace PowerPoint</vt:lpstr>
      <vt:lpstr>Acidobazická a iontová rovnováha</vt:lpstr>
      <vt:lpstr>Prezentace aplikace PowerPoint</vt:lpstr>
      <vt:lpstr>Typy acidóz a alkalóz</vt:lpstr>
      <vt:lpstr>Prezentace aplikace PowerPoint</vt:lpstr>
      <vt:lpstr>Prezentace aplikace PowerPoint</vt:lpstr>
      <vt:lpstr>Složení krevní plazmy 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Integrace metabolismu</dc:title>
  <dc:creator>Ája</dc:creator>
  <cp:lastModifiedBy>Ája</cp:lastModifiedBy>
  <cp:revision>8</cp:revision>
  <cp:lastPrinted>2019-03-09T20:55:58Z</cp:lastPrinted>
  <dcterms:created xsi:type="dcterms:W3CDTF">2019-03-09T20:25:16Z</dcterms:created>
  <dcterms:modified xsi:type="dcterms:W3CDTF">2019-03-09T20:56:34Z</dcterms:modified>
</cp:coreProperties>
</file>