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9" d="100"/>
          <a:sy n="59" d="100"/>
        </p:scale>
        <p:origin x="94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6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8869680" y="0"/>
            <a:ext cx="3322015" cy="6858000"/>
          </a:xfrm>
          <a:prstGeom prst="rect">
            <a:avLst/>
          </a:prstGeom>
          <a:solidFill>
            <a:srgbClr val="29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9646920" y="1417320"/>
            <a:ext cx="141732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9893808" y="1874519"/>
            <a:ext cx="868680" cy="41148"/>
          </a:xfrm>
          <a:prstGeom prst="rect">
            <a:avLst/>
          </a:prstGeom>
          <a:solidFill>
            <a:srgbClr val="29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9893808" y="2130552"/>
            <a:ext cx="685800" cy="41148"/>
          </a:xfrm>
          <a:prstGeom prst="rect">
            <a:avLst/>
          </a:prstGeom>
          <a:solidFill>
            <a:srgbClr val="29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893808" y="2386584"/>
            <a:ext cx="868680" cy="41148"/>
          </a:xfrm>
          <a:prstGeom prst="rect">
            <a:avLst/>
          </a:prstGeom>
          <a:solidFill>
            <a:srgbClr val="29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893808" y="2642615"/>
            <a:ext cx="530352" cy="41148"/>
          </a:xfrm>
          <a:prstGeom prst="rect">
            <a:avLst/>
          </a:prstGeom>
          <a:solidFill>
            <a:srgbClr val="29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31520" y="1051560"/>
            <a:ext cx="7498079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700" b="1">
                <a:solidFill>
                  <a:srgbClr val="B4DEDD"/>
                </a:solidFill>
                <a:latin typeface="Aptos"/>
              </a:rPr>
              <a:t>OBCHODNÍ KORESPONDENCE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1828800"/>
            <a:ext cx="7680960" cy="80021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cs-CZ" sz="4600" b="1" dirty="0">
                <a:solidFill>
                  <a:srgbClr val="FFFFFF"/>
                </a:solidFill>
                <a:latin typeface="Aptos"/>
              </a:rPr>
              <a:t>Upomínka</a:t>
            </a:r>
            <a:endParaRPr sz="4600"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77240" y="3154680"/>
            <a:ext cx="7223760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cs-CZ" sz="2400" dirty="0">
                <a:solidFill>
                  <a:srgbClr val="FFFFFF"/>
                </a:solidFill>
                <a:latin typeface="Aptos"/>
              </a:rPr>
              <a:t>Jak správně napsat upomínku?</a:t>
            </a:r>
            <a:endParaRPr sz="2400" b="0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77240" y="5989320"/>
            <a:ext cx="68580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400" b="0">
                <a:solidFill>
                  <a:srgbClr val="DCE6EB"/>
                </a:solidFill>
                <a:latin typeface="Aptos"/>
              </a:rPr>
              <a:t>Písemná a elektronická komunikace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0" y="3794760"/>
            <a:ext cx="274320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Jasně • stručně • přesvědčivě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698480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2800" b="1" dirty="0">
                <a:solidFill>
                  <a:srgbClr val="1F3653"/>
                </a:solidFill>
                <a:latin typeface="Aptos"/>
              </a:rPr>
              <a:t>1. Co </a:t>
            </a:r>
            <a:r>
              <a:rPr lang="cs-CZ" sz="2800" b="1" dirty="0">
                <a:solidFill>
                  <a:srgbClr val="1F3653"/>
                </a:solidFill>
                <a:latin typeface="Aptos"/>
              </a:rPr>
              <a:t>je upomínka? </a:t>
            </a:r>
            <a:endParaRPr sz="2800" b="1" dirty="0">
              <a:solidFill>
                <a:srgbClr val="1F3653"/>
              </a:solidFill>
              <a:latin typeface="Apto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94360" y="960120"/>
            <a:ext cx="960120" cy="54864"/>
          </a:xfrm>
          <a:prstGeom prst="rect">
            <a:avLst/>
          </a:prstGeom>
          <a:solidFill>
            <a:srgbClr val="29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4572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667480"/>
                </a:solidFill>
                <a:latin typeface="Aptos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325880"/>
            <a:ext cx="6400800" cy="3416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cs-CZ" sz="2400" dirty="0"/>
              <a:t>Upomínka slouží k připomenutí dlužné částky a k žádosti o její zaplacení.</a:t>
            </a:r>
          </a:p>
          <a:p>
            <a:endParaRPr lang="cs-CZ" sz="2400" dirty="0"/>
          </a:p>
          <a:p>
            <a:r>
              <a:rPr lang="cs-CZ" sz="2400" b="1" dirty="0"/>
              <a:t>Jejím účelem je:</a:t>
            </a:r>
            <a:endParaRPr lang="cs-CZ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 sz="2400" dirty="0"/>
              <a:t>upozornit na nezaplacenou fakturu,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 sz="2400" dirty="0"/>
              <a:t>sdělit výši dlužné částky,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 sz="2400" dirty="0"/>
              <a:t>připomenout datum splatnosti,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 sz="2400" dirty="0"/>
              <a:t>vyzvat dlužníka k úhradě.</a:t>
            </a:r>
          </a:p>
          <a:p>
            <a:endParaRPr lang="cs-CZ" sz="2400" dirty="0"/>
          </a:p>
        </p:txBody>
      </p:sp>
      <p:sp>
        <p:nvSpPr>
          <p:cNvPr id="13" name="Rounded Rectangle 12"/>
          <p:cNvSpPr/>
          <p:nvPr/>
        </p:nvSpPr>
        <p:spPr>
          <a:xfrm>
            <a:off x="8229600" y="1508760"/>
            <a:ext cx="2971800" cy="3429000"/>
          </a:xfrm>
          <a:prstGeom prst="roundRect">
            <a:avLst/>
          </a:prstGeom>
          <a:solidFill>
            <a:srgbClr val="EFF6F7"/>
          </a:solidFill>
          <a:ln>
            <a:solidFill>
              <a:srgbClr val="D3E5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549640" y="1828800"/>
            <a:ext cx="2331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>
                <a:solidFill>
                  <a:srgbClr val="298B8B"/>
                </a:solidFill>
                <a:latin typeface="Aptos"/>
              </a:rPr>
              <a:t>ZAPAMATUJ SI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95360" y="2514600"/>
            <a:ext cx="2240280" cy="232371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cs-CZ" sz="1600" dirty="0"/>
              <a:t>Upomínka:</a:t>
            </a:r>
          </a:p>
          <a:p>
            <a:r>
              <a:rPr lang="cs-CZ" sz="1600" dirty="0"/>
              <a:t>Používá se když: </a:t>
            </a:r>
          </a:p>
          <a:p>
            <a:r>
              <a:rPr lang="cs-CZ" sz="1600" dirty="0"/>
              <a:t>Odběratel nezaplatil fakturu, uplynula lhůta splatnosti, dodavatel nedodržel sjednanou platbu. </a:t>
            </a:r>
          </a:p>
          <a:p>
            <a:endParaRPr lang="cs-CZ" sz="1600" dirty="0"/>
          </a:p>
          <a:p>
            <a:r>
              <a:rPr lang="cs-CZ" sz="1700" b="0" dirty="0">
                <a:solidFill>
                  <a:srgbClr val="1F3653"/>
                </a:solidFill>
                <a:latin typeface="Aptos"/>
              </a:rPr>
              <a:t> </a:t>
            </a:r>
            <a:endParaRPr sz="1700" b="0" dirty="0">
              <a:solidFill>
                <a:srgbClr val="1F3653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698480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cs-CZ" sz="2800" b="1" dirty="0">
                <a:solidFill>
                  <a:srgbClr val="1F3653"/>
                </a:solidFill>
                <a:latin typeface="Aptos"/>
              </a:rPr>
              <a:t>Co </a:t>
            </a:r>
            <a:r>
              <a:rPr lang="cs-CZ" sz="2800" b="1">
                <a:solidFill>
                  <a:srgbClr val="1F3653"/>
                </a:solidFill>
                <a:latin typeface="Aptos"/>
              </a:rPr>
              <a:t>obsahuje  upomínka?</a:t>
            </a:r>
            <a:endParaRPr sz="2800" b="1" dirty="0">
              <a:solidFill>
                <a:srgbClr val="1F3653"/>
              </a:solidFill>
              <a:latin typeface="Apto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94360" y="960120"/>
            <a:ext cx="960120" cy="54864"/>
          </a:xfrm>
          <a:prstGeom prst="rect">
            <a:avLst/>
          </a:prstGeom>
          <a:solidFill>
            <a:srgbClr val="29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4572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667480"/>
                </a:solidFill>
                <a:latin typeface="Aptos"/>
              </a:rPr>
              <a:t>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46909" y="1783080"/>
            <a:ext cx="5074920" cy="3291840"/>
          </a:xfrm>
          <a:prstGeom prst="roundRect">
            <a:avLst/>
          </a:prstGeom>
          <a:solidFill>
            <a:srgbClr val="FFFFFF"/>
          </a:solidFill>
          <a:ln>
            <a:solidFill>
              <a:srgbClr val="DEE4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7" name="Rectangle 6"/>
          <p:cNvSpPr/>
          <p:nvPr/>
        </p:nvSpPr>
        <p:spPr>
          <a:xfrm>
            <a:off x="777240" y="1600200"/>
            <a:ext cx="109728" cy="3291840"/>
          </a:xfrm>
          <a:prstGeom prst="rect">
            <a:avLst/>
          </a:prstGeom>
          <a:solidFill>
            <a:srgbClr val="29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310640" y="1965960"/>
            <a:ext cx="4175760" cy="30162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 sz="2400" dirty="0"/>
              <a:t>Identifikační údaje věřitele a dlužníka.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 sz="2400" dirty="0"/>
              <a:t>Datum vyhotovení.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 sz="2400" dirty="0"/>
              <a:t>Číslo faktury nebo jiné označení pohledávky.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 sz="2400" dirty="0"/>
              <a:t>Původní datum splatnosti.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 sz="2400" dirty="0"/>
              <a:t>Výši dlužné částky.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200" b="1" dirty="0">
              <a:solidFill>
                <a:srgbClr val="1F3653"/>
              </a:solidFill>
              <a:latin typeface="Apto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153912" y="1698172"/>
            <a:ext cx="109728" cy="3291840"/>
          </a:xfrm>
          <a:prstGeom prst="rect">
            <a:avLst/>
          </a:prstGeom>
          <a:solidFill>
            <a:srgbClr val="E8B1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629400" y="1965960"/>
            <a:ext cx="43434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2200" b="1" dirty="0" err="1">
                <a:solidFill>
                  <a:srgbClr val="1F3653"/>
                </a:solidFill>
                <a:latin typeface="Aptos"/>
              </a:rPr>
              <a:t>Nevyžádaná</a:t>
            </a:r>
            <a:r>
              <a:rPr sz="2200" b="1" dirty="0">
                <a:solidFill>
                  <a:srgbClr val="1F3653"/>
                </a:solidFill>
                <a:latin typeface="Aptos"/>
              </a:rPr>
              <a:t> </a:t>
            </a:r>
            <a:r>
              <a:rPr sz="2200" b="1" dirty="0" err="1">
                <a:solidFill>
                  <a:srgbClr val="1F3653"/>
                </a:solidFill>
                <a:latin typeface="Aptos"/>
              </a:rPr>
              <a:t>nabídka</a:t>
            </a:r>
            <a:endParaRPr sz="2200" b="1" dirty="0">
              <a:solidFill>
                <a:srgbClr val="1F3653"/>
              </a:solidFill>
              <a:latin typeface="Apto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629400" y="2743200"/>
            <a:ext cx="4251960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800" b="0">
                <a:solidFill>
                  <a:srgbClr val="2D3741"/>
                </a:solidFill>
                <a:latin typeface="Aptos"/>
              </a:rPr>
              <a:t>Firma ji posílá z vlastní iniciativy, i když o ni zákazník nežádal.</a:t>
            </a:r>
          </a:p>
        </p:txBody>
      </p:sp>
      <p:sp>
        <p:nvSpPr>
          <p:cNvPr id="16" name="Rounded Rectangle 9">
            <a:extLst>
              <a:ext uri="{FF2B5EF4-FFF2-40B4-BE49-F238E27FC236}">
                <a16:creationId xmlns:a16="http://schemas.microsoft.com/office/drawing/2014/main" id="{BD44C492-7CEF-6785-0961-FE8A52475274}"/>
              </a:ext>
            </a:extLst>
          </p:cNvPr>
          <p:cNvSpPr/>
          <p:nvPr/>
        </p:nvSpPr>
        <p:spPr>
          <a:xfrm>
            <a:off x="6309360" y="1772195"/>
            <a:ext cx="5074920" cy="3291840"/>
          </a:xfrm>
          <a:prstGeom prst="roundRect">
            <a:avLst/>
          </a:prstGeom>
          <a:solidFill>
            <a:srgbClr val="FFFFFF"/>
          </a:solidFill>
          <a:ln>
            <a:solidFill>
              <a:srgbClr val="DEE4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cs-CZ" sz="2000" dirty="0"/>
              <a:t>Celkovou cenu</a:t>
            </a:r>
          </a:p>
          <a:p>
            <a:pPr lvl="0"/>
            <a:r>
              <a:rPr lang="cs-CZ" sz="2000" dirty="0"/>
              <a:t>Termín a místo dodání</a:t>
            </a:r>
          </a:p>
          <a:p>
            <a:pPr lvl="0"/>
            <a:r>
              <a:rPr lang="cs-CZ" sz="2000" dirty="0"/>
              <a:t>Způsob platby</a:t>
            </a:r>
          </a:p>
          <a:p>
            <a:pPr lvl="0"/>
            <a:r>
              <a:rPr lang="cs-CZ" sz="2000" dirty="0"/>
              <a:t>Kontaktní údaje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4BD6C79E-1F69-61A0-8070-DA8F888BF8D4}"/>
              </a:ext>
            </a:extLst>
          </p:cNvPr>
          <p:cNvSpPr txBox="1"/>
          <p:nvPr/>
        </p:nvSpPr>
        <p:spPr>
          <a:xfrm>
            <a:off x="6634843" y="2236096"/>
            <a:ext cx="442395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 sz="2400" dirty="0"/>
              <a:t>Termín, do kterého má být částka uhrazena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 sz="2400" dirty="0"/>
              <a:t>Platební údaje, například číslo účtu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 sz="2400" dirty="0"/>
              <a:t>Podpis nebo údaje odesílatele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5943" y="1069848"/>
            <a:ext cx="11996057" cy="58201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cs-CZ"/>
              <a:t>Piš stručně, věcně a srozumitelně.</a:t>
            </a:r>
          </a:p>
          <a:p>
            <a:pPr lvl="0"/>
            <a:r>
              <a:rPr lang="cs-CZ"/>
              <a:t>Používej přesné názvy zboží a služeb.</a:t>
            </a:r>
          </a:p>
          <a:p>
            <a:pPr lvl="0"/>
            <a:r>
              <a:rPr lang="cs-CZ"/>
              <a:t>Uváděj správné množství a ceny.</a:t>
            </a:r>
          </a:p>
          <a:p>
            <a:pPr lvl="0"/>
            <a:r>
              <a:rPr lang="cs-CZ"/>
              <a:t>Nezapomeň na termín a místo dodání.</a:t>
            </a:r>
          </a:p>
          <a:p>
            <a:pPr lvl="0"/>
            <a:r>
              <a:rPr lang="cs-CZ"/>
              <a:t>Dodržuj pravidla normalizované úpravy obchodních dopisů.</a:t>
            </a:r>
          </a:p>
          <a:p>
            <a:pPr lvl="0"/>
            <a:r>
              <a:rPr lang="cs-CZ"/>
              <a:t>Před odesláním zkontroluj všechny údaje.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960120"/>
            <a:ext cx="960120" cy="54864"/>
          </a:xfrm>
          <a:prstGeom prst="rect">
            <a:avLst/>
          </a:prstGeom>
          <a:solidFill>
            <a:srgbClr val="29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4572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667480"/>
                </a:solidFill>
                <a:latin typeface="Aptos"/>
              </a:rPr>
              <a:t>4</a:t>
            </a:r>
          </a:p>
        </p:txBody>
      </p:sp>
      <p:sp>
        <p:nvSpPr>
          <p:cNvPr id="28" name="TextovéPole 27">
            <a:extLst>
              <a:ext uri="{FF2B5EF4-FFF2-40B4-BE49-F238E27FC236}">
                <a16:creationId xmlns:a16="http://schemas.microsoft.com/office/drawing/2014/main" id="{78A7C66A-5E04-8AF8-E7E7-3EDC2EC1C569}"/>
              </a:ext>
            </a:extLst>
          </p:cNvPr>
          <p:cNvSpPr txBox="1"/>
          <p:nvPr/>
        </p:nvSpPr>
        <p:spPr>
          <a:xfrm>
            <a:off x="446314" y="430209"/>
            <a:ext cx="44330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200" b="1" dirty="0"/>
              <a:t>Zásady správného psaní: 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8076D0BE-50B1-4B8D-D57D-7B0A74114B4C}"/>
              </a:ext>
            </a:extLst>
          </p:cNvPr>
          <p:cNvSpPr txBox="1"/>
          <p:nvPr/>
        </p:nvSpPr>
        <p:spPr>
          <a:xfrm>
            <a:off x="1807029" y="2024744"/>
            <a:ext cx="7464257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cs-CZ" sz="2800" dirty="0"/>
              <a:t>Piš stručně, věcně a srozumitelně.</a:t>
            </a:r>
            <a:endParaRPr lang="cs-CZ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cs-CZ" sz="2800" dirty="0"/>
              <a:t>Uveď číslo faktury a dlužnou částku.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cs-CZ" sz="2800" dirty="0"/>
              <a:t>Připomeň datum splatnosti.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cs-CZ" sz="2800" dirty="0"/>
              <a:t>Stanov přiměřený termín úhrady.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cs-CZ" sz="2800" dirty="0"/>
              <a:t>Zachovej profesionální a zdvořilý tón.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494" y="0"/>
            <a:ext cx="12191695" cy="6858000"/>
          </a:xfrm>
          <a:prstGeom prst="rect">
            <a:avLst/>
          </a:prstGeom>
          <a:solidFill>
            <a:srgbClr val="EFF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206829" y="-1034143"/>
            <a:ext cx="11086011" cy="181588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2800" b="1" dirty="0">
                <a:solidFill>
                  <a:srgbClr val="1F3653"/>
                </a:solidFill>
                <a:latin typeface="Aptos"/>
              </a:rPr>
              <a:t> </a:t>
            </a:r>
            <a:endParaRPr lang="cs-CZ" sz="2800" b="1" dirty="0">
              <a:solidFill>
                <a:srgbClr val="1F3653"/>
              </a:solidFill>
              <a:latin typeface="Aptos"/>
            </a:endParaRPr>
          </a:p>
          <a:p>
            <a:endParaRPr lang="cs-CZ" sz="2800" b="1" dirty="0">
              <a:solidFill>
                <a:srgbClr val="1F3653"/>
              </a:solidFill>
              <a:latin typeface="Aptos"/>
            </a:endParaRPr>
          </a:p>
          <a:p>
            <a:endParaRPr lang="cs-CZ" sz="2800" b="1" dirty="0">
              <a:solidFill>
                <a:srgbClr val="1F3653"/>
              </a:solidFill>
              <a:latin typeface="Aptos"/>
            </a:endParaRPr>
          </a:p>
          <a:p>
            <a:r>
              <a:rPr lang="cs-CZ" sz="2800" b="1" dirty="0">
                <a:solidFill>
                  <a:srgbClr val="1F3653"/>
                </a:solidFill>
                <a:latin typeface="Aptos"/>
              </a:rPr>
              <a:t>   Zapamatuj si: </a:t>
            </a:r>
          </a:p>
        </p:txBody>
      </p:sp>
      <p:sp>
        <p:nvSpPr>
          <p:cNvPr id="4" name="Rectangle 3"/>
          <p:cNvSpPr/>
          <p:nvPr/>
        </p:nvSpPr>
        <p:spPr>
          <a:xfrm>
            <a:off x="535577" y="772596"/>
            <a:ext cx="960120" cy="109148"/>
          </a:xfrm>
          <a:prstGeom prst="rect">
            <a:avLst/>
          </a:prstGeom>
          <a:solidFill>
            <a:srgbClr val="29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4572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667480"/>
                </a:solidFill>
                <a:latin typeface="Aptos"/>
              </a:rPr>
              <a:t>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88126" y="1280160"/>
            <a:ext cx="5482046" cy="4297680"/>
          </a:xfrm>
          <a:prstGeom prst="roundRect">
            <a:avLst/>
          </a:prstGeom>
          <a:solidFill>
            <a:srgbClr val="FFFFFF"/>
          </a:solidFill>
          <a:ln>
            <a:solidFill>
              <a:srgbClr val="D3E5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/>
              <a:t>Před odesláním si ověř:</a:t>
            </a:r>
          </a:p>
          <a:p>
            <a:pPr lvl="0"/>
            <a:r>
              <a:rPr lang="cs-CZ"/>
              <a:t>Co objednávám?</a:t>
            </a:r>
          </a:p>
          <a:p>
            <a:pPr lvl="0"/>
            <a:r>
              <a:rPr lang="cs-CZ"/>
              <a:t>Kolik kusů objednávám?</a:t>
            </a:r>
          </a:p>
          <a:p>
            <a:pPr lvl="0"/>
            <a:r>
              <a:rPr lang="cs-CZ"/>
              <a:t>Jaká je cena?</a:t>
            </a:r>
          </a:p>
          <a:p>
            <a:pPr lvl="0"/>
            <a:r>
              <a:rPr lang="cs-CZ"/>
              <a:t>Kdy a kam má být zboží dodáno?</a:t>
            </a:r>
          </a:p>
          <a:p>
            <a:pPr lvl="0"/>
            <a:r>
              <a:rPr lang="cs-CZ"/>
              <a:t>Jak bude objednávka uhrazena?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0" y="1554480"/>
            <a:ext cx="4389120" cy="26776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cs-CZ" sz="2400"/>
              <a:t>Firma ABC, s. r. o., dosud neobdržela platbu za fakturu č. 2026/042 ve výši 6 200 Kč, která byla splatná 15. října 2026. Napište odběrateli první upomínku a vyzvěte ho k zaplacení.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9276AFC-CBD0-6A60-F174-C74A0F3ABF6F}"/>
              </a:ext>
            </a:extLst>
          </p:cNvPr>
          <p:cNvSpPr txBox="1"/>
          <p:nvPr/>
        </p:nvSpPr>
        <p:spPr>
          <a:xfrm>
            <a:off x="944881" y="1915887"/>
            <a:ext cx="844285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/>
              <a:t>Upomínka se týká nezaplacené pohledávky po </a:t>
            </a:r>
          </a:p>
          <a:p>
            <a:r>
              <a:rPr lang="cs-CZ" sz="2000" b="1" dirty="0"/>
              <a:t>splatnosti.</a:t>
            </a:r>
          </a:p>
          <a:p>
            <a:endParaRPr lang="cs-CZ" sz="2000" dirty="0"/>
          </a:p>
          <a:p>
            <a:r>
              <a:rPr lang="cs-CZ" sz="2000" dirty="0"/>
              <a:t>Rozlišuj:</a:t>
            </a:r>
          </a:p>
          <a:p>
            <a:pPr lvl="0"/>
            <a:r>
              <a:rPr lang="cs-CZ" sz="2000" b="1" dirty="0"/>
              <a:t>Urgence</a:t>
            </a:r>
            <a:r>
              <a:rPr lang="cs-CZ" sz="2000" dirty="0"/>
              <a:t> – upozorňuje například na </a:t>
            </a:r>
            <a:r>
              <a:rPr lang="cs-CZ" sz="2000" dirty="0" err="1"/>
              <a:t>nedo</a:t>
            </a:r>
            <a:r>
              <a:rPr lang="cs-CZ" sz="2000" dirty="0"/>
              <a:t>-</a:t>
            </a:r>
          </a:p>
          <a:p>
            <a:pPr lvl="0"/>
            <a:r>
              <a:rPr lang="cs-CZ" sz="2000" dirty="0"/>
              <a:t>dané </a:t>
            </a:r>
          </a:p>
          <a:p>
            <a:pPr lvl="0"/>
            <a:r>
              <a:rPr lang="cs-CZ" sz="2000" dirty="0"/>
              <a:t>zboží nebo nesplněnou objednávku.</a:t>
            </a:r>
          </a:p>
          <a:p>
            <a:pPr lvl="0"/>
            <a:r>
              <a:rPr lang="cs-CZ" sz="2000" b="1" dirty="0"/>
              <a:t>Upomínka</a:t>
            </a:r>
            <a:r>
              <a:rPr lang="cs-CZ" sz="2000" dirty="0"/>
              <a:t> – upozorňuje na nezaplacenou </a:t>
            </a:r>
          </a:p>
          <a:p>
            <a:pPr lvl="0"/>
            <a:r>
              <a:rPr lang="cs-CZ" sz="2000" dirty="0"/>
              <a:t>pohledávku.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334</Words>
  <Application>Microsoft Office PowerPoint</Application>
  <PresentationFormat>Širokoúhlá obrazovka</PresentationFormat>
  <Paragraphs>70</Paragraphs>
  <Slides>5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5</vt:i4>
      </vt:variant>
    </vt:vector>
  </HeadingPairs>
  <TitlesOfParts>
    <vt:vector size="9" baseType="lpstr">
      <vt:lpstr>Aptos</vt:lpstr>
      <vt:lpstr>Arial</vt:lpstr>
      <vt:lpstr>Calibri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Monika Bartovská</dc:creator>
  <cp:keywords/>
  <dc:description>generated using python-pptx</dc:description>
  <cp:lastModifiedBy>Monika Bartovská</cp:lastModifiedBy>
  <cp:revision>7</cp:revision>
  <dcterms:created xsi:type="dcterms:W3CDTF">2013-01-27T09:14:16Z</dcterms:created>
  <dcterms:modified xsi:type="dcterms:W3CDTF">2026-10-20T18:54:50Z</dcterms:modified>
  <cp:category/>
</cp:coreProperties>
</file>