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7" r:id="rId3"/>
    <p:sldId id="299" r:id="rId4"/>
    <p:sldId id="300" r:id="rId5"/>
    <p:sldId id="301" r:id="rId6"/>
    <p:sldId id="302" r:id="rId7"/>
    <p:sldId id="303" r:id="rId8"/>
    <p:sldId id="304" r:id="rId9"/>
    <p:sldId id="305" r:id="rId10"/>
    <p:sldId id="306" r:id="rId11"/>
    <p:sldId id="307" r:id="rId12"/>
    <p:sldId id="308" r:id="rId13"/>
    <p:sldId id="309" r:id="rId14"/>
    <p:sldId id="310" r:id="rId15"/>
    <p:sldId id="311" r:id="rId16"/>
    <p:sldId id="312" r:id="rId17"/>
    <p:sldId id="313" r:id="rId18"/>
    <p:sldId id="314" r:id="rId19"/>
    <p:sldId id="315" r:id="rId20"/>
    <p:sldId id="316" r:id="rId21"/>
    <p:sldId id="317" r:id="rId22"/>
    <p:sldId id="318" r:id="rId23"/>
    <p:sldId id="319" r:id="rId24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216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2166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7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95543" y="2319254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774700" y="2943225"/>
            <a:ext cx="9278797" cy="2092881"/>
          </a:xfrm>
        </p:spPr>
        <p:txBody>
          <a:bodyPr/>
          <a:lstStyle/>
          <a:p>
            <a:pPr algn="ctr"/>
            <a:r>
              <a:rPr lang="cs-CZ" sz="3600" spc="-64" dirty="0">
                <a:solidFill>
                  <a:srgbClr val="EB6E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Ekonomie životního </a:t>
            </a:r>
            <a:r>
              <a:rPr lang="cs-CZ" sz="3600" spc="-64" dirty="0" smtClean="0">
                <a:solidFill>
                  <a:srgbClr val="EB6E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prostředí</a:t>
            </a:r>
            <a:br>
              <a:rPr lang="cs-CZ" sz="3600" spc="-64" dirty="0" smtClean="0">
                <a:solidFill>
                  <a:srgbClr val="EB6E0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3600" spc="-64" dirty="0">
                <a:solidFill>
                  <a:srgbClr val="EB6E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3600" spc="-64" dirty="0">
                <a:solidFill>
                  <a:srgbClr val="EB6E0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3200" kern="1200" spc="-20" dirty="0">
                <a:latin typeface="+mn-lt"/>
                <a:ea typeface="+mn-ea"/>
              </a:rPr>
              <a:t>Pavlína Hejduková</a:t>
            </a:r>
            <a:br>
              <a:rPr lang="cs-CZ" sz="3200" kern="1200" spc="-20" dirty="0">
                <a:latin typeface="+mn-lt"/>
                <a:ea typeface="+mn-ea"/>
              </a:rPr>
            </a:br>
            <a:endParaRPr lang="cs-CZ" sz="3200" kern="1200" spc="-20" dirty="0">
              <a:latin typeface="+mn-lt"/>
              <a:ea typeface="+mn-ea"/>
            </a:endParaRPr>
          </a:p>
        </p:txBody>
      </p:sp>
    </p:spTree>
  </p:cSld>
  <p:clrMapOvr>
    <a:masterClrMapping/>
  </p:clrMapOvr>
  <p:transition>
    <p:push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35172" y="1094294"/>
            <a:ext cx="9223057" cy="521563"/>
          </a:xfrm>
        </p:spPr>
        <p:txBody>
          <a:bodyPr>
            <a:noAutofit/>
          </a:bodyPr>
          <a:lstStyle/>
          <a:p>
            <a:pPr algn="ctr"/>
            <a:r>
              <a:rPr lang="cs-CZ" sz="3600" dirty="0"/>
              <a:t>Program </a:t>
            </a:r>
            <a:r>
              <a:rPr lang="cs-CZ" sz="3600" dirty="0" smtClean="0"/>
              <a:t>tématu</a:t>
            </a:r>
            <a:endParaRPr lang="en-GB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35171" y="2375205"/>
            <a:ext cx="9341811" cy="3816286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e</a:t>
            </a:r>
            <a:r>
              <a:rPr lang="cs-CZ" dirty="0" smtClean="0"/>
              <a:t>konomická činnost a životní prostředí (vzácnost, problémy a příčiny problémů v kontextu životního prostředí)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smtClean="0"/>
              <a:t>ekonomie životního prostředí (environmentální ekonomie) a ekologické ekonomie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smtClean="0"/>
              <a:t>životního prostředí jako veřejný statek</a:t>
            </a:r>
            <a:r>
              <a:rPr lang="cs-CZ" dirty="0"/>
              <a:t> </a:t>
            </a:r>
            <a:r>
              <a:rPr lang="cs-CZ" dirty="0" smtClean="0"/>
              <a:t>a externalita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s</a:t>
            </a:r>
            <a:r>
              <a:rPr lang="cs-CZ" dirty="0" smtClean="0"/>
              <a:t>měry ekonomie životního prostředí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m</a:t>
            </a:r>
            <a:r>
              <a:rPr lang="cs-CZ" dirty="0" smtClean="0"/>
              <a:t>akroekonomické souvislosti ochrany životního prostředí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m</a:t>
            </a:r>
            <a:r>
              <a:rPr lang="cs-CZ" dirty="0" smtClean="0"/>
              <a:t>ikroekonomické souvislosti ochrany životního prostředí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smtClean="0"/>
              <a:t>environmentální veřejné služby a role veřejného sektoru při ochraně životního prostředí</a:t>
            </a:r>
          </a:p>
          <a:p>
            <a:endParaRPr lang="cs-CZ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749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35172" y="652966"/>
            <a:ext cx="9223057" cy="1162569"/>
          </a:xfrm>
        </p:spPr>
        <p:txBody>
          <a:bodyPr>
            <a:normAutofit/>
          </a:bodyPr>
          <a:lstStyle/>
          <a:p>
            <a:pPr algn="ctr"/>
            <a:r>
              <a:rPr lang="cs-CZ" sz="3600" dirty="0"/>
              <a:t>Ekonomická činnost a životní prostředí</a:t>
            </a:r>
            <a:endParaRPr lang="en-GB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cs-CZ" dirty="0" smtClean="0"/>
              <a:t>Jakákoliv lidská činnost se dotýká životního prostředí – životní prostředí poskytuje např. pitnou vodu, zdroje energie, biologické zdroje, životní prostor apod.</a:t>
            </a:r>
          </a:p>
          <a:p>
            <a:r>
              <a:rPr lang="cs-CZ" dirty="0" smtClean="0"/>
              <a:t>Postupem času dochází k větším zátěžím směrem k životnímu prostředí:</a:t>
            </a:r>
          </a:p>
          <a:p>
            <a:pPr marL="810148" lvl="1" indent="-409165">
              <a:buFont typeface="+mj-lt"/>
              <a:buAutoNum type="arabicPeriod"/>
            </a:pPr>
            <a:r>
              <a:rPr lang="cs-CZ" dirty="0"/>
              <a:t>etapa = starověk, středověk, novověk (až do průmyslové revoluce) – malé nároky na přírodní zdroje,</a:t>
            </a:r>
          </a:p>
          <a:p>
            <a:pPr marL="810148" lvl="1" indent="-409165">
              <a:buFont typeface="+mj-lt"/>
              <a:buAutoNum type="arabicPeriod"/>
            </a:pPr>
            <a:r>
              <a:rPr lang="cs-CZ" dirty="0"/>
              <a:t>etapa = začíná průmyslovou revolucí – znehodnocování životního prostředí regionálního charakteru,</a:t>
            </a:r>
          </a:p>
          <a:p>
            <a:pPr marL="810148" lvl="1" indent="-409165">
              <a:buFont typeface="+mj-lt"/>
              <a:buAutoNum type="arabicPeriod"/>
            </a:pPr>
            <a:r>
              <a:rPr lang="cs-CZ" dirty="0"/>
              <a:t>etapa = začíná vědecko-technickou revolucí – globální znehodnocování životního prostředí,</a:t>
            </a:r>
          </a:p>
          <a:p>
            <a:pPr marL="810148" lvl="1" indent="-409165">
              <a:buFont typeface="+mj-lt"/>
              <a:buAutoNum type="arabicPeriod"/>
            </a:pPr>
            <a:r>
              <a:rPr lang="cs-CZ" dirty="0"/>
              <a:t>etapa = současnost – reálná hrozba nevratných změn v oblasti životního prostředí.</a:t>
            </a:r>
          </a:p>
          <a:p>
            <a:pPr marL="810148" lvl="1" indent="-409165">
              <a:buFont typeface="+mj-lt"/>
              <a:buAutoNum type="arabicPeriod"/>
            </a:pPr>
            <a:endParaRPr lang="cs-CZ" dirty="0"/>
          </a:p>
          <a:p>
            <a:r>
              <a:rPr lang="cs-CZ" dirty="0"/>
              <a:t>Vliv růst počtu obyvatel a růst potřeb!</a:t>
            </a:r>
          </a:p>
          <a:p>
            <a:pPr marL="810148" lvl="1" indent="-409165">
              <a:buFont typeface="+mj-lt"/>
              <a:buAutoNum type="arabicPeriod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1794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35172" y="636621"/>
            <a:ext cx="9223057" cy="1162569"/>
          </a:xfrm>
        </p:spPr>
        <p:txBody>
          <a:bodyPr>
            <a:normAutofit/>
          </a:bodyPr>
          <a:lstStyle/>
          <a:p>
            <a:pPr algn="ctr"/>
            <a:r>
              <a:rPr lang="cs-CZ" sz="3600" dirty="0"/>
              <a:t>Vzácnost, problémy a příčiny vzniku problémů v kontextu životního prostředí</a:t>
            </a:r>
            <a:endParaRPr lang="en-GB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35172" y="1909360"/>
            <a:ext cx="9223057" cy="3816286"/>
          </a:xfrm>
        </p:spPr>
        <p:txBody>
          <a:bodyPr>
            <a:normAutofit/>
          </a:bodyPr>
          <a:lstStyle/>
          <a:p>
            <a:r>
              <a:rPr lang="cs-CZ" dirty="0" smtClean="0"/>
              <a:t>Ekonomický zákon = statky jsou vzácné, když neexistuje dostatek zdrojů k produkci všech výrobků a služeb, které lidé chtějí spotřebovávat.</a:t>
            </a:r>
          </a:p>
          <a:p>
            <a:r>
              <a:rPr lang="cs-CZ" dirty="0" smtClean="0"/>
              <a:t>Klasifikace problémů životního prostředí z hlediska možnosti řešení dle poradního výboru OSN: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dirty="0" smtClean="0"/>
              <a:t>Problémy lidských sídel – lokální: </a:t>
            </a:r>
            <a:r>
              <a:rPr lang="cs-CZ" dirty="0">
                <a:solidFill>
                  <a:srgbClr val="FF0000"/>
                </a:solidFill>
              </a:rPr>
              <a:t>ú</a:t>
            </a:r>
            <a:r>
              <a:rPr lang="cs-CZ" dirty="0" smtClean="0">
                <a:solidFill>
                  <a:srgbClr val="FF0000"/>
                </a:solidFill>
              </a:rPr>
              <a:t>zemí s vyšší koncentrací obyvatel, převaha umělého prostředí</a:t>
            </a:r>
            <a:endParaRPr lang="cs-CZ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dirty="0" smtClean="0"/>
              <a:t>Územní problémy</a:t>
            </a:r>
            <a:r>
              <a:rPr lang="cs-CZ" dirty="0"/>
              <a:t> – </a:t>
            </a:r>
            <a:r>
              <a:rPr lang="cs-CZ" dirty="0" smtClean="0"/>
              <a:t>regionální: </a:t>
            </a:r>
            <a:r>
              <a:rPr lang="cs-CZ" dirty="0" smtClean="0">
                <a:solidFill>
                  <a:srgbClr val="FF0000"/>
                </a:solidFill>
              </a:rPr>
              <a:t>větší území, například pobřežní vody</a:t>
            </a:r>
            <a:endParaRPr lang="cs-CZ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dirty="0" smtClean="0"/>
              <a:t>Globální problémy: </a:t>
            </a:r>
            <a:r>
              <a:rPr lang="cs-CZ" dirty="0" smtClean="0">
                <a:solidFill>
                  <a:srgbClr val="FF0000"/>
                </a:solidFill>
              </a:rPr>
              <a:t>globální oteplování, kyselé deště, znečištění vod, degradace půdy, masivní produkce odpadů</a:t>
            </a:r>
            <a:endParaRPr lang="cs-CZ" dirty="0" smtClean="0"/>
          </a:p>
          <a:p>
            <a:r>
              <a:rPr lang="cs-CZ" dirty="0" smtClean="0"/>
              <a:t>Hlavní příčiny problémů:</a:t>
            </a:r>
          </a:p>
          <a:p>
            <a:pPr lvl="1"/>
            <a:r>
              <a:rPr lang="cs-CZ" dirty="0" smtClean="0"/>
              <a:t>Růst světové populace, překotná urbanizace, prudký hospodářský růst, technologický změny, předimenzovaná spotřeba člověka.</a:t>
            </a:r>
          </a:p>
          <a:p>
            <a:pPr lvl="1"/>
            <a:endParaRPr lang="cs-CZ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5569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35172" y="563066"/>
            <a:ext cx="9223057" cy="1162569"/>
          </a:xfrm>
        </p:spPr>
        <p:txBody>
          <a:bodyPr>
            <a:normAutofit/>
          </a:bodyPr>
          <a:lstStyle/>
          <a:p>
            <a:r>
              <a:rPr lang="cs-CZ" sz="3600" dirty="0"/>
              <a:t>Vybrané milníky – ekonomie a životní prostředí</a:t>
            </a:r>
            <a:endParaRPr lang="en-GB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11920" y="1725634"/>
            <a:ext cx="5034780" cy="4485477"/>
          </a:xfrm>
        </p:spPr>
        <p:txBody>
          <a:bodyPr>
            <a:normAutofit fontScale="47500" lnSpcReduction="20000"/>
          </a:bodyPr>
          <a:lstStyle/>
          <a:p>
            <a:r>
              <a:rPr lang="cs-CZ" sz="3341" dirty="0"/>
              <a:t>1896 – Švédský vědec </a:t>
            </a:r>
            <a:r>
              <a:rPr lang="cs-CZ" sz="3341" dirty="0" err="1"/>
              <a:t>Svante</a:t>
            </a:r>
            <a:r>
              <a:rPr lang="cs-CZ" sz="3341" dirty="0"/>
              <a:t> </a:t>
            </a:r>
            <a:r>
              <a:rPr lang="cs-CZ" sz="3341" dirty="0" err="1"/>
              <a:t>Arrhenius</a:t>
            </a:r>
            <a:r>
              <a:rPr lang="cs-CZ" sz="3341" dirty="0"/>
              <a:t> předpovídá, že dvojnásobné množství CO</a:t>
            </a:r>
            <a:r>
              <a:rPr lang="cs-CZ" sz="3341" baseline="-25000" dirty="0"/>
              <a:t>2 </a:t>
            </a:r>
            <a:r>
              <a:rPr lang="cs-CZ" sz="3341" dirty="0"/>
              <a:t>v atmosféře zvýší teplotu zemského povrchu o 5 až 6 stupňů Celsia</a:t>
            </a:r>
          </a:p>
          <a:p>
            <a:r>
              <a:rPr lang="cs-CZ" sz="3341" dirty="0"/>
              <a:t>1920 – Britský ekonom Arthur </a:t>
            </a:r>
            <a:r>
              <a:rPr lang="cs-CZ" sz="3341" dirty="0" err="1"/>
              <a:t>Pigou</a:t>
            </a:r>
            <a:r>
              <a:rPr lang="cs-CZ" sz="3341" dirty="0"/>
              <a:t> navrhuje zavést daně za znečišťování životního prostředí</a:t>
            </a:r>
          </a:p>
          <a:p>
            <a:r>
              <a:rPr lang="cs-CZ" sz="3341" dirty="0" smtClean="0"/>
              <a:t>1982 </a:t>
            </a:r>
            <a:r>
              <a:rPr lang="cs-CZ" sz="3341" dirty="0"/>
              <a:t>– Americký ekonom William </a:t>
            </a:r>
            <a:r>
              <a:rPr lang="cs-CZ" sz="3341" dirty="0" err="1"/>
              <a:t>Nordhaus</a:t>
            </a:r>
            <a:r>
              <a:rPr lang="cs-CZ" sz="3341" dirty="0"/>
              <a:t> vydal studii „Jak naléhavě bychom měli uchopit globální společnost?“</a:t>
            </a:r>
          </a:p>
          <a:p>
            <a:r>
              <a:rPr lang="cs-CZ" sz="3341" dirty="0"/>
              <a:t>1997 – Dochází k ratifikaci Kjótského protokolu</a:t>
            </a:r>
          </a:p>
          <a:p>
            <a:r>
              <a:rPr lang="cs-CZ" sz="3341" b="1" dirty="0" smtClean="0">
                <a:solidFill>
                  <a:srgbClr val="FF0000"/>
                </a:solidFill>
              </a:rPr>
              <a:t>2006</a:t>
            </a:r>
            <a:r>
              <a:rPr lang="cs-CZ" sz="3341" b="1" dirty="0">
                <a:solidFill>
                  <a:srgbClr val="FF0000"/>
                </a:solidFill>
              </a:rPr>
              <a:t>/ 2009 – Britský ekonom Nicholas Stern – radikální změna chování vedoucí ke snížení skleníkových plynů. Otázkou již není, zda si můžeme dovolit snižovat emise, ale spíše zda si můžeme dovolit je nesnižovat</a:t>
            </a:r>
          </a:p>
          <a:p>
            <a:r>
              <a:rPr lang="cs-CZ" sz="3341" dirty="0"/>
              <a:t>2007 – </a:t>
            </a:r>
            <a:r>
              <a:rPr lang="cs-CZ" sz="3341" dirty="0" err="1"/>
              <a:t>Nordhaus</a:t>
            </a:r>
            <a:r>
              <a:rPr lang="cs-CZ" sz="3341" dirty="0"/>
              <a:t> prohlásil, že tajemství úspěchu v oblasti negativních klimatických změn spatřuje v „univerzálních, předvídatelných a nudných ideách“ jako v harmonizované dani z CO</a:t>
            </a:r>
            <a:r>
              <a:rPr lang="cs-CZ" sz="3341" baseline="-25000" dirty="0"/>
              <a:t>2</a:t>
            </a:r>
          </a:p>
          <a:p>
            <a:r>
              <a:rPr lang="cs-CZ" sz="3341" dirty="0"/>
              <a:t>2011 – Kanada odstupuje od Kjótského protokolu</a:t>
            </a:r>
          </a:p>
          <a:p>
            <a:endParaRPr lang="cs-CZ" dirty="0"/>
          </a:p>
          <a:p>
            <a:pPr algn="r"/>
            <a:endParaRPr lang="cs-CZ" sz="2307" dirty="0"/>
          </a:p>
          <a:p>
            <a:pPr algn="r"/>
            <a:endParaRPr lang="cs-CZ" sz="2307" dirty="0"/>
          </a:p>
          <a:p>
            <a:pPr algn="ctr"/>
            <a:r>
              <a:rPr lang="cs-CZ" sz="3400" dirty="0"/>
              <a:t>Zdroj: Kolektiv autorů. (2014). Kniha ekonomie. Praha: </a:t>
            </a:r>
            <a:r>
              <a:rPr lang="cs-CZ" sz="3400" dirty="0" err="1"/>
              <a:t>Euromedia</a:t>
            </a:r>
            <a:r>
              <a:rPr lang="cs-CZ" sz="3400" dirty="0"/>
              <a:t> Group. </a:t>
            </a:r>
            <a:endParaRPr lang="en-GB" sz="34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2505" y="1635734"/>
            <a:ext cx="4373996" cy="4575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11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35173" y="774064"/>
            <a:ext cx="3751660" cy="1162569"/>
          </a:xfrm>
        </p:spPr>
        <p:txBody>
          <a:bodyPr>
            <a:normAutofit/>
          </a:bodyPr>
          <a:lstStyle/>
          <a:p>
            <a:pPr algn="ctr"/>
            <a:r>
              <a:rPr lang="cs-CZ" sz="3600" dirty="0"/>
              <a:t>DICE</a:t>
            </a:r>
            <a:endParaRPr lang="en-GB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5946" y="1647825"/>
            <a:ext cx="4110885" cy="4543666"/>
          </a:xfrm>
        </p:spPr>
        <p:txBody>
          <a:bodyPr>
            <a:normAutofit fontScale="25000" lnSpcReduction="20000"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cs-CZ" sz="6400" dirty="0"/>
              <a:t>počítačový program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cs-CZ" sz="6400" dirty="0"/>
              <a:t>vyvinul William </a:t>
            </a:r>
            <a:r>
              <a:rPr lang="cs-CZ" sz="6400" dirty="0" err="1"/>
              <a:t>Nordhaus</a:t>
            </a:r>
            <a:endParaRPr lang="cs-CZ" sz="6400" dirty="0"/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cs-CZ" sz="6400" dirty="0"/>
              <a:t>vzájemná interakce elementů 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cs-CZ" sz="6400" dirty="0"/>
              <a:t>způsobujících klimatické změny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cs-CZ" sz="6400" dirty="0"/>
              <a:t>zobrazeny ekologické a finanční náklady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cs-CZ" sz="6400" dirty="0"/>
              <a:t>finanční modelování – vlády mohou propočítávat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cs-CZ" sz="6400" dirty="0"/>
              <a:t>současnou spotřebu, zdroje a potřebu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cs-CZ" sz="6400" dirty="0"/>
              <a:t>zohlednění nákladů a užitků pro ně i 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cs-CZ" sz="6400" dirty="0"/>
              <a:t>pro celou planetu Zemi</a:t>
            </a:r>
          </a:p>
          <a:p>
            <a:endParaRPr lang="cs-CZ" sz="5728" dirty="0"/>
          </a:p>
          <a:p>
            <a:r>
              <a:rPr lang="cs-CZ" sz="10182" b="1" dirty="0">
                <a:solidFill>
                  <a:srgbClr val="FF0000"/>
                </a:solidFill>
              </a:rPr>
              <a:t>Problém globálního rozměru!</a:t>
            </a:r>
          </a:p>
          <a:p>
            <a:endParaRPr lang="cs-CZ" sz="2546" dirty="0"/>
          </a:p>
          <a:p>
            <a:endParaRPr lang="cs-CZ" sz="2546" dirty="0"/>
          </a:p>
          <a:p>
            <a:endParaRPr lang="cs-CZ" sz="2546" dirty="0"/>
          </a:p>
          <a:p>
            <a:pPr algn="ctr"/>
            <a:r>
              <a:rPr lang="cs-CZ" sz="6400" dirty="0"/>
              <a:t>Zdroj: Kolektiv autorů. (2014). Kniha ekonomie. Praha: </a:t>
            </a:r>
            <a:r>
              <a:rPr lang="cs-CZ" sz="6400" dirty="0" err="1"/>
              <a:t>Euromedia</a:t>
            </a:r>
            <a:r>
              <a:rPr lang="cs-CZ" sz="6400" dirty="0"/>
              <a:t> Group.</a:t>
            </a:r>
            <a:endParaRPr lang="en-GB" sz="64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6832" y="776174"/>
            <a:ext cx="6206569" cy="4661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751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35172" y="685656"/>
            <a:ext cx="9223057" cy="1162569"/>
          </a:xfrm>
        </p:spPr>
        <p:txBody>
          <a:bodyPr>
            <a:normAutofit/>
          </a:bodyPr>
          <a:lstStyle/>
          <a:p>
            <a:r>
              <a:rPr lang="cs-CZ" sz="3182" spc="-64" dirty="0">
                <a:solidFill>
                  <a:srgbClr val="EB6E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Ekonomie životního prostředí (environmentální ekonomie)</a:t>
            </a:r>
            <a:endParaRPr lang="en-GB" sz="3182" spc="-64" dirty="0">
              <a:solidFill>
                <a:srgbClr val="EB6E0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35172" y="1848225"/>
            <a:ext cx="9223057" cy="3816286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smtClean="0"/>
              <a:t>ekonomie zabývající se stavem a kvalitou životního prostředí</a:t>
            </a:r>
          </a:p>
          <a:p>
            <a:r>
              <a:rPr lang="cs-CZ" dirty="0" smtClean="0">
                <a:solidFill>
                  <a:srgbClr val="FF0000"/>
                </a:solidFill>
              </a:rPr>
              <a:t>Vychází z neoklasické ekonomie – vliv vzácnosti na cenu výrobních faktorů (práce, půda, kapitál) a statků.</a:t>
            </a:r>
          </a:p>
          <a:p>
            <a:r>
              <a:rPr lang="cs-CZ" dirty="0" smtClean="0">
                <a:solidFill>
                  <a:srgbClr val="FF0000"/>
                </a:solidFill>
              </a:rPr>
              <a:t>V širším pojetí se též zaměřuje na přínosy a náklady politik ochrany životního prostředí (znečištění složek ŽP, cirkulární ekonomika, odpadové hospodářství, globální klimatické změny atd.)</a:t>
            </a:r>
            <a:endParaRPr lang="cs-CZ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smtClean="0"/>
              <a:t>interdisciplinární charakter</a:t>
            </a:r>
          </a:p>
          <a:p>
            <a:r>
              <a:rPr lang="cs-CZ" dirty="0" smtClean="0">
                <a:solidFill>
                  <a:srgbClr val="FF0000"/>
                </a:solidFill>
              </a:rPr>
              <a:t>Životní prostředí a jeho vliv na hlavní ekonomické problémy a naopak.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 smtClean="0"/>
              <a:t>antropocentrické pojetí</a:t>
            </a:r>
          </a:p>
          <a:p>
            <a:r>
              <a:rPr lang="cs-CZ" dirty="0" smtClean="0">
                <a:solidFill>
                  <a:srgbClr val="FF0000"/>
                </a:solidFill>
              </a:rPr>
              <a:t>Interakce lidská společnost – životní prostředí.</a:t>
            </a:r>
          </a:p>
          <a:p>
            <a:r>
              <a:rPr lang="cs-CZ" dirty="0" smtClean="0">
                <a:solidFill>
                  <a:srgbClr val="FF0000"/>
                </a:solidFill>
              </a:rPr>
              <a:t>Na rozdíl od ostatních organismů člověk vědomě využívá přírodních zákonů ve svůj prospěch.</a:t>
            </a:r>
          </a:p>
          <a:p>
            <a:endParaRPr lang="cs-CZ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7288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35172" y="563066"/>
            <a:ext cx="9223057" cy="1162569"/>
          </a:xfrm>
        </p:spPr>
        <p:txBody>
          <a:bodyPr>
            <a:normAutofit/>
          </a:bodyPr>
          <a:lstStyle/>
          <a:p>
            <a:pPr algn="ctr"/>
            <a:r>
              <a:rPr lang="cs-CZ" sz="3600" dirty="0"/>
              <a:t>Ekologická ekonomie</a:t>
            </a:r>
            <a:endParaRPr lang="en-GB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79432" y="2105025"/>
            <a:ext cx="9278797" cy="1854200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 smtClean="0"/>
              <a:t>důraz na vzájemnou provázanost ekonomických aktivit na přírodě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 smtClean="0"/>
              <a:t>princip, že přírodní ekosystémy podporují ekonomické systémy; dopady ekonomiky na přírodu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 smtClean="0"/>
              <a:t>vychází z klasické ekonomie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/>
              <a:t>p</a:t>
            </a:r>
            <a:r>
              <a:rPr lang="cs-CZ" sz="2400" dirty="0" smtClean="0"/>
              <a:t>ředpoklad silné udržitelnosti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400" dirty="0" smtClean="0"/>
          </a:p>
          <a:p>
            <a:r>
              <a:rPr lang="cs-CZ" sz="2400" dirty="0" smtClean="0">
                <a:solidFill>
                  <a:srgbClr val="FF0000"/>
                </a:solidFill>
              </a:rPr>
              <a:t>Celkové dopady procesů ekonomické reprodukce na životní </a:t>
            </a:r>
            <a:r>
              <a:rPr lang="cs-CZ" sz="2400" dirty="0" err="1" smtClean="0">
                <a:solidFill>
                  <a:srgbClr val="FF0000"/>
                </a:solidFill>
              </a:rPr>
              <a:t>protředí</a:t>
            </a:r>
            <a:r>
              <a:rPr lang="cs-CZ" sz="2400" dirty="0" smtClean="0">
                <a:solidFill>
                  <a:srgbClr val="FF0000"/>
                </a:solidFill>
              </a:rPr>
              <a:t>.</a:t>
            </a:r>
          </a:p>
          <a:p>
            <a:r>
              <a:rPr lang="cs-CZ" sz="2400" dirty="0" smtClean="0">
                <a:solidFill>
                  <a:srgbClr val="FF0000"/>
                </a:solidFill>
              </a:rPr>
              <a:t>Ekonomika jako subsystém zemského ekosystému.</a:t>
            </a:r>
          </a:p>
          <a:p>
            <a:r>
              <a:rPr lang="cs-CZ" sz="2400" dirty="0" smtClean="0">
                <a:solidFill>
                  <a:srgbClr val="FF0000"/>
                </a:solidFill>
              </a:rPr>
              <a:t>Nutnost zachovat přírodní kapitál.</a:t>
            </a:r>
          </a:p>
          <a:p>
            <a:r>
              <a:rPr lang="cs-CZ" sz="2400" dirty="0" smtClean="0">
                <a:solidFill>
                  <a:srgbClr val="FF0000"/>
                </a:solidFill>
              </a:rPr>
              <a:t>Není možné substituovat přírodní kapitál za lidmi vytvoření kapitál (technologie, lidská práce).</a:t>
            </a:r>
            <a:endParaRPr lang="en-GB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7188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35172" y="563066"/>
            <a:ext cx="9223057" cy="1162569"/>
          </a:xfrm>
        </p:spPr>
        <p:txBody>
          <a:bodyPr>
            <a:normAutofit/>
          </a:bodyPr>
          <a:lstStyle/>
          <a:p>
            <a:pPr algn="ctr"/>
            <a:r>
              <a:rPr lang="cs-CZ" sz="3600" dirty="0"/>
              <a:t>Životní prostředí jako veřejný statek</a:t>
            </a:r>
            <a:endParaRPr lang="en-GB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35172" y="1966569"/>
            <a:ext cx="9223057" cy="3816286"/>
          </a:xfrm>
        </p:spPr>
        <p:txBody>
          <a:bodyPr>
            <a:normAutofit/>
          </a:bodyPr>
          <a:lstStyle/>
          <a:p>
            <a:r>
              <a:rPr lang="cs-CZ" dirty="0" smtClean="0"/>
              <a:t>Environmentální statky se postupem času staly v důsledku enormní spotřeby omezenými, nedostatkovými.</a:t>
            </a:r>
          </a:p>
          <a:p>
            <a:r>
              <a:rPr lang="cs-CZ" dirty="0" smtClean="0"/>
              <a:t>Environmentálním statkům Farský, Ritschelová a Vomáčková (2001, s. 8)</a:t>
            </a:r>
            <a:r>
              <a:rPr lang="cs-CZ" baseline="30000" dirty="0" smtClean="0"/>
              <a:t>+</a:t>
            </a:r>
            <a:r>
              <a:rPr lang="cs-CZ" dirty="0" smtClean="0"/>
              <a:t> přiřazují tyto charakteristiky:</a:t>
            </a:r>
          </a:p>
          <a:p>
            <a:pPr lvl="1"/>
            <a:r>
              <a:rPr lang="cs-CZ" dirty="0" smtClean="0"/>
              <a:t>„Jednotlivci nejsou schopni docenit užitek, často tuto hodnotu nelze přesně určit.</a:t>
            </a:r>
          </a:p>
          <a:p>
            <a:pPr lvl="1"/>
            <a:r>
              <a:rPr lang="cs-CZ" dirty="0" smtClean="0"/>
              <a:t>Existují externality.</a:t>
            </a:r>
          </a:p>
          <a:p>
            <a:pPr lvl="1"/>
            <a:r>
              <a:rPr lang="cs-CZ" dirty="0" smtClean="0"/>
              <a:t>Není zde konkurence na straně poptávky, substituce mezi statky také není možná.</a:t>
            </a:r>
          </a:p>
          <a:p>
            <a:pPr lvl="1"/>
            <a:r>
              <a:rPr lang="cs-CZ" dirty="0" smtClean="0"/>
              <a:t>Informovanost veřejnosti je problematická.</a:t>
            </a:r>
          </a:p>
          <a:p>
            <a:pPr lvl="1"/>
            <a:r>
              <a:rPr lang="cs-CZ" dirty="0" smtClean="0"/>
              <a:t>Trh je nedokonalý, deformovaný.“</a:t>
            </a:r>
          </a:p>
          <a:p>
            <a:r>
              <a:rPr lang="cs-CZ" dirty="0" smtClean="0"/>
              <a:t>Vyžadovány zásahy státu – politika životního prostředí.</a:t>
            </a:r>
          </a:p>
          <a:p>
            <a:endParaRPr lang="cs-CZ" dirty="0"/>
          </a:p>
          <a:p>
            <a:r>
              <a:rPr lang="cs-CZ" sz="1750" baseline="30000" dirty="0"/>
              <a:t>+ Farský, M., Ritschelová, I. a Vomáčková, H. (2001). Životní prostředí z pohledu účetnictví. Ústí nad Labem: Univerzita Jana Evangelisty Purkyně.</a:t>
            </a:r>
          </a:p>
          <a:p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80735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35172" y="774064"/>
            <a:ext cx="9223057" cy="872991"/>
          </a:xfrm>
        </p:spPr>
        <p:txBody>
          <a:bodyPr>
            <a:noAutofit/>
          </a:bodyPr>
          <a:lstStyle/>
          <a:p>
            <a:pPr algn="ctr"/>
            <a:r>
              <a:rPr lang="cs-CZ" sz="3600" dirty="0"/>
              <a:t>Environmentální statky jako čisté veřejné statky?</a:t>
            </a:r>
            <a:endParaRPr lang="en-GB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81246" y="2105025"/>
            <a:ext cx="9278797" cy="221599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/>
              <a:t>v</a:t>
            </a:r>
            <a:r>
              <a:rPr lang="cs-CZ" sz="2400" dirty="0" smtClean="0"/>
              <a:t>elmi diskutabilní téma</a:t>
            </a:r>
            <a:endParaRPr lang="cs-CZ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/>
              <a:t>n</a:t>
            </a:r>
            <a:r>
              <a:rPr lang="cs-CZ" sz="2400" dirty="0" smtClean="0"/>
              <a:t>evylučitelnost a nedělitelnost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/>
              <a:t>n</a:t>
            </a:r>
            <a:r>
              <a:rPr lang="cs-CZ" sz="2400" dirty="0" smtClean="0"/>
              <a:t>erivalitnost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/>
              <a:t>s</a:t>
            </a:r>
            <a:r>
              <a:rPr lang="cs-CZ" sz="2400" dirty="0" smtClean="0"/>
              <a:t>elektování cenovým mechanizmem?</a:t>
            </a:r>
            <a:endParaRPr lang="cs-CZ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/>
              <a:t>t</a:t>
            </a:r>
            <a:r>
              <a:rPr lang="cs-CZ" sz="2400" dirty="0" smtClean="0"/>
              <a:t>ržní statky (soukromé) – cena jako indikátor vzácnosti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0404230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6145" y="428625"/>
            <a:ext cx="9223057" cy="1162569"/>
          </a:xfrm>
        </p:spPr>
        <p:txBody>
          <a:bodyPr>
            <a:normAutofit/>
          </a:bodyPr>
          <a:lstStyle/>
          <a:p>
            <a:r>
              <a:rPr lang="cs-CZ" sz="3182" spc="-64" dirty="0">
                <a:solidFill>
                  <a:srgbClr val="EB6E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Životní prostředí jako externalita</a:t>
            </a:r>
            <a:endParaRPr lang="en-GB" sz="3182" spc="-64" dirty="0">
              <a:solidFill>
                <a:srgbClr val="EB6E0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7301" y="2069865"/>
            <a:ext cx="9278797" cy="1661993"/>
          </a:xfrm>
        </p:spPr>
        <p:txBody>
          <a:bodyPr/>
          <a:lstStyle/>
          <a:p>
            <a:r>
              <a:rPr lang="cs-CZ" dirty="0" smtClean="0"/>
              <a:t>Ekonomický přístup k problematice životního prostředí se opírá o teorii externalit.</a:t>
            </a:r>
          </a:p>
          <a:p>
            <a:r>
              <a:rPr lang="cs-CZ" dirty="0" smtClean="0"/>
              <a:t>K externalitám dochází tehdy, kdy výroba či spotřeba jedněch subjektů způsobuje nedobrovolné náklady nebo přínosy subjektům jiným.</a:t>
            </a:r>
          </a:p>
          <a:p>
            <a:r>
              <a:rPr lang="cs-CZ" dirty="0" smtClean="0"/>
              <a:t>Náklady či přínosy jsou převáděny na jiné subjekty, aniž ti, kteří náklady způsobují, nebo ti, kteří přínosy získávají, za ně platí.</a:t>
            </a:r>
          </a:p>
          <a:p>
            <a:r>
              <a:rPr lang="cs-CZ" dirty="0" smtClean="0"/>
              <a:t>V oblasti životního prostředí převažují negativní externality.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6563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35172" y="904829"/>
            <a:ext cx="9223057" cy="727373"/>
          </a:xfrm>
        </p:spPr>
        <p:txBody>
          <a:bodyPr>
            <a:normAutofit/>
          </a:bodyPr>
          <a:lstStyle/>
          <a:p>
            <a:pPr algn="ctr"/>
            <a:r>
              <a:rPr lang="cs-CZ" sz="3600" dirty="0"/>
              <a:t>Jak na negativní externality?</a:t>
            </a:r>
            <a:endParaRPr lang="en-GB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35172" y="2375206"/>
            <a:ext cx="8875965" cy="830997"/>
          </a:xfrm>
        </p:spPr>
        <p:txBody>
          <a:bodyPr/>
          <a:lstStyle/>
          <a:p>
            <a:r>
              <a:rPr lang="cs-CZ" dirty="0" smtClean="0">
                <a:solidFill>
                  <a:srgbClr val="FF0000"/>
                </a:solidFill>
              </a:rPr>
              <a:t>Produkce by měla být omezována legislativními nástroji a prostřednictvím kombinace veřejných výdajů a internalizace vytvářených externalit do nákladů jejich původce (princip znečišťovatel platí).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6377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62634" y="403885"/>
            <a:ext cx="9223057" cy="1162569"/>
          </a:xfrm>
        </p:spPr>
        <p:txBody>
          <a:bodyPr>
            <a:normAutofit/>
          </a:bodyPr>
          <a:lstStyle/>
          <a:p>
            <a:pPr algn="ctr"/>
            <a:r>
              <a:rPr lang="cs-CZ" sz="3600" dirty="0"/>
              <a:t>Internalizace externalit</a:t>
            </a:r>
            <a:endParaRPr lang="en-GB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62634" y="2420570"/>
            <a:ext cx="7380961" cy="2350900"/>
          </a:xfrm>
        </p:spPr>
        <p:txBody>
          <a:bodyPr/>
          <a:lstStyle/>
          <a:p>
            <a:r>
              <a:rPr lang="cs-CZ" dirty="0" smtClean="0"/>
              <a:t>odpovědnost: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195" dirty="0"/>
              <a:t>distribuční funkce (kompenzace škod)</a:t>
            </a:r>
            <a:endParaRPr lang="en-GB" sz="2195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2195" dirty="0"/>
              <a:t>alokační funkce (omezení aktivit spojených se znečišťováním životního prostředí)</a:t>
            </a:r>
          </a:p>
          <a:p>
            <a:r>
              <a:rPr lang="cs-CZ" sz="2546" dirty="0"/>
              <a:t>zahrnutí soukromých a společenských nákladů do rozhodování původců</a:t>
            </a:r>
          </a:p>
          <a:p>
            <a:endParaRPr lang="en-GB" dirty="0"/>
          </a:p>
        </p:txBody>
      </p:sp>
      <p:pic>
        <p:nvPicPr>
          <p:cNvPr id="4" name="obrázek 15"/>
          <p:cNvPicPr/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671339" y="4829236"/>
            <a:ext cx="4294152" cy="136225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Obdélník 5"/>
          <p:cNvSpPr/>
          <p:nvPr/>
        </p:nvSpPr>
        <p:spPr>
          <a:xfrm>
            <a:off x="735172" y="5448378"/>
            <a:ext cx="4168096" cy="6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114" dirty="0"/>
              <a:t>Zdroj: vlastní zpracování na základě Jílková, J. (1999). Studie o možnostech internalizace škod na životním prostředí. Praha: Centrum pro otázky životního prostředí Univerzity Karlovy.</a:t>
            </a:r>
            <a:endParaRPr lang="en-GB" sz="1114" dirty="0"/>
          </a:p>
        </p:txBody>
      </p:sp>
    </p:spTree>
    <p:extLst>
      <p:ext uri="{BB962C8B-B14F-4D97-AF65-F5344CB8AC3E}">
        <p14:creationId xmlns:p14="http://schemas.microsoft.com/office/powerpoint/2010/main" val="1335172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35172" y="563066"/>
            <a:ext cx="9223057" cy="1162569"/>
          </a:xfrm>
        </p:spPr>
        <p:txBody>
          <a:bodyPr>
            <a:normAutofit/>
          </a:bodyPr>
          <a:lstStyle/>
          <a:p>
            <a:pPr algn="ctr"/>
            <a:r>
              <a:rPr lang="cs-CZ" sz="3600" dirty="0"/>
              <a:t>Náklady na zamezení a náklady na vyhnutí se</a:t>
            </a:r>
            <a:endParaRPr lang="en-GB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62634" y="2420571"/>
            <a:ext cx="7380961" cy="1938992"/>
          </a:xfrm>
        </p:spPr>
        <p:txBody>
          <a:bodyPr/>
          <a:lstStyle/>
          <a:p>
            <a:r>
              <a:rPr lang="cs-CZ" dirty="0" smtClean="0"/>
              <a:t>Náklady na zamezení = na likvidaci či snížení určitého faktoru životního prostředí</a:t>
            </a:r>
          </a:p>
          <a:p>
            <a:r>
              <a:rPr lang="cs-CZ" dirty="0" smtClean="0">
                <a:solidFill>
                  <a:srgbClr val="FF0000"/>
                </a:solidFill>
              </a:rPr>
              <a:t>Stavba čističky v podniku z důvodu snížení vypouštěných škodlivých látek do řeky.</a:t>
            </a:r>
            <a:endParaRPr lang="cs-CZ" dirty="0" smtClean="0"/>
          </a:p>
          <a:p>
            <a:r>
              <a:rPr lang="cs-CZ" dirty="0" smtClean="0"/>
              <a:t>Náklady na vyhnutí se = na ochranu daného prvku před účinky tohoto faktoru (součást ekonomických škod ze znehodnocení životního prostředí)</a:t>
            </a:r>
          </a:p>
          <a:p>
            <a:r>
              <a:rPr lang="cs-CZ" dirty="0" smtClean="0">
                <a:solidFill>
                  <a:srgbClr val="FF0000"/>
                </a:solidFill>
              </a:rPr>
              <a:t>Program na prevenci – choroby ze znečištěné vody.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875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2300" y="428625"/>
            <a:ext cx="9223057" cy="1162569"/>
          </a:xfrm>
        </p:spPr>
        <p:txBody>
          <a:bodyPr>
            <a:normAutofit/>
          </a:bodyPr>
          <a:lstStyle/>
          <a:p>
            <a:pPr algn="ctr"/>
            <a:r>
              <a:rPr lang="cs-CZ" sz="3600" dirty="0"/>
              <a:t>Směry ekonomie životního prostředí</a:t>
            </a:r>
            <a:endParaRPr lang="en-GB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35172" y="1725634"/>
            <a:ext cx="9223057" cy="4442436"/>
          </a:xfrm>
        </p:spPr>
        <p:txBody>
          <a:bodyPr>
            <a:noAutofit/>
          </a:bodyPr>
          <a:lstStyle/>
          <a:p>
            <a:r>
              <a:rPr lang="cs-CZ" sz="1909" dirty="0"/>
              <a:t>3 nejvýznamnější ekonomické myšlenkové směry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1909" dirty="0"/>
              <a:t>neoklasická environmentální ekonomie</a:t>
            </a:r>
          </a:p>
          <a:p>
            <a:pPr marL="400982" lvl="1"/>
            <a:r>
              <a:rPr lang="cs-CZ" sz="1909" dirty="0">
                <a:solidFill>
                  <a:srgbClr val="FF0000"/>
                </a:solidFill>
              </a:rPr>
              <a:t>Hlavní přínos: určení optimální míry znečištění životního prostředí.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1909" dirty="0"/>
              <a:t>tržní přístupy k ochraně životního prostředí</a:t>
            </a:r>
          </a:p>
          <a:p>
            <a:pPr marL="400982" lvl="1"/>
            <a:r>
              <a:rPr lang="cs-CZ" sz="1909" dirty="0">
                <a:solidFill>
                  <a:srgbClr val="FF0000"/>
                </a:solidFill>
              </a:rPr>
              <a:t>Tradice rakouské školy a školy veřejné volby. Trh chrání životní prostředí ve většině případů lépe než vládní regulace. Spoléhat na svobodné jednání jednotlivců a vytvoření podmínek pro fungování trhů.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sz="1909" dirty="0"/>
              <a:t>ekologická institucionální ekonomie</a:t>
            </a:r>
          </a:p>
          <a:p>
            <a:pPr marL="400982" lvl="1"/>
            <a:r>
              <a:rPr lang="cs-CZ" sz="1909" dirty="0">
                <a:solidFill>
                  <a:srgbClr val="FF0000"/>
                </a:solidFill>
              </a:rPr>
              <a:t>Věnovat více pozornosti podstatě existujících smluv. Hledání nových způsobů, jak se vypořádat s problémem černého pasažéra.</a:t>
            </a:r>
          </a:p>
          <a:p>
            <a:r>
              <a:rPr lang="cs-CZ" sz="1591" dirty="0">
                <a:solidFill>
                  <a:srgbClr val="FF0000"/>
                </a:solidFill>
              </a:rPr>
              <a:t>Podniky (znečišťovatelé) jsou řízeny představenstvem, na jehož jednání dohlíží vlastníci podniku. Představenstvo řídí manažery, kteří ovlivňují chod podniku a produkci též negativních externalit. Regulátor (principál) je v ČR např. MŽP, ČIŽP. Tyto instituce se střetávají s problémem principál-agent (podnik může ovlivnit legislativní proces lobbováním, korupčním jednáním a regulátor nemusí znát přesnou pozici vedení podniku). Kdo však je zasažen znečištěním, je obyvatelstvo. Občané se nicméně nepřímo účastní legislativní tvorby volením svých zástupců a dávají dobrovolně své „peněžní hlasy“ podnikům.</a:t>
            </a:r>
          </a:p>
        </p:txBody>
      </p:sp>
    </p:spTree>
    <p:extLst>
      <p:ext uri="{BB962C8B-B14F-4D97-AF65-F5344CB8AC3E}">
        <p14:creationId xmlns:p14="http://schemas.microsoft.com/office/powerpoint/2010/main" val="2231162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9525" y="774064"/>
            <a:ext cx="10526858" cy="1162569"/>
          </a:xfrm>
        </p:spPr>
        <p:txBody>
          <a:bodyPr>
            <a:normAutofit/>
          </a:bodyPr>
          <a:lstStyle/>
          <a:p>
            <a:pPr algn="ctr"/>
            <a:r>
              <a:rPr lang="cs-CZ" sz="3600" dirty="0"/>
              <a:t>Myšlenkové směry relevantní s ochranou životního prostředí</a:t>
            </a:r>
            <a:endParaRPr lang="en-GB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357693" y="6087413"/>
            <a:ext cx="5990521" cy="300224"/>
          </a:xfrm>
        </p:spPr>
        <p:txBody>
          <a:bodyPr>
            <a:normAutofit fontScale="62500" lnSpcReduction="20000"/>
          </a:bodyPr>
          <a:lstStyle/>
          <a:p>
            <a:r>
              <a:rPr lang="cs-CZ" dirty="0" smtClean="0"/>
              <a:t>Zdroj: Jílková</a:t>
            </a:r>
            <a:r>
              <a:rPr lang="cs-CZ" dirty="0"/>
              <a:t>, J., &amp; Slavíková, L. (2009). Ekonomie životního prostředí na rozcestí. </a:t>
            </a:r>
            <a:r>
              <a:rPr lang="cs-CZ" i="1" dirty="0"/>
              <a:t>Politická ekonomie</a:t>
            </a:r>
            <a:r>
              <a:rPr lang="cs-CZ" dirty="0"/>
              <a:t>, </a:t>
            </a:r>
            <a:r>
              <a:rPr lang="cs-CZ" i="1" dirty="0"/>
              <a:t>57</a:t>
            </a:r>
            <a:r>
              <a:rPr lang="cs-CZ" dirty="0"/>
              <a:t>(5), 660–676.</a:t>
            </a:r>
            <a:endParaRPr lang="en-GB" dirty="0"/>
          </a:p>
          <a:p>
            <a:endParaRPr lang="en-GB" dirty="0"/>
          </a:p>
        </p:txBody>
      </p:sp>
      <p:pic>
        <p:nvPicPr>
          <p:cNvPr id="4" name="Obrázek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693" y="1845713"/>
            <a:ext cx="5990521" cy="41364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50848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35172" y="628447"/>
            <a:ext cx="9223057" cy="1162569"/>
          </a:xfrm>
        </p:spPr>
        <p:txBody>
          <a:bodyPr>
            <a:normAutofit/>
          </a:bodyPr>
          <a:lstStyle/>
          <a:p>
            <a:pPr algn="ctr"/>
            <a:r>
              <a:rPr lang="cs-CZ" sz="3600" dirty="0"/>
              <a:t>Makroekonomické souvislosti ochrany životního prostředí</a:t>
            </a:r>
            <a:endParaRPr lang="en-GB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9600" dirty="0"/>
              <a:t>hlavní okruhy: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9600" dirty="0"/>
              <a:t>Jak ovlivňuje stav a ochrana životního prostředí hlavní ekonomické problémy (hospodářský růst, dostupnost zdrojů, rozdělování statků, …)?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9600" dirty="0"/>
              <a:t>Jak ovlivňují hlavní ekonomické aktivity (produkce a spotřeba) životní prostředí</a:t>
            </a:r>
            <a:r>
              <a:rPr lang="cs-CZ" sz="9600" dirty="0" smtClean="0"/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9600" dirty="0" smtClean="0"/>
              <a:t>HDP </a:t>
            </a:r>
            <a:r>
              <a:rPr lang="cs-CZ" sz="9600" dirty="0" smtClean="0">
                <a:solidFill>
                  <a:srgbClr val="FF0000"/>
                </a:solidFill>
              </a:rPr>
              <a:t>– mínusy: nejsou zahrnuty negativní externality, není možné zohlednit pozitivní důsledky odstraňování škod na životním prostředí.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9600" dirty="0" smtClean="0"/>
              <a:t>Zaměstnanost </a:t>
            </a:r>
            <a:r>
              <a:rPr lang="cs-CZ" sz="9600" dirty="0" smtClean="0">
                <a:solidFill>
                  <a:srgbClr val="FF0000"/>
                </a:solidFill>
              </a:rPr>
              <a:t>– přesun investic – omezení výroby a propouštění? X tvorba pracovních míst? (Evropa cca 2 % z celkové zaměstnanosti zaměstnaní v oblasti ochrany ŽP)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9600" dirty="0"/>
              <a:t>c</a:t>
            </a:r>
            <a:r>
              <a:rPr lang="cs-CZ" sz="9600" dirty="0" smtClean="0"/>
              <a:t>enová hladina </a:t>
            </a:r>
            <a:r>
              <a:rPr lang="cs-CZ" sz="9600" dirty="0">
                <a:solidFill>
                  <a:srgbClr val="FF0000"/>
                </a:solidFill>
              </a:rPr>
              <a:t>– </a:t>
            </a:r>
            <a:r>
              <a:rPr lang="cs-CZ" sz="9600" dirty="0" smtClean="0">
                <a:solidFill>
                  <a:srgbClr val="FF0000"/>
                </a:solidFill>
              </a:rPr>
              <a:t>výdaje na ochranu ŽP působí inflačně, ale vliv velmi malý.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9600" dirty="0" smtClean="0"/>
              <a:t>mezinárodní obchod </a:t>
            </a:r>
            <a:r>
              <a:rPr lang="cs-CZ" sz="9600" dirty="0" smtClean="0">
                <a:solidFill>
                  <a:srgbClr val="FF0000"/>
                </a:solidFill>
              </a:rPr>
              <a:t>– pozitivní i negativní vlivy globalizace.</a:t>
            </a:r>
          </a:p>
          <a:p>
            <a:endParaRPr lang="cs-CZ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5398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35172" y="702002"/>
            <a:ext cx="9223057" cy="1162569"/>
          </a:xfrm>
        </p:spPr>
        <p:txBody>
          <a:bodyPr>
            <a:normAutofit/>
          </a:bodyPr>
          <a:lstStyle/>
          <a:p>
            <a:pPr algn="ctr"/>
            <a:r>
              <a:rPr lang="cs-CZ" sz="3600" dirty="0"/>
              <a:t>Mikroekonomické souvislosti ochrany životního prostředí</a:t>
            </a:r>
            <a:endParaRPr lang="en-GB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p</a:t>
            </a:r>
            <a:r>
              <a:rPr lang="cs-CZ" dirty="0" smtClean="0"/>
              <a:t>ůsobení ekonomických subjektů na životní prostředí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p</a:t>
            </a:r>
            <a:r>
              <a:rPr lang="cs-CZ" dirty="0" smtClean="0"/>
              <a:t>odniky a ochrana životního prostředí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dirty="0"/>
              <a:t>l</a:t>
            </a:r>
            <a:r>
              <a:rPr lang="cs-CZ" dirty="0" smtClean="0"/>
              <a:t>egislativní požadavky (</a:t>
            </a:r>
            <a:r>
              <a:rPr lang="cs-CZ" dirty="0" err="1" smtClean="0"/>
              <a:t>compliance</a:t>
            </a:r>
            <a:r>
              <a:rPr lang="cs-CZ" dirty="0" smtClean="0"/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dirty="0"/>
              <a:t>p</a:t>
            </a:r>
            <a:r>
              <a:rPr lang="cs-CZ" dirty="0" smtClean="0"/>
              <a:t>ožadavky </a:t>
            </a:r>
            <a:r>
              <a:rPr lang="cs-CZ" dirty="0" err="1" smtClean="0"/>
              <a:t>stakeholderů</a:t>
            </a:r>
            <a:r>
              <a:rPr lang="cs-CZ" dirty="0" smtClean="0"/>
              <a:t> (zainteresovaných stran)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dirty="0"/>
              <a:t>s</a:t>
            </a:r>
            <a:r>
              <a:rPr lang="cs-CZ" dirty="0" smtClean="0"/>
              <a:t>polečenská zodpovědnost (</a:t>
            </a:r>
            <a:r>
              <a:rPr lang="cs-CZ" dirty="0" err="1" smtClean="0"/>
              <a:t>corporate</a:t>
            </a:r>
            <a:r>
              <a:rPr lang="cs-CZ" dirty="0" smtClean="0"/>
              <a:t> </a:t>
            </a:r>
            <a:r>
              <a:rPr lang="cs-CZ" dirty="0" err="1" smtClean="0"/>
              <a:t>social</a:t>
            </a:r>
            <a:r>
              <a:rPr lang="cs-CZ" dirty="0" smtClean="0"/>
              <a:t> </a:t>
            </a:r>
            <a:r>
              <a:rPr lang="cs-CZ" dirty="0" err="1" smtClean="0"/>
              <a:t>responsibility</a:t>
            </a:r>
            <a:r>
              <a:rPr lang="cs-CZ" dirty="0" smtClean="0"/>
              <a:t> – CSR)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dirty="0"/>
              <a:t>d</a:t>
            </a:r>
            <a:r>
              <a:rPr lang="cs-CZ" dirty="0" smtClean="0"/>
              <a:t>louhodobá (trvalá) udržitelnost, reporting udržitelnosti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dirty="0"/>
              <a:t>e</a:t>
            </a:r>
            <a:r>
              <a:rPr lang="cs-CZ" dirty="0" smtClean="0"/>
              <a:t>nvironmentální aspekty podnikání jako součást podnikové strategie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dirty="0"/>
              <a:t>o</a:t>
            </a:r>
            <a:r>
              <a:rPr lang="cs-CZ" dirty="0" smtClean="0"/>
              <a:t>běhová ekonomika, cirkulární ekonomika</a:t>
            </a:r>
            <a:endParaRPr lang="cs-CZ" dirty="0"/>
          </a:p>
          <a:p>
            <a:pPr lvl="1"/>
            <a:endParaRPr lang="cs-CZ" dirty="0"/>
          </a:p>
          <a:p>
            <a:r>
              <a:rPr lang="cs-CZ" dirty="0" smtClean="0"/>
              <a:t>Strategie velkých společností IKEA, Electrolux, General Electric aj. </a:t>
            </a:r>
            <a:r>
              <a:rPr lang="cs-CZ" dirty="0" smtClean="0">
                <a:solidFill>
                  <a:srgbClr val="FF0000"/>
                </a:solidFill>
              </a:rPr>
              <a:t>= být součástí řešení spíše než součástí problémů.</a:t>
            </a:r>
            <a:endParaRPr lang="cs-CZ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18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35172" y="702002"/>
            <a:ext cx="9223057" cy="1162569"/>
          </a:xfrm>
        </p:spPr>
        <p:txBody>
          <a:bodyPr>
            <a:normAutofit/>
          </a:bodyPr>
          <a:lstStyle/>
          <a:p>
            <a:pPr algn="ctr"/>
            <a:r>
              <a:rPr lang="cs-CZ" sz="3600" dirty="0"/>
              <a:t>Environmentální veřejné služby</a:t>
            </a:r>
            <a:endParaRPr lang="en-GB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cs-CZ" dirty="0"/>
              <a:t>Z</a:t>
            </a:r>
            <a:r>
              <a:rPr lang="cs-CZ" dirty="0" smtClean="0"/>
              <a:t>ájem státu o dlouhodobou (trvalou) udržitelnost životního prostředí </a:t>
            </a:r>
            <a:r>
              <a:rPr lang="cs-CZ" dirty="0" smtClean="0">
                <a:solidFill>
                  <a:srgbClr val="FF0000"/>
                </a:solidFill>
              </a:rPr>
              <a:t>= udržitelnost pro další generace!</a:t>
            </a:r>
          </a:p>
          <a:p>
            <a:r>
              <a:rPr lang="cs-CZ" dirty="0"/>
              <a:t>z</a:t>
            </a:r>
            <a:r>
              <a:rPr lang="cs-CZ" dirty="0" smtClean="0"/>
              <a:t>abezpečování ze strany státu či municipalit, poskytování neziskové organizace (veřejné i soukromé), soukromé firmy</a:t>
            </a:r>
          </a:p>
          <a:p>
            <a:r>
              <a:rPr lang="cs-CZ" dirty="0" smtClean="0"/>
              <a:t>oblasti působení environmentálních veřejných služeb: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dirty="0"/>
              <a:t>t</a:t>
            </a:r>
            <a:r>
              <a:rPr lang="cs-CZ" dirty="0" smtClean="0"/>
              <a:t>echnické služby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dirty="0"/>
              <a:t>o</a:t>
            </a:r>
            <a:r>
              <a:rPr lang="cs-CZ" dirty="0" smtClean="0"/>
              <a:t>chrana přírody a krajiny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dirty="0"/>
              <a:t>v</a:t>
            </a:r>
            <a:r>
              <a:rPr lang="cs-CZ" dirty="0" smtClean="0"/>
              <a:t>zdělávání, výchova a osvěta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dirty="0"/>
              <a:t>z</a:t>
            </a:r>
            <a:r>
              <a:rPr lang="cs-CZ" dirty="0" smtClean="0"/>
              <a:t>apojení veřejnosti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dirty="0"/>
              <a:t>v</a:t>
            </a:r>
            <a:r>
              <a:rPr lang="cs-CZ" dirty="0" smtClean="0"/>
              <a:t>ěda a výzkum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dirty="0"/>
              <a:t>v</a:t>
            </a:r>
            <a:r>
              <a:rPr lang="cs-CZ" dirty="0" smtClean="0"/>
              <a:t>ěcné veřejné služby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dirty="0" smtClean="0"/>
              <a:t>kontrola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3187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35172" y="702002"/>
            <a:ext cx="9223057" cy="1162569"/>
          </a:xfrm>
        </p:spPr>
        <p:txBody>
          <a:bodyPr>
            <a:normAutofit/>
          </a:bodyPr>
          <a:lstStyle/>
          <a:p>
            <a:pPr algn="ctr"/>
            <a:r>
              <a:rPr lang="cs-CZ" sz="3600" dirty="0"/>
              <a:t>Veřejný sektor a životní prostředí</a:t>
            </a:r>
            <a:endParaRPr lang="en-GB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7301" y="2069865"/>
            <a:ext cx="9278797" cy="1938992"/>
          </a:xfrm>
        </p:spPr>
        <p:txBody>
          <a:bodyPr/>
          <a:lstStyle/>
          <a:p>
            <a:r>
              <a:rPr lang="cs-CZ" dirty="0"/>
              <a:t>R</a:t>
            </a:r>
            <a:r>
              <a:rPr lang="cs-CZ" dirty="0" smtClean="0"/>
              <a:t>ole veřejného sektoru v oblasti životního prostředí a jeho ochrany je rozmanitá.</a:t>
            </a:r>
          </a:p>
          <a:p>
            <a:r>
              <a:rPr lang="cs-CZ" dirty="0" smtClean="0"/>
              <a:t>Významná role: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dirty="0" smtClean="0"/>
              <a:t>Ministerstvo životního prostředí ČR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dirty="0" smtClean="0"/>
              <a:t>Státní fond životního prostředí ČR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dirty="0" smtClean="0"/>
              <a:t>Česká inspekce životního prostředí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dirty="0" smtClean="0"/>
              <a:t>Municipality (obce a kraje)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8045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1337308" y="5642312"/>
            <a:ext cx="8018787" cy="1145470"/>
          </a:xfrm>
          <a:prstGeom prst="rect">
            <a:avLst/>
          </a:prstGeom>
        </p:spPr>
        <p:txBody>
          <a:bodyPr vert="horz" lIns="572735" tIns="0" rIns="572735" bIns="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cs-CZ" sz="1591" spc="-64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1337307" y="3646096"/>
            <a:ext cx="8018787" cy="1718673"/>
          </a:xfrm>
        </p:spPr>
        <p:txBody>
          <a:bodyPr vert="horz" wrap="square" lIns="572735" tIns="0" rIns="572735" bIns="0" rtlCol="0" anchor="t" anchorCtr="0">
            <a:noAutofit/>
          </a:bodyPr>
          <a:lstStyle/>
          <a:p>
            <a:pPr algn="ctr"/>
            <a:r>
              <a:rPr lang="cs-CZ" sz="2400" dirty="0"/>
              <a:t>Děkuji za pozornost!</a:t>
            </a:r>
            <a:br>
              <a:rPr lang="cs-CZ" sz="2400" dirty="0"/>
            </a:br>
            <a:r>
              <a:rPr lang="cs-CZ" sz="2400" dirty="0"/>
              <a:t/>
            </a:r>
            <a:br>
              <a:rPr lang="cs-CZ" sz="2400" dirty="0"/>
            </a:br>
            <a:r>
              <a:rPr lang="cs-CZ" sz="2546" spc="-64" dirty="0">
                <a:solidFill>
                  <a:srgbClr val="EB6E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2546" spc="-64" dirty="0">
                <a:solidFill>
                  <a:srgbClr val="EB6E0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cs-CZ" sz="1432" spc="-64" dirty="0">
              <a:solidFill>
                <a:srgbClr val="EB6E0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37308" y="5642312"/>
            <a:ext cx="8018787" cy="8591"/>
          </a:xfrm>
          <a:prstGeom prst="rect">
            <a:avLst/>
          </a:prstGeom>
          <a:noFill/>
          <a:ln cap="rnd">
            <a:solidFill>
              <a:srgbClr val="EB6E08"/>
            </a:solidFill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185" tIns="40093" rIns="80185" bIns="40093" rtlCol="0" anchor="ctr"/>
          <a:lstStyle/>
          <a:p>
            <a:pPr algn="ctr"/>
            <a:endParaRPr lang="cs-CZ" sz="1432"/>
          </a:p>
        </p:txBody>
      </p:sp>
    </p:spTree>
    <p:extLst>
      <p:ext uri="{BB962C8B-B14F-4D97-AF65-F5344CB8AC3E}">
        <p14:creationId xmlns:p14="http://schemas.microsoft.com/office/powerpoint/2010/main" val="4115859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 k nastudování</a:t>
            </a:r>
            <a:endParaRPr lang="en-GB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50900" y="2105025"/>
            <a:ext cx="9135198" cy="332398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Kolektiv autorů. (2014). Kniha ekonomie. Praha: </a:t>
            </a:r>
            <a:r>
              <a:rPr lang="cs-CZ" dirty="0" err="1"/>
              <a:t>Euromedia</a:t>
            </a:r>
            <a:r>
              <a:rPr lang="cs-CZ" dirty="0"/>
              <a:t> Group</a:t>
            </a:r>
            <a:r>
              <a:rPr lang="cs-CZ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Farský, M., Ritschelová, I</a:t>
            </a:r>
            <a:r>
              <a:rPr lang="cs-CZ" dirty="0" smtClean="0"/>
              <a:t>., </a:t>
            </a:r>
            <a:r>
              <a:rPr lang="cs-CZ" dirty="0"/>
              <a:t>&amp; </a:t>
            </a:r>
            <a:r>
              <a:rPr lang="cs-CZ" dirty="0"/>
              <a:t>Vomáčková, H. (2001). Životní prostředí z pohledu účetnictví. Ústí nad Labem: Univerzita Jana Evangelisty Purkyně</a:t>
            </a:r>
            <a:r>
              <a:rPr lang="cs-CZ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Jílková, J. (1999). Studie o možnostech internalizace škod na životním prostředí. Praha: Centrum pro otázky životního prostředí Univerzity Karlovy</a:t>
            </a:r>
            <a:r>
              <a:rPr lang="cs-CZ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Jílková, J., &amp; Slavíková, L. (2009). Ekonomie životního prostředí na rozcestí. </a:t>
            </a:r>
            <a:r>
              <a:rPr lang="cs-CZ" i="1" dirty="0"/>
              <a:t>Politická ekonomie</a:t>
            </a:r>
            <a:r>
              <a:rPr lang="cs-CZ" dirty="0"/>
              <a:t>, </a:t>
            </a:r>
            <a:r>
              <a:rPr lang="cs-CZ" i="1" dirty="0"/>
              <a:t>57</a:t>
            </a:r>
            <a:r>
              <a:rPr lang="cs-CZ" dirty="0"/>
              <a:t>(5), 660–676.</a:t>
            </a:r>
            <a:endParaRPr lang="en-GB" dirty="0"/>
          </a:p>
          <a:p>
            <a:endParaRPr lang="en-GB" dirty="0"/>
          </a:p>
          <a:p>
            <a:endParaRPr lang="cs-CZ" dirty="0" smtClean="0"/>
          </a:p>
          <a:p>
            <a:endParaRPr lang="cs-CZ" dirty="0"/>
          </a:p>
          <a:p>
            <a:endParaRPr lang="cs-CZ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00496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</TotalTime>
  <Words>1573</Words>
  <Application>Microsoft Office PowerPoint</Application>
  <PresentationFormat>Vlastní</PresentationFormat>
  <Paragraphs>168</Paragraphs>
  <Slides>23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Prezentace aplikace PowerPoint</vt:lpstr>
      <vt:lpstr>Ekonomie životního prostředí  Pavlína Hejduková </vt:lpstr>
      <vt:lpstr>Program tématu</vt:lpstr>
      <vt:lpstr>Ekonomická činnost a životní prostředí</vt:lpstr>
      <vt:lpstr>Vzácnost, problémy a příčiny vzniku problémů v kontextu životního prostředí</vt:lpstr>
      <vt:lpstr>Vybrané milníky – ekonomie a životní prostředí</vt:lpstr>
      <vt:lpstr>DICE</vt:lpstr>
      <vt:lpstr>Ekonomie životního prostředí (environmentální ekonomie)</vt:lpstr>
      <vt:lpstr>Ekologická ekonomie</vt:lpstr>
      <vt:lpstr>Životní prostředí jako veřejný statek</vt:lpstr>
      <vt:lpstr>Environmentální statky jako čisté veřejné statky?</vt:lpstr>
      <vt:lpstr>Životní prostředí jako externalita</vt:lpstr>
      <vt:lpstr>Jak na negativní externality?</vt:lpstr>
      <vt:lpstr>Internalizace externalit</vt:lpstr>
      <vt:lpstr>Náklady na zamezení a náklady na vyhnutí se</vt:lpstr>
      <vt:lpstr>Směry ekonomie životního prostředí</vt:lpstr>
      <vt:lpstr>Myšlenkové směry relevantní s ochranou životního prostředí</vt:lpstr>
      <vt:lpstr>Makroekonomické souvislosti ochrany životního prostředí</vt:lpstr>
      <vt:lpstr>Mikroekonomické souvislosti ochrany životního prostředí</vt:lpstr>
      <vt:lpstr>Environmentální veřejné služby</vt:lpstr>
      <vt:lpstr>Veřejný sektor a životní prostředí</vt:lpstr>
      <vt:lpstr>Děkuji za pozornost!   </vt:lpstr>
      <vt:lpstr>Zdroje k nastudování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pahejdu</cp:lastModifiedBy>
  <cp:revision>13</cp:revision>
  <dcterms:created xsi:type="dcterms:W3CDTF">2017-03-15T11:07:40Z</dcterms:created>
  <dcterms:modified xsi:type="dcterms:W3CDTF">2022-08-12T08:25:44Z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