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sldIdLst>
    <p:sldId id="256" r:id="rId2"/>
    <p:sldId id="257" r:id="rId3"/>
    <p:sldId id="268" r:id="rId4"/>
    <p:sldId id="258" r:id="rId5"/>
    <p:sldId id="264" r:id="rId6"/>
    <p:sldId id="259" r:id="rId7"/>
    <p:sldId id="267" r:id="rId8"/>
    <p:sldId id="262" r:id="rId9"/>
    <p:sldId id="260" r:id="rId10"/>
    <p:sldId id="271" r:id="rId11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6" autoAdjust="0"/>
    <p:restoredTop sz="94674"/>
  </p:normalViewPr>
  <p:slideViewPr>
    <p:cSldViewPr>
      <p:cViewPr varScale="1">
        <p:scale>
          <a:sx n="124" d="100"/>
          <a:sy n="124" d="100"/>
        </p:scale>
        <p:origin x="1832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Nadpis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22" name="Podnadpis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cs-CZ"/>
              <a:t>Klepnutím lze upravit styl předlohy podnadpisů.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B256-DD13-4E39-9669-903C3E911CC5}" type="datetimeFigureOut">
              <a:rPr lang="cs-CZ" smtClean="0"/>
              <a:pPr/>
              <a:t>18.05.2021</a:t>
            </a:fld>
            <a:endParaRPr lang="cs-CZ"/>
          </a:p>
        </p:txBody>
      </p:sp>
      <p:sp>
        <p:nvSpPr>
          <p:cNvPr id="20" name="Zástupný symbol pro zápatí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0" name="Zástupný symbol pro číslo snímku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9CBCA-5DE2-43D1-B94C-D23F3E67F8F8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Elipsa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Elipsa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B256-DD13-4E39-9669-903C3E911CC5}" type="datetimeFigureOut">
              <a:rPr lang="cs-CZ" smtClean="0"/>
              <a:pPr/>
              <a:t>18.05.2021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9CBCA-5DE2-43D1-B94C-D23F3E67F8F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B256-DD13-4E39-9669-903C3E911CC5}" type="datetimeFigureOut">
              <a:rPr lang="cs-CZ" smtClean="0"/>
              <a:pPr/>
              <a:t>18.05.2021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9CBCA-5DE2-43D1-B94C-D23F3E67F8F8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Obdélník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Elipsa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Elipsa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B256-DD13-4E39-9669-903C3E911CC5}" type="datetimeFigureOut">
              <a:rPr lang="cs-CZ" smtClean="0"/>
              <a:pPr/>
              <a:t>18.05.2021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9CBCA-5DE2-43D1-B94C-D23F3E67F8F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B256-DD13-4E39-9669-903C3E911CC5}" type="datetimeFigureOut">
              <a:rPr lang="cs-CZ" smtClean="0"/>
              <a:pPr/>
              <a:t>18.05.2021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9CBCA-5DE2-43D1-B94C-D23F3E67F8F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B256-DD13-4E39-9669-903C3E911CC5}" type="datetimeFigureOut">
              <a:rPr lang="cs-CZ" smtClean="0"/>
              <a:pPr/>
              <a:t>18.05.2021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9CBCA-5DE2-43D1-B94C-D23F3E67F8F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B256-DD13-4E39-9669-903C3E911CC5}" type="datetimeFigureOut">
              <a:rPr lang="cs-CZ" smtClean="0"/>
              <a:pPr/>
              <a:t>18.05.2021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9CBCA-5DE2-43D1-B94C-D23F3E67F8F8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6" name="Obdélník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B256-DD13-4E39-9669-903C3E911CC5}" type="datetimeFigureOut">
              <a:rPr lang="cs-CZ" smtClean="0"/>
              <a:pPr/>
              <a:t>18.05.2021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9CBCA-5DE2-43D1-B94C-D23F3E67F8F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B256-DD13-4E39-9669-903C3E911CC5}" type="datetimeFigureOut">
              <a:rPr lang="cs-CZ" smtClean="0"/>
              <a:pPr/>
              <a:t>18.05.2021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9CBCA-5DE2-43D1-B94C-D23F3E67F8F8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Obdélník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cs-CZ"/>
              <a:t>Klepnutím na ikonu přidáte obrázek.</a:t>
            </a:r>
            <a:endParaRPr kumimoji="0" lang="en-US" dirty="0"/>
          </a:p>
        </p:txBody>
      </p:sp>
      <p:sp>
        <p:nvSpPr>
          <p:cNvPr id="9" name="Vývojový diagram: postup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Vývojový diagram: postup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B256-DD13-4E39-9669-903C3E911CC5}" type="datetimeFigureOut">
              <a:rPr lang="cs-CZ" smtClean="0"/>
              <a:pPr/>
              <a:t>18.05.2021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9CBCA-5DE2-43D1-B94C-D23F3E67F8F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B256-DD13-4E39-9669-903C3E911CC5}" type="datetimeFigureOut">
              <a:rPr lang="cs-CZ" smtClean="0"/>
              <a:pPr/>
              <a:t>18.05.2021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9CBCA-5DE2-43D1-B94C-D23F3E67F8F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ýseč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Elipsa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rstenec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bdélník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Zástupný symbol pro nadpis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9" name="Zástupný symbol pro text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cs-CZ"/>
              <a:t>Klepnutím lze upravit styly předlohy textu.</a:t>
            </a:r>
          </a:p>
          <a:p>
            <a:pPr lvl="1" eaLnBrk="1" latinLnBrk="0" hangingPunct="1"/>
            <a:r>
              <a:rPr kumimoji="0" lang="cs-CZ"/>
              <a:t>Druhá úroveň</a:t>
            </a:r>
          </a:p>
          <a:p>
            <a:pPr lvl="2" eaLnBrk="1" latinLnBrk="0" hangingPunct="1"/>
            <a:r>
              <a:rPr kumimoji="0" lang="cs-CZ"/>
              <a:t>Třetí úroveň</a:t>
            </a:r>
          </a:p>
          <a:p>
            <a:pPr lvl="3" eaLnBrk="1" latinLnBrk="0" hangingPunct="1"/>
            <a:r>
              <a:rPr kumimoji="0" lang="cs-CZ"/>
              <a:t>Čtvrtá úroveň</a:t>
            </a:r>
          </a:p>
          <a:p>
            <a:pPr lvl="4" eaLnBrk="1" latinLnBrk="0" hangingPunct="1"/>
            <a:r>
              <a:rPr kumimoji="0" lang="cs-CZ"/>
              <a:t>Pátá úroveň</a:t>
            </a:r>
            <a:endParaRPr kumimoji="0" lang="en-US"/>
          </a:p>
        </p:txBody>
      </p:sp>
      <p:sp>
        <p:nvSpPr>
          <p:cNvPr id="24" name="Zástupný symbol pro datum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829CB256-DD13-4E39-9669-903C3E911CC5}" type="datetimeFigureOut">
              <a:rPr lang="cs-CZ" smtClean="0"/>
              <a:pPr/>
              <a:t>18.05.2021</a:t>
            </a:fld>
            <a:endParaRPr lang="cs-CZ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cs-CZ"/>
          </a:p>
        </p:txBody>
      </p:sp>
      <p:sp>
        <p:nvSpPr>
          <p:cNvPr id="22" name="Zástupný symbol pro číslo snímku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1919CBCA-5DE2-43D1-B94C-D23F3E67F8F8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5" name="Obdélník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eskatelevize.cz/porady/10441294653-hyde-park-civilizace/214411058080613-noam-chomsky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0" y="-714404"/>
            <a:ext cx="9144000" cy="7572404"/>
          </a:xfrm>
          <a:solidFill>
            <a:schemeClr val="bg2">
              <a:lumMod val="75000"/>
            </a:schemeClr>
          </a:solidFill>
        </p:spPr>
        <p:txBody>
          <a:bodyPr anchor="ctr">
            <a:normAutofit/>
          </a:bodyPr>
          <a:lstStyle/>
          <a:p>
            <a:pPr algn="ctr"/>
            <a:br>
              <a:rPr lang="cs-CZ" sz="4400" dirty="0">
                <a:latin typeface="Book Antiqua" pitchFamily="18" charset="0"/>
              </a:rPr>
            </a:br>
            <a:br>
              <a:rPr lang="cs-CZ" sz="4400" dirty="0">
                <a:latin typeface="Book Antiqua" pitchFamily="18" charset="0"/>
              </a:rPr>
            </a:br>
            <a:r>
              <a:rPr lang="cs-CZ" sz="4400" dirty="0">
                <a:latin typeface="Book Antiqua" pitchFamily="18" charset="0"/>
              </a:rPr>
              <a:t>FEHLER  IM UNTERRICHT</a:t>
            </a:r>
            <a:br>
              <a:rPr lang="cs-CZ" sz="4400" dirty="0">
                <a:latin typeface="Book Antiqua" pitchFamily="18" charset="0"/>
              </a:rPr>
            </a:br>
            <a:br>
              <a:rPr lang="cs-CZ" sz="4400" dirty="0">
                <a:latin typeface="Book Antiqua" pitchFamily="18" charset="0"/>
              </a:rPr>
            </a:br>
            <a:endParaRPr lang="cs-CZ" sz="4400" dirty="0">
              <a:latin typeface="Book Antiqua" pitchFamily="18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903FE72A-D7E3-6548-AB43-2350B488F7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00" y="-171400"/>
            <a:ext cx="7264400" cy="248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002767"/>
      </p:ext>
    </p:extLst>
  </p:cSld>
  <p:clrMapOvr>
    <a:masterClrMapping/>
  </p:clrMapOvr>
  <p:transition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14480" y="428604"/>
            <a:ext cx="7219208" cy="242889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cs-CZ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Wer</a:t>
            </a:r>
            <a:r>
              <a:rPr lang="cs-CZ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 </a:t>
            </a:r>
            <a:r>
              <a:rPr lang="cs-CZ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sind</a:t>
            </a:r>
            <a:r>
              <a:rPr lang="cs-CZ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 </a:t>
            </a:r>
            <a:r>
              <a:rPr lang="cs-CZ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diese</a:t>
            </a:r>
            <a:r>
              <a:rPr lang="cs-CZ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 </a:t>
            </a:r>
            <a:r>
              <a:rPr lang="cs-CZ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wichtigsten</a:t>
            </a:r>
            <a:r>
              <a:rPr lang="cs-CZ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 </a:t>
            </a:r>
            <a:r>
              <a:rPr lang="cs-CZ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Personen</a:t>
            </a:r>
            <a:r>
              <a:rPr lang="cs-CZ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?</a:t>
            </a:r>
            <a:br>
              <a:rPr lang="cs-CZ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</a:br>
            <a:br>
              <a:rPr lang="cs-CZ" sz="2000" dirty="0">
                <a:latin typeface="Algerian" pitchFamily="82" charset="0"/>
              </a:rPr>
            </a:br>
            <a:endParaRPr lang="cs-CZ" sz="3200" dirty="0">
              <a:latin typeface="Algerian" pitchFamily="82" charset="0"/>
            </a:endParaRPr>
          </a:p>
        </p:txBody>
      </p:sp>
      <p:pic>
        <p:nvPicPr>
          <p:cNvPr id="4" name="Zástupný symbol pro obsah 3" descr="Noam_Chomsky_portrait_201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71538" y="3714777"/>
            <a:ext cx="4384847" cy="3286123"/>
          </a:xfrm>
          <a:prstGeom prst="rect">
            <a:avLst/>
          </a:prstGeom>
        </p:spPr>
      </p:pic>
      <p:pic>
        <p:nvPicPr>
          <p:cNvPr id="6" name="Obrázek 5" descr="mot-skinn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00694" y="3571876"/>
            <a:ext cx="3643306" cy="3286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578676"/>
      </p:ext>
    </p:extLst>
  </p:cSld>
  <p:clrMapOvr>
    <a:masterClrMapping/>
  </p:clrMapOvr>
  <p:transition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20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SPRACHERWERBSTHEORIEN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>
                <a:latin typeface="Book Antiqua" pitchFamily="18" charset="0"/>
              </a:rPr>
              <a:t>Behaviorismus</a:t>
            </a:r>
          </a:p>
          <a:p>
            <a:r>
              <a:rPr lang="cs-CZ" sz="2000" dirty="0">
                <a:latin typeface="Book Antiqua" pitchFamily="18" charset="0"/>
              </a:rPr>
              <a:t>Nativismus</a:t>
            </a:r>
          </a:p>
        </p:txBody>
      </p:sp>
    </p:spTree>
  </p:cSld>
  <p:clrMapOvr>
    <a:masterClrMapping/>
  </p:clrMapOvr>
  <p:transition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cs-CZ" sz="20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BEHAVIORISMUS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cs-CZ" sz="2000" dirty="0">
              <a:latin typeface="Book Antiqua" pitchFamily="18" charset="0"/>
            </a:endParaRPr>
          </a:p>
          <a:p>
            <a:r>
              <a:rPr lang="cs-CZ" sz="2000" dirty="0" err="1">
                <a:latin typeface="Book Antiqua" pitchFamily="18" charset="0"/>
              </a:rPr>
              <a:t>Was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wird</a:t>
            </a:r>
            <a:r>
              <a:rPr lang="cs-CZ" sz="2000" dirty="0">
                <a:latin typeface="Book Antiqua" pitchFamily="18" charset="0"/>
              </a:rPr>
              <a:t> in </a:t>
            </a:r>
            <a:r>
              <a:rPr lang="cs-CZ" sz="2000" dirty="0" err="1">
                <a:latin typeface="Book Antiqua" pitchFamily="18" charset="0"/>
              </a:rPr>
              <a:t>dieser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Theorie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untersucht</a:t>
            </a:r>
            <a:r>
              <a:rPr lang="cs-CZ" sz="2000" dirty="0">
                <a:latin typeface="Book Antiqua" pitchFamily="18" charset="0"/>
              </a:rPr>
              <a:t>?</a:t>
            </a:r>
          </a:p>
          <a:p>
            <a:pPr>
              <a:buNone/>
            </a:pPr>
            <a:endParaRPr lang="cs-CZ" sz="2000" dirty="0">
              <a:latin typeface="Book Antiqua" pitchFamily="18" charset="0"/>
            </a:endParaRPr>
          </a:p>
          <a:p>
            <a:r>
              <a:rPr lang="cs-CZ" sz="2000" dirty="0">
                <a:latin typeface="Book Antiqua" pitchFamily="18" charset="0"/>
              </a:rPr>
              <a:t>„der </a:t>
            </a:r>
            <a:r>
              <a:rPr lang="cs-CZ" sz="2000" dirty="0" err="1">
                <a:latin typeface="Book Antiqua" pitchFamily="18" charset="0"/>
              </a:rPr>
              <a:t>Mensch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ist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das</a:t>
            </a:r>
            <a:r>
              <a:rPr lang="cs-CZ" sz="2000" dirty="0">
                <a:latin typeface="Book Antiqua" pitchFamily="18" charset="0"/>
              </a:rPr>
              <a:t>, </a:t>
            </a:r>
            <a:r>
              <a:rPr lang="cs-CZ" sz="2000" dirty="0" err="1">
                <a:latin typeface="Book Antiqua" pitchFamily="18" charset="0"/>
              </a:rPr>
              <a:t>was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gelernt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hat</a:t>
            </a:r>
            <a:r>
              <a:rPr lang="cs-CZ" sz="2000" dirty="0">
                <a:latin typeface="Book Antiqua" pitchFamily="18" charset="0"/>
              </a:rPr>
              <a:t>“</a:t>
            </a:r>
          </a:p>
          <a:p>
            <a:endParaRPr lang="cs-CZ" sz="2000" dirty="0">
              <a:latin typeface="Book Antiqua" pitchFamily="18" charset="0"/>
            </a:endParaRPr>
          </a:p>
          <a:p>
            <a:pPr>
              <a:buNone/>
            </a:pPr>
            <a:r>
              <a:rPr lang="cs-CZ" sz="2000" dirty="0">
                <a:latin typeface="Book Antiqua" pitchFamily="18" charset="0"/>
              </a:rPr>
              <a:t>- </a:t>
            </a:r>
            <a:r>
              <a:rPr lang="cs-CZ" sz="2000" dirty="0" err="1">
                <a:latin typeface="Book Antiqua" pitchFamily="18" charset="0"/>
              </a:rPr>
              <a:t>erklären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Sie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dieses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Zitat</a:t>
            </a:r>
            <a:endParaRPr lang="cs-CZ" sz="2000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8211951"/>
      </p:ext>
    </p:extLst>
  </p:cSld>
  <p:clrMapOvr>
    <a:masterClrMapping/>
  </p:clrMapOvr>
  <p:transition>
    <p:wedg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20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BEHAVIORISMUS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>
              <a:buNone/>
            </a:pPr>
            <a:endParaRPr lang="cs-CZ" sz="2000" dirty="0">
              <a:latin typeface="Algerian" pitchFamily="82" charset="0"/>
            </a:endParaRPr>
          </a:p>
          <a:p>
            <a:endParaRPr lang="cs-CZ" sz="2900" dirty="0">
              <a:latin typeface="Book Antiqua" pitchFamily="18" charset="0"/>
            </a:endParaRPr>
          </a:p>
          <a:p>
            <a:r>
              <a:rPr lang="cs-CZ" sz="6400" dirty="0" err="1">
                <a:latin typeface="Book Antiqua" pitchFamily="18" charset="0"/>
              </a:rPr>
              <a:t>Ende</a:t>
            </a:r>
            <a:r>
              <a:rPr lang="cs-CZ" sz="6400" dirty="0">
                <a:latin typeface="Book Antiqua" pitchFamily="18" charset="0"/>
              </a:rPr>
              <a:t> des 19. </a:t>
            </a:r>
            <a:r>
              <a:rPr lang="cs-CZ" sz="6400" dirty="0" err="1">
                <a:latin typeface="Book Antiqua" pitchFamily="18" charset="0"/>
              </a:rPr>
              <a:t>und</a:t>
            </a:r>
            <a:r>
              <a:rPr lang="cs-CZ" sz="6400" dirty="0">
                <a:latin typeface="Book Antiqua" pitchFamily="18" charset="0"/>
              </a:rPr>
              <a:t> </a:t>
            </a:r>
            <a:r>
              <a:rPr lang="cs-CZ" sz="6400" dirty="0" err="1">
                <a:latin typeface="Book Antiqua" pitchFamily="18" charset="0"/>
              </a:rPr>
              <a:t>Anfang</a:t>
            </a:r>
            <a:r>
              <a:rPr lang="cs-CZ" sz="6400" dirty="0">
                <a:latin typeface="Book Antiqua" pitchFamily="18" charset="0"/>
              </a:rPr>
              <a:t> des 20. </a:t>
            </a:r>
            <a:r>
              <a:rPr lang="cs-CZ" sz="6400" dirty="0" err="1">
                <a:latin typeface="Book Antiqua" pitchFamily="18" charset="0"/>
              </a:rPr>
              <a:t>Jahrhunderts</a:t>
            </a:r>
            <a:endParaRPr lang="cs-CZ" sz="6400" dirty="0">
              <a:latin typeface="Book Antiqua" pitchFamily="18" charset="0"/>
            </a:endParaRPr>
          </a:p>
          <a:p>
            <a:r>
              <a:rPr lang="cs-CZ" sz="6400" dirty="0">
                <a:latin typeface="Book Antiqua" pitchFamily="18" charset="0"/>
              </a:rPr>
              <a:t>WATSON, SKINNER</a:t>
            </a:r>
          </a:p>
          <a:p>
            <a:r>
              <a:rPr lang="cs-CZ" sz="6400" dirty="0" err="1">
                <a:latin typeface="Book Antiqua" pitchFamily="18" charset="0"/>
              </a:rPr>
              <a:t>Spracherwerb</a:t>
            </a:r>
            <a:r>
              <a:rPr lang="cs-CZ" sz="6400" dirty="0">
                <a:latin typeface="Book Antiqua" pitchFamily="18" charset="0"/>
              </a:rPr>
              <a:t> durch </a:t>
            </a:r>
            <a:r>
              <a:rPr lang="cs-CZ" sz="6400" dirty="0" err="1">
                <a:latin typeface="Book Antiqua" pitchFamily="18" charset="0"/>
              </a:rPr>
              <a:t>Nachahmung</a:t>
            </a:r>
            <a:r>
              <a:rPr lang="cs-CZ" sz="6400" dirty="0">
                <a:latin typeface="Book Antiqua" pitchFamily="18" charset="0"/>
              </a:rPr>
              <a:t> </a:t>
            </a:r>
          </a:p>
          <a:p>
            <a:r>
              <a:rPr lang="de-DE" sz="6400" dirty="0">
                <a:latin typeface="Book Antiqua" pitchFamily="18" charset="0"/>
              </a:rPr>
              <a:t>Imitation und Verstärkung sind für Skinner (1957) die zentralen Erklärungsansätze für Spracherwerb</a:t>
            </a:r>
            <a:endParaRPr lang="cs-CZ" sz="6400" dirty="0">
              <a:latin typeface="Book Antiqua" pitchFamily="18" charset="0"/>
            </a:endParaRPr>
          </a:p>
          <a:p>
            <a:r>
              <a:rPr lang="cs-CZ" sz="6400" dirty="0" err="1">
                <a:latin typeface="Book Antiqua" pitchFamily="18" charset="0"/>
              </a:rPr>
              <a:t>Emotionen</a:t>
            </a:r>
            <a:r>
              <a:rPr lang="cs-CZ" sz="6400" dirty="0">
                <a:latin typeface="Book Antiqua" pitchFamily="18" charset="0"/>
              </a:rPr>
              <a:t>, </a:t>
            </a:r>
            <a:r>
              <a:rPr lang="cs-CZ" sz="6400" dirty="0" err="1">
                <a:latin typeface="Book Antiqua" pitchFamily="18" charset="0"/>
              </a:rPr>
              <a:t>Motivation</a:t>
            </a:r>
            <a:r>
              <a:rPr lang="cs-CZ" sz="6400" dirty="0">
                <a:latin typeface="Book Antiqua" pitchFamily="18" charset="0"/>
              </a:rPr>
              <a:t> </a:t>
            </a:r>
            <a:r>
              <a:rPr lang="cs-CZ" sz="6400" dirty="0" err="1">
                <a:latin typeface="Book Antiqua" pitchFamily="18" charset="0"/>
              </a:rPr>
              <a:t>werden</a:t>
            </a:r>
            <a:r>
              <a:rPr lang="cs-CZ" sz="6400" dirty="0">
                <a:latin typeface="Book Antiqua" pitchFamily="18" charset="0"/>
              </a:rPr>
              <a:t> </a:t>
            </a:r>
            <a:r>
              <a:rPr lang="cs-CZ" sz="6400" dirty="0" err="1">
                <a:latin typeface="Book Antiqua" pitchFamily="18" charset="0"/>
              </a:rPr>
              <a:t>nicht</a:t>
            </a:r>
            <a:r>
              <a:rPr lang="cs-CZ" sz="6400" dirty="0">
                <a:latin typeface="Book Antiqua" pitchFamily="18" charset="0"/>
              </a:rPr>
              <a:t> </a:t>
            </a:r>
            <a:r>
              <a:rPr lang="cs-CZ" sz="6400" dirty="0" err="1">
                <a:latin typeface="Book Antiqua" pitchFamily="18" charset="0"/>
              </a:rPr>
              <a:t>berücksichtigt</a:t>
            </a:r>
            <a:endParaRPr lang="de-DE" sz="6400" dirty="0">
              <a:latin typeface="Book Antiqua" pitchFamily="18" charset="0"/>
            </a:endParaRPr>
          </a:p>
          <a:p>
            <a:r>
              <a:rPr lang="de-DE" sz="6400" dirty="0">
                <a:latin typeface="Book Antiqua" pitchFamily="18" charset="0"/>
              </a:rPr>
              <a:t>Kinder </a:t>
            </a:r>
            <a:r>
              <a:rPr lang="cs-CZ" sz="6400" dirty="0" err="1">
                <a:latin typeface="Book Antiqua" pitchFamily="18" charset="0"/>
              </a:rPr>
              <a:t>imitieren</a:t>
            </a:r>
            <a:r>
              <a:rPr lang="de-DE" sz="6400" dirty="0">
                <a:latin typeface="Book Antiqua" pitchFamily="18" charset="0"/>
              </a:rPr>
              <a:t> nur das, was sie sehen</a:t>
            </a:r>
          </a:p>
          <a:p>
            <a:r>
              <a:rPr lang="de-DE" sz="6400" dirty="0">
                <a:latin typeface="Book Antiqua" pitchFamily="18" charset="0"/>
              </a:rPr>
              <a:t>Kinder hören und schaffen nichts selbständig</a:t>
            </a:r>
            <a:endParaRPr lang="cs-CZ" sz="6400" dirty="0">
              <a:latin typeface="Book Antiqua" pitchFamily="18" charset="0"/>
            </a:endParaRPr>
          </a:p>
          <a:p>
            <a:r>
              <a:rPr lang="cs-CZ" sz="6400" dirty="0" err="1">
                <a:latin typeface="Book Antiqua" pitchFamily="18" charset="0"/>
              </a:rPr>
              <a:t>Gehirn</a:t>
            </a:r>
            <a:r>
              <a:rPr lang="cs-CZ" sz="6400" dirty="0">
                <a:latin typeface="Book Antiqua" pitchFamily="18" charset="0"/>
              </a:rPr>
              <a:t> </a:t>
            </a:r>
            <a:r>
              <a:rPr lang="cs-CZ" sz="6400" dirty="0" err="1">
                <a:latin typeface="Book Antiqua" pitchFamily="18" charset="0"/>
              </a:rPr>
              <a:t>wird</a:t>
            </a:r>
            <a:r>
              <a:rPr lang="cs-CZ" sz="6400" dirty="0">
                <a:latin typeface="Book Antiqua" pitchFamily="18" charset="0"/>
              </a:rPr>
              <a:t> </a:t>
            </a:r>
            <a:r>
              <a:rPr lang="cs-CZ" sz="6400" dirty="0" err="1">
                <a:latin typeface="Book Antiqua" pitchFamily="18" charset="0"/>
              </a:rPr>
              <a:t>als</a:t>
            </a:r>
            <a:r>
              <a:rPr lang="cs-CZ" sz="6400" dirty="0">
                <a:latin typeface="Book Antiqua" pitchFamily="18" charset="0"/>
              </a:rPr>
              <a:t> </a:t>
            </a:r>
            <a:r>
              <a:rPr lang="cs-CZ" sz="6400" dirty="0" err="1">
                <a:latin typeface="Book Antiqua" pitchFamily="18" charset="0"/>
              </a:rPr>
              <a:t>eine</a:t>
            </a:r>
            <a:r>
              <a:rPr lang="cs-CZ" sz="6400" dirty="0">
                <a:latin typeface="Book Antiqua" pitchFamily="18" charset="0"/>
              </a:rPr>
              <a:t> </a:t>
            </a:r>
            <a:r>
              <a:rPr lang="cs-CZ" sz="6400" dirty="0" err="1">
                <a:latin typeface="Book Antiqua" pitchFamily="18" charset="0"/>
              </a:rPr>
              <a:t>Art</a:t>
            </a:r>
            <a:r>
              <a:rPr lang="cs-CZ" sz="6400" dirty="0">
                <a:latin typeface="Book Antiqua" pitchFamily="18" charset="0"/>
              </a:rPr>
              <a:t> „</a:t>
            </a:r>
            <a:r>
              <a:rPr lang="cs-CZ" sz="6400" dirty="0" err="1">
                <a:latin typeface="Book Antiqua" pitchFamily="18" charset="0"/>
              </a:rPr>
              <a:t>Black</a:t>
            </a:r>
            <a:r>
              <a:rPr lang="cs-CZ" sz="6400" dirty="0">
                <a:latin typeface="Book Antiqua" pitchFamily="18" charset="0"/>
              </a:rPr>
              <a:t> Box“ </a:t>
            </a:r>
            <a:r>
              <a:rPr lang="cs-CZ" sz="6400" dirty="0" err="1">
                <a:latin typeface="Book Antiqua" pitchFamily="18" charset="0"/>
              </a:rPr>
              <a:t>gesehen</a:t>
            </a:r>
            <a:endParaRPr lang="cs-CZ" sz="6400" dirty="0">
              <a:latin typeface="Book Antiqua" pitchFamily="18" charset="0"/>
            </a:endParaRPr>
          </a:p>
          <a:p>
            <a:r>
              <a:rPr lang="cs-CZ" sz="6400" dirty="0">
                <a:latin typeface="Book Antiqua" pitchFamily="18" charset="0"/>
              </a:rPr>
              <a:t>durch </a:t>
            </a:r>
            <a:r>
              <a:rPr lang="cs-CZ" sz="6400" dirty="0" err="1">
                <a:latin typeface="Book Antiqua" pitchFamily="18" charset="0"/>
              </a:rPr>
              <a:t>Reize</a:t>
            </a:r>
            <a:r>
              <a:rPr lang="cs-CZ" sz="6400" dirty="0">
                <a:latin typeface="Book Antiqua" pitchFamily="18" charset="0"/>
              </a:rPr>
              <a:t> </a:t>
            </a:r>
            <a:r>
              <a:rPr lang="cs-CZ" sz="6400" dirty="0" err="1">
                <a:latin typeface="Book Antiqua" pitchFamily="18" charset="0"/>
              </a:rPr>
              <a:t>werden</a:t>
            </a:r>
            <a:r>
              <a:rPr lang="cs-CZ" sz="6400" dirty="0">
                <a:latin typeface="Book Antiqua" pitchFamily="18" charset="0"/>
              </a:rPr>
              <a:t> </a:t>
            </a:r>
            <a:r>
              <a:rPr lang="cs-CZ" sz="6400" dirty="0" err="1">
                <a:latin typeface="Book Antiqua" pitchFamily="18" charset="0"/>
              </a:rPr>
              <a:t>die</a:t>
            </a:r>
            <a:r>
              <a:rPr lang="cs-CZ" sz="6400" dirty="0">
                <a:latin typeface="Book Antiqua" pitchFamily="18" charset="0"/>
              </a:rPr>
              <a:t> </a:t>
            </a:r>
            <a:r>
              <a:rPr lang="cs-CZ" sz="6400" dirty="0" err="1">
                <a:latin typeface="Book Antiqua" pitchFamily="18" charset="0"/>
              </a:rPr>
              <a:t>Reaktionen</a:t>
            </a:r>
            <a:r>
              <a:rPr lang="cs-CZ" sz="6400" dirty="0">
                <a:latin typeface="Book Antiqua" pitchFamily="18" charset="0"/>
              </a:rPr>
              <a:t> des </a:t>
            </a:r>
            <a:r>
              <a:rPr lang="cs-CZ" sz="6400" dirty="0" err="1">
                <a:latin typeface="Book Antiqua" pitchFamily="18" charset="0"/>
              </a:rPr>
              <a:t>Lernenden</a:t>
            </a:r>
            <a:r>
              <a:rPr lang="cs-CZ" sz="6400" dirty="0">
                <a:latin typeface="Book Antiqua" pitchFamily="18" charset="0"/>
              </a:rPr>
              <a:t> </a:t>
            </a:r>
            <a:r>
              <a:rPr lang="cs-CZ" sz="6400" dirty="0" err="1">
                <a:latin typeface="Book Antiqua" pitchFamily="18" charset="0"/>
              </a:rPr>
              <a:t>beeinflusst</a:t>
            </a:r>
            <a:endParaRPr lang="cs-CZ" sz="6400" dirty="0">
              <a:latin typeface="Book Antiqua" pitchFamily="18" charset="0"/>
            </a:endParaRPr>
          </a:p>
          <a:p>
            <a:endParaRPr lang="cs-CZ" sz="6400" dirty="0">
              <a:latin typeface="Book Antiqua" pitchFamily="18" charset="0"/>
            </a:endParaRPr>
          </a:p>
          <a:p>
            <a:r>
              <a:rPr lang="cs-CZ" sz="6400" dirty="0">
                <a:latin typeface="Book Antiqua" pitchFamily="18" charset="0"/>
              </a:rPr>
              <a:t>1) </a:t>
            </a:r>
            <a:r>
              <a:rPr lang="cs-CZ" sz="6400" dirty="0" err="1">
                <a:latin typeface="Book Antiqua" pitchFamily="18" charset="0"/>
              </a:rPr>
              <a:t>Was</a:t>
            </a:r>
            <a:r>
              <a:rPr lang="cs-CZ" sz="6400" dirty="0">
                <a:latin typeface="Book Antiqua" pitchFamily="18" charset="0"/>
              </a:rPr>
              <a:t> </a:t>
            </a:r>
            <a:r>
              <a:rPr lang="cs-CZ" sz="6400" dirty="0" err="1">
                <a:latin typeface="Book Antiqua" pitchFamily="18" charset="0"/>
              </a:rPr>
              <a:t>imitieren</a:t>
            </a:r>
            <a:r>
              <a:rPr lang="cs-CZ" sz="6400" dirty="0">
                <a:latin typeface="Book Antiqua" pitchFamily="18" charset="0"/>
              </a:rPr>
              <a:t> </a:t>
            </a:r>
            <a:r>
              <a:rPr lang="cs-CZ" sz="6400" dirty="0" err="1">
                <a:latin typeface="Book Antiqua" pitchFamily="18" charset="0"/>
              </a:rPr>
              <a:t>die</a:t>
            </a:r>
            <a:r>
              <a:rPr lang="cs-CZ" sz="6400" dirty="0">
                <a:latin typeface="Book Antiqua" pitchFamily="18" charset="0"/>
              </a:rPr>
              <a:t> </a:t>
            </a:r>
            <a:r>
              <a:rPr lang="cs-CZ" sz="6400" dirty="0" err="1">
                <a:latin typeface="Book Antiqua" pitchFamily="18" charset="0"/>
              </a:rPr>
              <a:t>Kinder</a:t>
            </a:r>
            <a:r>
              <a:rPr lang="cs-CZ" sz="6400" dirty="0">
                <a:latin typeface="Book Antiqua" pitchFamily="18" charset="0"/>
              </a:rPr>
              <a:t> </a:t>
            </a:r>
            <a:r>
              <a:rPr lang="cs-CZ" sz="6400" dirty="0" err="1">
                <a:latin typeface="Book Antiqua" pitchFamily="18" charset="0"/>
              </a:rPr>
              <a:t>von</a:t>
            </a:r>
            <a:r>
              <a:rPr lang="cs-CZ" sz="6400" dirty="0">
                <a:latin typeface="Book Antiqua" pitchFamily="18" charset="0"/>
              </a:rPr>
              <a:t> </a:t>
            </a:r>
            <a:r>
              <a:rPr lang="cs-CZ" sz="6400" dirty="0" err="1">
                <a:latin typeface="Book Antiqua" pitchFamily="18" charset="0"/>
              </a:rPr>
              <a:t>Lehrern</a:t>
            </a:r>
            <a:r>
              <a:rPr lang="cs-CZ" sz="6400" dirty="0">
                <a:latin typeface="Book Antiqua" pitchFamily="18" charset="0"/>
              </a:rPr>
              <a:t>? </a:t>
            </a:r>
            <a:r>
              <a:rPr lang="cs-CZ" sz="6400" dirty="0" err="1">
                <a:latin typeface="Book Antiqua" pitchFamily="18" charset="0"/>
              </a:rPr>
              <a:t>Worauf</a:t>
            </a:r>
            <a:r>
              <a:rPr lang="cs-CZ" sz="6400" dirty="0">
                <a:latin typeface="Book Antiqua" pitchFamily="18" charset="0"/>
              </a:rPr>
              <a:t> </a:t>
            </a:r>
            <a:r>
              <a:rPr lang="cs-CZ" sz="6400" dirty="0" err="1">
                <a:latin typeface="Book Antiqua" pitchFamily="18" charset="0"/>
              </a:rPr>
              <a:t>müssen</a:t>
            </a:r>
            <a:r>
              <a:rPr lang="cs-CZ" sz="6400" dirty="0">
                <a:latin typeface="Book Antiqua" pitchFamily="18" charset="0"/>
              </a:rPr>
              <a:t> </a:t>
            </a:r>
            <a:r>
              <a:rPr lang="cs-CZ" sz="6400" dirty="0" err="1">
                <a:latin typeface="Book Antiqua" pitchFamily="18" charset="0"/>
              </a:rPr>
              <a:t>die</a:t>
            </a:r>
            <a:r>
              <a:rPr lang="cs-CZ" sz="6400" dirty="0">
                <a:latin typeface="Book Antiqua" pitchFamily="18" charset="0"/>
              </a:rPr>
              <a:t> </a:t>
            </a:r>
            <a:r>
              <a:rPr lang="cs-CZ" sz="6400" dirty="0" err="1">
                <a:latin typeface="Book Antiqua" pitchFamily="18" charset="0"/>
              </a:rPr>
              <a:t>Lehrer</a:t>
            </a:r>
            <a:r>
              <a:rPr lang="cs-CZ" sz="6400" dirty="0">
                <a:latin typeface="Book Antiqua" pitchFamily="18" charset="0"/>
              </a:rPr>
              <a:t> </a:t>
            </a:r>
            <a:r>
              <a:rPr lang="cs-CZ" sz="6400" dirty="0" err="1">
                <a:latin typeface="Book Antiqua" pitchFamily="18" charset="0"/>
              </a:rPr>
              <a:t>vorwiegend</a:t>
            </a:r>
            <a:r>
              <a:rPr lang="cs-CZ" sz="6400" dirty="0">
                <a:latin typeface="Book Antiqua" pitchFamily="18" charset="0"/>
              </a:rPr>
              <a:t> </a:t>
            </a:r>
            <a:r>
              <a:rPr lang="cs-CZ" sz="6400" dirty="0" err="1">
                <a:latin typeface="Book Antiqua" pitchFamily="18" charset="0"/>
              </a:rPr>
              <a:t>aufpassen</a:t>
            </a:r>
            <a:r>
              <a:rPr lang="cs-CZ" sz="6400" dirty="0">
                <a:latin typeface="Book Antiqua" pitchFamily="18" charset="0"/>
              </a:rPr>
              <a:t>?</a:t>
            </a:r>
          </a:p>
          <a:p>
            <a:r>
              <a:rPr lang="cs-CZ" sz="6400" dirty="0">
                <a:latin typeface="Book Antiqua" pitchFamily="18" charset="0"/>
              </a:rPr>
              <a:t>2) </a:t>
            </a:r>
            <a:r>
              <a:rPr lang="cs-CZ" sz="6400" dirty="0" err="1">
                <a:latin typeface="Book Antiqua" pitchFamily="18" charset="0"/>
              </a:rPr>
              <a:t>Werden</a:t>
            </a:r>
            <a:r>
              <a:rPr lang="cs-CZ" sz="6400" dirty="0">
                <a:latin typeface="Book Antiqua" pitchFamily="18" charset="0"/>
              </a:rPr>
              <a:t> </a:t>
            </a:r>
            <a:r>
              <a:rPr lang="cs-CZ" sz="6400" dirty="0" err="1">
                <a:latin typeface="Book Antiqua" pitchFamily="18" charset="0"/>
              </a:rPr>
              <a:t>die</a:t>
            </a:r>
            <a:r>
              <a:rPr lang="cs-CZ" sz="6400" dirty="0">
                <a:latin typeface="Book Antiqua" pitchFamily="18" charset="0"/>
              </a:rPr>
              <a:t> </a:t>
            </a:r>
            <a:r>
              <a:rPr lang="cs-CZ" sz="6400" dirty="0" err="1">
                <a:latin typeface="Book Antiqua" pitchFamily="18" charset="0"/>
              </a:rPr>
              <a:t>Fehler</a:t>
            </a:r>
            <a:r>
              <a:rPr lang="cs-CZ" sz="6400" dirty="0">
                <a:latin typeface="Book Antiqua" pitchFamily="18" charset="0"/>
              </a:rPr>
              <a:t> </a:t>
            </a:r>
            <a:r>
              <a:rPr lang="cs-CZ" sz="6400" dirty="0" err="1">
                <a:latin typeface="Book Antiqua" pitchFamily="18" charset="0"/>
              </a:rPr>
              <a:t>als</a:t>
            </a:r>
            <a:r>
              <a:rPr lang="cs-CZ" sz="6400" dirty="0">
                <a:latin typeface="Book Antiqua" pitchFamily="18" charset="0"/>
              </a:rPr>
              <a:t> </a:t>
            </a:r>
            <a:r>
              <a:rPr lang="cs-CZ" sz="6400" dirty="0" err="1">
                <a:latin typeface="Book Antiqua" pitchFamily="18" charset="0"/>
              </a:rPr>
              <a:t>notwendige</a:t>
            </a:r>
            <a:r>
              <a:rPr lang="cs-CZ" sz="6400" dirty="0">
                <a:latin typeface="Book Antiqua" pitchFamily="18" charset="0"/>
              </a:rPr>
              <a:t> </a:t>
            </a:r>
            <a:r>
              <a:rPr lang="cs-CZ" sz="6400" dirty="0" err="1">
                <a:latin typeface="Book Antiqua" pitchFamily="18" charset="0"/>
              </a:rPr>
              <a:t>Entwicklungsstadien</a:t>
            </a:r>
            <a:r>
              <a:rPr lang="cs-CZ" sz="6400" dirty="0">
                <a:latin typeface="Book Antiqua" pitchFamily="18" charset="0"/>
              </a:rPr>
              <a:t> </a:t>
            </a:r>
            <a:r>
              <a:rPr lang="cs-CZ" sz="6400" dirty="0" err="1">
                <a:latin typeface="Book Antiqua" pitchFamily="18" charset="0"/>
              </a:rPr>
              <a:t>innerhalb</a:t>
            </a:r>
            <a:r>
              <a:rPr lang="cs-CZ" sz="6400" dirty="0">
                <a:latin typeface="Book Antiqua" pitchFamily="18" charset="0"/>
              </a:rPr>
              <a:t> des </a:t>
            </a:r>
            <a:r>
              <a:rPr lang="cs-CZ" sz="6400" dirty="0" err="1">
                <a:latin typeface="Book Antiqua" pitchFamily="18" charset="0"/>
              </a:rPr>
              <a:t>Lernprozesses</a:t>
            </a:r>
            <a:r>
              <a:rPr lang="cs-CZ" sz="6400" dirty="0">
                <a:latin typeface="Book Antiqua" pitchFamily="18" charset="0"/>
              </a:rPr>
              <a:t> </a:t>
            </a:r>
            <a:r>
              <a:rPr lang="cs-CZ" sz="6400" dirty="0" err="1">
                <a:latin typeface="Book Antiqua" pitchFamily="18" charset="0"/>
              </a:rPr>
              <a:t>angesehen</a:t>
            </a:r>
            <a:r>
              <a:rPr lang="cs-CZ" sz="6400" dirty="0">
                <a:latin typeface="Book Antiqua" pitchFamily="18" charset="0"/>
              </a:rPr>
              <a:t>?</a:t>
            </a:r>
          </a:p>
          <a:p>
            <a:r>
              <a:rPr lang="cs-CZ" sz="6400" dirty="0">
                <a:latin typeface="Book Antiqua" pitchFamily="18" charset="0"/>
              </a:rPr>
              <a:t>3) </a:t>
            </a:r>
            <a:r>
              <a:rPr lang="cs-CZ" sz="6400" dirty="0" err="1">
                <a:latin typeface="Book Antiqua" pitchFamily="18" charset="0"/>
              </a:rPr>
              <a:t>Wie</a:t>
            </a:r>
            <a:r>
              <a:rPr lang="cs-CZ" sz="6400" dirty="0">
                <a:latin typeface="Book Antiqua" pitchFamily="18" charset="0"/>
              </a:rPr>
              <a:t> </a:t>
            </a:r>
            <a:r>
              <a:rPr lang="cs-CZ" sz="6400" dirty="0" err="1">
                <a:latin typeface="Book Antiqua" pitchFamily="18" charset="0"/>
              </a:rPr>
              <a:t>verstehen</a:t>
            </a:r>
            <a:r>
              <a:rPr lang="cs-CZ" sz="6400" dirty="0">
                <a:latin typeface="Book Antiqua" pitchFamily="18" charset="0"/>
              </a:rPr>
              <a:t> </a:t>
            </a:r>
            <a:r>
              <a:rPr lang="cs-CZ" sz="6400" dirty="0" err="1">
                <a:latin typeface="Book Antiqua" pitchFamily="18" charset="0"/>
              </a:rPr>
              <a:t>Sie</a:t>
            </a:r>
            <a:r>
              <a:rPr lang="cs-CZ" sz="6400" dirty="0">
                <a:latin typeface="Book Antiqua" pitchFamily="18" charset="0"/>
              </a:rPr>
              <a:t>  - </a:t>
            </a:r>
            <a:r>
              <a:rPr lang="cs-CZ" sz="6400" dirty="0" err="1">
                <a:latin typeface="Book Antiqua" pitchFamily="18" charset="0"/>
              </a:rPr>
              <a:t>das</a:t>
            </a:r>
            <a:r>
              <a:rPr lang="cs-CZ" sz="6400" dirty="0">
                <a:latin typeface="Book Antiqua" pitchFamily="18" charset="0"/>
              </a:rPr>
              <a:t> </a:t>
            </a:r>
            <a:r>
              <a:rPr lang="cs-CZ" sz="6400" dirty="0" err="1">
                <a:latin typeface="Book Antiqua" pitchFamily="18" charset="0"/>
              </a:rPr>
              <a:t>Gehirn</a:t>
            </a:r>
            <a:r>
              <a:rPr lang="cs-CZ" sz="6400" dirty="0">
                <a:latin typeface="Book Antiqua" pitchFamily="18" charset="0"/>
              </a:rPr>
              <a:t> </a:t>
            </a:r>
            <a:r>
              <a:rPr lang="cs-CZ" sz="6400" dirty="0" err="1">
                <a:latin typeface="Book Antiqua" pitchFamily="18" charset="0"/>
              </a:rPr>
              <a:t>wird</a:t>
            </a:r>
            <a:r>
              <a:rPr lang="cs-CZ" sz="6400" dirty="0">
                <a:latin typeface="Book Antiqua" pitchFamily="18" charset="0"/>
              </a:rPr>
              <a:t> </a:t>
            </a:r>
            <a:r>
              <a:rPr lang="cs-CZ" sz="6400" dirty="0" err="1">
                <a:latin typeface="Book Antiqua" pitchFamily="18" charset="0"/>
              </a:rPr>
              <a:t>als</a:t>
            </a:r>
            <a:r>
              <a:rPr lang="cs-CZ" sz="6400" dirty="0">
                <a:latin typeface="Book Antiqua" pitchFamily="18" charset="0"/>
              </a:rPr>
              <a:t> </a:t>
            </a:r>
            <a:r>
              <a:rPr lang="cs-CZ" sz="6400" dirty="0" err="1">
                <a:latin typeface="Book Antiqua" pitchFamily="18" charset="0"/>
              </a:rPr>
              <a:t>eine</a:t>
            </a:r>
            <a:r>
              <a:rPr lang="cs-CZ" sz="6400" dirty="0">
                <a:latin typeface="Book Antiqua" pitchFamily="18" charset="0"/>
              </a:rPr>
              <a:t> </a:t>
            </a:r>
            <a:r>
              <a:rPr lang="cs-CZ" sz="6400" dirty="0" err="1">
                <a:latin typeface="Book Antiqua" pitchFamily="18" charset="0"/>
              </a:rPr>
              <a:t>Art</a:t>
            </a:r>
            <a:r>
              <a:rPr lang="cs-CZ" sz="6400" dirty="0">
                <a:latin typeface="Book Antiqua" pitchFamily="18" charset="0"/>
              </a:rPr>
              <a:t> „</a:t>
            </a:r>
            <a:r>
              <a:rPr lang="cs-CZ" sz="6400" dirty="0" err="1">
                <a:latin typeface="Book Antiqua" pitchFamily="18" charset="0"/>
              </a:rPr>
              <a:t>Black</a:t>
            </a:r>
            <a:r>
              <a:rPr lang="cs-CZ" sz="6400" dirty="0">
                <a:latin typeface="Book Antiqua" pitchFamily="18" charset="0"/>
              </a:rPr>
              <a:t> Box“ </a:t>
            </a:r>
            <a:r>
              <a:rPr lang="cs-CZ" sz="6400" dirty="0" err="1">
                <a:latin typeface="Book Antiqua" pitchFamily="18" charset="0"/>
              </a:rPr>
              <a:t>gesehen</a:t>
            </a:r>
            <a:r>
              <a:rPr lang="cs-CZ" sz="6400" dirty="0">
                <a:latin typeface="Book Antiqua" pitchFamily="18" charset="0"/>
              </a:rPr>
              <a:t> (</a:t>
            </a:r>
            <a:r>
              <a:rPr lang="cs-CZ" sz="6400" dirty="0" err="1">
                <a:latin typeface="Book Antiqua" pitchFamily="18" charset="0"/>
              </a:rPr>
              <a:t>im</a:t>
            </a:r>
            <a:r>
              <a:rPr lang="cs-CZ" sz="6400" dirty="0">
                <a:latin typeface="Book Antiqua" pitchFamily="18" charset="0"/>
              </a:rPr>
              <a:t> </a:t>
            </a:r>
            <a:r>
              <a:rPr lang="cs-CZ" sz="6400" dirty="0" err="1">
                <a:latin typeface="Book Antiqua" pitchFamily="18" charset="0"/>
              </a:rPr>
              <a:t>Bereich</a:t>
            </a:r>
            <a:r>
              <a:rPr lang="cs-CZ" sz="6400" dirty="0">
                <a:latin typeface="Book Antiqua" pitchFamily="18" charset="0"/>
              </a:rPr>
              <a:t> der </a:t>
            </a:r>
            <a:r>
              <a:rPr lang="cs-CZ" sz="6400" dirty="0" err="1">
                <a:latin typeface="Book Antiqua" pitchFamily="18" charset="0"/>
              </a:rPr>
              <a:t>Fehler</a:t>
            </a:r>
            <a:r>
              <a:rPr lang="cs-CZ" sz="6400" dirty="0">
                <a:latin typeface="Book Antiqua" pitchFamily="18" charset="0"/>
              </a:rPr>
              <a:t>?)</a:t>
            </a:r>
          </a:p>
          <a:p>
            <a:r>
              <a:rPr lang="cs-CZ" sz="6400" dirty="0">
                <a:latin typeface="Book Antiqua" pitchFamily="18" charset="0"/>
              </a:rPr>
              <a:t>4) </a:t>
            </a:r>
            <a:r>
              <a:rPr lang="cs-CZ" sz="6400" dirty="0" err="1">
                <a:latin typeface="Book Antiqua" pitchFamily="18" charset="0"/>
              </a:rPr>
              <a:t>Kann</a:t>
            </a:r>
            <a:r>
              <a:rPr lang="cs-CZ" sz="6400" dirty="0">
                <a:latin typeface="Book Antiqua" pitchFamily="18" charset="0"/>
              </a:rPr>
              <a:t> der </a:t>
            </a:r>
            <a:r>
              <a:rPr lang="cs-CZ" sz="6400" dirty="0" err="1">
                <a:latin typeface="Book Antiqua" pitchFamily="18" charset="0"/>
              </a:rPr>
              <a:t>Lehrer</a:t>
            </a:r>
            <a:r>
              <a:rPr lang="cs-CZ" sz="6400" dirty="0">
                <a:latin typeface="Book Antiqua" pitchFamily="18" charset="0"/>
              </a:rPr>
              <a:t> </a:t>
            </a:r>
            <a:r>
              <a:rPr lang="cs-CZ" sz="6400" dirty="0" err="1">
                <a:latin typeface="Book Antiqua" pitchFamily="18" charset="0"/>
              </a:rPr>
              <a:t>mit</a:t>
            </a:r>
            <a:r>
              <a:rPr lang="cs-CZ" sz="6400" dirty="0">
                <a:latin typeface="Book Antiqua" pitchFamily="18" charset="0"/>
              </a:rPr>
              <a:t> </a:t>
            </a:r>
            <a:r>
              <a:rPr lang="cs-CZ" sz="6400" dirty="0" err="1">
                <a:latin typeface="Book Antiqua" pitchFamily="18" charset="0"/>
              </a:rPr>
              <a:t>dem</a:t>
            </a:r>
            <a:r>
              <a:rPr lang="cs-CZ" sz="6400" dirty="0">
                <a:latin typeface="Book Antiqua" pitchFamily="18" charset="0"/>
              </a:rPr>
              <a:t> Lob oder </a:t>
            </a:r>
            <a:r>
              <a:rPr lang="cs-CZ" sz="6400" dirty="0" err="1">
                <a:latin typeface="Book Antiqua" pitchFamily="18" charset="0"/>
              </a:rPr>
              <a:t>mit</a:t>
            </a:r>
            <a:r>
              <a:rPr lang="cs-CZ" sz="6400" dirty="0">
                <a:latin typeface="Book Antiqua" pitchFamily="18" charset="0"/>
              </a:rPr>
              <a:t> der </a:t>
            </a:r>
            <a:r>
              <a:rPr lang="cs-CZ" sz="6400" dirty="0" err="1">
                <a:latin typeface="Book Antiqua" pitchFamily="18" charset="0"/>
              </a:rPr>
              <a:t>Bestrafung</a:t>
            </a:r>
            <a:r>
              <a:rPr lang="cs-CZ" sz="6400" dirty="0">
                <a:latin typeface="Book Antiqua" pitchFamily="18" charset="0"/>
              </a:rPr>
              <a:t> </a:t>
            </a:r>
            <a:r>
              <a:rPr lang="cs-CZ" sz="6400" dirty="0" err="1">
                <a:latin typeface="Book Antiqua" pitchFamily="18" charset="0"/>
              </a:rPr>
              <a:t>die</a:t>
            </a:r>
            <a:r>
              <a:rPr lang="cs-CZ" sz="6400" dirty="0">
                <a:latin typeface="Book Antiqua" pitchFamily="18" charset="0"/>
              </a:rPr>
              <a:t> </a:t>
            </a:r>
            <a:r>
              <a:rPr lang="cs-CZ" sz="6400" dirty="0" err="1">
                <a:latin typeface="Book Antiqua" pitchFamily="18" charset="0"/>
              </a:rPr>
              <a:t>Fehler</a:t>
            </a:r>
            <a:r>
              <a:rPr lang="cs-CZ" sz="6400" dirty="0">
                <a:latin typeface="Book Antiqua" pitchFamily="18" charset="0"/>
              </a:rPr>
              <a:t> </a:t>
            </a:r>
            <a:r>
              <a:rPr lang="cs-CZ" sz="6400" dirty="0" err="1">
                <a:latin typeface="Book Antiqua" pitchFamily="18" charset="0"/>
              </a:rPr>
              <a:t>bei</a:t>
            </a:r>
            <a:r>
              <a:rPr lang="cs-CZ" sz="6400" dirty="0">
                <a:latin typeface="Book Antiqua" pitchFamily="18" charset="0"/>
              </a:rPr>
              <a:t> </a:t>
            </a:r>
            <a:r>
              <a:rPr lang="cs-CZ" sz="6400" dirty="0" err="1">
                <a:latin typeface="Book Antiqua" pitchFamily="18" charset="0"/>
              </a:rPr>
              <a:t>Schülern</a:t>
            </a:r>
            <a:r>
              <a:rPr lang="cs-CZ" sz="6400" dirty="0">
                <a:latin typeface="Book Antiqua" pitchFamily="18" charset="0"/>
              </a:rPr>
              <a:t> </a:t>
            </a:r>
            <a:r>
              <a:rPr lang="cs-CZ" sz="6400" dirty="0" err="1">
                <a:latin typeface="Book Antiqua" pitchFamily="18" charset="0"/>
              </a:rPr>
              <a:t>reduzieren</a:t>
            </a:r>
            <a:r>
              <a:rPr lang="cs-CZ" sz="6400" dirty="0">
                <a:latin typeface="Book Antiqua" pitchFamily="18" charset="0"/>
              </a:rPr>
              <a:t>? </a:t>
            </a:r>
            <a:r>
              <a:rPr lang="cs-CZ" sz="6400" dirty="0" err="1">
                <a:latin typeface="Book Antiqua" pitchFamily="18" charset="0"/>
              </a:rPr>
              <a:t>Was</a:t>
            </a:r>
            <a:r>
              <a:rPr lang="cs-CZ" sz="6400" dirty="0">
                <a:latin typeface="Book Antiqua" pitchFamily="18" charset="0"/>
              </a:rPr>
              <a:t> </a:t>
            </a:r>
            <a:r>
              <a:rPr lang="cs-CZ" sz="6400" dirty="0" err="1">
                <a:latin typeface="Book Antiqua" pitchFamily="18" charset="0"/>
              </a:rPr>
              <a:t>meinen</a:t>
            </a:r>
            <a:r>
              <a:rPr lang="cs-CZ" sz="6400" dirty="0">
                <a:latin typeface="Book Antiqua" pitchFamily="18" charset="0"/>
              </a:rPr>
              <a:t> </a:t>
            </a:r>
            <a:r>
              <a:rPr lang="cs-CZ" sz="6400" dirty="0" err="1">
                <a:latin typeface="Book Antiqua" pitchFamily="18" charset="0"/>
              </a:rPr>
              <a:t>Sie</a:t>
            </a:r>
            <a:r>
              <a:rPr lang="cs-CZ" sz="6400" dirty="0">
                <a:latin typeface="Book Antiqua" pitchFamily="18" charset="0"/>
              </a:rPr>
              <a:t>?</a:t>
            </a:r>
          </a:p>
          <a:p>
            <a:endParaRPr lang="cs-CZ" sz="2000" dirty="0">
              <a:latin typeface="Algerian" pitchFamily="82" charset="0"/>
            </a:endParaRPr>
          </a:p>
        </p:txBody>
      </p:sp>
    </p:spTree>
  </p:cSld>
  <p:clrMapOvr>
    <a:masterClrMapping/>
  </p:clrMapOvr>
  <p:transition>
    <p:wedg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20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NATIVISMUS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 err="1">
                <a:latin typeface="Book Antiqua" pitchFamily="18" charset="0"/>
              </a:rPr>
              <a:t>Was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verstehen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Sie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unter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dieser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Theorie</a:t>
            </a:r>
            <a:r>
              <a:rPr lang="cs-CZ" sz="2000" dirty="0">
                <a:latin typeface="Book Antiqua" pitchFamily="18" charset="0"/>
              </a:rPr>
              <a:t>?</a:t>
            </a:r>
          </a:p>
          <a:p>
            <a:r>
              <a:rPr lang="cs-CZ" sz="2000" dirty="0" err="1">
                <a:latin typeface="Book Antiqua" pitchFamily="18" charset="0"/>
              </a:rPr>
              <a:t>Wie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unterscheidet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sich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diese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Theorie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von</a:t>
            </a:r>
            <a:r>
              <a:rPr lang="cs-CZ" sz="2000" dirty="0">
                <a:latin typeface="Book Antiqua" pitchFamily="18" charset="0"/>
              </a:rPr>
              <a:t> Behaviorismus?</a:t>
            </a:r>
          </a:p>
          <a:p>
            <a:r>
              <a:rPr lang="cs-CZ" sz="2000" dirty="0" err="1">
                <a:latin typeface="Book Antiqua" pitchFamily="18" charset="0"/>
              </a:rPr>
              <a:t>Werden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die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Fehler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als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notwendige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Entwicklungsstadien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innerhalb</a:t>
            </a:r>
            <a:r>
              <a:rPr lang="cs-CZ" sz="2000" dirty="0">
                <a:latin typeface="Book Antiqua" pitchFamily="18" charset="0"/>
              </a:rPr>
              <a:t> des </a:t>
            </a:r>
            <a:r>
              <a:rPr lang="cs-CZ" sz="2000" dirty="0" err="1">
                <a:latin typeface="Book Antiqua" pitchFamily="18" charset="0"/>
              </a:rPr>
              <a:t>Lernprozesses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angesehen</a:t>
            </a:r>
            <a:r>
              <a:rPr lang="cs-CZ" sz="2000" dirty="0">
                <a:latin typeface="Book Antiqua" pitchFamily="18" charset="0"/>
              </a:rPr>
              <a:t>?</a:t>
            </a:r>
          </a:p>
          <a:p>
            <a:r>
              <a:rPr lang="cs-CZ" sz="2000" dirty="0" err="1">
                <a:latin typeface="Book Antiqua" pitchFamily="18" charset="0"/>
              </a:rPr>
              <a:t>Welche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Fehler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können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hier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entstehen</a:t>
            </a:r>
            <a:r>
              <a:rPr lang="cs-CZ" sz="2000" dirty="0">
                <a:latin typeface="Book Antiqua" pitchFamily="18" charset="0"/>
              </a:rPr>
              <a:t>? (</a:t>
            </a:r>
            <a:r>
              <a:rPr lang="cs-CZ" sz="2000" dirty="0" err="1">
                <a:latin typeface="Book Antiqua" pitchFamily="18" charset="0"/>
              </a:rPr>
              <a:t>im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Vergleich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mit</a:t>
            </a:r>
            <a:r>
              <a:rPr lang="cs-CZ" sz="2000" dirty="0">
                <a:latin typeface="Book Antiqua" pitchFamily="18" charset="0"/>
              </a:rPr>
              <a:t> Behaviorismus)</a:t>
            </a:r>
          </a:p>
          <a:p>
            <a:endParaRPr lang="cs-CZ" sz="2000" dirty="0">
              <a:latin typeface="Algerian" pitchFamily="82" charset="0"/>
            </a:endParaRPr>
          </a:p>
          <a:p>
            <a:r>
              <a:rPr lang="cs-CZ" sz="2000" dirty="0">
                <a:latin typeface="Algerian" pitchFamily="82" charset="0"/>
                <a:hlinkClick r:id="rId2"/>
              </a:rPr>
              <a:t>http://www.</a:t>
            </a:r>
            <a:r>
              <a:rPr lang="cs-CZ" sz="2000" dirty="0" err="1">
                <a:latin typeface="Algerian" pitchFamily="82" charset="0"/>
                <a:hlinkClick r:id="rId2"/>
              </a:rPr>
              <a:t>ceskatelevize.cz</a:t>
            </a:r>
            <a:r>
              <a:rPr lang="cs-CZ" sz="2000" dirty="0">
                <a:latin typeface="Algerian" pitchFamily="82" charset="0"/>
                <a:hlinkClick r:id="rId2"/>
              </a:rPr>
              <a:t>/porady/10441294653-</a:t>
            </a:r>
            <a:r>
              <a:rPr lang="cs-CZ" sz="2000" dirty="0" err="1">
                <a:latin typeface="Algerian" pitchFamily="82" charset="0"/>
                <a:hlinkClick r:id="rId2"/>
              </a:rPr>
              <a:t>hyde</a:t>
            </a:r>
            <a:r>
              <a:rPr lang="cs-CZ" sz="2000" dirty="0">
                <a:latin typeface="Algerian" pitchFamily="82" charset="0"/>
                <a:hlinkClick r:id="rId2"/>
              </a:rPr>
              <a:t>-park-civilizace/214411058080613-</a:t>
            </a:r>
            <a:r>
              <a:rPr lang="cs-CZ" sz="2000" dirty="0" err="1">
                <a:latin typeface="Algerian" pitchFamily="82" charset="0"/>
                <a:hlinkClick r:id="rId2"/>
              </a:rPr>
              <a:t>noam</a:t>
            </a:r>
            <a:r>
              <a:rPr lang="cs-CZ" sz="2000" dirty="0">
                <a:latin typeface="Algerian" pitchFamily="82" charset="0"/>
                <a:hlinkClick r:id="rId2"/>
              </a:rPr>
              <a:t>-</a:t>
            </a:r>
            <a:r>
              <a:rPr lang="cs-CZ" sz="2000" dirty="0" err="1">
                <a:latin typeface="Algerian" pitchFamily="82" charset="0"/>
                <a:hlinkClick r:id="rId2"/>
              </a:rPr>
              <a:t>chomsky</a:t>
            </a:r>
            <a:endParaRPr lang="cs-CZ" sz="2000" dirty="0">
              <a:latin typeface="Algerian" pitchFamily="82" charset="0"/>
            </a:endParaRPr>
          </a:p>
          <a:p>
            <a:endParaRPr lang="cs-CZ" sz="2000" dirty="0"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419845"/>
      </p:ext>
    </p:extLst>
  </p:cSld>
  <p:clrMapOvr>
    <a:masterClrMapping/>
  </p:clrMapOvr>
  <p:transition>
    <p:wedg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20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NATIVISMUS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 err="1">
                <a:latin typeface="Book Antiqua" pitchFamily="18" charset="0"/>
              </a:rPr>
              <a:t>Naom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Chomsky</a:t>
            </a:r>
            <a:r>
              <a:rPr lang="cs-CZ" sz="2000" dirty="0">
                <a:latin typeface="Book Antiqua" pitchFamily="18" charset="0"/>
              </a:rPr>
              <a:t>! – </a:t>
            </a:r>
            <a:r>
              <a:rPr lang="cs-CZ" sz="2000" dirty="0" err="1">
                <a:latin typeface="Book Antiqua" pitchFamily="18" charset="0"/>
              </a:rPr>
              <a:t>berühmt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machte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ihn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seine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Theorie</a:t>
            </a:r>
            <a:r>
              <a:rPr lang="cs-CZ" sz="2000" dirty="0">
                <a:latin typeface="Book Antiqua" pitchFamily="18" charset="0"/>
              </a:rPr>
              <a:t> der </a:t>
            </a:r>
            <a:r>
              <a:rPr lang="cs-CZ" sz="2000" dirty="0" err="1">
                <a:latin typeface="Book Antiqua" pitchFamily="18" charset="0"/>
              </a:rPr>
              <a:t>Universalgrammatik</a:t>
            </a:r>
            <a:endParaRPr lang="cs-CZ" sz="2000" dirty="0">
              <a:latin typeface="Book Antiqua" pitchFamily="18" charset="0"/>
            </a:endParaRPr>
          </a:p>
          <a:p>
            <a:r>
              <a:rPr lang="cs-CZ" sz="2000" dirty="0" err="1">
                <a:latin typeface="Book Antiqua" pitchFamily="18" charset="0"/>
              </a:rPr>
              <a:t>Kinder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erwerben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die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Sprache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intuitiv</a:t>
            </a:r>
            <a:r>
              <a:rPr lang="cs-CZ" sz="2000" dirty="0">
                <a:latin typeface="Book Antiqua" pitchFamily="18" charset="0"/>
              </a:rPr>
              <a:t> – </a:t>
            </a:r>
            <a:r>
              <a:rPr lang="cs-CZ" sz="2000" dirty="0" err="1">
                <a:latin typeface="Book Antiqua" pitchFamily="18" charset="0"/>
              </a:rPr>
              <a:t>unbewusst</a:t>
            </a:r>
            <a:endParaRPr lang="cs-CZ" sz="2000" dirty="0">
              <a:latin typeface="Book Antiqua" pitchFamily="18" charset="0"/>
            </a:endParaRPr>
          </a:p>
          <a:p>
            <a:r>
              <a:rPr lang="cs-CZ" sz="2000" dirty="0">
                <a:latin typeface="Book Antiqua" pitchFamily="18" charset="0"/>
              </a:rPr>
              <a:t>d</a:t>
            </a:r>
            <a:r>
              <a:rPr lang="de-DE" sz="2000" dirty="0" err="1">
                <a:latin typeface="Book Antiqua" pitchFamily="18" charset="0"/>
              </a:rPr>
              <a:t>as</a:t>
            </a:r>
            <a:r>
              <a:rPr lang="de-DE" sz="2000" dirty="0">
                <a:latin typeface="Book Antiqua" pitchFamily="18" charset="0"/>
              </a:rPr>
              <a:t> Kind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de-DE" sz="2000" dirty="0">
                <a:latin typeface="Book Antiqua" pitchFamily="18" charset="0"/>
              </a:rPr>
              <a:t>lernt Sprache nicht Satz für Satz, sondern erwirbt die spezifischen Regeln seiner Muttersprache</a:t>
            </a:r>
            <a:endParaRPr lang="cs-CZ" sz="2000" dirty="0">
              <a:latin typeface="Book Antiqua" pitchFamily="18" charset="0"/>
            </a:endParaRPr>
          </a:p>
          <a:p>
            <a:r>
              <a:rPr lang="cs-CZ" sz="2000" dirty="0" err="1">
                <a:latin typeface="Book Antiqua" pitchFamily="18" charset="0"/>
              </a:rPr>
              <a:t>Menschen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bilden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vielmehr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aus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einem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begrenzten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Wortschatz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und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einem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festen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Regelsystem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ständig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neue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Sätze</a:t>
            </a:r>
            <a:endParaRPr lang="cs-CZ" sz="2000" dirty="0">
              <a:latin typeface="Book Antiqua" pitchFamily="18" charset="0"/>
            </a:endParaRPr>
          </a:p>
          <a:p>
            <a:r>
              <a:rPr lang="cs-CZ" sz="2000" dirty="0" err="1">
                <a:latin typeface="Book Antiqua" pitchFamily="18" charset="0"/>
              </a:rPr>
              <a:t>wir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werden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mit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bestimmten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kognitiven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Modulen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geboren</a:t>
            </a:r>
            <a:r>
              <a:rPr lang="cs-CZ" sz="2000" dirty="0">
                <a:latin typeface="Book Antiqua" pitchFamily="18" charset="0"/>
              </a:rPr>
              <a:t>, </a:t>
            </a:r>
            <a:r>
              <a:rPr lang="cs-CZ" sz="2000" dirty="0" err="1">
                <a:latin typeface="Book Antiqua" pitchFamily="18" charset="0"/>
              </a:rPr>
              <a:t>die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uns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erlauben</a:t>
            </a:r>
            <a:r>
              <a:rPr lang="cs-CZ" sz="2000" dirty="0">
                <a:latin typeface="Book Antiqua" pitchFamily="18" charset="0"/>
              </a:rPr>
              <a:t>, </a:t>
            </a:r>
            <a:r>
              <a:rPr lang="cs-CZ" sz="2000" dirty="0" err="1">
                <a:latin typeface="Book Antiqua" pitchFamily="18" charset="0"/>
              </a:rPr>
              <a:t>bestimmte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Fähigkeiten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zu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lernen</a:t>
            </a:r>
            <a:endParaRPr lang="cs-CZ" sz="2000" dirty="0">
              <a:latin typeface="Book Antiqua" pitchFamily="18" charset="0"/>
            </a:endParaRPr>
          </a:p>
          <a:p>
            <a:pPr>
              <a:buNone/>
            </a:pPr>
            <a:endParaRPr lang="cs-CZ" sz="2000" dirty="0">
              <a:latin typeface="Book Antiqua" pitchFamily="18" charset="0"/>
            </a:endParaRPr>
          </a:p>
          <a:p>
            <a:r>
              <a:rPr lang="cs-CZ" sz="2000" dirty="0">
                <a:latin typeface="Book Antiqua" pitchFamily="18" charset="0"/>
              </a:rPr>
              <a:t>- d</a:t>
            </a:r>
            <a:r>
              <a:rPr lang="de-DE" sz="2000" dirty="0" err="1">
                <a:latin typeface="Book Antiqua" pitchFamily="18" charset="0"/>
              </a:rPr>
              <a:t>ie</a:t>
            </a:r>
            <a:r>
              <a:rPr lang="de-DE" sz="2000" dirty="0">
                <a:latin typeface="Book Antiqua" pitchFamily="18" charset="0"/>
              </a:rPr>
              <a:t> nativistische Position geht davon aus, dass grammatisches Wissen angeboren ist (Chomsky)</a:t>
            </a:r>
            <a:endParaRPr lang="cs-CZ" sz="2000" dirty="0">
              <a:latin typeface="Book Antiqua" pitchFamily="18" charset="0"/>
            </a:endParaRPr>
          </a:p>
        </p:txBody>
      </p:sp>
    </p:spTree>
  </p:cSld>
  <p:clrMapOvr>
    <a:masterClrMapping/>
  </p:clrMapOvr>
  <p:transition>
    <p:wedg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20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AFFEKTIVER FILTER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 err="1">
                <a:latin typeface="Book Antiqua" pitchFamily="18" charset="0"/>
              </a:rPr>
              <a:t>Was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bedeutet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affektiver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Filter</a:t>
            </a:r>
            <a:r>
              <a:rPr lang="cs-CZ" sz="2000" dirty="0">
                <a:latin typeface="Book Antiqua" pitchFamily="18" charset="0"/>
              </a:rPr>
              <a:t>?</a:t>
            </a:r>
          </a:p>
          <a:p>
            <a:endParaRPr lang="cs-CZ" sz="2000" dirty="0">
              <a:latin typeface="Algerian" pitchFamily="82" charset="0"/>
            </a:endParaRPr>
          </a:p>
          <a:p>
            <a:endParaRPr lang="cs-CZ" sz="2000" dirty="0">
              <a:latin typeface="Algerian" pitchFamily="82" charset="0"/>
            </a:endParaRPr>
          </a:p>
        </p:txBody>
      </p:sp>
    </p:spTree>
  </p:cSld>
  <p:clrMapOvr>
    <a:masterClrMapping/>
  </p:clrMapOvr>
  <p:transition>
    <p:wedg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20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AFFEKTIVER FILTER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 err="1">
                <a:latin typeface="Book Antiqua" pitchFamily="18" charset="0"/>
              </a:rPr>
              <a:t>emotinale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Reaktion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die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einen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Lernprozess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beeinflusst</a:t>
            </a:r>
            <a:endParaRPr lang="cs-CZ" sz="2000" dirty="0">
              <a:latin typeface="Book Antiqua" pitchFamily="18" charset="0"/>
            </a:endParaRPr>
          </a:p>
          <a:p>
            <a:r>
              <a:rPr lang="cs-CZ" sz="2000" dirty="0" err="1">
                <a:latin typeface="Book Antiqua" pitchFamily="18" charset="0"/>
              </a:rPr>
              <a:t>wenn</a:t>
            </a:r>
            <a:r>
              <a:rPr lang="cs-CZ" sz="2000" dirty="0">
                <a:latin typeface="Book Antiqua" pitchFamily="18" charset="0"/>
              </a:rPr>
              <a:t> der </a:t>
            </a:r>
            <a:r>
              <a:rPr lang="cs-CZ" sz="2000" dirty="0" err="1">
                <a:latin typeface="Book Antiqua" pitchFamily="18" charset="0"/>
              </a:rPr>
              <a:t>Lernende</a:t>
            </a:r>
            <a:r>
              <a:rPr lang="cs-CZ" sz="2000" dirty="0">
                <a:latin typeface="Book Antiqua" pitchFamily="18" charset="0"/>
              </a:rPr>
              <a:t> ohne Stress </a:t>
            </a:r>
            <a:r>
              <a:rPr lang="cs-CZ" sz="2000" dirty="0" err="1">
                <a:latin typeface="Book Antiqua" pitchFamily="18" charset="0"/>
              </a:rPr>
              <a:t>ist</a:t>
            </a:r>
            <a:r>
              <a:rPr lang="cs-CZ" sz="2000" dirty="0">
                <a:latin typeface="Book Antiqua" pitchFamily="18" charset="0"/>
              </a:rPr>
              <a:t>, </a:t>
            </a:r>
            <a:r>
              <a:rPr lang="cs-CZ" sz="2000" dirty="0" err="1">
                <a:latin typeface="Book Antiqua" pitchFamily="18" charset="0"/>
              </a:rPr>
              <a:t>lernt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mehr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und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besser</a:t>
            </a:r>
            <a:endParaRPr lang="cs-CZ" sz="2000" dirty="0">
              <a:latin typeface="Book Antiqua" pitchFamily="18" charset="0"/>
            </a:endParaRPr>
          </a:p>
          <a:p>
            <a:r>
              <a:rPr lang="cs-CZ" sz="2000" dirty="0">
                <a:latin typeface="Book Antiqua" pitchFamily="18" charset="0"/>
              </a:rPr>
              <a:t>der </a:t>
            </a:r>
            <a:r>
              <a:rPr lang="cs-CZ" sz="2000" dirty="0" err="1">
                <a:latin typeface="Book Antiqua" pitchFamily="18" charset="0"/>
              </a:rPr>
              <a:t>Lernende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hat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keine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Angst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fehler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zu</a:t>
            </a:r>
            <a:r>
              <a:rPr lang="cs-CZ" sz="2000" dirty="0">
                <a:latin typeface="Book Antiqua" pitchFamily="18" charset="0"/>
              </a:rPr>
              <a:t> machen</a:t>
            </a:r>
          </a:p>
          <a:p>
            <a:r>
              <a:rPr lang="cs-CZ" sz="2000" dirty="0" err="1">
                <a:latin typeface="Book Antiqua" pitchFamily="18" charset="0"/>
              </a:rPr>
              <a:t>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versucht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im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Unterricht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mehr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zu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sprechen</a:t>
            </a:r>
            <a:endParaRPr lang="cs-CZ" sz="2000" dirty="0">
              <a:latin typeface="Book Antiqua" pitchFamily="18" charset="0"/>
            </a:endParaRPr>
          </a:p>
          <a:p>
            <a:r>
              <a:rPr lang="cs-CZ" sz="2000" dirty="0">
                <a:latin typeface="Book Antiqua" pitchFamily="18" charset="0"/>
              </a:rPr>
              <a:t>der </a:t>
            </a:r>
            <a:r>
              <a:rPr lang="cs-CZ" sz="2000" dirty="0" err="1">
                <a:latin typeface="Book Antiqua" pitchFamily="18" charset="0"/>
              </a:rPr>
              <a:t>Lernende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hat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sicherlich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Fehler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aber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kann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mit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ihnen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mehr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lernen</a:t>
            </a:r>
            <a:endParaRPr lang="cs-CZ" sz="2000" dirty="0">
              <a:latin typeface="Book Antiqua" pitchFamily="18" charset="0"/>
            </a:endParaRPr>
          </a:p>
          <a:p>
            <a:r>
              <a:rPr lang="cs-CZ" sz="2000" dirty="0" err="1">
                <a:latin typeface="Book Antiqua" pitchFamily="18" charset="0"/>
              </a:rPr>
              <a:t>das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Selbstwertgefühl</a:t>
            </a:r>
            <a:r>
              <a:rPr lang="cs-CZ" sz="2000" dirty="0">
                <a:latin typeface="Book Antiqua" pitchFamily="18" charset="0"/>
              </a:rPr>
              <a:t> des </a:t>
            </a:r>
            <a:r>
              <a:rPr lang="cs-CZ" sz="2000" dirty="0" err="1">
                <a:latin typeface="Book Antiqua" pitchFamily="18" charset="0"/>
              </a:rPr>
              <a:t>Lernenden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ist</a:t>
            </a:r>
            <a:r>
              <a:rPr lang="cs-CZ" sz="2000" dirty="0">
                <a:latin typeface="Book Antiqua" pitchFamily="18" charset="0"/>
              </a:rPr>
              <a:t> hoch </a:t>
            </a:r>
            <a:r>
              <a:rPr lang="cs-CZ" sz="2000" dirty="0" err="1">
                <a:latin typeface="Book Antiqua" pitchFamily="18" charset="0"/>
              </a:rPr>
              <a:t>und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hilft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auch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dem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Lernenden</a:t>
            </a:r>
            <a:r>
              <a:rPr lang="cs-CZ" sz="2000" dirty="0">
                <a:latin typeface="Book Antiqua" pitchFamily="18" charset="0"/>
              </a:rPr>
              <a:t>, </a:t>
            </a:r>
            <a:r>
              <a:rPr lang="cs-CZ" sz="2000" dirty="0" err="1">
                <a:latin typeface="Book Antiqua" pitchFamily="18" charset="0"/>
              </a:rPr>
              <a:t>schneller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zu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lernen</a:t>
            </a:r>
            <a:endParaRPr lang="cs-CZ" sz="2000" dirty="0">
              <a:latin typeface="Book Antiqua" pitchFamily="18" charset="0"/>
            </a:endParaRPr>
          </a:p>
          <a:p>
            <a:endParaRPr lang="cs-CZ" sz="2000" dirty="0">
              <a:latin typeface="Algerian" pitchFamily="82" charset="0"/>
            </a:endParaRPr>
          </a:p>
          <a:p>
            <a:pPr>
              <a:buNone/>
            </a:pPr>
            <a:endParaRPr lang="cs-CZ" sz="2000" dirty="0"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794024"/>
      </p:ext>
    </p:extLst>
  </p:cSld>
  <p:clrMapOvr>
    <a:masterClrMapping/>
  </p:clrMapOvr>
  <p:transition>
    <p:wedg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 descr="erfahrungen_sammeln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24"/>
            <a:ext cx="9144000" cy="7000900"/>
          </a:xfrm>
        </p:spPr>
      </p:pic>
    </p:spTree>
  </p:cSld>
  <p:clrMapOvr>
    <a:masterClrMapping/>
  </p:clrMapOvr>
  <p:transition>
    <p:wedg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unovrat">
  <a:themeElements>
    <a:clrScheme name="Slunovrat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lunovrat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lunovrat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4917</TotalTime>
  <Words>389</Words>
  <Application>Microsoft Macintosh PowerPoint</Application>
  <PresentationFormat>Předvádění na obrazovce (4:3)</PresentationFormat>
  <Paragraphs>53</Paragraphs>
  <Slides>10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6" baseType="lpstr">
      <vt:lpstr>Algerian</vt:lpstr>
      <vt:lpstr>Book Antiqua</vt:lpstr>
      <vt:lpstr>Gill Sans MT</vt:lpstr>
      <vt:lpstr>Verdana</vt:lpstr>
      <vt:lpstr>Wingdings 2</vt:lpstr>
      <vt:lpstr>Slunovrat</vt:lpstr>
      <vt:lpstr>  FEHLER  IM UNTERRICHT  </vt:lpstr>
      <vt:lpstr>Wer sind diese wichtigsten Personen?  </vt:lpstr>
      <vt:lpstr>SPRACHERWERBSTHEORIEN</vt:lpstr>
      <vt:lpstr>BEHAVIORISMUS</vt:lpstr>
      <vt:lpstr>BEHAVIORISMUS</vt:lpstr>
      <vt:lpstr>NATIVISMUS</vt:lpstr>
      <vt:lpstr>NATIVISMUS</vt:lpstr>
      <vt:lpstr>AFFEKTIVER FILTER</vt:lpstr>
      <vt:lpstr>AFFEKTIVER FILTER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asus</dc:creator>
  <cp:lastModifiedBy>Jan Topinka</cp:lastModifiedBy>
  <cp:revision>86</cp:revision>
  <dcterms:created xsi:type="dcterms:W3CDTF">2015-05-17T14:07:32Z</dcterms:created>
  <dcterms:modified xsi:type="dcterms:W3CDTF">2021-05-18T08:31:24Z</dcterms:modified>
</cp:coreProperties>
</file>