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media/image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98" r:id="rId3"/>
    <p:sldId id="300" r:id="rId4"/>
    <p:sldId id="323" r:id="rId5"/>
    <p:sldId id="301" r:id="rId6"/>
    <p:sldId id="302" r:id="rId7"/>
    <p:sldId id="303" r:id="rId8"/>
    <p:sldId id="304" r:id="rId9"/>
    <p:sldId id="310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1275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282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837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116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9483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3481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803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689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7092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735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0609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7368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6262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763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9881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7063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178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887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399" cy="7562849"/>
          </a:xfrm>
        </p:spPr>
      </p:pic>
      <p:sp>
        <p:nvSpPr>
          <p:cNvPr id="7" name="Obdélník 6"/>
          <p:cNvSpPr/>
          <p:nvPr/>
        </p:nvSpPr>
        <p:spPr>
          <a:xfrm>
            <a:off x="905801" y="523364"/>
            <a:ext cx="3544561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BAN 2</a:t>
            </a:r>
          </a:p>
          <a:p>
            <a:pPr algn="ctr"/>
            <a:r>
              <a:rPr lang="cs-CZ" sz="4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3399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Jana Šturcová</a:t>
            </a:r>
            <a:endParaRPr lang="cs-CZ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FF3399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630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cs-CZ" sz="4600" b="1" dirty="0"/>
          </a:p>
          <a:p>
            <a:pPr algn="ctr">
              <a:buFont typeface="Wingdings" pitchFamily="2" charset="2"/>
              <a:buNone/>
              <a:defRPr/>
            </a:pPr>
            <a:r>
              <a:rPr lang="cs-CZ" sz="4600" b="1" dirty="0" smtClean="0">
                <a:solidFill>
                  <a:srgbClr val="00B0F0"/>
                </a:solidFill>
              </a:rPr>
              <a:t>Podstata </a:t>
            </a:r>
            <a:r>
              <a:rPr lang="cs-CZ" sz="4600" b="1" dirty="0">
                <a:solidFill>
                  <a:srgbClr val="00B0F0"/>
                </a:solidFill>
              </a:rPr>
              <a:t>a funkce peněz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54392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sz="18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smtClean="0">
                <a:latin typeface="Tahoma" pitchFamily="34" charset="0"/>
                <a:cs typeface="Tahoma" pitchFamily="34" charset="0"/>
              </a:rPr>
              <a:t>Lochmanová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Alena: 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1. 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vydání. 2018. ISBN 978-80-7402-305-7.</a:t>
            </a:r>
          </a:p>
          <a:p>
            <a:pPr>
              <a:buNone/>
            </a:pPr>
            <a:endParaRPr lang="cs-CZ" sz="18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18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18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296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PODSTATA PENĚZ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sz="2700"/>
              <a:t>naturální směna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komoditní peníze = plnohodnotné peníze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drahé kovy v roli peněz </a:t>
            </a:r>
          </a:p>
          <a:p>
            <a:pPr eaLnBrk="1" hangingPunct="1">
              <a:buFontTx/>
              <a:buChar char="•"/>
              <a:defRPr/>
            </a:pPr>
            <a:endParaRPr lang="cs-CZ" sz="2700"/>
          </a:p>
          <a:p>
            <a:pPr eaLnBrk="1" hangingPunct="1">
              <a:buFontTx/>
              <a:buChar char="•"/>
              <a:defRPr/>
            </a:pPr>
            <a:r>
              <a:rPr lang="cs-CZ" sz="2700"/>
              <a:t>bimetalismus</a:t>
            </a:r>
          </a:p>
          <a:p>
            <a:pPr eaLnBrk="1" hangingPunct="1">
              <a:buFontTx/>
              <a:buNone/>
              <a:defRPr/>
            </a:pPr>
            <a:endParaRPr lang="cs-CZ" sz="2700"/>
          </a:p>
          <a:p>
            <a:pPr eaLnBrk="1" hangingPunct="1">
              <a:buFontTx/>
              <a:buNone/>
              <a:defRPr/>
            </a:pPr>
            <a:endParaRPr lang="cs-CZ" sz="27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068484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SOUČASNÉ PENÍZE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cs-CZ" sz="2300" u="sng"/>
              <a:t>Peníze</a:t>
            </a:r>
            <a:r>
              <a:rPr lang="cs-CZ" sz="2300"/>
              <a:t> = vše, co je běžně přijímáno jako zákonné platidlo </a:t>
            </a:r>
          </a:p>
          <a:p>
            <a:pPr eaLnBrk="1" hangingPunct="1">
              <a:buFontTx/>
              <a:buNone/>
              <a:defRPr/>
            </a:pPr>
            <a:r>
              <a:rPr lang="cs-CZ" sz="2300"/>
              <a:t>              pro splácení dluhů</a:t>
            </a:r>
          </a:p>
          <a:p>
            <a:pPr eaLnBrk="1" hangingPunct="1">
              <a:buFontTx/>
              <a:buNone/>
              <a:defRPr/>
            </a:pPr>
            <a:endParaRPr lang="cs-CZ" sz="2300"/>
          </a:p>
          <a:p>
            <a:pPr eaLnBrk="1" hangingPunct="1">
              <a:buFontTx/>
              <a:buNone/>
              <a:defRPr/>
            </a:pPr>
            <a:r>
              <a:rPr lang="cs-CZ" sz="2300" u="sng"/>
              <a:t>Neplnohodnotné peníze</a:t>
            </a:r>
            <a:r>
              <a:rPr lang="cs-CZ" sz="2300"/>
              <a:t> – společný název pro oběživo a účetní  </a:t>
            </a:r>
          </a:p>
          <a:p>
            <a:pPr eaLnBrk="1" hangingPunct="1">
              <a:buFontTx/>
              <a:buNone/>
              <a:defRPr/>
            </a:pPr>
            <a:r>
              <a:rPr lang="cs-CZ" sz="2300"/>
              <a:t>                                     peníze</a:t>
            </a:r>
          </a:p>
          <a:p>
            <a:pPr eaLnBrk="1" hangingPunct="1">
              <a:buFontTx/>
              <a:buNone/>
              <a:defRPr/>
            </a:pPr>
            <a:endParaRPr lang="cs-CZ" sz="2300"/>
          </a:p>
          <a:p>
            <a:pPr eaLnBrk="1" hangingPunct="1">
              <a:buFontTx/>
              <a:buNone/>
              <a:defRPr/>
            </a:pPr>
            <a:r>
              <a:rPr lang="cs-CZ" sz="2300" u="sng"/>
              <a:t>Funkce peněz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/>
              <a:t>účetní jednotka kupní síly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/>
              <a:t>platební prostředek</a:t>
            </a:r>
          </a:p>
          <a:p>
            <a:pPr eaLnBrk="1" hangingPunct="1">
              <a:buFontTx/>
              <a:buChar char="•"/>
              <a:defRPr/>
            </a:pPr>
            <a:r>
              <a:rPr lang="cs-CZ" sz="2300"/>
              <a:t>prostředek uchování hodnot</a:t>
            </a:r>
          </a:p>
          <a:p>
            <a:pPr eaLnBrk="1" hangingPunct="1">
              <a:buFontTx/>
              <a:buNone/>
              <a:defRPr/>
            </a:pPr>
            <a:endParaRPr lang="cs-CZ" sz="2300"/>
          </a:p>
          <a:p>
            <a:pPr eaLnBrk="1" hangingPunct="1">
              <a:buFontTx/>
              <a:buChar char="•"/>
              <a:defRPr/>
            </a:pPr>
            <a:endParaRPr lang="cs-CZ" sz="2300"/>
          </a:p>
          <a:p>
            <a:pPr eaLnBrk="1" hangingPunct="1">
              <a:buFontTx/>
              <a:buChar char="•"/>
              <a:defRPr/>
            </a:pPr>
            <a:endParaRPr lang="cs-CZ" sz="230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547666" y="2748536"/>
            <a:ext cx="5346700" cy="38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15" tIns="52157" rIns="104315" bIns="52157">
            <a:spAutoFit/>
          </a:bodyPr>
          <a:lstStyle/>
          <a:p>
            <a:pPr eaLnBrk="1" hangingPunct="1">
              <a:defRPr/>
            </a:pPr>
            <a:r>
              <a:rPr lang="cs-CZ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26012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4100" dirty="0"/>
              <a:t>MĚNA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/>
              <a:t>= národní forma peněz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 u="sng"/>
              <a:t>Znaky měny: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název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nominální struktura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emise, ochrana, platební styk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r>
              <a:rPr lang="cs-CZ" sz="2700"/>
              <a:t>další znaky (měnový kurz)</a:t>
            </a:r>
          </a:p>
          <a:p>
            <a:pPr eaLnBrk="1" hangingPunct="1">
              <a:lnSpc>
                <a:spcPct val="90000"/>
              </a:lnSpc>
              <a:buFontTx/>
              <a:buChar char="•"/>
              <a:defRPr/>
            </a:pPr>
            <a:endParaRPr lang="cs-CZ" sz="27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3200" u="sng"/>
              <a:t>Měnové reformy na našem území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 u="sng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27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sz="320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8114556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BANKOVKY A MINCE ČR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Nominální struktura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Tisk bankovek a ražba mincí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cs-CZ" sz="270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700"/>
              <a:t>Ochranné prvky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9993581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 smtClean="0"/>
              <a:t>BANKOVKY A MINCE ČR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  <a:defRPr/>
            </a:pPr>
            <a:endParaRPr lang="cs-CZ" sz="3200" u="sng" dirty="0"/>
          </a:p>
          <a:p>
            <a:pPr eaLnBrk="1" hangingPunct="1">
              <a:buFontTx/>
              <a:buNone/>
              <a:defRPr/>
            </a:pPr>
            <a:r>
              <a:rPr lang="cs-CZ" sz="3200" u="sng" dirty="0"/>
              <a:t>Ochranné prvky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vodoznak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ochranný okénkový proužek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barevná vlákna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soutisková značka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skrytý obrazec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opticky proměnlivá barva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 err="1"/>
              <a:t>iridiscentní</a:t>
            </a:r>
            <a:r>
              <a:rPr lang="cs-CZ" sz="2100" dirty="0"/>
              <a:t> pruh</a:t>
            </a:r>
          </a:p>
          <a:p>
            <a:pPr eaLnBrk="1" hangingPunct="1">
              <a:buFontTx/>
              <a:buChar char="•"/>
              <a:defRPr/>
            </a:pPr>
            <a:r>
              <a:rPr lang="cs-CZ" sz="2100" dirty="0"/>
              <a:t>mikrotext</a:t>
            </a:r>
          </a:p>
          <a:p>
            <a:pPr eaLnBrk="1" hangingPunct="1">
              <a:buFontTx/>
              <a:buNone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Char char="•"/>
              <a:defRPr/>
            </a:pPr>
            <a:endParaRPr lang="cs-CZ" sz="2100" dirty="0"/>
          </a:p>
          <a:p>
            <a:pPr eaLnBrk="1" hangingPunct="1">
              <a:buFontTx/>
              <a:buNone/>
              <a:defRPr/>
            </a:pPr>
            <a:endParaRPr lang="cs-CZ" sz="32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567406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z plastu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/>
              <a:t>Bankovky z plastu - mexická padesátka, kanadská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dvacka, australská </a:t>
            </a:r>
            <a:r>
              <a:rPr lang="cs-CZ" sz="2700" dirty="0" err="1"/>
              <a:t>pětidolarovka</a:t>
            </a:r>
            <a:r>
              <a:rPr lang="cs-CZ" sz="2700" dirty="0"/>
              <a:t>, britská </a:t>
            </a:r>
            <a:r>
              <a:rPr lang="cs-CZ" sz="2700" dirty="0" err="1"/>
              <a:t>pětilibrovka</a:t>
            </a:r>
            <a:r>
              <a:rPr lang="cs-CZ" sz="27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Výrobce – firma </a:t>
            </a:r>
            <a:r>
              <a:rPr lang="cs-CZ" sz="2300" dirty="0">
                <a:solidFill>
                  <a:srgbClr val="00B0F0"/>
                </a:solidFill>
              </a:rPr>
              <a:t>INNOVIA (největší světový výrobce),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- sídlo - anglický </a:t>
            </a:r>
            <a:r>
              <a:rPr lang="cs-CZ" sz="2300" dirty="0" err="1"/>
              <a:t>Wigton</a:t>
            </a:r>
            <a:endParaRPr lang="cs-CZ" sz="2300" dirty="0"/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-  firma začínala ve 30. letech 20. st. jako  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výrobce celofánu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- výroba bankovek </a:t>
            </a:r>
            <a:r>
              <a:rPr lang="cs-CZ" sz="2300" dirty="0">
                <a:solidFill>
                  <a:srgbClr val="00B0F0"/>
                </a:solidFill>
              </a:rPr>
              <a:t>v 80. letech 20. st.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(australská banka hledala peníze, které by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300" dirty="0"/>
              <a:t>                odolaly teplu)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5516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z plastu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Výroba plastové bankovky stojí několik centů </a:t>
            </a:r>
            <a:r>
              <a:rPr lang="cs-CZ" sz="2700" dirty="0" smtClean="0"/>
              <a:t>–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 </a:t>
            </a:r>
            <a:r>
              <a:rPr lang="cs-CZ" sz="2700" dirty="0"/>
              <a:t>cca </a:t>
            </a:r>
            <a:r>
              <a:rPr lang="cs-CZ" sz="2700" dirty="0" smtClean="0"/>
              <a:t>2násobek </a:t>
            </a:r>
            <a:r>
              <a:rPr lang="cs-CZ" sz="2700" dirty="0"/>
              <a:t>toho, co výroba té papírové.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Životnost plastové bankovky je 5x delší </a:t>
            </a:r>
            <a:r>
              <a:rPr lang="cs-CZ" sz="2700" dirty="0" smtClean="0"/>
              <a:t>než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 smtClean="0"/>
              <a:t>papírové</a:t>
            </a:r>
            <a:r>
              <a:rPr lang="cs-CZ" sz="27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Nejsou nezničitelné – např. v ohni se roztaví.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89051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cs-CZ" sz="6800" b="1" dirty="0" smtClean="0"/>
              <a:t>EURO</a:t>
            </a:r>
            <a:endParaRPr lang="cs-CZ" sz="6800" b="1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43306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Euro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 err="1"/>
              <a:t>Eurozóna</a:t>
            </a:r>
            <a:endParaRPr lang="cs-CZ" altLang="cs-CZ" sz="2700" dirty="0"/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/>
              <a:t>= země, které přijaly Euro</a:t>
            </a:r>
          </a:p>
          <a:p>
            <a:pPr marL="695432" indent="-695432">
              <a:lnSpc>
                <a:spcPct val="90000"/>
              </a:lnSpc>
              <a:buNone/>
              <a:defRPr/>
            </a:pPr>
            <a:endParaRPr lang="cs-CZ" altLang="cs-CZ" sz="2700" dirty="0"/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/>
              <a:t>k 1. 1. 2015 – celkem </a:t>
            </a:r>
            <a:r>
              <a:rPr lang="cs-CZ" altLang="cs-CZ" sz="2700" b="1" dirty="0">
                <a:solidFill>
                  <a:srgbClr val="00B0F0"/>
                </a:solidFill>
              </a:rPr>
              <a:t>19</a:t>
            </a:r>
            <a:r>
              <a:rPr lang="cs-CZ" altLang="cs-CZ" sz="2700" dirty="0"/>
              <a:t> států:</a:t>
            </a:r>
          </a:p>
          <a:p>
            <a:pPr marL="695432" indent="-695432">
              <a:lnSpc>
                <a:spcPct val="90000"/>
              </a:lnSpc>
              <a:buNone/>
              <a:defRPr/>
            </a:pPr>
            <a:endParaRPr lang="cs-CZ" altLang="cs-CZ" sz="2700" dirty="0"/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/>
              <a:t>Belgie, Finsko, Francie, Irsko, Itálie, Kypr,   </a:t>
            </a:r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/>
              <a:t>Lucembursko, Malta, Německo, Nizozemsko, </a:t>
            </a:r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/>
              <a:t>Estonsko, Portugalsko, Rakousko, Řecko, </a:t>
            </a:r>
            <a:endParaRPr lang="cs-CZ" altLang="cs-CZ" sz="2700" dirty="0" smtClean="0"/>
          </a:p>
          <a:p>
            <a:pPr marL="695432" indent="-695432">
              <a:lnSpc>
                <a:spcPct val="90000"/>
              </a:lnSpc>
              <a:buNone/>
              <a:defRPr/>
            </a:pPr>
            <a:r>
              <a:rPr lang="cs-CZ" altLang="cs-CZ" sz="2700" dirty="0" smtClean="0"/>
              <a:t>Slovinsko</a:t>
            </a:r>
            <a:r>
              <a:rPr lang="cs-CZ" altLang="cs-CZ" sz="2700" dirty="0"/>
              <a:t>, </a:t>
            </a:r>
            <a:r>
              <a:rPr lang="cs-CZ" altLang="cs-CZ" sz="2700" dirty="0" smtClean="0"/>
              <a:t>Španělsko</a:t>
            </a:r>
            <a:r>
              <a:rPr lang="cs-CZ" altLang="cs-CZ" sz="2700" dirty="0"/>
              <a:t>, Slovensko, Lotyšsko, Litva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66473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Vznik eura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21574" indent="-521574"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1. 1. 1999 </a:t>
            </a:r>
            <a:r>
              <a:rPr lang="cs-CZ" sz="2700" dirty="0"/>
              <a:t>– jedenáct zemí EU začalo používat </a:t>
            </a:r>
          </a:p>
          <a:p>
            <a:pPr marL="521574" indent="-521574">
              <a:buNone/>
              <a:defRPr/>
            </a:pPr>
            <a:r>
              <a:rPr lang="cs-CZ" sz="2700" dirty="0"/>
              <a:t>společnou měnu v </a:t>
            </a:r>
            <a:r>
              <a:rPr lang="cs-CZ" sz="2700" dirty="0">
                <a:solidFill>
                  <a:srgbClr val="00B0F0"/>
                </a:solidFill>
              </a:rPr>
              <a:t>bezhotovostní </a:t>
            </a:r>
            <a:r>
              <a:rPr lang="cs-CZ" sz="2700" dirty="0"/>
              <a:t>podobě, </a:t>
            </a:r>
            <a:r>
              <a:rPr lang="cs-CZ" sz="2700" dirty="0" smtClean="0"/>
              <a:t>ECB</a:t>
            </a:r>
          </a:p>
          <a:p>
            <a:pPr marL="521574" indent="-521574">
              <a:buNone/>
              <a:defRPr/>
            </a:pPr>
            <a:r>
              <a:rPr lang="cs-CZ" sz="2700" dirty="0" smtClean="0"/>
              <a:t> </a:t>
            </a:r>
            <a:r>
              <a:rPr lang="cs-CZ" sz="2700" dirty="0"/>
              <a:t>začala </a:t>
            </a:r>
            <a:r>
              <a:rPr lang="cs-CZ" sz="2700" dirty="0" smtClean="0"/>
              <a:t>vést </a:t>
            </a:r>
            <a:r>
              <a:rPr lang="cs-CZ" sz="2700" dirty="0"/>
              <a:t>jednotnou měnovou politiku</a:t>
            </a:r>
          </a:p>
          <a:p>
            <a:pPr marL="521574" indent="-521574">
              <a:buNone/>
              <a:defRPr/>
            </a:pPr>
            <a:endParaRPr lang="cs-CZ" sz="2700" dirty="0"/>
          </a:p>
          <a:p>
            <a:pPr marL="521574" indent="-521574">
              <a:buNone/>
              <a:defRPr/>
            </a:pPr>
            <a:r>
              <a:rPr lang="cs-CZ" sz="2700" dirty="0"/>
              <a:t>2001 – do projektu se zapojilo Řecko (na základě </a:t>
            </a:r>
          </a:p>
          <a:p>
            <a:pPr marL="521574" indent="-521574">
              <a:buNone/>
              <a:defRPr/>
            </a:pPr>
            <a:r>
              <a:rPr lang="cs-CZ" sz="2700" dirty="0"/>
              <a:t>           zfalšovaných statistických údajů)</a:t>
            </a:r>
          </a:p>
          <a:p>
            <a:pPr marL="521574" indent="-521574">
              <a:buNone/>
              <a:defRPr/>
            </a:pPr>
            <a:endParaRPr lang="cs-CZ" sz="2700" dirty="0"/>
          </a:p>
          <a:p>
            <a:pPr marL="521574" indent="-521574">
              <a:buNone/>
              <a:defRPr/>
            </a:pPr>
            <a:r>
              <a:rPr lang="cs-CZ" sz="2700" dirty="0">
                <a:solidFill>
                  <a:srgbClr val="00B0F0"/>
                </a:solidFill>
              </a:rPr>
              <a:t>1. 1. 2002 </a:t>
            </a:r>
            <a:r>
              <a:rPr lang="cs-CZ" sz="2700" dirty="0"/>
              <a:t>– </a:t>
            </a:r>
            <a:r>
              <a:rPr lang="cs-CZ" sz="2700" dirty="0" err="1"/>
              <a:t>eurobankovky</a:t>
            </a:r>
            <a:r>
              <a:rPr lang="cs-CZ" sz="2700" dirty="0"/>
              <a:t> a </a:t>
            </a:r>
            <a:r>
              <a:rPr lang="cs-CZ" sz="2700" dirty="0" err="1"/>
              <a:t>euromince</a:t>
            </a:r>
            <a:r>
              <a:rPr lang="cs-CZ" sz="2700" dirty="0"/>
              <a:t> v oběhu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54237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Kde se eurem platí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/>
              <a:t>Kosovo a Černá hora zavedly EUR jako své platidlo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po vyhlášení nezávislosti. Nemají ale dohodu s EU.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Monako, San Marino, Vatikán a Andorra dohodu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o používání mají, stejně jako právo razit omezené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množství svých </a:t>
            </a:r>
            <a:r>
              <a:rPr lang="cs-CZ" sz="2700" dirty="0" err="1"/>
              <a:t>euromincí</a:t>
            </a:r>
            <a:r>
              <a:rPr lang="cs-CZ" sz="27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20185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Bankovky a mince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sz="2700" dirty="0"/>
              <a:t>Bankovky – nominální struktura (7):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700" dirty="0"/>
              <a:t>5, 10, 20, 50, 100, 200 a 500 Eur</a:t>
            </a:r>
          </a:p>
          <a:p>
            <a:pPr eaLnBrk="1" hangingPunct="1">
              <a:buFontTx/>
              <a:buNone/>
              <a:defRPr/>
            </a:pPr>
            <a:endParaRPr lang="cs-CZ" altLang="cs-CZ" sz="2700" dirty="0"/>
          </a:p>
          <a:p>
            <a:pPr eaLnBrk="1" hangingPunct="1">
              <a:buFontTx/>
              <a:buNone/>
              <a:defRPr/>
            </a:pPr>
            <a:r>
              <a:rPr lang="cs-CZ" altLang="cs-CZ" sz="2700" dirty="0"/>
              <a:t>Mince – nominální struktura (8):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700" dirty="0"/>
              <a:t>1, 2, 5, 10, 20 a 50 </a:t>
            </a:r>
            <a:r>
              <a:rPr lang="cs-CZ" altLang="cs-CZ" sz="2700" dirty="0" err="1"/>
              <a:t>Eurocentů</a:t>
            </a:r>
            <a:endParaRPr lang="cs-CZ" altLang="cs-CZ" sz="2700" dirty="0"/>
          </a:p>
          <a:p>
            <a:pPr eaLnBrk="1" hangingPunct="1">
              <a:buFontTx/>
              <a:buNone/>
              <a:defRPr/>
            </a:pPr>
            <a:r>
              <a:rPr lang="cs-CZ" altLang="cs-CZ" sz="2700" dirty="0"/>
              <a:t>1 a 2 </a:t>
            </a:r>
            <a:r>
              <a:rPr lang="cs-CZ" altLang="cs-CZ" sz="2700" dirty="0" err="1"/>
              <a:t>Euromince</a:t>
            </a:r>
            <a:endParaRPr lang="cs-CZ" altLang="cs-CZ" sz="2700" dirty="0"/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7395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Euro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cs-CZ" sz="2700" dirty="0"/>
              <a:t>Z celkového počtu 14,5 mld. kusů jich nejvíce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vytisklo Německo, dále Francie a Itálie.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  <a:p>
            <a:pPr>
              <a:buFont typeface="Wingdings" pitchFamily="2" charset="2"/>
              <a:buNone/>
              <a:defRPr/>
            </a:pPr>
            <a:r>
              <a:rPr lang="cs-CZ" sz="2700" i="1" dirty="0"/>
              <a:t>Není euro jako euro </a:t>
            </a:r>
            <a:r>
              <a:rPr lang="cs-CZ" sz="2700" dirty="0"/>
              <a:t>– rozdíl je patrný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ve struktuře papíru a v provedení vodoznaku. 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K nejlepším patří bankovky Belgie, Rakouska a</a:t>
            </a:r>
          </a:p>
          <a:p>
            <a:pPr>
              <a:buFont typeface="Wingdings" pitchFamily="2" charset="2"/>
              <a:buNone/>
              <a:defRPr/>
            </a:pPr>
            <a:r>
              <a:rPr lang="cs-CZ" sz="2700" dirty="0"/>
              <a:t>Německa, k nejhorším Itálie.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09929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Ochranné prvky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Hlubotisk (LS)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Vodoznak (LS)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Ochranný proužek (LS)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Soutisková značka (LS)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Fólie s hologramem (LS)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 err="1"/>
              <a:t>Iridiscentní</a:t>
            </a:r>
            <a:r>
              <a:rPr lang="cs-CZ" altLang="cs-CZ" sz="2700" dirty="0"/>
              <a:t> pruh (RS)</a:t>
            </a:r>
          </a:p>
          <a:p>
            <a:pPr eaLnBrk="1" hangingPunct="1">
              <a:buFontTx/>
              <a:buChar char="•"/>
              <a:defRPr/>
            </a:pPr>
            <a:r>
              <a:rPr lang="cs-CZ" altLang="cs-CZ" sz="2700" dirty="0"/>
              <a:t>Opticky proměnlivá barva (RS, 50, 100, 200, 500)</a:t>
            </a:r>
          </a:p>
          <a:p>
            <a:pPr>
              <a:buFont typeface="Wingdings" pitchFamily="2" charset="2"/>
              <a:buNone/>
              <a:defRPr/>
            </a:pPr>
            <a:endParaRPr lang="cs-CZ" sz="27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64827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613</Words>
  <Application>Microsoft Office PowerPoint</Application>
  <PresentationFormat>Vlastní</PresentationFormat>
  <Paragraphs>152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PODSTATA PENĚZ</vt:lpstr>
      <vt:lpstr>SOUČASNÉ PENÍZE</vt:lpstr>
      <vt:lpstr>MĚNA</vt:lpstr>
      <vt:lpstr>BANKOVKY A MINCE ČR</vt:lpstr>
      <vt:lpstr>BANKOVKY A MINCE ČR</vt:lpstr>
      <vt:lpstr>Bankovky z plastu</vt:lpstr>
      <vt:lpstr>Bankovky z plastu</vt:lpstr>
      <vt:lpstr>Prezentace aplikace PowerPoint</vt:lpstr>
      <vt:lpstr>Euro</vt:lpstr>
      <vt:lpstr>Vznik eura</vt:lpstr>
      <vt:lpstr>Kde se eurem platí</vt:lpstr>
      <vt:lpstr>Bankovky a mince</vt:lpstr>
      <vt:lpstr>Euro</vt:lpstr>
      <vt:lpstr>Ochranné prvky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18</cp:revision>
  <dcterms:created xsi:type="dcterms:W3CDTF">2017-03-15T11:07:40Z</dcterms:created>
  <dcterms:modified xsi:type="dcterms:W3CDTF">2020-05-23T14:32:23Z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