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89" r:id="rId35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60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ňa Galuškova" userId="5135fcf01be63401" providerId="LiveId" clId="{9978B086-9669-47B5-A90D-263CD1EBC6E9}"/>
    <pc:docChg chg="modSld">
      <pc:chgData name="Soňa Galuškova" userId="5135fcf01be63401" providerId="LiveId" clId="{9978B086-9669-47B5-A90D-263CD1EBC6E9}" dt="2022-08-03T22:46:47.061" v="3" actId="255"/>
      <pc:docMkLst>
        <pc:docMk/>
      </pc:docMkLst>
      <pc:sldChg chg="modSp mod">
        <pc:chgData name="Soňa Galuškova" userId="5135fcf01be63401" providerId="LiveId" clId="{9978B086-9669-47B5-A90D-263CD1EBC6E9}" dt="2022-08-03T22:46:47.061" v="3" actId="255"/>
        <pc:sldMkLst>
          <pc:docMk/>
          <pc:sldMk cId="736886739" sldId="290"/>
        </pc:sldMkLst>
        <pc:spChg chg="mod">
          <ac:chgData name="Soňa Galuškova" userId="5135fcf01be63401" providerId="LiveId" clId="{9978B086-9669-47B5-A90D-263CD1EBC6E9}" dt="2022-08-03T22:46:47.061" v="3" actId="255"/>
          <ac:spMkLst>
            <pc:docMk/>
            <pc:sldMk cId="736886739" sldId="290"/>
            <ac:spMk id="3" creationId="{494202B3-D064-431A-7648-BF20CEE779E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Předoperační, perioperační, pooperační péče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Soňa Galušková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781238"/>
          </a:xfrm>
          <a:prstGeom prst="rect">
            <a:avLst/>
          </a:prstGeom>
        </p:spPr>
        <p:txBody>
          <a:bodyPr vert="horz" wrap="square" lIns="0" tIns="240283" rIns="0" bIns="0" rtlCol="0">
            <a:spAutoFit/>
          </a:bodyPr>
          <a:lstStyle/>
          <a:p>
            <a:pPr marL="2813685"/>
            <a:r>
              <a:rPr dirty="0">
                <a:latin typeface="Calibri"/>
                <a:cs typeface="Calibri"/>
              </a:rPr>
              <a:t>Ú</a:t>
            </a:r>
            <a:r>
              <a:rPr spc="-10" dirty="0"/>
              <a:t>v</a:t>
            </a:r>
            <a:r>
              <a:rPr dirty="0"/>
              <a:t>od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4074" y="2324225"/>
            <a:ext cx="8541390" cy="35060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D60013"/>
                </a:solidFill>
                <a:cs typeface="Arial"/>
              </a:rPr>
              <a:t>Perioperační</a:t>
            </a:r>
            <a:r>
              <a:rPr sz="2400" spc="-40" dirty="0">
                <a:solidFill>
                  <a:srgbClr val="D60013"/>
                </a:solidFill>
                <a:cs typeface="Arial"/>
              </a:rPr>
              <a:t> </a:t>
            </a:r>
            <a:r>
              <a:rPr sz="2400" spc="-5" dirty="0">
                <a:solidFill>
                  <a:srgbClr val="D60013"/>
                </a:solidFill>
                <a:cs typeface="Arial"/>
              </a:rPr>
              <a:t>péče</a:t>
            </a:r>
            <a:endParaRPr sz="2400" dirty="0">
              <a:cs typeface="Arial"/>
            </a:endParaRPr>
          </a:p>
          <a:p>
            <a:pPr marL="285115" marR="5080" indent="-272415">
              <a:lnSpc>
                <a:spcPct val="100200"/>
              </a:lnSpc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soubor postupů a intervencí prováděných před OP  výkonem, během výkonu a </a:t>
            </a:r>
            <a:r>
              <a:rPr sz="2600" spc="-5" dirty="0">
                <a:cs typeface="Arial"/>
              </a:rPr>
              <a:t>bezprostředně </a:t>
            </a:r>
            <a:r>
              <a:rPr sz="2600" dirty="0">
                <a:cs typeface="Arial"/>
              </a:rPr>
              <a:t>po daném  OP</a:t>
            </a:r>
            <a:r>
              <a:rPr sz="2600" spc="-90" dirty="0">
                <a:cs typeface="Arial"/>
              </a:rPr>
              <a:t> </a:t>
            </a:r>
            <a:r>
              <a:rPr sz="2600" dirty="0">
                <a:cs typeface="Arial"/>
              </a:rPr>
              <a:t>výkonu</a:t>
            </a:r>
          </a:p>
          <a:p>
            <a:pPr>
              <a:spcBef>
                <a:spcPts val="45"/>
              </a:spcBef>
              <a:buChar char="●"/>
            </a:pPr>
            <a:endParaRPr sz="3450" dirty="0">
              <a:cs typeface="Times New Roman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dirty="0">
                <a:solidFill>
                  <a:srgbClr val="D60013"/>
                </a:solidFill>
                <a:cs typeface="Arial"/>
              </a:rPr>
              <a:t>OP</a:t>
            </a:r>
            <a:r>
              <a:rPr sz="2400" spc="-95" dirty="0">
                <a:solidFill>
                  <a:srgbClr val="D60013"/>
                </a:solidFill>
                <a:cs typeface="Arial"/>
              </a:rPr>
              <a:t> </a:t>
            </a:r>
            <a:r>
              <a:rPr sz="2400" spc="-5" dirty="0">
                <a:solidFill>
                  <a:srgbClr val="D60013"/>
                </a:solidFill>
                <a:cs typeface="Arial"/>
              </a:rPr>
              <a:t>výkony</a:t>
            </a:r>
            <a:endParaRPr sz="2400" dirty="0">
              <a:cs typeface="Arial"/>
            </a:endParaRPr>
          </a:p>
          <a:p>
            <a:pPr marL="652780" lvl="1" indent="-247015">
              <a:spcBef>
                <a:spcPts val="560"/>
              </a:spcBef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z="2400" spc="-5" dirty="0">
                <a:solidFill>
                  <a:srgbClr val="04607A"/>
                </a:solidFill>
                <a:cs typeface="Arial"/>
              </a:rPr>
              <a:t>plánované </a:t>
            </a:r>
            <a:r>
              <a:rPr sz="2400" dirty="0">
                <a:cs typeface="Arial"/>
              </a:rPr>
              <a:t>x</a:t>
            </a:r>
            <a:r>
              <a:rPr sz="2400" spc="-40" dirty="0">
                <a:cs typeface="Arial"/>
              </a:rPr>
              <a:t>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urgentní</a:t>
            </a:r>
            <a:endParaRPr sz="2400" dirty="0">
              <a:cs typeface="Arial"/>
            </a:endParaRPr>
          </a:p>
          <a:p>
            <a:pPr lvl="1">
              <a:spcBef>
                <a:spcPts val="50"/>
              </a:spcBef>
              <a:buClr>
                <a:srgbClr val="0F6EC6"/>
              </a:buClr>
              <a:buFont typeface="Arial"/>
              <a:buChar char="●"/>
            </a:pPr>
            <a:endParaRPr sz="3450" dirty="0">
              <a:cs typeface="Times New Roman"/>
            </a:endParaRPr>
          </a:p>
          <a:p>
            <a:pPr marL="652780" lvl="1" indent="-247015"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z="2400" spc="-5" dirty="0">
                <a:solidFill>
                  <a:srgbClr val="009DD9"/>
                </a:solidFill>
                <a:cs typeface="Arial"/>
              </a:rPr>
              <a:t>kurativní </a:t>
            </a:r>
            <a:r>
              <a:rPr sz="2400" dirty="0">
                <a:cs typeface="Arial"/>
              </a:rPr>
              <a:t>x</a:t>
            </a:r>
            <a:r>
              <a:rPr sz="2400" spc="-45" dirty="0">
                <a:cs typeface="Arial"/>
              </a:rPr>
              <a:t>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paliativní</a:t>
            </a:r>
            <a:endParaRPr sz="2400" dirty="0">
              <a:cs typeface="Arial"/>
            </a:endParaRPr>
          </a:p>
        </p:txBody>
      </p:sp>
      <p:pic>
        <p:nvPicPr>
          <p:cNvPr id="1026" name="Picture 2" descr="C:\Users\galuskovas\Pictures\8b5d557fb34a088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1100" y="4123002"/>
            <a:ext cx="3276000" cy="2181816"/>
          </a:xfrm>
          <a:prstGeom prst="rect">
            <a:avLst/>
          </a:prstGeom>
          <a:noFill/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32E68A57-4F2B-A630-F47F-F6D665D9C5E7}"/>
              </a:ext>
            </a:extLst>
          </p:cNvPr>
          <p:cNvSpPr txBox="1"/>
          <p:nvPr/>
        </p:nvSpPr>
        <p:spPr>
          <a:xfrm>
            <a:off x="6184900" y="6230423"/>
            <a:ext cx="1003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google.cz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428626"/>
            <a:ext cx="9135199" cy="853566"/>
          </a:xfrm>
          <a:prstGeom prst="rect">
            <a:avLst/>
          </a:prstGeom>
        </p:spPr>
        <p:txBody>
          <a:bodyPr vert="horz" wrap="square" lIns="0" tIns="311911" rIns="0" bIns="0" rtlCol="0">
            <a:spAutoFit/>
          </a:bodyPr>
          <a:lstStyle/>
          <a:p>
            <a:pPr marL="2740660"/>
            <a:r>
              <a:rPr lang="cs-CZ" dirty="0"/>
              <a:t>Úvod</a:t>
            </a:r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534671" y="1742631"/>
            <a:ext cx="9536429" cy="3321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pc="-5" dirty="0"/>
              <a:t>Předoperační</a:t>
            </a:r>
            <a:r>
              <a:rPr spc="-45" dirty="0"/>
              <a:t> </a:t>
            </a:r>
            <a:r>
              <a:rPr spc="-5" dirty="0"/>
              <a:t>příprava</a:t>
            </a:r>
          </a:p>
          <a:p>
            <a:pPr marL="285115" indent="-272415">
              <a:spcBef>
                <a:spcPts val="56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dirty="0">
                <a:solidFill>
                  <a:srgbClr val="D60013"/>
                </a:solidFill>
              </a:rPr>
              <a:t>Dlouhodobá</a:t>
            </a:r>
          </a:p>
          <a:p>
            <a:pPr marL="652780" lvl="1" indent="-247015">
              <a:spcBef>
                <a:spcPts val="575"/>
              </a:spcBef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pc="-5" dirty="0">
                <a:solidFill>
                  <a:srgbClr val="009DD9"/>
                </a:solidFill>
                <a:cs typeface="Arial"/>
              </a:rPr>
              <a:t>Krátkodobá</a:t>
            </a:r>
            <a:endParaRPr dirty="0">
              <a:cs typeface="Arial"/>
            </a:endParaRPr>
          </a:p>
          <a:p>
            <a:pPr marL="927100" lvl="2" indent="-245745">
              <a:spcBef>
                <a:spcPts val="565"/>
              </a:spcBef>
              <a:buClr>
                <a:srgbClr val="009DD9"/>
              </a:buClr>
              <a:buSzPct val="70833"/>
              <a:buChar char="●"/>
              <a:tabLst>
                <a:tab pos="92710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Bezprostřední</a:t>
            </a:r>
            <a:endParaRPr dirty="0">
              <a:cs typeface="Arial"/>
            </a:endParaRPr>
          </a:p>
          <a:p>
            <a:pPr lvl="2">
              <a:spcBef>
                <a:spcPts val="50"/>
              </a:spcBef>
              <a:buClr>
                <a:srgbClr val="009DD9"/>
              </a:buClr>
              <a:buFont typeface="Arial"/>
              <a:buChar char="●"/>
            </a:pPr>
            <a:endParaRPr dirty="0">
              <a:cs typeface="Times New Roman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pc="-5" dirty="0">
                <a:solidFill>
                  <a:srgbClr val="04607A"/>
                </a:solidFill>
              </a:rPr>
              <a:t>Celková</a:t>
            </a:r>
            <a:r>
              <a:rPr spc="-65" dirty="0">
                <a:solidFill>
                  <a:srgbClr val="04607A"/>
                </a:solidFill>
              </a:rPr>
              <a:t> </a:t>
            </a:r>
            <a:r>
              <a:rPr spc="-5" dirty="0">
                <a:solidFill>
                  <a:srgbClr val="04607A"/>
                </a:solidFill>
              </a:rPr>
              <a:t>příprava</a:t>
            </a:r>
          </a:p>
          <a:p>
            <a:pPr marL="652780" lvl="1" indent="-247015">
              <a:spcBef>
                <a:spcPts val="575"/>
              </a:spcBef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pc="-5" dirty="0">
                <a:cs typeface="Arial"/>
              </a:rPr>
              <a:t>Obecná</a:t>
            </a:r>
            <a:endParaRPr dirty="0">
              <a:cs typeface="Arial"/>
            </a:endParaRPr>
          </a:p>
          <a:p>
            <a:pPr marL="652780" lvl="1" indent="-247015">
              <a:spcBef>
                <a:spcPts val="560"/>
              </a:spcBef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pc="-5" dirty="0">
                <a:cs typeface="Arial"/>
              </a:rPr>
              <a:t>Speciální</a:t>
            </a:r>
            <a:endParaRPr dirty="0">
              <a:cs typeface="Arial"/>
            </a:endParaRPr>
          </a:p>
          <a:p>
            <a:pPr marL="285115" indent="-272415">
              <a:spcBef>
                <a:spcPts val="57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endParaRPr lang="cs-CZ" spc="-5" dirty="0">
              <a:solidFill>
                <a:srgbClr val="04607A"/>
              </a:solidFill>
            </a:endParaRPr>
          </a:p>
          <a:p>
            <a:pPr marL="285115" indent="-272415">
              <a:spcBef>
                <a:spcPts val="57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pc="-5" dirty="0" err="1">
                <a:solidFill>
                  <a:srgbClr val="04607A"/>
                </a:solidFill>
              </a:rPr>
              <a:t>Místní</a:t>
            </a:r>
            <a:r>
              <a:rPr spc="-90" dirty="0">
                <a:solidFill>
                  <a:srgbClr val="04607A"/>
                </a:solidFill>
              </a:rPr>
              <a:t> </a:t>
            </a:r>
            <a:r>
              <a:rPr spc="-5" dirty="0">
                <a:solidFill>
                  <a:srgbClr val="04607A"/>
                </a:solidFill>
              </a:rPr>
              <a:t>příprava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46700" y="2409824"/>
            <a:ext cx="3907801" cy="706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pc="-5" dirty="0">
                <a:solidFill>
                  <a:srgbClr val="85DFD0"/>
                </a:solidFill>
                <a:cs typeface="Arial"/>
              </a:rPr>
              <a:t>Cíl</a:t>
            </a:r>
            <a:endParaRPr dirty="0">
              <a:cs typeface="Arial"/>
            </a:endParaRPr>
          </a:p>
          <a:p>
            <a:pPr marL="652780" marR="5080" lvl="1" indent="-247015">
              <a:lnSpc>
                <a:spcPts val="2870"/>
              </a:lnSpc>
              <a:spcBef>
                <a:spcPts val="680"/>
              </a:spcBef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pc="-5" dirty="0">
                <a:cs typeface="Arial"/>
              </a:rPr>
              <a:t>Prevence vzniku </a:t>
            </a:r>
            <a:r>
              <a:rPr dirty="0">
                <a:cs typeface="Arial"/>
              </a:rPr>
              <a:t>poop.  </a:t>
            </a:r>
            <a:r>
              <a:rPr spc="-5" dirty="0">
                <a:cs typeface="Arial"/>
              </a:rPr>
              <a:t>komplikací</a:t>
            </a:r>
            <a:endParaRPr dirty="0"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22437" y="1202054"/>
            <a:ext cx="7467600" cy="609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4000" spc="-5" dirty="0"/>
              <a:t>Předoperační příprava -</a:t>
            </a:r>
            <a:r>
              <a:rPr sz="4000" spc="10" dirty="0"/>
              <a:t> </a:t>
            </a:r>
            <a:r>
              <a:rPr sz="3600" spc="-5" dirty="0">
                <a:solidFill>
                  <a:srgbClr val="009DD9"/>
                </a:solidFill>
              </a:rPr>
              <a:t>OBECNÁ</a:t>
            </a:r>
            <a:endParaRPr sz="3600" dirty="0"/>
          </a:p>
        </p:txBody>
      </p:sp>
      <p:sp>
        <p:nvSpPr>
          <p:cNvPr id="5" name="object 5"/>
          <p:cNvSpPr txBox="1"/>
          <p:nvPr/>
        </p:nvSpPr>
        <p:spPr>
          <a:xfrm>
            <a:off x="774073" y="1986405"/>
            <a:ext cx="8458827" cy="3454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endParaRPr lang="cs-CZ" sz="2600" dirty="0">
              <a:cs typeface="Arial"/>
            </a:endParaRPr>
          </a:p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 err="1">
                <a:cs typeface="Arial"/>
              </a:rPr>
              <a:t>Všichni</a:t>
            </a:r>
            <a:r>
              <a:rPr sz="2600" dirty="0">
                <a:cs typeface="Arial"/>
              </a:rPr>
              <a:t> pac. bez </a:t>
            </a:r>
            <a:r>
              <a:rPr sz="2600" spc="-5" dirty="0">
                <a:cs typeface="Arial"/>
              </a:rPr>
              <a:t>rozdílu </a:t>
            </a:r>
            <a:r>
              <a:rPr sz="2600" dirty="0">
                <a:cs typeface="Arial"/>
              </a:rPr>
              <a:t>on. a op.</a:t>
            </a:r>
            <a:r>
              <a:rPr sz="2600" spc="-45" dirty="0">
                <a:cs typeface="Arial"/>
              </a:rPr>
              <a:t> </a:t>
            </a:r>
            <a:r>
              <a:rPr sz="2600" dirty="0">
                <a:cs typeface="Arial"/>
              </a:rPr>
              <a:t>výkonu</a:t>
            </a:r>
          </a:p>
          <a:p>
            <a:pPr marL="285115" indent="-272415">
              <a:spcBef>
                <a:spcPts val="32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Psychická</a:t>
            </a:r>
            <a:r>
              <a:rPr sz="2600" spc="-105" dirty="0">
                <a:cs typeface="Arial"/>
              </a:rPr>
              <a:t> </a:t>
            </a:r>
            <a:r>
              <a:rPr sz="2600" dirty="0">
                <a:cs typeface="Arial"/>
              </a:rPr>
              <a:t>příprava</a:t>
            </a:r>
          </a:p>
          <a:p>
            <a:pPr marL="285115" indent="-272415">
              <a:spcBef>
                <a:spcPts val="31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Souhlas pac. s</a:t>
            </a:r>
            <a:r>
              <a:rPr sz="2600" spc="-80" dirty="0">
                <a:cs typeface="Arial"/>
              </a:rPr>
              <a:t> </a:t>
            </a:r>
            <a:r>
              <a:rPr sz="2600" dirty="0">
                <a:cs typeface="Arial"/>
              </a:rPr>
              <a:t>výkonem</a:t>
            </a:r>
          </a:p>
          <a:p>
            <a:pPr marL="285115" indent="-272415">
              <a:spcBef>
                <a:spcPts val="32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Měření</a:t>
            </a:r>
            <a:r>
              <a:rPr sz="2600" spc="-95" dirty="0">
                <a:cs typeface="Arial"/>
              </a:rPr>
              <a:t> </a:t>
            </a:r>
            <a:r>
              <a:rPr sz="2600" spc="-5" dirty="0">
                <a:cs typeface="Arial"/>
              </a:rPr>
              <a:t>FF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31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Celková</a:t>
            </a:r>
            <a:r>
              <a:rPr sz="2600" spc="-80" dirty="0">
                <a:cs typeface="Arial"/>
              </a:rPr>
              <a:t> </a:t>
            </a:r>
            <a:r>
              <a:rPr sz="2600" dirty="0">
                <a:cs typeface="Arial"/>
              </a:rPr>
              <a:t>hygiena</a:t>
            </a:r>
          </a:p>
          <a:p>
            <a:pPr>
              <a:spcBef>
                <a:spcPts val="15"/>
              </a:spcBef>
              <a:buClr>
                <a:srgbClr val="0AD0D9"/>
              </a:buClr>
              <a:buFont typeface="Arial"/>
              <a:buChar char="●"/>
            </a:pPr>
            <a:endParaRPr sz="3250" dirty="0">
              <a:cs typeface="Times New Roman"/>
            </a:endParaRPr>
          </a:p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solidFill>
                  <a:srgbClr val="D60013"/>
                </a:solidFill>
                <a:cs typeface="Arial"/>
              </a:rPr>
              <a:t>Základní </a:t>
            </a:r>
            <a:r>
              <a:rPr sz="2600" spc="-5" dirty="0">
                <a:solidFill>
                  <a:srgbClr val="D60013"/>
                </a:solidFill>
                <a:cs typeface="Arial"/>
              </a:rPr>
              <a:t>předoperační</a:t>
            </a:r>
            <a:r>
              <a:rPr sz="2600" spc="-40" dirty="0">
                <a:solidFill>
                  <a:srgbClr val="D60013"/>
                </a:solidFill>
                <a:cs typeface="Arial"/>
              </a:rPr>
              <a:t> </a:t>
            </a:r>
            <a:r>
              <a:rPr sz="2600" dirty="0">
                <a:solidFill>
                  <a:srgbClr val="D60013"/>
                </a:solidFill>
                <a:cs typeface="Arial"/>
              </a:rPr>
              <a:t>vyšetření</a:t>
            </a:r>
            <a:endParaRPr sz="2600" dirty="0"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20685" y="1205102"/>
            <a:ext cx="7925434" cy="617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4000" spc="-5" dirty="0"/>
              <a:t>Předoperační příprava -</a:t>
            </a:r>
            <a:r>
              <a:rPr sz="4000" spc="15" dirty="0"/>
              <a:t> </a:t>
            </a:r>
            <a:r>
              <a:rPr sz="3600" spc="-5" dirty="0">
                <a:solidFill>
                  <a:srgbClr val="009DD9"/>
                </a:solidFill>
              </a:rPr>
              <a:t>SPECIÁLNÍ</a:t>
            </a:r>
            <a:endParaRPr sz="3600" dirty="0"/>
          </a:p>
        </p:txBody>
      </p:sp>
      <p:sp>
        <p:nvSpPr>
          <p:cNvPr id="5" name="object 5"/>
          <p:cNvSpPr txBox="1"/>
          <p:nvPr/>
        </p:nvSpPr>
        <p:spPr>
          <a:xfrm>
            <a:off x="774073" y="2324734"/>
            <a:ext cx="8472046" cy="421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solidFill>
                  <a:srgbClr val="D60013"/>
                </a:solidFill>
                <a:cs typeface="Arial"/>
              </a:rPr>
              <a:t>Příprava</a:t>
            </a:r>
            <a:r>
              <a:rPr sz="2600" spc="-90" dirty="0">
                <a:solidFill>
                  <a:srgbClr val="D60013"/>
                </a:solidFill>
                <a:cs typeface="Arial"/>
              </a:rPr>
              <a:t> </a:t>
            </a:r>
            <a:r>
              <a:rPr sz="2600" dirty="0">
                <a:solidFill>
                  <a:srgbClr val="D60013"/>
                </a:solidFill>
                <a:cs typeface="Arial"/>
              </a:rPr>
              <a:t>diabetika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Předop. vyš. v diabetolog.</a:t>
            </a:r>
            <a:r>
              <a:rPr sz="2600" spc="-95" dirty="0">
                <a:cs typeface="Arial"/>
              </a:rPr>
              <a:t> </a:t>
            </a:r>
            <a:r>
              <a:rPr sz="2600" dirty="0">
                <a:cs typeface="Arial"/>
              </a:rPr>
              <a:t>ambulanci</a:t>
            </a:r>
          </a:p>
          <a:p>
            <a:pPr marL="285115" indent="-272415">
              <a:spcBef>
                <a:spcPts val="62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Hospitalizace </a:t>
            </a:r>
            <a:r>
              <a:rPr sz="2600" spc="-5" dirty="0">
                <a:cs typeface="Arial"/>
              </a:rPr>
              <a:t>nejméně </a:t>
            </a:r>
            <a:r>
              <a:rPr sz="2600" dirty="0">
                <a:cs typeface="Arial"/>
              </a:rPr>
              <a:t>den před OP/2-3</a:t>
            </a:r>
            <a:r>
              <a:rPr sz="2600" spc="-40" dirty="0">
                <a:cs typeface="Arial"/>
              </a:rPr>
              <a:t> </a:t>
            </a:r>
            <a:r>
              <a:rPr sz="2600" dirty="0">
                <a:cs typeface="Arial"/>
              </a:rPr>
              <a:t>dny</a:t>
            </a: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Převedení na i.v. INZ, G</a:t>
            </a:r>
            <a:r>
              <a:rPr sz="2600" spc="-70" dirty="0">
                <a:cs typeface="Arial"/>
              </a:rPr>
              <a:t> </a:t>
            </a:r>
            <a:r>
              <a:rPr sz="2600" spc="-5" dirty="0">
                <a:cs typeface="Arial"/>
              </a:rPr>
              <a:t>profil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Premedikace </a:t>
            </a:r>
            <a:r>
              <a:rPr sz="2600" spc="-10" dirty="0">
                <a:cs typeface="Arial"/>
              </a:rPr>
              <a:t>(+</a:t>
            </a:r>
            <a:r>
              <a:rPr sz="2600" spc="-45" dirty="0">
                <a:cs typeface="Arial"/>
              </a:rPr>
              <a:t> </a:t>
            </a:r>
            <a:r>
              <a:rPr sz="2600" spc="-5" dirty="0">
                <a:cs typeface="Arial"/>
              </a:rPr>
              <a:t>Omeprazol)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Lačnění </a:t>
            </a:r>
            <a:r>
              <a:rPr sz="2600" spc="5" dirty="0">
                <a:cs typeface="Arial"/>
              </a:rPr>
              <a:t>→ </a:t>
            </a:r>
            <a:r>
              <a:rPr sz="2600" dirty="0">
                <a:cs typeface="Arial"/>
              </a:rPr>
              <a:t>G + </a:t>
            </a:r>
            <a:r>
              <a:rPr sz="2600" spc="-5" dirty="0">
                <a:cs typeface="Arial"/>
              </a:rPr>
              <a:t>INZ </a:t>
            </a:r>
            <a:r>
              <a:rPr sz="2600" dirty="0">
                <a:cs typeface="Arial"/>
              </a:rPr>
              <a:t>dle</a:t>
            </a:r>
            <a:r>
              <a:rPr sz="2600" spc="-90" dirty="0">
                <a:cs typeface="Arial"/>
              </a:rPr>
              <a:t> </a:t>
            </a:r>
            <a:r>
              <a:rPr sz="2600" dirty="0">
                <a:cs typeface="Arial"/>
              </a:rPr>
              <a:t>G</a:t>
            </a:r>
          </a:p>
          <a:p>
            <a:pPr marL="285115" indent="-272415"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spc="-5" dirty="0">
                <a:cs typeface="Arial"/>
              </a:rPr>
              <a:t>Diabetik </a:t>
            </a:r>
            <a:r>
              <a:rPr sz="2600" dirty="0">
                <a:cs typeface="Arial"/>
              </a:rPr>
              <a:t>zařazen na začátek OP</a:t>
            </a:r>
            <a:r>
              <a:rPr sz="2600" spc="-40" dirty="0">
                <a:cs typeface="Arial"/>
              </a:rPr>
              <a:t> </a:t>
            </a:r>
            <a:r>
              <a:rPr sz="2600" dirty="0">
                <a:cs typeface="Arial"/>
              </a:rPr>
              <a:t>programu</a:t>
            </a: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↑ </a:t>
            </a:r>
            <a:r>
              <a:rPr sz="2600" spc="-5" dirty="0">
                <a:cs typeface="Arial"/>
              </a:rPr>
              <a:t>riziko </a:t>
            </a:r>
            <a:r>
              <a:rPr sz="2600" dirty="0">
                <a:cs typeface="Arial"/>
              </a:rPr>
              <a:t>poop.</a:t>
            </a:r>
            <a:r>
              <a:rPr sz="2600" spc="-65" dirty="0">
                <a:cs typeface="Arial"/>
              </a:rPr>
              <a:t> </a:t>
            </a:r>
            <a:r>
              <a:rPr sz="2600" dirty="0">
                <a:cs typeface="Arial"/>
              </a:rPr>
              <a:t>komplikací</a:t>
            </a:r>
          </a:p>
          <a:p>
            <a:pPr marL="285115" indent="-272415"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Časná poop.</a:t>
            </a:r>
            <a:r>
              <a:rPr sz="2600" spc="-85" dirty="0">
                <a:cs typeface="Arial"/>
              </a:rPr>
              <a:t> </a:t>
            </a:r>
            <a:r>
              <a:rPr sz="2600" dirty="0">
                <a:cs typeface="Arial"/>
              </a:rPr>
              <a:t>výživa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12937" y="1202054"/>
            <a:ext cx="7085330" cy="609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4000" spc="-5" dirty="0"/>
              <a:t>Předoperační příprava -</a:t>
            </a:r>
            <a:r>
              <a:rPr sz="4000" dirty="0"/>
              <a:t> </a:t>
            </a:r>
            <a:r>
              <a:rPr sz="3600" spc="-5" dirty="0">
                <a:solidFill>
                  <a:srgbClr val="009DD9"/>
                </a:solidFill>
              </a:rPr>
              <a:t>MÍSTNÍ</a:t>
            </a:r>
            <a:endParaRPr sz="3600" dirty="0"/>
          </a:p>
        </p:txBody>
      </p:sp>
      <p:sp>
        <p:nvSpPr>
          <p:cNvPr id="5" name="object 5"/>
          <p:cNvSpPr txBox="1"/>
          <p:nvPr/>
        </p:nvSpPr>
        <p:spPr>
          <a:xfrm>
            <a:off x="1231900" y="2028825"/>
            <a:ext cx="7772400" cy="22852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endParaRPr lang="cs-CZ" sz="2400" spc="-5" dirty="0">
              <a:solidFill>
                <a:srgbClr val="D60013"/>
              </a:solidFill>
              <a:latin typeface="Arial"/>
              <a:cs typeface="Arial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endParaRPr lang="cs-CZ" sz="2400" spc="-5" dirty="0">
              <a:solidFill>
                <a:srgbClr val="D60013"/>
              </a:solidFill>
              <a:latin typeface="Arial"/>
              <a:cs typeface="Arial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endParaRPr lang="cs-CZ" sz="2400" spc="-5" dirty="0">
              <a:solidFill>
                <a:srgbClr val="D60013"/>
              </a:solidFill>
              <a:latin typeface="Arial"/>
              <a:cs typeface="Arial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endParaRPr lang="cs-CZ" sz="2400" spc="-5" dirty="0">
              <a:solidFill>
                <a:srgbClr val="D60013"/>
              </a:solidFill>
              <a:latin typeface="Arial"/>
              <a:cs typeface="Arial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 err="1">
                <a:solidFill>
                  <a:srgbClr val="D60013"/>
                </a:solidFill>
                <a:cs typeface="Arial"/>
              </a:rPr>
              <a:t>Příprava</a:t>
            </a:r>
            <a:r>
              <a:rPr sz="2400" spc="-5" dirty="0">
                <a:solidFill>
                  <a:srgbClr val="D60013"/>
                </a:solidFill>
                <a:cs typeface="Arial"/>
              </a:rPr>
              <a:t> operačního</a:t>
            </a:r>
            <a:r>
              <a:rPr sz="2400" spc="-30" dirty="0">
                <a:solidFill>
                  <a:srgbClr val="D60013"/>
                </a:solidFill>
                <a:cs typeface="Arial"/>
              </a:rPr>
              <a:t> </a:t>
            </a:r>
            <a:r>
              <a:rPr sz="2400" spc="-5" dirty="0">
                <a:solidFill>
                  <a:srgbClr val="D60013"/>
                </a:solidFill>
                <a:cs typeface="Arial"/>
              </a:rPr>
              <a:t>pole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32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Příprava </a:t>
            </a:r>
            <a:r>
              <a:rPr sz="2600" spc="-5" dirty="0">
                <a:cs typeface="Arial"/>
              </a:rPr>
              <a:t>gastrointestinálního</a:t>
            </a:r>
            <a:r>
              <a:rPr sz="2600" spc="5" dirty="0">
                <a:cs typeface="Arial"/>
              </a:rPr>
              <a:t> </a:t>
            </a:r>
            <a:r>
              <a:rPr sz="2600" dirty="0">
                <a:cs typeface="Arial"/>
              </a:rPr>
              <a:t>traktu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875110"/>
          </a:xfrm>
          <a:prstGeom prst="rect">
            <a:avLst/>
          </a:prstGeom>
        </p:spPr>
        <p:txBody>
          <a:bodyPr vert="horz" wrap="square" lIns="0" tIns="333247" rIns="0" bIns="0" rtlCol="0">
            <a:spAutoFit/>
          </a:bodyPr>
          <a:lstStyle/>
          <a:p>
            <a:pPr marL="568960"/>
            <a:r>
              <a:rPr spc="-10" dirty="0"/>
              <a:t>Dlouhodobá</a:t>
            </a:r>
            <a:r>
              <a:rPr spc="-70" dirty="0"/>
              <a:t> </a:t>
            </a:r>
            <a:r>
              <a:rPr spc="-5" dirty="0"/>
              <a:t>příprava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7" y="2323718"/>
            <a:ext cx="7068820" cy="3332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solidFill>
                  <a:srgbClr val="009DD9"/>
                </a:solidFill>
                <a:cs typeface="Arial"/>
              </a:rPr>
              <a:t>Poučení před </a:t>
            </a:r>
            <a:r>
              <a:rPr sz="2800" dirty="0">
                <a:solidFill>
                  <a:srgbClr val="009DD9"/>
                </a:solidFill>
                <a:cs typeface="Arial"/>
              </a:rPr>
              <a:t>operací </a:t>
            </a:r>
            <a:r>
              <a:rPr sz="2800" spc="-5" dirty="0">
                <a:solidFill>
                  <a:srgbClr val="009DD9"/>
                </a:solidFill>
                <a:cs typeface="Arial"/>
              </a:rPr>
              <a:t>a psychická</a:t>
            </a:r>
            <a:r>
              <a:rPr sz="2800" spc="35" dirty="0">
                <a:solidFill>
                  <a:srgbClr val="009DD9"/>
                </a:solidFill>
                <a:cs typeface="Arial"/>
              </a:rPr>
              <a:t> </a:t>
            </a:r>
            <a:r>
              <a:rPr sz="2800" spc="-5" dirty="0">
                <a:solidFill>
                  <a:srgbClr val="009DD9"/>
                </a:solidFill>
                <a:cs typeface="Arial"/>
              </a:rPr>
              <a:t>příprava</a:t>
            </a:r>
            <a:endParaRPr sz="2800" dirty="0">
              <a:cs typeface="Arial"/>
            </a:endParaRPr>
          </a:p>
          <a:p>
            <a:pPr marL="652780" lvl="1" indent="-247015">
              <a:spcBef>
                <a:spcPts val="640"/>
              </a:spcBef>
              <a:buClr>
                <a:srgbClr val="0F6EC6"/>
              </a:buClr>
              <a:buSzPct val="84615"/>
              <a:buChar char="●"/>
              <a:tabLst>
                <a:tab pos="652780" algn="l"/>
              </a:tabLst>
            </a:pPr>
            <a:r>
              <a:rPr sz="2600" dirty="0">
                <a:cs typeface="Arial"/>
              </a:rPr>
              <a:t>Vysvětlení perioperační</a:t>
            </a:r>
            <a:r>
              <a:rPr sz="2600" spc="-95" dirty="0">
                <a:cs typeface="Arial"/>
              </a:rPr>
              <a:t> </a:t>
            </a:r>
            <a:r>
              <a:rPr sz="2600" dirty="0">
                <a:cs typeface="Arial"/>
              </a:rPr>
              <a:t>péče</a:t>
            </a:r>
          </a:p>
          <a:p>
            <a:pPr marL="652780" lvl="1" indent="-247015">
              <a:spcBef>
                <a:spcPts val="625"/>
              </a:spcBef>
              <a:buClr>
                <a:srgbClr val="0F6EC6"/>
              </a:buClr>
              <a:buSzPct val="84615"/>
              <a:buChar char="●"/>
              <a:tabLst>
                <a:tab pos="652780" algn="l"/>
              </a:tabLst>
            </a:pPr>
            <a:r>
              <a:rPr sz="2600" dirty="0">
                <a:cs typeface="Arial"/>
              </a:rPr>
              <a:t>Edukace o</a:t>
            </a:r>
            <a:r>
              <a:rPr sz="2600" spc="-75" dirty="0">
                <a:cs typeface="Arial"/>
              </a:rPr>
              <a:t> </a:t>
            </a:r>
            <a:r>
              <a:rPr sz="2600" dirty="0">
                <a:cs typeface="Arial"/>
              </a:rPr>
              <a:t>výkonu</a:t>
            </a:r>
          </a:p>
          <a:p>
            <a:pPr marL="652780" lvl="1" indent="-247015">
              <a:spcBef>
                <a:spcPts val="635"/>
              </a:spcBef>
              <a:buClr>
                <a:srgbClr val="0F6EC6"/>
              </a:buClr>
              <a:buSzPct val="84615"/>
              <a:buChar char="●"/>
              <a:tabLst>
                <a:tab pos="652780" algn="l"/>
              </a:tabLst>
            </a:pPr>
            <a:r>
              <a:rPr sz="2600" dirty="0">
                <a:cs typeface="Arial"/>
              </a:rPr>
              <a:t>Psychická</a:t>
            </a:r>
            <a:r>
              <a:rPr sz="2600" spc="-105" dirty="0">
                <a:cs typeface="Arial"/>
              </a:rPr>
              <a:t> </a:t>
            </a:r>
            <a:r>
              <a:rPr sz="2600" dirty="0">
                <a:cs typeface="Arial"/>
              </a:rPr>
              <a:t>příprava</a:t>
            </a:r>
          </a:p>
          <a:p>
            <a:pPr lvl="1">
              <a:lnSpc>
                <a:spcPct val="100000"/>
              </a:lnSpc>
              <a:buClr>
                <a:srgbClr val="0F6EC6"/>
              </a:buClr>
              <a:buFont typeface="Arial"/>
              <a:buChar char="●"/>
            </a:pPr>
            <a:endParaRPr sz="2600" dirty="0">
              <a:cs typeface="Times New Roman"/>
            </a:endParaRPr>
          </a:p>
          <a:p>
            <a:pPr marL="285115" indent="-272415">
              <a:spcBef>
                <a:spcPts val="167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Objednání krevních</a:t>
            </a:r>
            <a:r>
              <a:rPr sz="2600" spc="-60" dirty="0">
                <a:cs typeface="Arial"/>
              </a:rPr>
              <a:t> </a:t>
            </a:r>
            <a:r>
              <a:rPr sz="2600" spc="-5" dirty="0">
                <a:cs typeface="Arial"/>
              </a:rPr>
              <a:t>konzerv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Možnost </a:t>
            </a:r>
            <a:r>
              <a:rPr sz="2600" dirty="0">
                <a:solidFill>
                  <a:srgbClr val="D60013"/>
                </a:solidFill>
                <a:cs typeface="Arial"/>
              </a:rPr>
              <a:t>autotransfúze </a:t>
            </a:r>
            <a:r>
              <a:rPr sz="2600" dirty="0">
                <a:cs typeface="Arial"/>
              </a:rPr>
              <a:t>(týden před</a:t>
            </a:r>
            <a:r>
              <a:rPr sz="2600" spc="-70" dirty="0">
                <a:cs typeface="Arial"/>
              </a:rPr>
              <a:t> </a:t>
            </a:r>
            <a:r>
              <a:rPr sz="2600" dirty="0">
                <a:cs typeface="Arial"/>
              </a:rPr>
              <a:t>výkonem)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730455"/>
          </a:xfrm>
          <a:prstGeom prst="rect">
            <a:avLst/>
          </a:prstGeom>
        </p:spPr>
        <p:txBody>
          <a:bodyPr vert="horz" wrap="square" lIns="0" tIns="189991" rIns="0" bIns="0" rtlCol="0">
            <a:spAutoFit/>
          </a:bodyPr>
          <a:lstStyle/>
          <a:p>
            <a:pPr marL="568960"/>
            <a:r>
              <a:rPr spc="-10" dirty="0"/>
              <a:t>Dlouhodobá</a:t>
            </a:r>
            <a:r>
              <a:rPr spc="-70" dirty="0"/>
              <a:t> </a:t>
            </a:r>
            <a:r>
              <a:rPr spc="-5" dirty="0"/>
              <a:t>příprava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7" y="2162174"/>
            <a:ext cx="8046720" cy="4075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solidFill>
                  <a:srgbClr val="D60013"/>
                </a:solidFill>
                <a:cs typeface="Arial"/>
              </a:rPr>
              <a:t>Základní předop. interní</a:t>
            </a:r>
            <a:r>
              <a:rPr sz="2800" spc="10" dirty="0">
                <a:solidFill>
                  <a:srgbClr val="D60013"/>
                </a:solidFill>
                <a:cs typeface="Arial"/>
              </a:rPr>
              <a:t> </a:t>
            </a:r>
            <a:r>
              <a:rPr sz="2800" spc="-5" dirty="0">
                <a:solidFill>
                  <a:srgbClr val="D60013"/>
                </a:solidFill>
                <a:cs typeface="Arial"/>
              </a:rPr>
              <a:t>vyšetření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670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Dle</a:t>
            </a:r>
            <a:r>
              <a:rPr sz="2800" spc="-85" dirty="0">
                <a:cs typeface="Arial"/>
              </a:rPr>
              <a:t> </a:t>
            </a:r>
            <a:r>
              <a:rPr sz="2800" spc="-10" dirty="0">
                <a:cs typeface="Arial"/>
              </a:rPr>
              <a:t>ASA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680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ne </a:t>
            </a:r>
            <a:r>
              <a:rPr sz="2800" dirty="0">
                <a:cs typeface="Arial"/>
              </a:rPr>
              <a:t>starší </a:t>
            </a:r>
            <a:r>
              <a:rPr sz="2800" spc="-5" dirty="0">
                <a:cs typeface="Arial"/>
              </a:rPr>
              <a:t>1 měsíc/14 </a:t>
            </a:r>
            <a:r>
              <a:rPr sz="2800" dirty="0">
                <a:cs typeface="Arial"/>
              </a:rPr>
              <a:t>dnů/12-24</a:t>
            </a:r>
            <a:r>
              <a:rPr sz="2800" spc="-25" dirty="0">
                <a:cs typeface="Arial"/>
              </a:rPr>
              <a:t> </a:t>
            </a:r>
            <a:r>
              <a:rPr sz="2800" spc="-5" dirty="0">
                <a:cs typeface="Arial"/>
              </a:rPr>
              <a:t>hodin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670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Vyšetření moče</a:t>
            </a:r>
            <a:r>
              <a:rPr sz="2800" spc="-45" dirty="0">
                <a:cs typeface="Arial"/>
              </a:rPr>
              <a:t> </a:t>
            </a:r>
            <a:r>
              <a:rPr sz="2800" spc="-5" dirty="0">
                <a:cs typeface="Arial"/>
              </a:rPr>
              <a:t>(M+S)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585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Vyšetření </a:t>
            </a:r>
            <a:r>
              <a:rPr sz="2800" dirty="0">
                <a:cs typeface="Arial"/>
              </a:rPr>
              <a:t>krve </a:t>
            </a:r>
            <a:r>
              <a:rPr sz="2800" spc="-5" dirty="0">
                <a:cs typeface="Constantia"/>
              </a:rPr>
              <a:t>– </a:t>
            </a:r>
            <a:r>
              <a:rPr sz="2800" dirty="0">
                <a:cs typeface="Arial"/>
              </a:rPr>
              <a:t>hematologie, </a:t>
            </a:r>
            <a:r>
              <a:rPr sz="2800" spc="-5" dirty="0">
                <a:cs typeface="Arial"/>
              </a:rPr>
              <a:t>koagulace,</a:t>
            </a:r>
            <a:r>
              <a:rPr sz="2800" spc="80" dirty="0">
                <a:cs typeface="Arial"/>
              </a:rPr>
              <a:t> </a:t>
            </a:r>
            <a:r>
              <a:rPr sz="2800" spc="-10" dirty="0">
                <a:cs typeface="Arial"/>
              </a:rPr>
              <a:t>KS+Rh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765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dirty="0">
                <a:cs typeface="Arial"/>
              </a:rPr>
              <a:t>Měření</a:t>
            </a:r>
            <a:r>
              <a:rPr sz="2800" spc="-95" dirty="0">
                <a:cs typeface="Arial"/>
              </a:rPr>
              <a:t> </a:t>
            </a:r>
            <a:r>
              <a:rPr sz="2800" spc="-10" dirty="0">
                <a:cs typeface="Arial"/>
              </a:rPr>
              <a:t>FF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680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10" dirty="0">
                <a:cs typeface="Arial"/>
              </a:rPr>
              <a:t>EKG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670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RTG</a:t>
            </a:r>
            <a:r>
              <a:rPr sz="2800" spc="-85" dirty="0">
                <a:cs typeface="Arial"/>
              </a:rPr>
              <a:t> </a:t>
            </a:r>
            <a:r>
              <a:rPr sz="2800" spc="-10" dirty="0">
                <a:cs typeface="Arial"/>
              </a:rPr>
              <a:t>S+P</a:t>
            </a:r>
            <a:endParaRPr sz="2800" dirty="0"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781238"/>
          </a:xfrm>
          <a:prstGeom prst="rect">
            <a:avLst/>
          </a:prstGeom>
        </p:spPr>
        <p:txBody>
          <a:bodyPr vert="horz" wrap="square" lIns="0" tIns="240283" rIns="0" bIns="0" rtlCol="0">
            <a:spAutoFit/>
          </a:bodyPr>
          <a:lstStyle/>
          <a:p>
            <a:pPr marL="882650"/>
            <a:r>
              <a:rPr spc="-5" dirty="0"/>
              <a:t>Krátkodobá</a:t>
            </a:r>
            <a:r>
              <a:rPr spc="-45" dirty="0"/>
              <a:t> </a:t>
            </a:r>
            <a:r>
              <a:rPr spc="-5" dirty="0"/>
              <a:t>příprava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293746"/>
            <a:ext cx="8060055" cy="39598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833"/>
              <a:buChar char="•"/>
              <a:tabLst>
                <a:tab pos="285115" algn="l"/>
                <a:tab pos="285750" algn="l"/>
              </a:tabLst>
            </a:pPr>
            <a:r>
              <a:rPr sz="2400" spc="-5" dirty="0">
                <a:solidFill>
                  <a:srgbClr val="D60013"/>
                </a:solidFill>
                <a:cs typeface="Arial"/>
              </a:rPr>
              <a:t>Příjem pac. na</a:t>
            </a:r>
            <a:r>
              <a:rPr sz="2400" spc="-35" dirty="0">
                <a:solidFill>
                  <a:srgbClr val="D60013"/>
                </a:solidFill>
                <a:cs typeface="Arial"/>
              </a:rPr>
              <a:t> </a:t>
            </a:r>
            <a:r>
              <a:rPr sz="2400" spc="-5" dirty="0">
                <a:solidFill>
                  <a:srgbClr val="D60013"/>
                </a:solidFill>
                <a:cs typeface="Arial"/>
              </a:rPr>
              <a:t>oddělení</a:t>
            </a:r>
            <a:endParaRPr sz="2400" dirty="0">
              <a:cs typeface="Arial"/>
            </a:endParaRPr>
          </a:p>
          <a:p>
            <a:pPr marL="285115" marR="5080" indent="-272415">
              <a:lnSpc>
                <a:spcPts val="2590"/>
              </a:lnSpc>
              <a:spcBef>
                <a:spcPts val="600"/>
              </a:spcBef>
              <a:buClr>
                <a:srgbClr val="0AD0D9"/>
              </a:buClr>
              <a:buSzPct val="95833"/>
              <a:buFont typeface="Constantia"/>
              <a:buChar char="•"/>
              <a:tabLst>
                <a:tab pos="285115" algn="l"/>
                <a:tab pos="285750" algn="l"/>
              </a:tabLst>
            </a:pPr>
            <a:r>
              <a:rPr sz="2400" spc="-5" dirty="0">
                <a:cs typeface="Arial"/>
              </a:rPr>
              <a:t>seznámení pac. </a:t>
            </a:r>
            <a:r>
              <a:rPr sz="2400" dirty="0">
                <a:cs typeface="Arial"/>
              </a:rPr>
              <a:t>s </a:t>
            </a:r>
            <a:r>
              <a:rPr sz="2400" spc="-5" dirty="0">
                <a:cs typeface="Arial"/>
              </a:rPr>
              <a:t>novým prostředím (signalizace, toalety,  provozní</a:t>
            </a:r>
            <a:r>
              <a:rPr sz="2400" spc="-70" dirty="0">
                <a:cs typeface="Arial"/>
              </a:rPr>
              <a:t> </a:t>
            </a:r>
            <a:r>
              <a:rPr sz="2400" spc="-5" dirty="0">
                <a:cs typeface="Arial"/>
              </a:rPr>
              <a:t>řád)</a:t>
            </a:r>
            <a:endParaRPr sz="2400" dirty="0">
              <a:cs typeface="Arial"/>
            </a:endParaRPr>
          </a:p>
          <a:p>
            <a:pPr>
              <a:spcBef>
                <a:spcPts val="10"/>
              </a:spcBef>
              <a:buClr>
                <a:srgbClr val="0AD0D9"/>
              </a:buClr>
              <a:buFont typeface="Constantia"/>
              <a:buChar char="•"/>
            </a:pPr>
            <a:endParaRPr sz="2950" dirty="0">
              <a:cs typeface="Times New Roman"/>
            </a:endParaRPr>
          </a:p>
          <a:p>
            <a:pPr marL="285115" indent="-272415">
              <a:buClr>
                <a:srgbClr val="0AD0D9"/>
              </a:buClr>
              <a:buSzPct val="95833"/>
              <a:buFont typeface="Constantia"/>
              <a:buChar char="•"/>
              <a:tabLst>
                <a:tab pos="285115" algn="l"/>
                <a:tab pos="285750" algn="l"/>
              </a:tabLst>
            </a:pPr>
            <a:r>
              <a:rPr sz="2400" spc="-5" dirty="0">
                <a:cs typeface="Arial"/>
              </a:rPr>
              <a:t>kontrola dokumentace, snímků </a:t>
            </a:r>
            <a:r>
              <a:rPr sz="2400" spc="-10" dirty="0">
                <a:cs typeface="Arial"/>
              </a:rPr>
              <a:t>RTG,</a:t>
            </a:r>
            <a:r>
              <a:rPr sz="2400" dirty="0">
                <a:cs typeface="Arial"/>
              </a:rPr>
              <a:t> </a:t>
            </a:r>
            <a:r>
              <a:rPr sz="2400" spc="-5" dirty="0">
                <a:cs typeface="Arial"/>
              </a:rPr>
              <a:t>CT</a:t>
            </a:r>
            <a:endParaRPr sz="2400" dirty="0">
              <a:cs typeface="Arial"/>
            </a:endParaRPr>
          </a:p>
          <a:p>
            <a:pPr>
              <a:spcBef>
                <a:spcPts val="50"/>
              </a:spcBef>
              <a:buClr>
                <a:srgbClr val="0AD0D9"/>
              </a:buClr>
              <a:buFont typeface="Constantia"/>
              <a:buChar char="•"/>
            </a:pPr>
            <a:endParaRPr sz="2950" dirty="0">
              <a:cs typeface="Times New Roman"/>
            </a:endParaRPr>
          </a:p>
          <a:p>
            <a:pPr marL="285115" indent="-272415">
              <a:buClr>
                <a:srgbClr val="0AD0D9"/>
              </a:buClr>
              <a:buSzPct val="95833"/>
              <a:buFont typeface="Constantia"/>
              <a:buChar char="•"/>
              <a:tabLst>
                <a:tab pos="285115" algn="l"/>
                <a:tab pos="285750" algn="l"/>
              </a:tabLst>
            </a:pPr>
            <a:r>
              <a:rPr sz="2400" spc="-5" dirty="0">
                <a:cs typeface="Arial"/>
              </a:rPr>
              <a:t>příprava</a:t>
            </a:r>
            <a:r>
              <a:rPr sz="2400" spc="-55" dirty="0">
                <a:cs typeface="Arial"/>
              </a:rPr>
              <a:t> </a:t>
            </a:r>
            <a:r>
              <a:rPr sz="2400" spc="-5" dirty="0">
                <a:cs typeface="Arial"/>
              </a:rPr>
              <a:t>dokumentace</a:t>
            </a:r>
            <a:endParaRPr sz="2400" dirty="0">
              <a:cs typeface="Arial"/>
            </a:endParaRPr>
          </a:p>
          <a:p>
            <a:pPr marL="285115" marR="4645660" indent="-272415" algn="just">
              <a:lnSpc>
                <a:spcPct val="109800"/>
              </a:lnSpc>
              <a:spcBef>
                <a:spcPts val="5"/>
              </a:spcBef>
              <a:buClr>
                <a:srgbClr val="0AD0D9"/>
              </a:buClr>
              <a:buSzPct val="95833"/>
              <a:buFont typeface="Constantia"/>
              <a:buChar char="•"/>
              <a:tabLst>
                <a:tab pos="285750" algn="l"/>
              </a:tabLst>
            </a:pPr>
            <a:r>
              <a:rPr sz="2400" spc="-5" dirty="0">
                <a:cs typeface="Arial"/>
              </a:rPr>
              <a:t>informovaný </a:t>
            </a:r>
            <a:r>
              <a:rPr sz="2400" spc="-5" dirty="0" err="1">
                <a:cs typeface="Arial"/>
              </a:rPr>
              <a:t>souhlas</a:t>
            </a:r>
            <a:r>
              <a:rPr sz="2400" spc="-5" dirty="0">
                <a:cs typeface="Arial"/>
              </a:rPr>
              <a:t> </a:t>
            </a:r>
            <a:r>
              <a:rPr sz="2400" dirty="0">
                <a:cs typeface="Arial"/>
              </a:rPr>
              <a:t>s</a:t>
            </a:r>
            <a:r>
              <a:rPr lang="cs-CZ" sz="2400" dirty="0">
                <a:cs typeface="Arial"/>
              </a:rPr>
              <a:t>  </a:t>
            </a:r>
            <a:r>
              <a:rPr sz="2400" spc="-5" dirty="0" err="1">
                <a:cs typeface="Arial"/>
              </a:rPr>
              <a:t>hospitalizací</a:t>
            </a:r>
            <a:r>
              <a:rPr sz="2400" spc="-5" dirty="0">
                <a:cs typeface="Arial"/>
              </a:rPr>
              <a:t>, operací </a:t>
            </a:r>
            <a:r>
              <a:rPr sz="2400" dirty="0">
                <a:cs typeface="Arial"/>
              </a:rPr>
              <a:t>a  </a:t>
            </a:r>
            <a:r>
              <a:rPr sz="2400" spc="-5" dirty="0">
                <a:cs typeface="Arial"/>
              </a:rPr>
              <a:t>dalšími</a:t>
            </a:r>
            <a:r>
              <a:rPr sz="2400" spc="-45" dirty="0">
                <a:cs typeface="Arial"/>
              </a:rPr>
              <a:t> </a:t>
            </a:r>
            <a:r>
              <a:rPr sz="2400" spc="-5" dirty="0">
                <a:cs typeface="Arial"/>
              </a:rPr>
              <a:t>vyšetřeními</a:t>
            </a:r>
            <a:endParaRPr sz="2400" dirty="0"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45375" y="4250171"/>
            <a:ext cx="4215384" cy="23987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136E0F9-90E6-A7F6-AF2A-F01D4E37622F}"/>
              </a:ext>
            </a:extLst>
          </p:cNvPr>
          <p:cNvSpPr txBox="1"/>
          <p:nvPr/>
        </p:nvSpPr>
        <p:spPr>
          <a:xfrm>
            <a:off x="6184900" y="6253548"/>
            <a:ext cx="1003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google.cz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853566"/>
          </a:xfrm>
          <a:prstGeom prst="rect">
            <a:avLst/>
          </a:prstGeom>
        </p:spPr>
        <p:txBody>
          <a:bodyPr vert="horz" wrap="square" lIns="0" tIns="311911" rIns="0" bIns="0" rtlCol="0">
            <a:spAutoFit/>
          </a:bodyPr>
          <a:lstStyle/>
          <a:p>
            <a:pPr marL="882650"/>
            <a:r>
              <a:rPr spc="-5" dirty="0"/>
              <a:t>Krátkodobá</a:t>
            </a:r>
            <a:r>
              <a:rPr spc="-45" dirty="0"/>
              <a:t> </a:t>
            </a:r>
            <a:r>
              <a:rPr spc="-5" dirty="0"/>
              <a:t>příprava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1436" y="2313558"/>
            <a:ext cx="9044663" cy="4488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009DD9"/>
                </a:solidFill>
                <a:cs typeface="Arial"/>
              </a:rPr>
              <a:t>Příprava střeva </a:t>
            </a:r>
            <a:r>
              <a:rPr sz="2400" dirty="0">
                <a:cs typeface="Constantia"/>
              </a:rPr>
              <a:t>– </a:t>
            </a:r>
            <a:r>
              <a:rPr sz="2400" spc="-5" dirty="0">
                <a:cs typeface="Arial"/>
              </a:rPr>
              <a:t>dle druhu</a:t>
            </a:r>
            <a:r>
              <a:rPr sz="2400" spc="30" dirty="0">
                <a:cs typeface="Arial"/>
              </a:rPr>
              <a:t> </a:t>
            </a:r>
            <a:r>
              <a:rPr sz="2400" dirty="0">
                <a:cs typeface="Arial"/>
              </a:rPr>
              <a:t>operace</a:t>
            </a:r>
          </a:p>
          <a:p>
            <a:pPr marL="285115" indent="-272415">
              <a:spcBef>
                <a:spcPts val="64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Vyprazdňovací</a:t>
            </a:r>
            <a:r>
              <a:rPr sz="2400" spc="-55" dirty="0">
                <a:cs typeface="Arial"/>
              </a:rPr>
              <a:t> </a:t>
            </a:r>
            <a:r>
              <a:rPr sz="2400" spc="-5" dirty="0">
                <a:cs typeface="Arial"/>
              </a:rPr>
              <a:t>sole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7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Klyzma?</a:t>
            </a:r>
            <a:endParaRPr sz="2400" dirty="0">
              <a:cs typeface="Arial"/>
            </a:endParaRPr>
          </a:p>
          <a:p>
            <a:pPr marL="652780" lvl="1" indent="-247015">
              <a:spcBef>
                <a:spcPts val="480"/>
              </a:spcBef>
              <a:buSzPct val="85000"/>
              <a:buChar char="●"/>
              <a:tabLst>
                <a:tab pos="652780" algn="l"/>
              </a:tabLst>
            </a:pPr>
            <a:r>
              <a:rPr sz="2000" dirty="0">
                <a:solidFill>
                  <a:srgbClr val="0F6EC6"/>
                </a:solidFill>
                <a:cs typeface="Arial"/>
              </a:rPr>
              <a:t>ne u </a:t>
            </a:r>
            <a:r>
              <a:rPr sz="2000" spc="-5" dirty="0">
                <a:solidFill>
                  <a:srgbClr val="0F6EC6"/>
                </a:solidFill>
                <a:cs typeface="Arial"/>
              </a:rPr>
              <a:t>urgentních</a:t>
            </a:r>
            <a:r>
              <a:rPr sz="2000" spc="-80" dirty="0">
                <a:solidFill>
                  <a:srgbClr val="0F6EC6"/>
                </a:solidFill>
                <a:cs typeface="Arial"/>
              </a:rPr>
              <a:t> </a:t>
            </a:r>
            <a:r>
              <a:rPr sz="2000" spc="-5" dirty="0">
                <a:solidFill>
                  <a:srgbClr val="0F6EC6"/>
                </a:solidFill>
                <a:cs typeface="Arial"/>
              </a:rPr>
              <a:t>výkonů</a:t>
            </a:r>
            <a:endParaRPr sz="2000" dirty="0">
              <a:cs typeface="Arial"/>
            </a:endParaRPr>
          </a:p>
          <a:p>
            <a:pPr marL="285115" indent="-272415">
              <a:spcBef>
                <a:spcPts val="47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Edukace pooperačn</a:t>
            </a:r>
            <a:r>
              <a:rPr sz="2400" spc="-5" dirty="0">
                <a:cs typeface="Constantia"/>
              </a:rPr>
              <a:t>í</a:t>
            </a:r>
            <a:r>
              <a:rPr sz="2400" spc="-5" dirty="0">
                <a:cs typeface="Arial"/>
              </a:rPr>
              <a:t>ho</a:t>
            </a:r>
            <a:r>
              <a:rPr sz="2400" spc="-10" dirty="0">
                <a:cs typeface="Arial"/>
              </a:rPr>
              <a:t> </a:t>
            </a:r>
            <a:r>
              <a:rPr sz="2400" spc="-5" dirty="0">
                <a:cs typeface="Arial"/>
              </a:rPr>
              <a:t>režimu</a:t>
            </a:r>
            <a:endParaRPr sz="2400" dirty="0">
              <a:cs typeface="Arial"/>
            </a:endParaRPr>
          </a:p>
          <a:p>
            <a:pPr marL="652145" marR="5080" lvl="1" indent="-246379">
              <a:spcBef>
                <a:spcPts val="605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odkašlávání, vstávání, používání </a:t>
            </a:r>
            <a:r>
              <a:rPr sz="2200" dirty="0">
                <a:cs typeface="Arial"/>
              </a:rPr>
              <a:t>kompenzačních </a:t>
            </a:r>
            <a:r>
              <a:rPr sz="2200" spc="-5" dirty="0">
                <a:cs typeface="Arial"/>
              </a:rPr>
              <a:t>pomůcek,  dietní omezení, vyprazdňování,</a:t>
            </a:r>
            <a:r>
              <a:rPr sz="2200" spc="30" dirty="0">
                <a:cs typeface="Arial"/>
              </a:rPr>
              <a:t> </a:t>
            </a:r>
            <a:r>
              <a:rPr sz="2200" spc="-5" dirty="0">
                <a:cs typeface="Arial"/>
              </a:rPr>
              <a:t>...</a:t>
            </a:r>
            <a:endParaRPr sz="2200" dirty="0">
              <a:cs typeface="Arial"/>
            </a:endParaRPr>
          </a:p>
          <a:p>
            <a:pPr marL="285115" indent="-272415">
              <a:spcBef>
                <a:spcPts val="56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Seznámení </a:t>
            </a:r>
            <a:r>
              <a:rPr sz="2400" dirty="0">
                <a:cs typeface="Arial"/>
              </a:rPr>
              <a:t>s </a:t>
            </a:r>
            <a:r>
              <a:rPr sz="2400" spc="-5" dirty="0">
                <a:cs typeface="Arial"/>
              </a:rPr>
              <a:t>místem operačního</a:t>
            </a:r>
            <a:r>
              <a:rPr sz="2400" spc="-20" dirty="0">
                <a:cs typeface="Arial"/>
              </a:rPr>
              <a:t> </a:t>
            </a:r>
            <a:r>
              <a:rPr sz="2400" spc="-5" dirty="0">
                <a:cs typeface="Arial"/>
              </a:rPr>
              <a:t>výkonu</a:t>
            </a:r>
            <a:endParaRPr sz="2400" dirty="0">
              <a:cs typeface="Arial"/>
            </a:endParaRPr>
          </a:p>
          <a:p>
            <a:pPr marL="532130" lvl="1" indent="-247015">
              <a:spcBef>
                <a:spcPts val="450"/>
              </a:spcBef>
              <a:buChar char="●"/>
              <a:tabLst>
                <a:tab pos="532765" algn="l"/>
              </a:tabLst>
            </a:pPr>
            <a:r>
              <a:rPr sz="2200" spc="-5" dirty="0">
                <a:cs typeface="Arial"/>
              </a:rPr>
              <a:t>Personální zajištění </a:t>
            </a:r>
            <a:r>
              <a:rPr sz="2200" spc="-5" dirty="0">
                <a:cs typeface="Constantia"/>
              </a:rPr>
              <a:t>– </a:t>
            </a:r>
            <a:r>
              <a:rPr sz="2200" spc="-5" dirty="0">
                <a:cs typeface="Arial"/>
              </a:rPr>
              <a:t>operační</a:t>
            </a:r>
            <a:r>
              <a:rPr sz="2200" spc="65" dirty="0">
                <a:cs typeface="Arial"/>
              </a:rPr>
              <a:t> </a:t>
            </a:r>
            <a:r>
              <a:rPr sz="2200" dirty="0">
                <a:cs typeface="Arial"/>
              </a:rPr>
              <a:t>skupina</a:t>
            </a:r>
          </a:p>
          <a:p>
            <a:pPr marL="532130" lvl="1" indent="-247015">
              <a:spcBef>
                <a:spcPts val="600"/>
              </a:spcBef>
              <a:buChar char="●"/>
              <a:tabLst>
                <a:tab pos="532765" algn="l"/>
              </a:tabLst>
            </a:pPr>
            <a:r>
              <a:rPr sz="2200" spc="-5" dirty="0">
                <a:cs typeface="Arial"/>
              </a:rPr>
              <a:t>Plánovaná doba</a:t>
            </a:r>
            <a:r>
              <a:rPr sz="2200" spc="-60" dirty="0">
                <a:cs typeface="Arial"/>
              </a:rPr>
              <a:t> </a:t>
            </a:r>
            <a:r>
              <a:rPr sz="2200" dirty="0">
                <a:cs typeface="Arial"/>
              </a:rPr>
              <a:t>operace</a:t>
            </a:r>
          </a:p>
          <a:p>
            <a:pPr marL="532130" lvl="1" indent="-247015">
              <a:spcBef>
                <a:spcPts val="515"/>
              </a:spcBef>
              <a:buChar char="●"/>
              <a:tabLst>
                <a:tab pos="532765" algn="l"/>
              </a:tabLst>
            </a:pPr>
            <a:r>
              <a:rPr sz="2200" spc="-5" dirty="0">
                <a:cs typeface="Arial"/>
              </a:rPr>
              <a:t>Vysvětlit průběh</a:t>
            </a:r>
            <a:r>
              <a:rPr sz="2200" spc="-60" dirty="0">
                <a:cs typeface="Arial"/>
              </a:rPr>
              <a:t> </a:t>
            </a:r>
            <a:r>
              <a:rPr sz="2200" dirty="0">
                <a:cs typeface="Arial"/>
              </a:rPr>
              <a:t>přípravy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875110"/>
          </a:xfrm>
          <a:prstGeom prst="rect">
            <a:avLst/>
          </a:prstGeom>
        </p:spPr>
        <p:txBody>
          <a:bodyPr vert="horz" wrap="square" lIns="0" tIns="333247" rIns="0" bIns="0" rtlCol="0">
            <a:spAutoFit/>
          </a:bodyPr>
          <a:lstStyle/>
          <a:p>
            <a:pPr marL="584200"/>
            <a:r>
              <a:rPr spc="-5" dirty="0"/>
              <a:t>Krátkodobá</a:t>
            </a:r>
            <a:r>
              <a:rPr spc="-70" dirty="0"/>
              <a:t> </a:t>
            </a:r>
            <a:r>
              <a:rPr spc="-10" dirty="0"/>
              <a:t>příprava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7" y="2324735"/>
            <a:ext cx="7197090" cy="3490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spc="-5" dirty="0">
                <a:solidFill>
                  <a:srgbClr val="D60013"/>
                </a:solidFill>
                <a:cs typeface="Arial"/>
              </a:rPr>
              <a:t>Předanesteziologické</a:t>
            </a:r>
            <a:r>
              <a:rPr sz="2600" spc="35" dirty="0">
                <a:solidFill>
                  <a:srgbClr val="D60013"/>
                </a:solidFill>
                <a:cs typeface="Arial"/>
              </a:rPr>
              <a:t> </a:t>
            </a:r>
            <a:r>
              <a:rPr sz="2600" spc="-5" dirty="0">
                <a:solidFill>
                  <a:srgbClr val="D60013"/>
                </a:solidFill>
                <a:cs typeface="Arial"/>
              </a:rPr>
              <a:t>vyšetření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57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dirty="0">
                <a:cs typeface="Arial"/>
              </a:rPr>
              <a:t>V </a:t>
            </a:r>
            <a:r>
              <a:rPr sz="2400" spc="-5" dirty="0">
                <a:cs typeface="Arial"/>
              </a:rPr>
              <a:t>kompetenci anesteziologa, den před</a:t>
            </a:r>
            <a:r>
              <a:rPr sz="2400" spc="5" dirty="0">
                <a:cs typeface="Arial"/>
              </a:rPr>
              <a:t> </a:t>
            </a:r>
            <a:r>
              <a:rPr sz="2400" dirty="0">
                <a:cs typeface="Arial"/>
              </a:rPr>
              <a:t>OP</a:t>
            </a:r>
          </a:p>
          <a:p>
            <a:pPr marL="285115" indent="-272415">
              <a:spcBef>
                <a:spcPts val="56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Kontrola laboratorních výsledků </a:t>
            </a:r>
            <a:r>
              <a:rPr sz="2400" dirty="0">
                <a:cs typeface="Arial"/>
              </a:rPr>
              <a:t>a </a:t>
            </a:r>
            <a:r>
              <a:rPr sz="2400" spc="-5" dirty="0">
                <a:cs typeface="Arial"/>
              </a:rPr>
              <a:t>dalších</a:t>
            </a:r>
            <a:r>
              <a:rPr sz="2400" spc="35" dirty="0">
                <a:cs typeface="Arial"/>
              </a:rPr>
              <a:t> </a:t>
            </a:r>
            <a:r>
              <a:rPr sz="2400" spc="-5" dirty="0">
                <a:cs typeface="Arial"/>
              </a:rPr>
              <a:t>vyšetření</a:t>
            </a:r>
            <a:endParaRPr sz="2400" dirty="0">
              <a:cs typeface="Arial"/>
            </a:endParaRPr>
          </a:p>
          <a:p>
            <a:pPr marL="539750" lvl="1" indent="-254635">
              <a:spcBef>
                <a:spcPts val="575"/>
              </a:spcBef>
              <a:buChar char="●"/>
              <a:tabLst>
                <a:tab pos="555625" algn="l"/>
              </a:tabLst>
            </a:pPr>
            <a:r>
              <a:rPr sz="2400" spc="-5" dirty="0">
                <a:cs typeface="Arial"/>
              </a:rPr>
              <a:t>Cílená anesteziologická</a:t>
            </a:r>
            <a:r>
              <a:rPr sz="2400" spc="5" dirty="0">
                <a:cs typeface="Arial"/>
              </a:rPr>
              <a:t> </a:t>
            </a:r>
            <a:r>
              <a:rPr sz="2400" spc="-5" dirty="0">
                <a:cs typeface="Arial"/>
              </a:rPr>
              <a:t>anamnéza</a:t>
            </a:r>
            <a:endParaRPr sz="2400" dirty="0">
              <a:cs typeface="Arial"/>
            </a:endParaRPr>
          </a:p>
          <a:p>
            <a:pPr marL="554990" lvl="1" indent="-269875">
              <a:spcBef>
                <a:spcPts val="560"/>
              </a:spcBef>
              <a:buChar char="●"/>
              <a:tabLst>
                <a:tab pos="555625" algn="l"/>
              </a:tabLst>
            </a:pPr>
            <a:r>
              <a:rPr sz="2400" spc="-5" dirty="0">
                <a:cs typeface="Arial"/>
              </a:rPr>
              <a:t>Základní fyzikální</a:t>
            </a:r>
            <a:r>
              <a:rPr sz="2400" spc="-40" dirty="0">
                <a:cs typeface="Arial"/>
              </a:rPr>
              <a:t> </a:t>
            </a:r>
            <a:r>
              <a:rPr sz="2400" spc="-5" dirty="0">
                <a:cs typeface="Arial"/>
              </a:rPr>
              <a:t>vyšetření</a:t>
            </a:r>
            <a:endParaRPr sz="2400" dirty="0">
              <a:cs typeface="Arial"/>
            </a:endParaRPr>
          </a:p>
          <a:p>
            <a:pPr marL="554990" lvl="1" indent="-269875">
              <a:spcBef>
                <a:spcPts val="575"/>
              </a:spcBef>
              <a:buChar char="●"/>
              <a:tabLst>
                <a:tab pos="555625" algn="l"/>
              </a:tabLst>
            </a:pPr>
            <a:r>
              <a:rPr sz="2400" spc="-5" dirty="0">
                <a:cs typeface="Arial"/>
              </a:rPr>
              <a:t>Edukace pac. </a:t>
            </a:r>
            <a:r>
              <a:rPr sz="2400" dirty="0">
                <a:cs typeface="Arial"/>
              </a:rPr>
              <a:t>o </a:t>
            </a:r>
            <a:r>
              <a:rPr sz="2400" spc="-5" dirty="0">
                <a:cs typeface="Arial"/>
              </a:rPr>
              <a:t>anestezii </a:t>
            </a:r>
            <a:r>
              <a:rPr sz="2400" dirty="0">
                <a:cs typeface="Arial"/>
              </a:rPr>
              <a:t>+</a:t>
            </a:r>
            <a:r>
              <a:rPr sz="2400" spc="-30" dirty="0">
                <a:cs typeface="Arial"/>
              </a:rPr>
              <a:t> </a:t>
            </a:r>
            <a:r>
              <a:rPr sz="2400" spc="-5" dirty="0">
                <a:cs typeface="Arial"/>
              </a:rPr>
              <a:t>souhlas</a:t>
            </a:r>
            <a:endParaRPr sz="2400" dirty="0">
              <a:cs typeface="Arial"/>
            </a:endParaRPr>
          </a:p>
          <a:p>
            <a:pPr marL="539750" marR="1409065" lvl="1" indent="-254635">
              <a:lnSpc>
                <a:spcPts val="3460"/>
              </a:lnSpc>
              <a:spcBef>
                <a:spcPts val="195"/>
              </a:spcBef>
              <a:buChar char="●"/>
              <a:tabLst>
                <a:tab pos="555625" algn="l"/>
              </a:tabLst>
            </a:pPr>
            <a:r>
              <a:rPr sz="2400" spc="-5" dirty="0">
                <a:cs typeface="Arial"/>
              </a:rPr>
              <a:t>Volba premedikace </a:t>
            </a:r>
            <a:r>
              <a:rPr sz="2400" dirty="0">
                <a:cs typeface="Arial"/>
              </a:rPr>
              <a:t>a </a:t>
            </a:r>
            <a:r>
              <a:rPr sz="2400" spc="-5" dirty="0">
                <a:cs typeface="Arial"/>
              </a:rPr>
              <a:t>prepremedikace,  bezprostřední předoperační</a:t>
            </a:r>
            <a:r>
              <a:rPr sz="2400" spc="-25" dirty="0">
                <a:cs typeface="Arial"/>
              </a:rPr>
              <a:t> </a:t>
            </a:r>
            <a:r>
              <a:rPr sz="2400" spc="-5" dirty="0">
                <a:cs typeface="Arial"/>
              </a:rPr>
              <a:t>přípravy</a:t>
            </a:r>
            <a:endParaRPr sz="2400" dirty="0">
              <a:cs typeface="Arial"/>
            </a:endParaRPr>
          </a:p>
        </p:txBody>
      </p:sp>
      <p:pic>
        <p:nvPicPr>
          <p:cNvPr id="8194" name="Picture 2" descr="C:\Users\galuskovas\Pictures\1-48_image_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7900" y="4265771"/>
            <a:ext cx="2857500" cy="2124075"/>
          </a:xfrm>
          <a:prstGeom prst="rect">
            <a:avLst/>
          </a:prstGeom>
          <a:noFill/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22629809-7799-D552-54E5-41F201BB1D9D}"/>
              </a:ext>
            </a:extLst>
          </p:cNvPr>
          <p:cNvSpPr txBox="1"/>
          <p:nvPr/>
        </p:nvSpPr>
        <p:spPr>
          <a:xfrm>
            <a:off x="7327900" y="6143625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16050"/>
            <a:r>
              <a:rPr spc="-5" dirty="0"/>
              <a:t>Klasifikace</a:t>
            </a:r>
            <a:r>
              <a:rPr spc="-75" dirty="0"/>
              <a:t> </a:t>
            </a:r>
            <a:r>
              <a:rPr dirty="0"/>
              <a:t>ASA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7100" y="1820291"/>
            <a:ext cx="9058997" cy="27186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000"/>
              <a:buChar char="●"/>
              <a:tabLst>
                <a:tab pos="285115" algn="l"/>
                <a:tab pos="285750" algn="l"/>
              </a:tabLst>
            </a:pPr>
            <a:r>
              <a:rPr sz="2000" spc="-5" dirty="0">
                <a:cs typeface="Arial"/>
              </a:rPr>
              <a:t>ASA </a:t>
            </a:r>
            <a:r>
              <a:rPr sz="2000" dirty="0">
                <a:cs typeface="Constantia"/>
              </a:rPr>
              <a:t>– </a:t>
            </a:r>
            <a:r>
              <a:rPr sz="2000" dirty="0">
                <a:cs typeface="Arial"/>
              </a:rPr>
              <a:t>American </a:t>
            </a:r>
            <a:r>
              <a:rPr sz="2000" spc="-5" dirty="0">
                <a:cs typeface="Arial"/>
              </a:rPr>
              <a:t>Society </a:t>
            </a:r>
            <a:r>
              <a:rPr sz="2000" spc="-10" dirty="0">
                <a:cs typeface="Arial"/>
              </a:rPr>
              <a:t>of</a:t>
            </a:r>
            <a:r>
              <a:rPr sz="2000" spc="25" dirty="0">
                <a:cs typeface="Arial"/>
              </a:rPr>
              <a:t> </a:t>
            </a:r>
            <a:r>
              <a:rPr sz="2000" spc="-5" dirty="0">
                <a:cs typeface="Arial"/>
              </a:rPr>
              <a:t>Anesthesiologists</a:t>
            </a:r>
            <a:endParaRPr sz="2000" dirty="0">
              <a:cs typeface="Arial"/>
            </a:endParaRPr>
          </a:p>
          <a:p>
            <a:pPr marL="579120" lvl="1" indent="-294005">
              <a:spcBef>
                <a:spcPts val="60"/>
              </a:spcBef>
              <a:buClr>
                <a:srgbClr val="000000"/>
              </a:buClr>
              <a:buChar char="●"/>
              <a:tabLst>
                <a:tab pos="579120" algn="l"/>
                <a:tab pos="579755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ASA</a:t>
            </a:r>
            <a:r>
              <a:rPr sz="2000" spc="-105" dirty="0">
                <a:solidFill>
                  <a:srgbClr val="009DD9"/>
                </a:solidFill>
                <a:cs typeface="Arial"/>
              </a:rPr>
              <a:t> </a:t>
            </a:r>
            <a:r>
              <a:rPr sz="2000" dirty="0">
                <a:solidFill>
                  <a:srgbClr val="009DD9"/>
                </a:solidFill>
                <a:cs typeface="Arial"/>
              </a:rPr>
              <a:t>I</a:t>
            </a:r>
            <a:endParaRPr sz="2000" dirty="0">
              <a:cs typeface="Arial"/>
            </a:endParaRPr>
          </a:p>
          <a:p>
            <a:pPr marL="1085215" lvl="2" indent="-158115">
              <a:buChar char="•"/>
              <a:tabLst>
                <a:tab pos="1085850" algn="l"/>
              </a:tabLst>
            </a:pPr>
            <a:r>
              <a:rPr sz="2000" spc="-5" dirty="0">
                <a:cs typeface="Arial"/>
              </a:rPr>
              <a:t>zdravý pac., </a:t>
            </a:r>
            <a:r>
              <a:rPr sz="2000" dirty="0">
                <a:cs typeface="Arial"/>
              </a:rPr>
              <a:t>bez </a:t>
            </a:r>
            <a:r>
              <a:rPr sz="2000" spc="-5" dirty="0">
                <a:cs typeface="Arial"/>
              </a:rPr>
              <a:t>systémového</a:t>
            </a:r>
            <a:r>
              <a:rPr sz="2000" spc="-75" dirty="0">
                <a:cs typeface="Arial"/>
              </a:rPr>
              <a:t> </a:t>
            </a:r>
            <a:r>
              <a:rPr sz="2000" dirty="0">
                <a:cs typeface="Arial"/>
              </a:rPr>
              <a:t>on.</a:t>
            </a:r>
          </a:p>
          <a:p>
            <a:pPr marL="579120" lvl="1" indent="-294005">
              <a:buClr>
                <a:srgbClr val="000000"/>
              </a:buClr>
              <a:buChar char="●"/>
              <a:tabLst>
                <a:tab pos="579120" algn="l"/>
                <a:tab pos="579755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ASA</a:t>
            </a:r>
            <a:r>
              <a:rPr sz="2000" spc="-105" dirty="0">
                <a:solidFill>
                  <a:srgbClr val="009DD9"/>
                </a:solidFill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cs typeface="Arial"/>
              </a:rPr>
              <a:t>II</a:t>
            </a:r>
            <a:endParaRPr sz="2000" dirty="0">
              <a:cs typeface="Arial"/>
            </a:endParaRPr>
          </a:p>
          <a:p>
            <a:pPr marL="1085215" lvl="2" indent="-158115">
              <a:buChar char="•"/>
              <a:tabLst>
                <a:tab pos="1085850" algn="l"/>
              </a:tabLst>
            </a:pPr>
            <a:r>
              <a:rPr sz="2000" spc="-5" dirty="0">
                <a:cs typeface="Arial"/>
              </a:rPr>
              <a:t>mírně až středně závažné systémové</a:t>
            </a:r>
            <a:r>
              <a:rPr sz="2000" spc="-45" dirty="0">
                <a:cs typeface="Arial"/>
              </a:rPr>
              <a:t> </a:t>
            </a:r>
            <a:r>
              <a:rPr sz="2000" dirty="0">
                <a:cs typeface="Arial"/>
              </a:rPr>
              <a:t>on.</a:t>
            </a:r>
          </a:p>
          <a:p>
            <a:pPr marL="579120" lvl="1" indent="-294005">
              <a:buClr>
                <a:srgbClr val="000000"/>
              </a:buClr>
              <a:buChar char="●"/>
              <a:tabLst>
                <a:tab pos="579120" algn="l"/>
                <a:tab pos="579755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ASA</a:t>
            </a:r>
            <a:r>
              <a:rPr sz="2000" spc="-95" dirty="0">
                <a:solidFill>
                  <a:srgbClr val="009DD9"/>
                </a:solidFill>
                <a:cs typeface="Arial"/>
              </a:rPr>
              <a:t> </a:t>
            </a:r>
            <a:r>
              <a:rPr sz="2000" spc="-10" dirty="0">
                <a:solidFill>
                  <a:srgbClr val="009DD9"/>
                </a:solidFill>
                <a:cs typeface="Arial"/>
              </a:rPr>
              <a:t>III</a:t>
            </a:r>
            <a:endParaRPr sz="2000" dirty="0">
              <a:cs typeface="Arial"/>
            </a:endParaRPr>
          </a:p>
          <a:p>
            <a:pPr marL="927100" marR="5080" lvl="2">
              <a:lnSpc>
                <a:spcPts val="1920"/>
              </a:lnSpc>
              <a:spcBef>
                <a:spcPts val="459"/>
              </a:spcBef>
              <a:buChar char="•"/>
              <a:tabLst>
                <a:tab pos="1085850" algn="l"/>
              </a:tabLst>
            </a:pPr>
            <a:r>
              <a:rPr sz="2000" dirty="0">
                <a:cs typeface="Arial"/>
              </a:rPr>
              <a:t>závažné </a:t>
            </a:r>
            <a:r>
              <a:rPr sz="2000" spc="-5" dirty="0">
                <a:cs typeface="Arial"/>
              </a:rPr>
              <a:t>systémové </a:t>
            </a:r>
            <a:r>
              <a:rPr sz="2000" dirty="0">
                <a:cs typeface="Arial"/>
              </a:rPr>
              <a:t>on. různé </a:t>
            </a:r>
            <a:r>
              <a:rPr sz="2000" spc="-5" dirty="0">
                <a:cs typeface="Arial"/>
              </a:rPr>
              <a:t>etiologie, </a:t>
            </a:r>
            <a:r>
              <a:rPr sz="2000" dirty="0">
                <a:cs typeface="Arial"/>
              </a:rPr>
              <a:t>omezuje </a:t>
            </a:r>
            <a:r>
              <a:rPr sz="2000" spc="-10" dirty="0">
                <a:cs typeface="Arial"/>
              </a:rPr>
              <a:t>aktivitu </a:t>
            </a:r>
            <a:r>
              <a:rPr sz="2000" dirty="0">
                <a:cs typeface="Arial"/>
              </a:rPr>
              <a:t>pac.,  </a:t>
            </a:r>
            <a:r>
              <a:rPr sz="2000" spc="-5" dirty="0">
                <a:cs typeface="Arial"/>
              </a:rPr>
              <a:t>výkonnost </a:t>
            </a:r>
            <a:r>
              <a:rPr sz="2000" dirty="0">
                <a:cs typeface="Arial"/>
              </a:rPr>
              <a:t>a </a:t>
            </a:r>
            <a:r>
              <a:rPr sz="2000" spc="-5" dirty="0">
                <a:cs typeface="Arial"/>
              </a:rPr>
              <a:t>funkci</a:t>
            </a:r>
            <a:r>
              <a:rPr sz="2000" spc="-55" dirty="0">
                <a:cs typeface="Arial"/>
              </a:rPr>
              <a:t> </a:t>
            </a:r>
            <a:r>
              <a:rPr sz="2000" spc="-5" dirty="0">
                <a:cs typeface="Arial"/>
              </a:rPr>
              <a:t>orgánů</a:t>
            </a:r>
            <a:endParaRPr sz="2000" dirty="0">
              <a:cs typeface="Arial"/>
            </a:endParaRPr>
          </a:p>
          <a:p>
            <a:pPr marL="579120" lvl="1" indent="-294005">
              <a:spcBef>
                <a:spcPts val="15"/>
              </a:spcBef>
              <a:buClr>
                <a:srgbClr val="000000"/>
              </a:buClr>
              <a:buChar char="●"/>
              <a:tabLst>
                <a:tab pos="579120" algn="l"/>
                <a:tab pos="579755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ASA</a:t>
            </a:r>
            <a:r>
              <a:rPr sz="2000" spc="-100" dirty="0">
                <a:solidFill>
                  <a:srgbClr val="009DD9"/>
                </a:solidFill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cs typeface="Arial"/>
              </a:rPr>
              <a:t>IV</a:t>
            </a:r>
            <a:endParaRPr sz="2000" dirty="0"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1900" y="4571109"/>
            <a:ext cx="6130049" cy="803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54050" marR="5080">
              <a:lnSpc>
                <a:spcPct val="80000"/>
              </a:lnSpc>
              <a:buChar char="•"/>
              <a:tabLst>
                <a:tab pos="813435" algn="l"/>
              </a:tabLst>
            </a:pPr>
            <a:r>
              <a:rPr sz="2000" dirty="0">
                <a:cs typeface="Arial"/>
              </a:rPr>
              <a:t>závažné život </a:t>
            </a:r>
            <a:r>
              <a:rPr sz="2000" spc="-5" dirty="0">
                <a:cs typeface="Arial"/>
              </a:rPr>
              <a:t>ohrožující systémové on., kt.</a:t>
            </a:r>
            <a:r>
              <a:rPr sz="2000" spc="-120" dirty="0">
                <a:cs typeface="Arial"/>
              </a:rPr>
              <a:t> </a:t>
            </a:r>
            <a:r>
              <a:rPr sz="2000" spc="5" dirty="0">
                <a:cs typeface="Arial"/>
              </a:rPr>
              <a:t>se  </a:t>
            </a:r>
            <a:r>
              <a:rPr sz="2000" spc="-5" dirty="0">
                <a:cs typeface="Arial"/>
              </a:rPr>
              <a:t>nevyřeší</a:t>
            </a:r>
            <a:endParaRPr sz="2000" dirty="0">
              <a:cs typeface="Arial"/>
            </a:endParaRPr>
          </a:p>
          <a:p>
            <a:pPr marL="306705" indent="-294005">
              <a:buClr>
                <a:srgbClr val="000000"/>
              </a:buClr>
              <a:buChar char="●"/>
              <a:tabLst>
                <a:tab pos="306705" algn="l"/>
                <a:tab pos="307340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ASA</a:t>
            </a:r>
            <a:r>
              <a:rPr sz="2000" spc="-105" dirty="0">
                <a:solidFill>
                  <a:srgbClr val="009DD9"/>
                </a:solidFill>
                <a:cs typeface="Arial"/>
              </a:rPr>
              <a:t> </a:t>
            </a:r>
            <a:r>
              <a:rPr sz="2000" dirty="0">
                <a:solidFill>
                  <a:srgbClr val="009DD9"/>
                </a:solidFill>
                <a:cs typeface="Arial"/>
              </a:rPr>
              <a:t>V</a:t>
            </a:r>
            <a:endParaRPr sz="2000" dirty="0"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7101" y="5363588"/>
            <a:ext cx="9296400" cy="931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5215" indent="-158115">
              <a:buChar char="•"/>
              <a:tabLst>
                <a:tab pos="1085850" algn="l"/>
              </a:tabLst>
            </a:pPr>
            <a:r>
              <a:rPr sz="2000" dirty="0">
                <a:cs typeface="Arial"/>
              </a:rPr>
              <a:t>op. </a:t>
            </a:r>
            <a:r>
              <a:rPr sz="2000" spc="-5" dirty="0">
                <a:cs typeface="Arial"/>
              </a:rPr>
              <a:t>je poslední možnou variantou </a:t>
            </a:r>
            <a:r>
              <a:rPr sz="2000" dirty="0">
                <a:cs typeface="Arial"/>
              </a:rPr>
              <a:t>záchrany </a:t>
            </a:r>
            <a:r>
              <a:rPr sz="2000" spc="-5" dirty="0">
                <a:cs typeface="Arial"/>
              </a:rPr>
              <a:t>života</a:t>
            </a:r>
            <a:r>
              <a:rPr sz="2000" spc="-45" dirty="0">
                <a:cs typeface="Arial"/>
              </a:rPr>
              <a:t> </a:t>
            </a:r>
            <a:r>
              <a:rPr sz="2000" dirty="0">
                <a:cs typeface="Arial"/>
              </a:rPr>
              <a:t>pac.</a:t>
            </a:r>
          </a:p>
          <a:p>
            <a:pPr marL="579120" indent="-294005">
              <a:buClr>
                <a:srgbClr val="000000"/>
              </a:buClr>
              <a:buChar char="●"/>
              <a:tabLst>
                <a:tab pos="579120" algn="l"/>
                <a:tab pos="579755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ASA</a:t>
            </a:r>
            <a:r>
              <a:rPr sz="2000" spc="-100" dirty="0">
                <a:solidFill>
                  <a:srgbClr val="009DD9"/>
                </a:solidFill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cs typeface="Arial"/>
              </a:rPr>
              <a:t>VI</a:t>
            </a:r>
            <a:endParaRPr sz="2000" dirty="0">
              <a:cs typeface="Arial"/>
            </a:endParaRPr>
          </a:p>
          <a:p>
            <a:pPr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875110"/>
          </a:xfrm>
          <a:prstGeom prst="rect">
            <a:avLst/>
          </a:prstGeom>
        </p:spPr>
        <p:txBody>
          <a:bodyPr vert="horz" wrap="square" lIns="0" tIns="333247" rIns="0" bIns="0" rtlCol="0">
            <a:spAutoFit/>
          </a:bodyPr>
          <a:lstStyle/>
          <a:p>
            <a:pPr marL="1678305"/>
            <a:r>
              <a:rPr spc="-5" dirty="0"/>
              <a:t>Premedikace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259203"/>
            <a:ext cx="7877175" cy="40549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solidFill>
                  <a:srgbClr val="009DD9"/>
                </a:solidFill>
                <a:cs typeface="Arial"/>
              </a:rPr>
              <a:t>Cíl</a:t>
            </a:r>
            <a:r>
              <a:rPr sz="2600" spc="-100" dirty="0">
                <a:solidFill>
                  <a:srgbClr val="009DD9"/>
                </a:solidFill>
                <a:cs typeface="Arial"/>
              </a:rPr>
              <a:t> </a:t>
            </a:r>
            <a:r>
              <a:rPr sz="2600" dirty="0">
                <a:solidFill>
                  <a:srgbClr val="009DD9"/>
                </a:solidFill>
                <a:cs typeface="Arial"/>
              </a:rPr>
              <a:t>premedikace</a:t>
            </a:r>
            <a:endParaRPr sz="2600" dirty="0">
              <a:cs typeface="Arial"/>
            </a:endParaRPr>
          </a:p>
          <a:p>
            <a:pPr marL="576580" lvl="1" indent="-291465">
              <a:spcBef>
                <a:spcPts val="10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Zmírnit strach z</a:t>
            </a:r>
            <a:r>
              <a:rPr sz="2600" spc="-90" dirty="0">
                <a:cs typeface="Arial"/>
              </a:rPr>
              <a:t> </a:t>
            </a:r>
            <a:r>
              <a:rPr sz="2600" dirty="0">
                <a:cs typeface="Arial"/>
              </a:rPr>
              <a:t>operace</a:t>
            </a:r>
          </a:p>
          <a:p>
            <a:pPr marL="576580" lvl="1" indent="-291465"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↓ sekreci v DC a</a:t>
            </a:r>
            <a:r>
              <a:rPr sz="2600" spc="-100" dirty="0">
                <a:cs typeface="Arial"/>
              </a:rPr>
              <a:t> </a:t>
            </a:r>
            <a:r>
              <a:rPr sz="2600" spc="-5" dirty="0">
                <a:cs typeface="Arial"/>
              </a:rPr>
              <a:t>DÚ</a:t>
            </a:r>
            <a:endParaRPr sz="2600" dirty="0">
              <a:cs typeface="Arial"/>
            </a:endParaRPr>
          </a:p>
          <a:p>
            <a:pPr marL="576580" lvl="1" indent="-291465">
              <a:lnSpc>
                <a:spcPts val="3085"/>
              </a:lnSpc>
              <a:spcBef>
                <a:spcPts val="10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Potencovat účinek</a:t>
            </a:r>
            <a:r>
              <a:rPr sz="2600" spc="-75" dirty="0">
                <a:cs typeface="Arial"/>
              </a:rPr>
              <a:t> </a:t>
            </a:r>
            <a:r>
              <a:rPr sz="2600" dirty="0">
                <a:cs typeface="Arial"/>
              </a:rPr>
              <a:t>anestetik</a:t>
            </a:r>
          </a:p>
          <a:p>
            <a:pPr marL="576580" lvl="1" indent="-291465">
              <a:lnSpc>
                <a:spcPts val="3085"/>
              </a:lnSpc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↓ výskyt </a:t>
            </a:r>
            <a:r>
              <a:rPr sz="2600" spc="-5" dirty="0">
                <a:cs typeface="Arial"/>
              </a:rPr>
              <a:t>pooperační </a:t>
            </a:r>
            <a:r>
              <a:rPr sz="2600" dirty="0">
                <a:cs typeface="Arial"/>
              </a:rPr>
              <a:t>nauzey a</a:t>
            </a:r>
            <a:r>
              <a:rPr sz="2600" spc="-20" dirty="0">
                <a:cs typeface="Arial"/>
              </a:rPr>
              <a:t> </a:t>
            </a:r>
            <a:r>
              <a:rPr sz="2600" dirty="0">
                <a:cs typeface="Arial"/>
              </a:rPr>
              <a:t>zvracen</a:t>
            </a:r>
            <a:r>
              <a:rPr sz="2600" dirty="0">
                <a:cs typeface="Constantia"/>
              </a:rPr>
              <a:t>í</a:t>
            </a:r>
          </a:p>
          <a:p>
            <a:pPr marL="576580" lvl="1" indent="-291465">
              <a:spcBef>
                <a:spcPts val="70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Navodit bazální</a:t>
            </a:r>
            <a:r>
              <a:rPr sz="2600" spc="-90" dirty="0">
                <a:cs typeface="Arial"/>
              </a:rPr>
              <a:t> </a:t>
            </a:r>
            <a:r>
              <a:rPr sz="2600" dirty="0">
                <a:cs typeface="Arial"/>
              </a:rPr>
              <a:t>analgezii</a:t>
            </a:r>
          </a:p>
          <a:p>
            <a:pPr marL="576580" lvl="1" indent="-291465">
              <a:spcBef>
                <a:spcPts val="10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↓ objem a kyselost žaludečního</a:t>
            </a:r>
            <a:r>
              <a:rPr sz="2600" spc="-65" dirty="0">
                <a:cs typeface="Arial"/>
              </a:rPr>
              <a:t> </a:t>
            </a:r>
            <a:r>
              <a:rPr sz="2600" dirty="0">
                <a:cs typeface="Arial"/>
              </a:rPr>
              <a:t>obsahu</a:t>
            </a:r>
          </a:p>
          <a:p>
            <a:pPr lvl="1">
              <a:spcBef>
                <a:spcPts val="25"/>
              </a:spcBef>
              <a:buFont typeface="Arial"/>
              <a:buChar char="●"/>
            </a:pPr>
            <a:endParaRPr sz="2700" dirty="0">
              <a:cs typeface="Times New Roman"/>
            </a:endParaRPr>
          </a:p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Podává </a:t>
            </a:r>
            <a:r>
              <a:rPr sz="2600" spc="-5" dirty="0">
                <a:cs typeface="Arial"/>
              </a:rPr>
              <a:t>se </a:t>
            </a:r>
            <a:r>
              <a:rPr sz="2600" dirty="0">
                <a:cs typeface="Arial"/>
              </a:rPr>
              <a:t>30 - 45 minut </a:t>
            </a:r>
            <a:r>
              <a:rPr sz="2600" spc="-5" dirty="0">
                <a:cs typeface="Arial"/>
              </a:rPr>
              <a:t>před </a:t>
            </a:r>
            <a:r>
              <a:rPr sz="2600" dirty="0">
                <a:cs typeface="Arial"/>
              </a:rPr>
              <a:t>úvodem do</a:t>
            </a:r>
            <a:r>
              <a:rPr sz="2600" spc="-20" dirty="0">
                <a:cs typeface="Arial"/>
              </a:rPr>
              <a:t> </a:t>
            </a:r>
            <a:r>
              <a:rPr sz="2600" dirty="0" err="1">
                <a:cs typeface="Arial"/>
              </a:rPr>
              <a:t>anestezie</a:t>
            </a:r>
            <a:endParaRPr sz="2700" dirty="0">
              <a:cs typeface="Times New Roman"/>
            </a:endParaRPr>
          </a:p>
          <a:p>
            <a:pPr marL="285115" indent="-272415">
              <a:spcBef>
                <a:spcPts val="5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dirty="0">
                <a:solidFill>
                  <a:srgbClr val="D60013"/>
                </a:solidFill>
                <a:cs typeface="Arial"/>
              </a:rPr>
              <a:t>Prepremedikace</a:t>
            </a:r>
            <a:endParaRPr sz="2800" dirty="0"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802783"/>
          </a:xfrm>
          <a:prstGeom prst="rect">
            <a:avLst/>
          </a:prstGeom>
        </p:spPr>
        <p:txBody>
          <a:bodyPr vert="horz" wrap="square" lIns="0" tIns="261619" rIns="0" bIns="0" rtlCol="0">
            <a:spAutoFit/>
          </a:bodyPr>
          <a:lstStyle/>
          <a:p>
            <a:pPr marL="304800"/>
            <a:r>
              <a:rPr spc="-5" dirty="0"/>
              <a:t>Bezprostřední</a:t>
            </a:r>
            <a:r>
              <a:rPr spc="-105" dirty="0"/>
              <a:t> </a:t>
            </a:r>
            <a:r>
              <a:rPr spc="-5" dirty="0"/>
              <a:t>příprava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324735"/>
            <a:ext cx="7947025" cy="4093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V den operace, cca 2 hod před</a:t>
            </a:r>
            <a:r>
              <a:rPr sz="2600" spc="-55" dirty="0">
                <a:cs typeface="Arial"/>
              </a:rPr>
              <a:t> </a:t>
            </a:r>
            <a:r>
              <a:rPr sz="2600" dirty="0">
                <a:cs typeface="Arial"/>
              </a:rPr>
              <a:t>OP</a:t>
            </a:r>
          </a:p>
          <a:p>
            <a:pPr marL="652780" marR="5080" lvl="1" indent="-247015">
              <a:spcBef>
                <a:spcPts val="570"/>
              </a:spcBef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z="2400" spc="-5" dirty="0">
                <a:cs typeface="Arial"/>
              </a:rPr>
              <a:t>končí předáním pac. </a:t>
            </a:r>
            <a:r>
              <a:rPr sz="2400" dirty="0">
                <a:cs typeface="Arial"/>
              </a:rPr>
              <a:t>+ </a:t>
            </a:r>
            <a:r>
              <a:rPr sz="2400" spc="-5" dirty="0">
                <a:cs typeface="Arial"/>
              </a:rPr>
              <a:t>dokumentace anesteziologické  sestře na</a:t>
            </a:r>
            <a:r>
              <a:rPr sz="2400" spc="-85" dirty="0">
                <a:cs typeface="Arial"/>
              </a:rPr>
              <a:t> </a:t>
            </a:r>
            <a:r>
              <a:rPr sz="2400" dirty="0">
                <a:cs typeface="Arial"/>
              </a:rPr>
              <a:t>OS</a:t>
            </a:r>
          </a:p>
          <a:p>
            <a:pPr marL="285115" indent="-272415">
              <a:spcBef>
                <a:spcPts val="665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solidFill>
                  <a:srgbClr val="009DD9"/>
                </a:solidFill>
                <a:cs typeface="Arial"/>
              </a:rPr>
              <a:t>Prevence</a:t>
            </a:r>
            <a:r>
              <a:rPr sz="2800" spc="-65" dirty="0">
                <a:solidFill>
                  <a:srgbClr val="009DD9"/>
                </a:solidFill>
                <a:cs typeface="Arial"/>
              </a:rPr>
              <a:t> </a:t>
            </a:r>
            <a:r>
              <a:rPr sz="2800" spc="-10" dirty="0">
                <a:solidFill>
                  <a:srgbClr val="009DD9"/>
                </a:solidFill>
                <a:cs typeface="Arial"/>
              </a:rPr>
              <a:t>TEN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63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solidFill>
                  <a:srgbClr val="009DD9"/>
                </a:solidFill>
                <a:cs typeface="Arial"/>
              </a:rPr>
              <a:t>Příprava operačního</a:t>
            </a:r>
            <a:r>
              <a:rPr sz="2600" spc="-90" dirty="0">
                <a:solidFill>
                  <a:srgbClr val="009DD9"/>
                </a:solidFill>
                <a:cs typeface="Arial"/>
              </a:rPr>
              <a:t> </a:t>
            </a:r>
            <a:r>
              <a:rPr sz="2600" dirty="0">
                <a:solidFill>
                  <a:srgbClr val="009DD9"/>
                </a:solidFill>
                <a:cs typeface="Arial"/>
              </a:rPr>
              <a:t>pole</a:t>
            </a:r>
            <a:endParaRPr sz="2600" dirty="0">
              <a:cs typeface="Arial"/>
            </a:endParaRPr>
          </a:p>
          <a:p>
            <a:pPr marL="576580" lvl="1" indent="-291465">
              <a:spcBef>
                <a:spcPts val="635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Oholení, případně</a:t>
            </a:r>
            <a:r>
              <a:rPr sz="2600" spc="-80" dirty="0">
                <a:cs typeface="Arial"/>
              </a:rPr>
              <a:t> </a:t>
            </a:r>
            <a:r>
              <a:rPr sz="2600" dirty="0">
                <a:cs typeface="Arial"/>
              </a:rPr>
              <a:t>ostříhání</a:t>
            </a:r>
          </a:p>
          <a:p>
            <a:pPr marL="576580" lvl="1" indent="-291465">
              <a:spcBef>
                <a:spcPts val="620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Dezinfekce operační</a:t>
            </a:r>
            <a:r>
              <a:rPr sz="2600" spc="-90" dirty="0">
                <a:cs typeface="Arial"/>
              </a:rPr>
              <a:t> </a:t>
            </a:r>
            <a:r>
              <a:rPr sz="2600" dirty="0">
                <a:cs typeface="Arial"/>
              </a:rPr>
              <a:t>oblasti</a:t>
            </a:r>
          </a:p>
          <a:p>
            <a:pPr marL="576580" lvl="1" indent="-291465">
              <a:spcBef>
                <a:spcPts val="635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Kontrola operačního</a:t>
            </a:r>
            <a:r>
              <a:rPr sz="2600" spc="-85" dirty="0">
                <a:cs typeface="Arial"/>
              </a:rPr>
              <a:t> </a:t>
            </a:r>
            <a:r>
              <a:rPr sz="2600" dirty="0">
                <a:cs typeface="Arial"/>
              </a:rPr>
              <a:t>pole</a:t>
            </a:r>
          </a:p>
          <a:p>
            <a:pPr marL="1134110" lvl="2" indent="-207010">
              <a:spcBef>
                <a:spcPts val="620"/>
              </a:spcBef>
              <a:buChar char="•"/>
              <a:tabLst>
                <a:tab pos="1134745" algn="l"/>
              </a:tabLst>
            </a:pPr>
            <a:r>
              <a:rPr sz="2600" dirty="0">
                <a:cs typeface="Arial"/>
              </a:rPr>
              <a:t>nesmí </a:t>
            </a:r>
            <a:r>
              <a:rPr sz="2600" spc="-5" dirty="0">
                <a:cs typeface="Arial"/>
              </a:rPr>
              <a:t>být </a:t>
            </a:r>
            <a:r>
              <a:rPr sz="2600" dirty="0">
                <a:cs typeface="Arial"/>
              </a:rPr>
              <a:t>chloupky,</a:t>
            </a:r>
            <a:r>
              <a:rPr sz="2600" spc="-85" dirty="0">
                <a:cs typeface="Arial"/>
              </a:rPr>
              <a:t> </a:t>
            </a:r>
            <a:r>
              <a:rPr sz="2600" dirty="0">
                <a:solidFill>
                  <a:srgbClr val="D60013"/>
                </a:solidFill>
                <a:cs typeface="Arial"/>
              </a:rPr>
              <a:t>pupík</a:t>
            </a:r>
            <a:endParaRPr sz="2600" dirty="0"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802783"/>
          </a:xfrm>
          <a:prstGeom prst="rect">
            <a:avLst/>
          </a:prstGeom>
        </p:spPr>
        <p:txBody>
          <a:bodyPr vert="horz" wrap="square" lIns="0" tIns="261619" rIns="0" bIns="0" rtlCol="0">
            <a:spAutoFit/>
          </a:bodyPr>
          <a:lstStyle/>
          <a:p>
            <a:pPr marL="304800"/>
            <a:r>
              <a:rPr spc="-5" dirty="0"/>
              <a:t>Bezprostřední</a:t>
            </a:r>
            <a:r>
              <a:rPr spc="-105" dirty="0"/>
              <a:t> </a:t>
            </a:r>
            <a:r>
              <a:rPr spc="-5" dirty="0"/>
              <a:t>příprava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324734"/>
            <a:ext cx="7505065" cy="3655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Celková</a:t>
            </a:r>
            <a:r>
              <a:rPr sz="2600" spc="-80" dirty="0">
                <a:cs typeface="Arial"/>
              </a:rPr>
              <a:t> </a:t>
            </a:r>
            <a:r>
              <a:rPr sz="2600" dirty="0">
                <a:cs typeface="Arial"/>
              </a:rPr>
              <a:t>hygiena</a:t>
            </a:r>
          </a:p>
          <a:p>
            <a:pPr marL="576580" lvl="1" indent="-291465">
              <a:spcBef>
                <a:spcPts val="635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Jde-li to, tak i s umytím</a:t>
            </a:r>
            <a:r>
              <a:rPr sz="2600" spc="-100" dirty="0">
                <a:cs typeface="Arial"/>
              </a:rPr>
              <a:t> </a:t>
            </a:r>
            <a:r>
              <a:rPr sz="2600" dirty="0">
                <a:cs typeface="Arial"/>
              </a:rPr>
              <a:t>vlasů</a:t>
            </a:r>
          </a:p>
          <a:p>
            <a:pPr marL="576580" lvl="1" indent="-291465">
              <a:spcBef>
                <a:spcPts val="625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Úprava</a:t>
            </a:r>
            <a:r>
              <a:rPr sz="2600" spc="-95" dirty="0">
                <a:cs typeface="Arial"/>
              </a:rPr>
              <a:t> </a:t>
            </a:r>
            <a:r>
              <a:rPr sz="2600" dirty="0">
                <a:cs typeface="Arial"/>
              </a:rPr>
              <a:t>nehtů</a:t>
            </a:r>
          </a:p>
          <a:p>
            <a:pPr marL="576580" lvl="1" indent="-291465">
              <a:spcBef>
                <a:spcPts val="635"/>
              </a:spcBef>
              <a:buChar char="●"/>
              <a:tabLst>
                <a:tab pos="576580" algn="l"/>
              </a:tabLst>
            </a:pPr>
            <a:r>
              <a:rPr sz="2600" dirty="0">
                <a:cs typeface="Arial"/>
              </a:rPr>
              <a:t>Odstranění laku na</a:t>
            </a:r>
            <a:r>
              <a:rPr sz="2600" spc="-65" dirty="0">
                <a:cs typeface="Arial"/>
              </a:rPr>
              <a:t> </a:t>
            </a:r>
            <a:r>
              <a:rPr sz="2600" dirty="0">
                <a:cs typeface="Arial"/>
              </a:rPr>
              <a:t>nehty</a:t>
            </a:r>
          </a:p>
          <a:p>
            <a:pPr marL="285115" indent="-272415"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solidFill>
                  <a:srgbClr val="D60013"/>
                </a:solidFill>
                <a:cs typeface="Arial"/>
              </a:rPr>
              <a:t>Lačnění nejméně x hodin </a:t>
            </a:r>
            <a:r>
              <a:rPr sz="2600" spc="-5" dirty="0">
                <a:solidFill>
                  <a:srgbClr val="D60013"/>
                </a:solidFill>
                <a:cs typeface="Arial"/>
              </a:rPr>
              <a:t>před </a:t>
            </a:r>
            <a:r>
              <a:rPr sz="2600" dirty="0">
                <a:solidFill>
                  <a:srgbClr val="D60013"/>
                </a:solidFill>
                <a:cs typeface="Arial"/>
              </a:rPr>
              <a:t>zákrokem </a:t>
            </a:r>
            <a:r>
              <a:rPr sz="2600" spc="5" dirty="0">
                <a:cs typeface="Arial"/>
              </a:rPr>
              <a:t>→</a:t>
            </a:r>
            <a:r>
              <a:rPr sz="2600" spc="-65" dirty="0">
                <a:cs typeface="Arial"/>
              </a:rPr>
              <a:t> </a:t>
            </a:r>
            <a:r>
              <a:rPr sz="2600" dirty="0">
                <a:solidFill>
                  <a:srgbClr val="009DD9"/>
                </a:solidFill>
                <a:cs typeface="Arial"/>
              </a:rPr>
              <a:t>NPO</a:t>
            </a:r>
            <a:endParaRPr sz="2600" dirty="0">
              <a:cs typeface="Arial"/>
            </a:endParaRPr>
          </a:p>
          <a:p>
            <a:pPr marL="652780" lvl="1" indent="-247015">
              <a:spcBef>
                <a:spcPts val="570"/>
              </a:spcBef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z="2400" spc="-5" dirty="0">
                <a:cs typeface="Arial"/>
              </a:rPr>
              <a:t>večer pouze lehké jídlo,</a:t>
            </a:r>
            <a:r>
              <a:rPr sz="2400" spc="10" dirty="0">
                <a:cs typeface="Arial"/>
              </a:rPr>
              <a:t> </a:t>
            </a:r>
            <a:r>
              <a:rPr sz="2400" spc="-5" dirty="0">
                <a:cs typeface="Arial"/>
              </a:rPr>
              <a:t>tekutiny</a:t>
            </a:r>
            <a:endParaRPr sz="2400" dirty="0">
              <a:cs typeface="Arial"/>
            </a:endParaRPr>
          </a:p>
          <a:p>
            <a:pPr marL="652780" lvl="1" indent="-247015">
              <a:spcBef>
                <a:spcPts val="560"/>
              </a:spcBef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z="2400" dirty="0">
                <a:cs typeface="Arial"/>
              </a:rPr>
              <a:t>2 </a:t>
            </a:r>
            <a:r>
              <a:rPr sz="2400" spc="-5" dirty="0">
                <a:cs typeface="Arial"/>
              </a:rPr>
              <a:t>hodiny </a:t>
            </a:r>
            <a:r>
              <a:rPr sz="2400" dirty="0">
                <a:cs typeface="Arial"/>
              </a:rPr>
              <a:t>před </a:t>
            </a:r>
            <a:r>
              <a:rPr sz="2400" spc="-5" dirty="0">
                <a:cs typeface="Arial"/>
              </a:rPr>
              <a:t>op. nepřijímá </a:t>
            </a:r>
            <a:r>
              <a:rPr sz="2400" dirty="0">
                <a:cs typeface="Arial"/>
              </a:rPr>
              <a:t>již </a:t>
            </a:r>
            <a:r>
              <a:rPr sz="2400" spc="-5" dirty="0">
                <a:cs typeface="Arial"/>
              </a:rPr>
              <a:t>ani čiré</a:t>
            </a:r>
            <a:r>
              <a:rPr sz="2400" spc="35" dirty="0">
                <a:cs typeface="Arial"/>
              </a:rPr>
              <a:t> </a:t>
            </a:r>
            <a:r>
              <a:rPr sz="2400" spc="-5" dirty="0">
                <a:cs typeface="Arial"/>
              </a:rPr>
              <a:t>tekutiny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64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spc="-5" dirty="0">
                <a:cs typeface="Arial"/>
              </a:rPr>
              <a:t>Samozřejmostí je</a:t>
            </a:r>
            <a:r>
              <a:rPr sz="2600" spc="-30" dirty="0">
                <a:cs typeface="Arial"/>
              </a:rPr>
              <a:t> </a:t>
            </a:r>
            <a:r>
              <a:rPr sz="2600" dirty="0">
                <a:solidFill>
                  <a:srgbClr val="009DD9"/>
                </a:solidFill>
                <a:cs typeface="Arial"/>
              </a:rPr>
              <a:t>NEKOUŘENÍ</a:t>
            </a:r>
            <a:endParaRPr sz="2600" dirty="0"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802783"/>
          </a:xfrm>
          <a:prstGeom prst="rect">
            <a:avLst/>
          </a:prstGeom>
        </p:spPr>
        <p:txBody>
          <a:bodyPr vert="horz" wrap="square" lIns="0" tIns="261619" rIns="0" bIns="0" rtlCol="0">
            <a:spAutoFit/>
          </a:bodyPr>
          <a:lstStyle/>
          <a:p>
            <a:pPr marL="304800"/>
            <a:r>
              <a:rPr spc="-5" dirty="0"/>
              <a:t>Bezprostřední</a:t>
            </a:r>
            <a:r>
              <a:rPr spc="-105" dirty="0"/>
              <a:t> </a:t>
            </a:r>
            <a:r>
              <a:rPr spc="-5" dirty="0"/>
              <a:t>příprava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311525"/>
            <a:ext cx="7564755" cy="3771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Dle </a:t>
            </a:r>
            <a:r>
              <a:rPr sz="2800" dirty="0">
                <a:cs typeface="Arial"/>
              </a:rPr>
              <a:t>typu </a:t>
            </a:r>
            <a:r>
              <a:rPr sz="2800" spc="-5" dirty="0">
                <a:cs typeface="Arial"/>
              </a:rPr>
              <a:t>operace </a:t>
            </a:r>
            <a:r>
              <a:rPr sz="2800" spc="-10" dirty="0">
                <a:cs typeface="Arial"/>
              </a:rPr>
              <a:t>PŽK/CŽK, PMK, NGS,</a:t>
            </a:r>
            <a:r>
              <a:rPr sz="2800" spc="50" dirty="0">
                <a:cs typeface="Arial"/>
              </a:rPr>
              <a:t> </a:t>
            </a:r>
            <a:r>
              <a:rPr sz="2800" spc="-5" dirty="0">
                <a:cs typeface="Constantia"/>
              </a:rPr>
              <a:t>…</a:t>
            </a:r>
            <a:endParaRPr sz="2800" dirty="0">
              <a:cs typeface="Constantia"/>
            </a:endParaRPr>
          </a:p>
          <a:p>
            <a:pPr marL="285115" marR="5080" indent="-272415">
              <a:spcBef>
                <a:spcPts val="780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Edukace o odstranění šperků, make-up,  protetických </a:t>
            </a:r>
            <a:r>
              <a:rPr sz="2800" dirty="0">
                <a:cs typeface="Arial"/>
              </a:rPr>
              <a:t>pomůcek, </a:t>
            </a:r>
            <a:r>
              <a:rPr sz="2800" spc="-5" dirty="0">
                <a:cs typeface="Arial"/>
              </a:rPr>
              <a:t>zubní náhrady, </a:t>
            </a:r>
            <a:r>
              <a:rPr sz="2800" dirty="0">
                <a:cs typeface="Arial"/>
              </a:rPr>
              <a:t>paruky,  brýlí, </a:t>
            </a:r>
            <a:r>
              <a:rPr sz="2800" spc="-5" dirty="0">
                <a:cs typeface="Arial"/>
              </a:rPr>
              <a:t>naslouchadel, lak na</a:t>
            </a:r>
            <a:r>
              <a:rPr sz="2800" spc="20" dirty="0">
                <a:cs typeface="Arial"/>
              </a:rPr>
              <a:t> </a:t>
            </a:r>
            <a:r>
              <a:rPr sz="2800" spc="-5" dirty="0">
                <a:cs typeface="Arial"/>
              </a:rPr>
              <a:t>nehty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680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Uložení </a:t>
            </a:r>
            <a:r>
              <a:rPr sz="2800" dirty="0">
                <a:cs typeface="Arial"/>
              </a:rPr>
              <a:t>cenností </a:t>
            </a:r>
            <a:r>
              <a:rPr sz="2800" spc="-10" dirty="0">
                <a:cs typeface="Arial"/>
              </a:rPr>
              <a:t>do</a:t>
            </a:r>
            <a:r>
              <a:rPr sz="2800" spc="-25" dirty="0">
                <a:cs typeface="Arial"/>
              </a:rPr>
              <a:t> </a:t>
            </a:r>
            <a:r>
              <a:rPr sz="2800" spc="-5" dirty="0">
                <a:cs typeface="Arial"/>
              </a:rPr>
              <a:t>trezoru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575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Upravit </a:t>
            </a:r>
            <a:r>
              <a:rPr sz="2800" dirty="0">
                <a:cs typeface="Arial"/>
              </a:rPr>
              <a:t>vlasy </a:t>
            </a:r>
            <a:r>
              <a:rPr sz="2800" spc="-5" dirty="0">
                <a:cs typeface="Constantia"/>
              </a:rPr>
              <a:t>– </a:t>
            </a:r>
            <a:r>
              <a:rPr sz="2800" spc="-5" dirty="0">
                <a:cs typeface="Arial"/>
              </a:rPr>
              <a:t>odstranit</a:t>
            </a:r>
            <a:r>
              <a:rPr sz="2800" spc="55" dirty="0">
                <a:cs typeface="Arial"/>
              </a:rPr>
              <a:t> </a:t>
            </a:r>
            <a:r>
              <a:rPr sz="2800" spc="-5" dirty="0">
                <a:cs typeface="Arial"/>
              </a:rPr>
              <a:t>spony</a:t>
            </a:r>
            <a:endParaRPr sz="2800" dirty="0">
              <a:cs typeface="Arial"/>
            </a:endParaRPr>
          </a:p>
          <a:p>
            <a:pPr marL="285115" marR="107314" indent="-272415">
              <a:lnSpc>
                <a:spcPct val="103200"/>
              </a:lnSpc>
              <a:spcBef>
                <a:spcPts val="565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Premedikace </a:t>
            </a:r>
            <a:r>
              <a:rPr sz="2800" spc="-5" dirty="0">
                <a:cs typeface="Constantia"/>
              </a:rPr>
              <a:t>– </a:t>
            </a:r>
            <a:r>
              <a:rPr sz="2800" spc="-5" dirty="0">
                <a:cs typeface="Arial"/>
              </a:rPr>
              <a:t>před podáním </a:t>
            </a:r>
            <a:r>
              <a:rPr sz="2800" dirty="0">
                <a:cs typeface="Arial"/>
              </a:rPr>
              <a:t>vymočit, </a:t>
            </a:r>
            <a:r>
              <a:rPr sz="2800" spc="-5" dirty="0">
                <a:cs typeface="Arial"/>
              </a:rPr>
              <a:t>pak již  </a:t>
            </a:r>
            <a:r>
              <a:rPr sz="2800" dirty="0">
                <a:cs typeface="Arial"/>
              </a:rPr>
              <a:t>nevstávat</a:t>
            </a:r>
            <a:r>
              <a:rPr sz="2800" spc="-105" dirty="0">
                <a:cs typeface="Arial"/>
              </a:rPr>
              <a:t> </a:t>
            </a:r>
            <a:r>
              <a:rPr sz="2800" spc="-5" dirty="0">
                <a:cs typeface="Arial"/>
              </a:rPr>
              <a:t>!!!</a:t>
            </a:r>
            <a:endParaRPr sz="2800" dirty="0"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658128"/>
          </a:xfrm>
          <a:prstGeom prst="rect">
            <a:avLst/>
          </a:prstGeom>
        </p:spPr>
        <p:txBody>
          <a:bodyPr vert="horz" wrap="square" lIns="0" tIns="118363" rIns="0" bIns="0" rtlCol="0">
            <a:spAutoFit/>
          </a:bodyPr>
          <a:lstStyle/>
          <a:p>
            <a:pPr marL="74930"/>
            <a:r>
              <a:rPr spc="-5" dirty="0"/>
              <a:t>Urgentní </a:t>
            </a:r>
            <a:r>
              <a:rPr spc="-10" dirty="0"/>
              <a:t>operační</a:t>
            </a:r>
            <a:r>
              <a:rPr spc="-80" dirty="0"/>
              <a:t> </a:t>
            </a:r>
            <a:r>
              <a:rPr spc="-5" dirty="0"/>
              <a:t>výkon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93838" y="2161158"/>
            <a:ext cx="6859905" cy="3862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marR="5080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Všechna předoperační vyšetření jsou prováděna 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STATIM </a:t>
            </a:r>
            <a:r>
              <a:rPr sz="2400" dirty="0">
                <a:solidFill>
                  <a:srgbClr val="009DD9"/>
                </a:solidFill>
                <a:cs typeface="Arial"/>
              </a:rPr>
              <a:t>x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VITÁLNÍ</a:t>
            </a:r>
            <a:r>
              <a:rPr sz="2400" spc="-100" dirty="0">
                <a:solidFill>
                  <a:srgbClr val="009DD9"/>
                </a:solidFill>
                <a:cs typeface="Arial"/>
              </a:rPr>
              <a:t>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INDIKACE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6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Příprava operačního</a:t>
            </a:r>
            <a:r>
              <a:rPr sz="2400" spc="-30" dirty="0">
                <a:cs typeface="Arial"/>
              </a:rPr>
              <a:t> </a:t>
            </a:r>
            <a:r>
              <a:rPr sz="2400" spc="-5" dirty="0">
                <a:cs typeface="Arial"/>
              </a:rPr>
              <a:t>pole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7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Informovaný</a:t>
            </a:r>
            <a:r>
              <a:rPr sz="2400" spc="-50" dirty="0">
                <a:cs typeface="Arial"/>
              </a:rPr>
              <a:t> </a:t>
            </a:r>
            <a:r>
              <a:rPr sz="2400" spc="-5" dirty="0">
                <a:cs typeface="Arial"/>
              </a:rPr>
              <a:t>souhlas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48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Hygiena </a:t>
            </a:r>
            <a:r>
              <a:rPr sz="2400" dirty="0">
                <a:cs typeface="Arial"/>
              </a:rPr>
              <a:t>dle </a:t>
            </a:r>
            <a:r>
              <a:rPr sz="2400" spc="-5" dirty="0">
                <a:cs typeface="Arial"/>
              </a:rPr>
              <a:t>stavu pac. </a:t>
            </a:r>
            <a:r>
              <a:rPr sz="2400" dirty="0">
                <a:cs typeface="Arial"/>
              </a:rPr>
              <a:t>(</a:t>
            </a:r>
            <a:r>
              <a:rPr sz="2400" dirty="0">
                <a:cs typeface="Constantia"/>
              </a:rPr>
              <a:t>„</a:t>
            </a:r>
            <a:r>
              <a:rPr sz="2400" dirty="0">
                <a:cs typeface="Arial"/>
              </a:rPr>
              <a:t>z</a:t>
            </a:r>
            <a:r>
              <a:rPr sz="2400" spc="10" dirty="0">
                <a:cs typeface="Arial"/>
              </a:rPr>
              <a:t> </a:t>
            </a:r>
            <a:r>
              <a:rPr sz="2400" spc="-5" dirty="0">
                <a:cs typeface="Arial"/>
              </a:rPr>
              <a:t>nejhoršího</a:t>
            </a:r>
            <a:r>
              <a:rPr sz="2400" spc="-5" dirty="0">
                <a:cs typeface="Constantia"/>
              </a:rPr>
              <a:t>“</a:t>
            </a:r>
            <a:r>
              <a:rPr sz="2400" spc="-5" dirty="0">
                <a:cs typeface="Arial"/>
              </a:rPr>
              <a:t>)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66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NE</a:t>
            </a:r>
            <a:r>
              <a:rPr sz="2400" spc="-90" dirty="0">
                <a:cs typeface="Arial"/>
              </a:rPr>
              <a:t> </a:t>
            </a:r>
            <a:r>
              <a:rPr sz="2400" spc="-5" dirty="0">
                <a:cs typeface="Arial"/>
              </a:rPr>
              <a:t>klyzma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48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Odložení šperků, hodinek, zubní protézy</a:t>
            </a:r>
            <a:r>
              <a:rPr sz="2400" spc="15" dirty="0">
                <a:cs typeface="Arial"/>
              </a:rPr>
              <a:t> </a:t>
            </a:r>
            <a:r>
              <a:rPr sz="2400" dirty="0">
                <a:cs typeface="Constantia"/>
              </a:rPr>
              <a:t>…</a:t>
            </a:r>
          </a:p>
          <a:p>
            <a:pPr marL="285115" indent="-272415">
              <a:spcBef>
                <a:spcPts val="66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NGS </a:t>
            </a:r>
            <a:r>
              <a:rPr sz="2400" dirty="0">
                <a:cs typeface="Arial"/>
              </a:rPr>
              <a:t>→ </a:t>
            </a:r>
            <a:r>
              <a:rPr sz="2400" spc="-5" dirty="0">
                <a:cs typeface="Arial"/>
              </a:rPr>
              <a:t>odsát žal. </a:t>
            </a:r>
            <a:r>
              <a:rPr sz="2400" spc="-10" dirty="0">
                <a:cs typeface="Arial"/>
              </a:rPr>
              <a:t>obsah </a:t>
            </a:r>
            <a:r>
              <a:rPr sz="2400" dirty="0">
                <a:cs typeface="Arial"/>
              </a:rPr>
              <a:t>+ </a:t>
            </a:r>
            <a:r>
              <a:rPr sz="2400" spc="-5" dirty="0">
                <a:cs typeface="Arial"/>
              </a:rPr>
              <a:t>crush úvod</a:t>
            </a:r>
            <a:r>
              <a:rPr sz="2400" spc="10" dirty="0">
                <a:cs typeface="Arial"/>
              </a:rPr>
              <a:t> </a:t>
            </a:r>
            <a:r>
              <a:rPr sz="2400" spc="-5" dirty="0">
                <a:cs typeface="Arial"/>
              </a:rPr>
              <a:t>OTI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6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Premedikace</a:t>
            </a:r>
            <a:endParaRPr sz="2400" dirty="0"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584261"/>
          </a:xfrm>
          <a:prstGeom prst="rect">
            <a:avLst/>
          </a:prstGeom>
        </p:spPr>
        <p:txBody>
          <a:bodyPr vert="horz" wrap="square" lIns="0" tIns="45211" rIns="0" bIns="0" rtlCol="0">
            <a:spAutoFit/>
          </a:bodyPr>
          <a:lstStyle/>
          <a:p>
            <a:pPr marL="600710"/>
            <a:r>
              <a:rPr spc="-5" dirty="0"/>
              <a:t>Perioperační</a:t>
            </a:r>
            <a:r>
              <a:rPr spc="-90" dirty="0"/>
              <a:t> </a:t>
            </a:r>
            <a:r>
              <a:rPr spc="-10" dirty="0"/>
              <a:t>období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6464" y="1967610"/>
            <a:ext cx="7946390" cy="43569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marR="5080" indent="-272415">
              <a:lnSpc>
                <a:spcPct val="102499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Začíná </a:t>
            </a:r>
            <a:r>
              <a:rPr sz="2400" spc="-5" dirty="0">
                <a:cs typeface="Constantia"/>
              </a:rPr>
              <a:t>„</a:t>
            </a:r>
            <a:r>
              <a:rPr sz="2400" spc="-5" dirty="0">
                <a:cs typeface="Arial"/>
              </a:rPr>
              <a:t>přebráním</a:t>
            </a:r>
            <a:r>
              <a:rPr sz="2400" spc="-5" dirty="0">
                <a:cs typeface="Constantia"/>
              </a:rPr>
              <a:t>“ </a:t>
            </a:r>
            <a:r>
              <a:rPr sz="2400" spc="-5" dirty="0">
                <a:cs typeface="Arial"/>
              </a:rPr>
              <a:t>pac. na OS, končí převozem pac. na  </a:t>
            </a:r>
            <a:r>
              <a:rPr sz="2400" dirty="0">
                <a:cs typeface="Arial"/>
              </a:rPr>
              <a:t>OJ </a:t>
            </a:r>
            <a:r>
              <a:rPr sz="2400" spc="-5" dirty="0">
                <a:cs typeface="Arial"/>
              </a:rPr>
              <a:t>(JIP, standardní</a:t>
            </a:r>
            <a:r>
              <a:rPr sz="2400" spc="-80" dirty="0">
                <a:cs typeface="Arial"/>
              </a:rPr>
              <a:t> </a:t>
            </a:r>
            <a:r>
              <a:rPr sz="2400" spc="-5" dirty="0">
                <a:cs typeface="Arial"/>
              </a:rPr>
              <a:t>odd.)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7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Ochrana pac. před zraněním </a:t>
            </a:r>
            <a:r>
              <a:rPr sz="2400" dirty="0">
                <a:cs typeface="Arial"/>
              </a:rPr>
              <a:t>a</a:t>
            </a:r>
            <a:r>
              <a:rPr sz="2400" spc="25" dirty="0">
                <a:cs typeface="Arial"/>
              </a:rPr>
              <a:t> </a:t>
            </a:r>
            <a:r>
              <a:rPr sz="2400" spc="-10" dirty="0">
                <a:cs typeface="Arial"/>
              </a:rPr>
              <a:t>infekcí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6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Ochrana kůže před</a:t>
            </a:r>
            <a:r>
              <a:rPr sz="2400" spc="-10" dirty="0">
                <a:cs typeface="Arial"/>
              </a:rPr>
              <a:t> </a:t>
            </a:r>
            <a:r>
              <a:rPr sz="2400" spc="-5" dirty="0">
                <a:cs typeface="Arial"/>
              </a:rPr>
              <a:t>poraněním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7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Udržování</a:t>
            </a:r>
            <a:r>
              <a:rPr sz="2400" spc="-40" dirty="0">
                <a:cs typeface="Arial"/>
              </a:rPr>
              <a:t> </a:t>
            </a:r>
            <a:r>
              <a:rPr sz="2400" spc="-5" dirty="0">
                <a:cs typeface="Arial"/>
              </a:rPr>
              <a:t>polohy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6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Monitoring</a:t>
            </a:r>
            <a:r>
              <a:rPr sz="2400" spc="-50" dirty="0">
                <a:cs typeface="Arial"/>
              </a:rPr>
              <a:t> </a:t>
            </a:r>
            <a:r>
              <a:rPr sz="2400" spc="-5" dirty="0">
                <a:cs typeface="Arial"/>
              </a:rPr>
              <a:t>FF</a:t>
            </a:r>
            <a:endParaRPr sz="2400" dirty="0">
              <a:cs typeface="Arial"/>
            </a:endParaRPr>
          </a:p>
          <a:p>
            <a:pPr marL="652780" lvl="1" indent="-247015">
              <a:spcBef>
                <a:spcPts val="535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odpovídá </a:t>
            </a:r>
            <a:r>
              <a:rPr sz="2200" dirty="0">
                <a:cs typeface="Arial"/>
              </a:rPr>
              <a:t>anesteziolog </a:t>
            </a:r>
            <a:r>
              <a:rPr sz="2200" spc="-5" dirty="0">
                <a:cs typeface="Arial"/>
              </a:rPr>
              <a:t>+ anesteziolog.</a:t>
            </a:r>
            <a:r>
              <a:rPr sz="2200" spc="-30" dirty="0">
                <a:cs typeface="Arial"/>
              </a:rPr>
              <a:t> </a:t>
            </a:r>
            <a:r>
              <a:rPr sz="2200" dirty="0">
                <a:cs typeface="Arial"/>
              </a:rPr>
              <a:t>sestra</a:t>
            </a:r>
          </a:p>
          <a:p>
            <a:pPr marL="285115" indent="-272415">
              <a:spcBef>
                <a:spcPts val="55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Anesteziologický</a:t>
            </a:r>
            <a:r>
              <a:rPr sz="2400" spc="-35" dirty="0">
                <a:cs typeface="Arial"/>
              </a:rPr>
              <a:t> </a:t>
            </a:r>
            <a:r>
              <a:rPr sz="2400" spc="-5" dirty="0">
                <a:cs typeface="Arial"/>
              </a:rPr>
              <a:t>záznam</a:t>
            </a:r>
            <a:endParaRPr sz="2400" dirty="0">
              <a:cs typeface="Arial"/>
            </a:endParaRPr>
          </a:p>
          <a:p>
            <a:pPr>
              <a:spcBef>
                <a:spcPts val="15"/>
              </a:spcBef>
            </a:pPr>
            <a:endParaRPr sz="3500" dirty="0">
              <a:cs typeface="Times New Roman"/>
            </a:endParaRPr>
          </a:p>
          <a:p>
            <a:pPr marL="1841500"/>
            <a:r>
              <a:rPr sz="2800" b="1" dirty="0">
                <a:solidFill>
                  <a:srgbClr val="D60013"/>
                </a:solidFill>
                <a:cs typeface="Arial"/>
              </a:rPr>
              <a:t>Neexistuje </a:t>
            </a:r>
            <a:r>
              <a:rPr sz="2800" b="1" spc="-5" dirty="0">
                <a:solidFill>
                  <a:srgbClr val="D60013"/>
                </a:solidFill>
                <a:cs typeface="Arial"/>
              </a:rPr>
              <a:t>anestezie bez</a:t>
            </a:r>
            <a:r>
              <a:rPr sz="2800" b="1" spc="-15" dirty="0">
                <a:solidFill>
                  <a:srgbClr val="D60013"/>
                </a:solidFill>
                <a:cs typeface="Arial"/>
              </a:rPr>
              <a:t> </a:t>
            </a:r>
            <a:r>
              <a:rPr sz="2800" b="1" spc="-5" dirty="0">
                <a:solidFill>
                  <a:srgbClr val="D60013"/>
                </a:solidFill>
                <a:cs typeface="Arial"/>
              </a:rPr>
              <a:t>rizika!!!</a:t>
            </a:r>
            <a:endParaRPr sz="2800" dirty="0"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1033615"/>
          </a:xfrm>
          <a:prstGeom prst="rect">
            <a:avLst/>
          </a:prstGeom>
        </p:spPr>
        <p:txBody>
          <a:bodyPr vert="horz" wrap="square" lIns="0" tIns="490219" rIns="0" bIns="0" rtlCol="0">
            <a:spAutoFit/>
          </a:bodyPr>
          <a:lstStyle/>
          <a:p>
            <a:pPr marL="944880"/>
            <a:r>
              <a:rPr lang="cs-CZ" spc="-5" dirty="0"/>
              <a:t>Perioperační péče</a:t>
            </a: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1310018" y="2326258"/>
            <a:ext cx="7160882" cy="35137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000"/>
              <a:buChar char="●"/>
              <a:tabLst>
                <a:tab pos="285115" algn="l"/>
                <a:tab pos="285750" algn="l"/>
              </a:tabLst>
            </a:pPr>
            <a:endParaRPr lang="cs-CZ" sz="2000" dirty="0">
              <a:cs typeface="Arial"/>
            </a:endParaRPr>
          </a:p>
          <a:p>
            <a:pPr marL="285115" indent="-272415">
              <a:buClr>
                <a:srgbClr val="0AD0D9"/>
              </a:buClr>
              <a:buSzPct val="95000"/>
              <a:buChar char="●"/>
              <a:tabLst>
                <a:tab pos="285115" algn="l"/>
                <a:tab pos="285750" algn="l"/>
              </a:tabLst>
            </a:pPr>
            <a:r>
              <a:rPr sz="2000" dirty="0" err="1">
                <a:cs typeface="Arial"/>
              </a:rPr>
              <a:t>Vedení</a:t>
            </a:r>
            <a:r>
              <a:rPr sz="2000" dirty="0">
                <a:cs typeface="Arial"/>
              </a:rPr>
              <a:t> </a:t>
            </a:r>
            <a:r>
              <a:rPr sz="2000" spc="-5" dirty="0">
                <a:cs typeface="Arial"/>
              </a:rPr>
              <a:t>zdr. dokumentace </a:t>
            </a:r>
            <a:r>
              <a:rPr sz="2000" dirty="0">
                <a:cs typeface="Arial"/>
              </a:rPr>
              <a:t>na</a:t>
            </a:r>
            <a:r>
              <a:rPr sz="2000" spc="-95" dirty="0">
                <a:cs typeface="Arial"/>
              </a:rPr>
              <a:t> </a:t>
            </a:r>
            <a:r>
              <a:rPr sz="2000" dirty="0">
                <a:cs typeface="Arial"/>
              </a:rPr>
              <a:t>OS</a:t>
            </a:r>
          </a:p>
          <a:p>
            <a:pPr marL="285115" indent="-272415">
              <a:spcBef>
                <a:spcPts val="480"/>
              </a:spcBef>
              <a:buClr>
                <a:srgbClr val="0AD0D9"/>
              </a:buClr>
              <a:buSzPct val="95000"/>
              <a:buChar char="●"/>
              <a:tabLst>
                <a:tab pos="285115" algn="l"/>
                <a:tab pos="285750" algn="l"/>
              </a:tabLst>
            </a:pPr>
            <a:r>
              <a:rPr sz="2000" spc="-5" dirty="0">
                <a:cs typeface="Arial"/>
              </a:rPr>
              <a:t>Ošetřovatelské</a:t>
            </a:r>
            <a:r>
              <a:rPr sz="2000" spc="-70" dirty="0">
                <a:cs typeface="Arial"/>
              </a:rPr>
              <a:t> </a:t>
            </a:r>
            <a:r>
              <a:rPr sz="2000" dirty="0">
                <a:cs typeface="Arial"/>
              </a:rPr>
              <a:t>výkony</a:t>
            </a:r>
          </a:p>
          <a:p>
            <a:pPr marL="652780" marR="344170" lvl="1" indent="-247015">
              <a:lnSpc>
                <a:spcPts val="2330"/>
              </a:lnSpc>
              <a:spcBef>
                <a:spcPts val="600"/>
              </a:spcBef>
              <a:buClr>
                <a:srgbClr val="0F6EC6"/>
              </a:buClr>
              <a:buSzPct val="85000"/>
              <a:buChar char="●"/>
              <a:tabLst>
                <a:tab pos="652780" algn="l"/>
              </a:tabLst>
            </a:pPr>
            <a:r>
              <a:rPr sz="2000" spc="-5" dirty="0">
                <a:cs typeface="Arial"/>
              </a:rPr>
              <a:t>PMK, CŽK, </a:t>
            </a:r>
            <a:r>
              <a:rPr sz="2000" dirty="0">
                <a:cs typeface="Arial"/>
              </a:rPr>
              <a:t>PŽK, NGS,</a:t>
            </a:r>
            <a:r>
              <a:rPr sz="2000" spc="-85" dirty="0">
                <a:cs typeface="Arial"/>
              </a:rPr>
              <a:t> </a:t>
            </a:r>
            <a:r>
              <a:rPr sz="2000" spc="-5" dirty="0">
                <a:cs typeface="Arial"/>
              </a:rPr>
              <a:t>ART,  OTI,</a:t>
            </a:r>
            <a:r>
              <a:rPr sz="2000" spc="-95" dirty="0">
                <a:cs typeface="Arial"/>
              </a:rPr>
              <a:t> </a:t>
            </a:r>
            <a:r>
              <a:rPr sz="2000" dirty="0">
                <a:cs typeface="Constantia"/>
              </a:rPr>
              <a:t>…</a:t>
            </a:r>
          </a:p>
          <a:p>
            <a:pPr marL="285115" marR="668020" indent="-272415">
              <a:spcBef>
                <a:spcPts val="484"/>
              </a:spcBef>
              <a:buClr>
                <a:srgbClr val="0AD0D9"/>
              </a:buClr>
              <a:buSzPct val="95000"/>
              <a:buChar char="●"/>
              <a:tabLst>
                <a:tab pos="285115" algn="l"/>
                <a:tab pos="285750" algn="l"/>
              </a:tabLst>
            </a:pPr>
            <a:r>
              <a:rPr sz="2000" dirty="0">
                <a:cs typeface="Arial"/>
              </a:rPr>
              <a:t>Evidence </a:t>
            </a:r>
            <a:r>
              <a:rPr sz="2000" spc="-5" dirty="0">
                <a:cs typeface="Arial"/>
              </a:rPr>
              <a:t>použitých</a:t>
            </a:r>
            <a:r>
              <a:rPr sz="2000" spc="-75" dirty="0">
                <a:cs typeface="Arial"/>
              </a:rPr>
              <a:t> </a:t>
            </a:r>
            <a:r>
              <a:rPr sz="2000" spc="-5" dirty="0">
                <a:cs typeface="Arial"/>
              </a:rPr>
              <a:t>pomůcek  (nástroje </a:t>
            </a:r>
            <a:r>
              <a:rPr sz="2000" dirty="0">
                <a:cs typeface="Arial"/>
              </a:rPr>
              <a:t>+</a:t>
            </a:r>
            <a:r>
              <a:rPr sz="2000" spc="-80" dirty="0">
                <a:cs typeface="Arial"/>
              </a:rPr>
              <a:t> </a:t>
            </a:r>
            <a:r>
              <a:rPr sz="2000" spc="-5" dirty="0">
                <a:cs typeface="Arial"/>
              </a:rPr>
              <a:t>materiál)</a:t>
            </a:r>
            <a:endParaRPr sz="2000" dirty="0">
              <a:cs typeface="Arial"/>
            </a:endParaRPr>
          </a:p>
          <a:p>
            <a:pPr marL="285115" indent="-272415">
              <a:spcBef>
                <a:spcPts val="465"/>
              </a:spcBef>
              <a:buClr>
                <a:srgbClr val="0AD0D9"/>
              </a:buClr>
              <a:buSzPct val="95000"/>
              <a:buChar char="●"/>
              <a:tabLst>
                <a:tab pos="285115" algn="l"/>
                <a:tab pos="285750" algn="l"/>
              </a:tabLst>
            </a:pPr>
            <a:r>
              <a:rPr sz="2000" spc="-5" dirty="0">
                <a:cs typeface="Arial"/>
              </a:rPr>
              <a:t>Operační</a:t>
            </a:r>
            <a:r>
              <a:rPr sz="2000" spc="-60" dirty="0">
                <a:cs typeface="Arial"/>
              </a:rPr>
              <a:t> </a:t>
            </a:r>
            <a:r>
              <a:rPr sz="2000" spc="-5" dirty="0">
                <a:cs typeface="Arial"/>
              </a:rPr>
              <a:t>protokol</a:t>
            </a:r>
            <a:endParaRPr sz="2000" dirty="0">
              <a:cs typeface="Arial"/>
            </a:endParaRPr>
          </a:p>
          <a:p>
            <a:pPr marL="652780" marR="569595" lvl="1" indent="-247015">
              <a:spcBef>
                <a:spcPts val="480"/>
              </a:spcBef>
              <a:buClr>
                <a:srgbClr val="0F6EC6"/>
              </a:buClr>
              <a:buSzPct val="85000"/>
              <a:buChar char="●"/>
              <a:tabLst>
                <a:tab pos="652780" algn="l"/>
              </a:tabLst>
            </a:pPr>
            <a:r>
              <a:rPr sz="2000" spc="-5" dirty="0">
                <a:cs typeface="Arial"/>
              </a:rPr>
              <a:t>vypisuje operatér, všechen  </a:t>
            </a:r>
            <a:r>
              <a:rPr sz="2000" dirty="0">
                <a:cs typeface="Arial"/>
              </a:rPr>
              <a:t>personál </a:t>
            </a:r>
            <a:r>
              <a:rPr sz="2000" spc="-5" dirty="0">
                <a:cs typeface="Arial"/>
              </a:rPr>
              <a:t>se</a:t>
            </a:r>
            <a:r>
              <a:rPr sz="2000" spc="-70" dirty="0">
                <a:cs typeface="Arial"/>
              </a:rPr>
              <a:t> </a:t>
            </a:r>
            <a:r>
              <a:rPr sz="2000" spc="-5" dirty="0" err="1">
                <a:cs typeface="Arial"/>
              </a:rPr>
              <a:t>podepisuje</a:t>
            </a:r>
            <a:endParaRPr sz="2900" dirty="0">
              <a:cs typeface="Times New Roman"/>
            </a:endParaRPr>
          </a:p>
          <a:p>
            <a:pPr marL="285115" indent="-272415">
              <a:buClr>
                <a:srgbClr val="0AD0D9"/>
              </a:buClr>
              <a:buSzPct val="95000"/>
              <a:buChar char="●"/>
              <a:tabLst>
                <a:tab pos="285115" algn="l"/>
                <a:tab pos="285750" algn="l"/>
              </a:tabLst>
            </a:pPr>
            <a:r>
              <a:rPr sz="2000" spc="-5" dirty="0">
                <a:solidFill>
                  <a:srgbClr val="D60013"/>
                </a:solidFill>
                <a:cs typeface="Arial"/>
              </a:rPr>
              <a:t>Sestra instrumentářka</a:t>
            </a:r>
            <a:r>
              <a:rPr sz="2000" spc="-55" dirty="0">
                <a:solidFill>
                  <a:srgbClr val="D60013"/>
                </a:solidFill>
                <a:cs typeface="Arial"/>
              </a:rPr>
              <a:t> </a:t>
            </a:r>
            <a:r>
              <a:rPr sz="2000" spc="-5" dirty="0">
                <a:cs typeface="Arial"/>
              </a:rPr>
              <a:t>(sterilní)</a:t>
            </a:r>
            <a:endParaRPr sz="2000" dirty="0">
              <a:cs typeface="Arial"/>
            </a:endParaRPr>
          </a:p>
          <a:p>
            <a:pPr marL="285115" indent="-272415">
              <a:spcBef>
                <a:spcPts val="405"/>
              </a:spcBef>
              <a:buClr>
                <a:srgbClr val="0AD0D9"/>
              </a:buClr>
              <a:buSzPct val="95000"/>
              <a:buChar char="●"/>
              <a:tabLst>
                <a:tab pos="285115" algn="l"/>
                <a:tab pos="285750" algn="l"/>
              </a:tabLst>
            </a:pPr>
            <a:r>
              <a:rPr sz="2000" spc="-5" dirty="0">
                <a:solidFill>
                  <a:srgbClr val="0F6EC6"/>
                </a:solidFill>
                <a:cs typeface="Arial"/>
              </a:rPr>
              <a:t>Sestra </a:t>
            </a:r>
            <a:r>
              <a:rPr sz="2000" spc="-5" dirty="0">
                <a:solidFill>
                  <a:srgbClr val="0F6EC6"/>
                </a:solidFill>
                <a:cs typeface="Constantia"/>
              </a:rPr>
              <a:t>„</a:t>
            </a:r>
            <a:r>
              <a:rPr sz="2000" spc="-5" dirty="0">
                <a:solidFill>
                  <a:srgbClr val="0F6EC6"/>
                </a:solidFill>
                <a:cs typeface="Arial"/>
              </a:rPr>
              <a:t>obíhající</a:t>
            </a:r>
            <a:r>
              <a:rPr sz="2000" spc="-5" dirty="0">
                <a:solidFill>
                  <a:srgbClr val="0F6EC6"/>
                </a:solidFill>
                <a:cs typeface="Constantia"/>
              </a:rPr>
              <a:t>“</a:t>
            </a:r>
            <a:r>
              <a:rPr sz="2000" spc="-20" dirty="0">
                <a:solidFill>
                  <a:srgbClr val="0F6EC6"/>
                </a:solidFill>
                <a:cs typeface="Constantia"/>
              </a:rPr>
              <a:t> </a:t>
            </a:r>
            <a:r>
              <a:rPr sz="2000" spc="-5" dirty="0">
                <a:cs typeface="Arial"/>
              </a:rPr>
              <a:t>(nesterilní)</a:t>
            </a:r>
            <a:endParaRPr sz="2000" dirty="0">
              <a:cs typeface="Arial"/>
            </a:endParaRPr>
          </a:p>
          <a:p>
            <a:pPr marL="285115" indent="-272415">
              <a:spcBef>
                <a:spcPts val="540"/>
              </a:spcBef>
              <a:buClr>
                <a:srgbClr val="0AD0D9"/>
              </a:buClr>
              <a:buSzPct val="95000"/>
              <a:buChar char="●"/>
              <a:tabLst>
                <a:tab pos="285115" algn="l"/>
                <a:tab pos="285750" algn="l"/>
              </a:tabLst>
            </a:pPr>
            <a:r>
              <a:rPr sz="2000" spc="-5" dirty="0">
                <a:solidFill>
                  <a:srgbClr val="85DFD0"/>
                </a:solidFill>
                <a:cs typeface="Arial"/>
              </a:rPr>
              <a:t>Sestra anesteziologická</a:t>
            </a:r>
            <a:r>
              <a:rPr sz="2000" spc="-15" dirty="0">
                <a:solidFill>
                  <a:srgbClr val="85DFD0"/>
                </a:solidFill>
                <a:cs typeface="Arial"/>
              </a:rPr>
              <a:t> </a:t>
            </a:r>
            <a:r>
              <a:rPr sz="2000" spc="-5" dirty="0">
                <a:cs typeface="Arial"/>
              </a:rPr>
              <a:t>(nesterilní)</a:t>
            </a:r>
            <a:endParaRPr sz="2000" dirty="0"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658128"/>
          </a:xfrm>
          <a:prstGeom prst="rect">
            <a:avLst/>
          </a:prstGeom>
        </p:spPr>
        <p:txBody>
          <a:bodyPr vert="horz" wrap="square" lIns="0" tIns="118363" rIns="0" bIns="0" rtlCol="0">
            <a:spAutoFit/>
          </a:bodyPr>
          <a:lstStyle/>
          <a:p>
            <a:pPr marL="230504"/>
            <a:r>
              <a:rPr spc="-5" dirty="0"/>
              <a:t>Monitorace na </a:t>
            </a:r>
            <a:r>
              <a:rPr dirty="0"/>
              <a:t>OP</a:t>
            </a:r>
            <a:r>
              <a:rPr spc="-100" dirty="0"/>
              <a:t> </a:t>
            </a:r>
            <a:r>
              <a:rPr spc="-5" dirty="0"/>
              <a:t>sále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22209" y="2037206"/>
            <a:ext cx="6056630" cy="4855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lnSpc>
                <a:spcPts val="2640"/>
              </a:lnSpc>
              <a:buClr>
                <a:srgbClr val="0AD0D9"/>
              </a:buClr>
              <a:buSzPct val="95454"/>
              <a:buChar char="●"/>
              <a:tabLst>
                <a:tab pos="285750" algn="l"/>
              </a:tabLst>
            </a:pPr>
            <a:r>
              <a:rPr sz="2200" spc="-5" dirty="0">
                <a:solidFill>
                  <a:srgbClr val="D60013"/>
                </a:solidFill>
                <a:cs typeface="Arial"/>
              </a:rPr>
              <a:t>Základní</a:t>
            </a:r>
            <a:r>
              <a:rPr sz="2200" spc="-25" dirty="0">
                <a:solidFill>
                  <a:srgbClr val="D60013"/>
                </a:solidFill>
                <a:cs typeface="Arial"/>
              </a:rPr>
              <a:t> </a:t>
            </a:r>
            <a:r>
              <a:rPr sz="2200" spc="-5" dirty="0">
                <a:solidFill>
                  <a:srgbClr val="D60013"/>
                </a:solidFill>
                <a:cs typeface="Arial"/>
              </a:rPr>
              <a:t>monitorace</a:t>
            </a:r>
            <a:endParaRPr sz="2200" dirty="0">
              <a:cs typeface="Arial"/>
            </a:endParaRPr>
          </a:p>
          <a:p>
            <a:pPr marL="652780" lvl="1" indent="-247015">
              <a:lnSpc>
                <a:spcPts val="2390"/>
              </a:lnSpc>
              <a:buClr>
                <a:srgbClr val="0F6EC6"/>
              </a:buClr>
              <a:buSzPct val="85000"/>
              <a:buChar char="●"/>
              <a:tabLst>
                <a:tab pos="652780" algn="l"/>
              </a:tabLst>
            </a:pPr>
            <a:r>
              <a:rPr sz="2000" spc="-5" dirty="0">
                <a:cs typeface="Arial"/>
              </a:rPr>
              <a:t>vždy, bez ohledu na zdravotní </a:t>
            </a:r>
            <a:r>
              <a:rPr sz="2000" dirty="0">
                <a:cs typeface="Arial"/>
              </a:rPr>
              <a:t>stav a </a:t>
            </a:r>
            <a:r>
              <a:rPr sz="2000" spc="-5" dirty="0">
                <a:cs typeface="Arial"/>
              </a:rPr>
              <a:t>OP</a:t>
            </a:r>
            <a:r>
              <a:rPr sz="2000" spc="-70" dirty="0">
                <a:cs typeface="Arial"/>
              </a:rPr>
              <a:t> </a:t>
            </a:r>
            <a:r>
              <a:rPr sz="2000" dirty="0">
                <a:cs typeface="Arial"/>
              </a:rPr>
              <a:t>výkon</a:t>
            </a:r>
          </a:p>
          <a:p>
            <a:pPr marL="927100" lvl="2" indent="-245745">
              <a:lnSpc>
                <a:spcPts val="2270"/>
              </a:lnSpc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dirty="0">
                <a:cs typeface="Arial"/>
              </a:rPr>
              <a:t>hloubka anestezie </a:t>
            </a:r>
            <a:r>
              <a:rPr sz="1900" spc="-5" dirty="0">
                <a:cs typeface="Arial"/>
              </a:rPr>
              <a:t>a</a:t>
            </a:r>
            <a:r>
              <a:rPr sz="1900" spc="-75" dirty="0">
                <a:cs typeface="Arial"/>
              </a:rPr>
              <a:t> </a:t>
            </a:r>
            <a:r>
              <a:rPr sz="1900" dirty="0">
                <a:cs typeface="Arial"/>
              </a:rPr>
              <a:t>relaxace</a:t>
            </a:r>
          </a:p>
          <a:p>
            <a:pPr marL="927100" lvl="2" indent="-245745"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dirty="0">
                <a:cs typeface="Arial"/>
              </a:rPr>
              <a:t>oběhový</a:t>
            </a:r>
            <a:r>
              <a:rPr sz="1900" spc="-80" dirty="0">
                <a:cs typeface="Arial"/>
              </a:rPr>
              <a:t> </a:t>
            </a:r>
            <a:r>
              <a:rPr sz="1900" spc="-5" dirty="0">
                <a:cs typeface="Arial"/>
              </a:rPr>
              <a:t>systém</a:t>
            </a:r>
            <a:endParaRPr sz="1900" dirty="0">
              <a:cs typeface="Arial"/>
            </a:endParaRPr>
          </a:p>
          <a:p>
            <a:pPr marL="927100" lvl="2" indent="-245745">
              <a:lnSpc>
                <a:spcPts val="2275"/>
              </a:lnSpc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spc="-5" dirty="0">
                <a:cs typeface="Arial"/>
              </a:rPr>
              <a:t>dýchání</a:t>
            </a:r>
            <a:endParaRPr sz="1900" dirty="0">
              <a:cs typeface="Arial"/>
            </a:endParaRPr>
          </a:p>
          <a:p>
            <a:pPr marL="927100" lvl="2" indent="-245745">
              <a:lnSpc>
                <a:spcPts val="2275"/>
              </a:lnSpc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dirty="0">
                <a:cs typeface="Arial"/>
              </a:rPr>
              <a:t>teplota</a:t>
            </a:r>
          </a:p>
          <a:p>
            <a:pPr marL="285115" indent="-272415">
              <a:lnSpc>
                <a:spcPts val="2640"/>
              </a:lnSpc>
              <a:spcBef>
                <a:spcPts val="10"/>
              </a:spcBef>
              <a:buClr>
                <a:srgbClr val="0AD0D9"/>
              </a:buClr>
              <a:buSzPct val="95454"/>
              <a:buChar char="●"/>
              <a:tabLst>
                <a:tab pos="285750" algn="l"/>
              </a:tabLst>
            </a:pPr>
            <a:r>
              <a:rPr sz="2200" spc="-5" dirty="0">
                <a:solidFill>
                  <a:srgbClr val="D60013"/>
                </a:solidFill>
                <a:cs typeface="Arial"/>
              </a:rPr>
              <a:t>Rozšířená</a:t>
            </a:r>
            <a:r>
              <a:rPr sz="2200" spc="-25" dirty="0">
                <a:solidFill>
                  <a:srgbClr val="D60013"/>
                </a:solidFill>
                <a:cs typeface="Arial"/>
              </a:rPr>
              <a:t> </a:t>
            </a:r>
            <a:r>
              <a:rPr sz="2200" spc="-5" dirty="0">
                <a:solidFill>
                  <a:srgbClr val="D60013"/>
                </a:solidFill>
                <a:cs typeface="Arial"/>
              </a:rPr>
              <a:t>monitorace</a:t>
            </a:r>
            <a:endParaRPr sz="2200" dirty="0">
              <a:cs typeface="Arial"/>
            </a:endParaRPr>
          </a:p>
          <a:p>
            <a:pPr marL="652780" lvl="1" indent="-247015">
              <a:lnSpc>
                <a:spcPts val="2395"/>
              </a:lnSpc>
              <a:buClr>
                <a:srgbClr val="0F6EC6"/>
              </a:buClr>
              <a:buSzPct val="85000"/>
              <a:buChar char="●"/>
              <a:tabLst>
                <a:tab pos="652780" algn="l"/>
              </a:tabLst>
            </a:pPr>
            <a:r>
              <a:rPr sz="2000" dirty="0">
                <a:cs typeface="Arial"/>
              </a:rPr>
              <a:t>vyžaduje-li </a:t>
            </a:r>
            <a:r>
              <a:rPr sz="2000" spc="-5" dirty="0">
                <a:cs typeface="Arial"/>
              </a:rPr>
              <a:t>to </a:t>
            </a:r>
            <a:r>
              <a:rPr sz="2000" dirty="0">
                <a:cs typeface="Arial"/>
              </a:rPr>
              <a:t>stav </a:t>
            </a:r>
            <a:r>
              <a:rPr sz="2000" spc="-5" dirty="0">
                <a:cs typeface="Arial"/>
              </a:rPr>
              <a:t>pacienta </a:t>
            </a:r>
            <a:r>
              <a:rPr sz="2000" dirty="0">
                <a:cs typeface="Arial"/>
              </a:rPr>
              <a:t>nebo </a:t>
            </a:r>
            <a:r>
              <a:rPr sz="2000" spc="-5" dirty="0">
                <a:cs typeface="Arial"/>
              </a:rPr>
              <a:t>rozsah</a:t>
            </a:r>
            <a:r>
              <a:rPr sz="2000" spc="-114" dirty="0">
                <a:cs typeface="Arial"/>
              </a:rPr>
              <a:t> </a:t>
            </a:r>
            <a:r>
              <a:rPr sz="2000" dirty="0">
                <a:cs typeface="Arial"/>
              </a:rPr>
              <a:t>výkonu</a:t>
            </a:r>
          </a:p>
          <a:p>
            <a:pPr marL="927100" lvl="2" indent="-245745">
              <a:lnSpc>
                <a:spcPts val="2270"/>
              </a:lnSpc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spc="-5" dirty="0">
                <a:cs typeface="Arial"/>
              </a:rPr>
              <a:t>CŽK</a:t>
            </a:r>
            <a:endParaRPr sz="1900" dirty="0">
              <a:cs typeface="Arial"/>
            </a:endParaRPr>
          </a:p>
          <a:p>
            <a:pPr marL="927100" lvl="2" indent="-245745">
              <a:lnSpc>
                <a:spcPts val="2275"/>
              </a:lnSpc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dirty="0">
                <a:cs typeface="Arial"/>
              </a:rPr>
              <a:t>arteriální</a:t>
            </a:r>
            <a:r>
              <a:rPr sz="1900" spc="-65" dirty="0">
                <a:cs typeface="Arial"/>
              </a:rPr>
              <a:t> </a:t>
            </a:r>
            <a:r>
              <a:rPr sz="1900" spc="-5" dirty="0">
                <a:cs typeface="Arial"/>
              </a:rPr>
              <a:t>katétr</a:t>
            </a:r>
            <a:endParaRPr sz="1900" dirty="0">
              <a:cs typeface="Arial"/>
            </a:endParaRPr>
          </a:p>
          <a:p>
            <a:pPr marL="927100" lvl="2" indent="-245745">
              <a:lnSpc>
                <a:spcPts val="2275"/>
              </a:lnSpc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dirty="0">
                <a:cs typeface="Arial"/>
              </a:rPr>
              <a:t>laboratoř</a:t>
            </a:r>
          </a:p>
          <a:p>
            <a:pPr marL="927100" lvl="2" indent="-245745">
              <a:lnSpc>
                <a:spcPts val="2275"/>
              </a:lnSpc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spc="-10" dirty="0">
                <a:cs typeface="Arial"/>
              </a:rPr>
              <a:t>PMK</a:t>
            </a:r>
            <a:endParaRPr sz="1900" dirty="0">
              <a:cs typeface="Arial"/>
            </a:endParaRPr>
          </a:p>
          <a:p>
            <a:pPr marL="285115" indent="-272415">
              <a:lnSpc>
                <a:spcPts val="2635"/>
              </a:lnSpc>
              <a:spcBef>
                <a:spcPts val="10"/>
              </a:spcBef>
              <a:buClr>
                <a:srgbClr val="0AD0D9"/>
              </a:buClr>
              <a:buSzPct val="95454"/>
              <a:buChar char="●"/>
              <a:tabLst>
                <a:tab pos="285750" algn="l"/>
              </a:tabLst>
            </a:pPr>
            <a:r>
              <a:rPr sz="2200" spc="-5" dirty="0">
                <a:solidFill>
                  <a:srgbClr val="D60013"/>
                </a:solidFill>
                <a:cs typeface="Arial"/>
              </a:rPr>
              <a:t>Komplexní</a:t>
            </a:r>
            <a:r>
              <a:rPr sz="2200" spc="-55" dirty="0">
                <a:solidFill>
                  <a:srgbClr val="D60013"/>
                </a:solidFill>
                <a:cs typeface="Arial"/>
              </a:rPr>
              <a:t> </a:t>
            </a:r>
            <a:r>
              <a:rPr sz="2200" spc="-5" dirty="0">
                <a:solidFill>
                  <a:srgbClr val="D60013"/>
                </a:solidFill>
                <a:cs typeface="Arial"/>
              </a:rPr>
              <a:t>sledování</a:t>
            </a:r>
            <a:endParaRPr sz="2200" dirty="0">
              <a:cs typeface="Arial"/>
            </a:endParaRPr>
          </a:p>
          <a:p>
            <a:pPr marL="927100" lvl="1" indent="-245745">
              <a:lnSpc>
                <a:spcPts val="2270"/>
              </a:lnSpc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spc="-5" dirty="0">
                <a:cs typeface="Arial"/>
              </a:rPr>
              <a:t>plicnice</a:t>
            </a:r>
            <a:endParaRPr sz="1900" dirty="0">
              <a:cs typeface="Arial"/>
            </a:endParaRPr>
          </a:p>
          <a:p>
            <a:pPr marL="927100" lvl="1" indent="-245745">
              <a:lnSpc>
                <a:spcPts val="2275"/>
              </a:lnSpc>
              <a:buClr>
                <a:srgbClr val="009DD9"/>
              </a:buClr>
              <a:buSzPct val="68421"/>
              <a:buChar char="●"/>
              <a:tabLst>
                <a:tab pos="926465" algn="l"/>
                <a:tab pos="927100" algn="l"/>
              </a:tabLst>
            </a:pPr>
            <a:r>
              <a:rPr sz="1900" spc="-5" dirty="0">
                <a:cs typeface="Arial"/>
              </a:rPr>
              <a:t>ICP</a:t>
            </a:r>
            <a:endParaRPr sz="1900" dirty="0">
              <a:cs typeface="Arial"/>
            </a:endParaRPr>
          </a:p>
          <a:p>
            <a:pPr marL="681355">
              <a:tabLst>
                <a:tab pos="926465" algn="l"/>
              </a:tabLst>
            </a:pPr>
            <a:r>
              <a:rPr sz="1300" spc="-70" dirty="0">
                <a:solidFill>
                  <a:srgbClr val="009DD9"/>
                </a:solidFill>
                <a:cs typeface="Arial"/>
              </a:rPr>
              <a:t>●	</a:t>
            </a:r>
            <a:r>
              <a:rPr sz="1900" spc="-5" dirty="0">
                <a:cs typeface="Arial"/>
              </a:rPr>
              <a:t>. .</a:t>
            </a:r>
            <a:r>
              <a:rPr sz="1900" spc="-85" dirty="0">
                <a:cs typeface="Arial"/>
              </a:rPr>
              <a:t> </a:t>
            </a:r>
            <a:r>
              <a:rPr sz="1900" spc="-5" dirty="0">
                <a:cs typeface="Arial"/>
              </a:rPr>
              <a:t>.</a:t>
            </a:r>
            <a:endParaRPr sz="1900" dirty="0"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961801"/>
          </a:xfrm>
          <a:prstGeom prst="rect">
            <a:avLst/>
          </a:prstGeom>
        </p:spPr>
        <p:txBody>
          <a:bodyPr vert="horz" wrap="square" lIns="0" tIns="251459" rIns="0" bIns="0" rtlCol="0">
            <a:spAutoFit/>
          </a:bodyPr>
          <a:lstStyle/>
          <a:p>
            <a:pPr marL="1320165"/>
            <a:r>
              <a:rPr sz="4600" spc="-5" dirty="0"/>
              <a:t>Pooperační</a:t>
            </a:r>
            <a:r>
              <a:rPr sz="4600" spc="-70" dirty="0"/>
              <a:t> </a:t>
            </a:r>
            <a:r>
              <a:rPr sz="4600" dirty="0"/>
              <a:t>péče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324734"/>
            <a:ext cx="7229475" cy="421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solidFill>
                  <a:srgbClr val="D60013"/>
                </a:solidFill>
                <a:cs typeface="Arial"/>
              </a:rPr>
              <a:t>Cíle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Komplexní </a:t>
            </a:r>
            <a:r>
              <a:rPr sz="2600" spc="-5" dirty="0">
                <a:cs typeface="Arial"/>
              </a:rPr>
              <a:t>multioborový</a:t>
            </a:r>
            <a:r>
              <a:rPr sz="2600" spc="-60" dirty="0">
                <a:cs typeface="Arial"/>
              </a:rPr>
              <a:t> </a:t>
            </a:r>
            <a:r>
              <a:rPr sz="2600" dirty="0">
                <a:cs typeface="Arial"/>
              </a:rPr>
              <a:t>přístup</a:t>
            </a:r>
          </a:p>
          <a:p>
            <a:pPr marL="285115" indent="-272415">
              <a:spcBef>
                <a:spcPts val="62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spc="-5" dirty="0">
                <a:cs typeface="Arial"/>
              </a:rPr>
              <a:t>Minimalizace </a:t>
            </a:r>
            <a:r>
              <a:rPr sz="2600" dirty="0">
                <a:cs typeface="Arial"/>
              </a:rPr>
              <a:t>negativních důsledků OP</a:t>
            </a:r>
            <a:r>
              <a:rPr sz="2600" spc="-20" dirty="0">
                <a:cs typeface="Arial"/>
              </a:rPr>
              <a:t> </a:t>
            </a:r>
            <a:r>
              <a:rPr sz="2600" dirty="0">
                <a:cs typeface="Arial"/>
              </a:rPr>
              <a:t>zákroku</a:t>
            </a: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Zmírnění stresové</a:t>
            </a:r>
            <a:r>
              <a:rPr sz="2600" spc="-75" dirty="0">
                <a:cs typeface="Arial"/>
              </a:rPr>
              <a:t> </a:t>
            </a:r>
            <a:r>
              <a:rPr sz="2600" spc="-5" dirty="0">
                <a:cs typeface="Arial"/>
              </a:rPr>
              <a:t>reakce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Vhodná</a:t>
            </a:r>
            <a:r>
              <a:rPr sz="2600" spc="-45" dirty="0">
                <a:cs typeface="Arial"/>
              </a:rPr>
              <a:t> </a:t>
            </a:r>
            <a:r>
              <a:rPr sz="2600" spc="-5" dirty="0">
                <a:cs typeface="Arial"/>
              </a:rPr>
              <a:t>analgezie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spc="-5" dirty="0">
                <a:cs typeface="Arial"/>
              </a:rPr>
              <a:t>Zkrácení </a:t>
            </a:r>
            <a:r>
              <a:rPr sz="2600" dirty="0">
                <a:cs typeface="Arial"/>
              </a:rPr>
              <a:t>střevní</a:t>
            </a:r>
            <a:r>
              <a:rPr sz="2600" spc="-75" dirty="0">
                <a:cs typeface="Arial"/>
              </a:rPr>
              <a:t> </a:t>
            </a:r>
            <a:r>
              <a:rPr sz="2600" dirty="0">
                <a:cs typeface="Arial"/>
              </a:rPr>
              <a:t>paralýzy</a:t>
            </a:r>
          </a:p>
          <a:p>
            <a:pPr marL="285115" indent="-272415"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Mírnění pooperační nauzey a</a:t>
            </a:r>
            <a:r>
              <a:rPr sz="2600" spc="-80" dirty="0">
                <a:cs typeface="Arial"/>
              </a:rPr>
              <a:t> </a:t>
            </a:r>
            <a:r>
              <a:rPr sz="2600" dirty="0">
                <a:cs typeface="Arial"/>
              </a:rPr>
              <a:t>zvracení</a:t>
            </a: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spc="-5" dirty="0">
                <a:cs typeface="Arial"/>
              </a:rPr>
              <a:t>Zkrácení</a:t>
            </a:r>
            <a:r>
              <a:rPr sz="2600" spc="-65" dirty="0">
                <a:cs typeface="Arial"/>
              </a:rPr>
              <a:t> </a:t>
            </a:r>
            <a:r>
              <a:rPr sz="2600" dirty="0">
                <a:cs typeface="Arial"/>
              </a:rPr>
              <a:t>rekonvalescence</a:t>
            </a:r>
          </a:p>
          <a:p>
            <a:pPr marL="285115" indent="-272415"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Včasná</a:t>
            </a:r>
            <a:r>
              <a:rPr sz="2600" spc="-40" dirty="0">
                <a:cs typeface="Arial"/>
              </a:rPr>
              <a:t> </a:t>
            </a:r>
            <a:r>
              <a:rPr sz="2600" spc="-5" dirty="0">
                <a:cs typeface="Arial"/>
              </a:rPr>
              <a:t>alimentace</a:t>
            </a:r>
            <a:endParaRPr sz="2600" dirty="0"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658128"/>
          </a:xfrm>
          <a:prstGeom prst="rect">
            <a:avLst/>
          </a:prstGeom>
        </p:spPr>
        <p:txBody>
          <a:bodyPr vert="horz" wrap="square" lIns="0" tIns="118363" rIns="0" bIns="0" rtlCol="0">
            <a:spAutoFit/>
          </a:bodyPr>
          <a:lstStyle/>
          <a:p>
            <a:pPr marL="1132840"/>
            <a:r>
              <a:rPr spc="-5" dirty="0"/>
              <a:t>Pooperační</a:t>
            </a:r>
            <a:r>
              <a:rPr spc="-100" dirty="0"/>
              <a:t> </a:t>
            </a:r>
            <a:r>
              <a:rPr spc="-5" dirty="0"/>
              <a:t>péče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sz="quarter" idx="1"/>
          </p:nvPr>
        </p:nvSpPr>
        <p:spPr>
          <a:xfrm>
            <a:off x="534671" y="1766359"/>
            <a:ext cx="8732943" cy="44250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72415">
              <a:lnSpc>
                <a:spcPts val="2865"/>
              </a:lnSpc>
              <a:buClr>
                <a:srgbClr val="0AD0D9"/>
              </a:buClr>
              <a:buSzPct val="95833"/>
              <a:buChar char="●"/>
              <a:tabLst>
                <a:tab pos="299720" algn="l"/>
              </a:tabLst>
            </a:pPr>
            <a:endParaRPr lang="cs-CZ" spc="-5" dirty="0"/>
          </a:p>
          <a:p>
            <a:pPr marL="299085" indent="-272415">
              <a:lnSpc>
                <a:spcPts val="2865"/>
              </a:lnSpc>
              <a:buClr>
                <a:srgbClr val="0AD0D9"/>
              </a:buClr>
              <a:buSzPct val="95833"/>
              <a:buChar char="●"/>
              <a:tabLst>
                <a:tab pos="299720" algn="l"/>
              </a:tabLst>
            </a:pPr>
            <a:r>
              <a:rPr spc="-5" dirty="0" err="1"/>
              <a:t>Dospáv</a:t>
            </a:r>
            <a:r>
              <a:rPr lang="cs-CZ" spc="-5" dirty="0" err="1"/>
              <a:t>ací</a:t>
            </a:r>
            <a:r>
              <a:rPr lang="cs-CZ" spc="-5" dirty="0"/>
              <a:t> pokoj</a:t>
            </a:r>
            <a:endParaRPr spc="-5" dirty="0"/>
          </a:p>
          <a:p>
            <a:pPr marL="666750" lvl="1" indent="-247015">
              <a:lnSpc>
                <a:spcPts val="2245"/>
              </a:lnSpc>
              <a:buClr>
                <a:srgbClr val="0F6EC6"/>
              </a:buClr>
              <a:buSzPct val="83333"/>
              <a:buChar char="●"/>
              <a:tabLst>
                <a:tab pos="666115" algn="l"/>
                <a:tab pos="666750" algn="l"/>
              </a:tabLst>
            </a:pPr>
            <a:r>
              <a:rPr spc="-5" dirty="0">
                <a:cs typeface="Arial"/>
              </a:rPr>
              <a:t>následně převezen </a:t>
            </a:r>
            <a:r>
              <a:rPr dirty="0">
                <a:cs typeface="Arial"/>
              </a:rPr>
              <a:t>z OS </a:t>
            </a:r>
            <a:r>
              <a:rPr spc="-5" dirty="0">
                <a:cs typeface="Arial"/>
              </a:rPr>
              <a:t>na </a:t>
            </a:r>
            <a:r>
              <a:rPr spc="-10" dirty="0">
                <a:cs typeface="Arial"/>
              </a:rPr>
              <a:t>standard </a:t>
            </a:r>
            <a:r>
              <a:rPr spc="-5" dirty="0">
                <a:cs typeface="Arial"/>
              </a:rPr>
              <a:t>ve stabilizovaném</a:t>
            </a:r>
            <a:r>
              <a:rPr spc="35" dirty="0">
                <a:cs typeface="Arial"/>
              </a:rPr>
              <a:t> </a:t>
            </a:r>
            <a:r>
              <a:rPr spc="-5" dirty="0">
                <a:cs typeface="Arial"/>
              </a:rPr>
              <a:t>stavu</a:t>
            </a:r>
            <a:endParaRPr dirty="0">
              <a:cs typeface="Arial"/>
            </a:endParaRPr>
          </a:p>
          <a:p>
            <a:pPr marL="941069" lvl="2" indent="-245745">
              <a:lnSpc>
                <a:spcPts val="2140"/>
              </a:lnSpc>
              <a:buClr>
                <a:srgbClr val="009DD9"/>
              </a:buClr>
              <a:buSzPct val="72222"/>
              <a:buChar char="●"/>
              <a:tabLst>
                <a:tab pos="940435" algn="l"/>
                <a:tab pos="941069" algn="l"/>
              </a:tabLst>
            </a:pPr>
            <a:r>
              <a:rPr spc="-5" dirty="0">
                <a:cs typeface="Arial"/>
              </a:rPr>
              <a:t>s</a:t>
            </a:r>
            <a:r>
              <a:rPr spc="-5" dirty="0">
                <a:cs typeface="Constantia"/>
              </a:rPr>
              <a:t>á</a:t>
            </a:r>
            <a:r>
              <a:rPr spc="-5" dirty="0">
                <a:cs typeface="Arial"/>
              </a:rPr>
              <a:t>m </a:t>
            </a:r>
            <a:r>
              <a:rPr spc="-10" dirty="0">
                <a:cs typeface="Arial"/>
              </a:rPr>
              <a:t>dýchá, </a:t>
            </a:r>
            <a:r>
              <a:rPr spc="-5" dirty="0">
                <a:cs typeface="Arial"/>
              </a:rPr>
              <a:t>stabilizovaný KO, obranné</a:t>
            </a:r>
            <a:r>
              <a:rPr dirty="0">
                <a:cs typeface="Arial"/>
              </a:rPr>
              <a:t> </a:t>
            </a:r>
            <a:r>
              <a:rPr spc="-5" dirty="0">
                <a:cs typeface="Arial"/>
              </a:rPr>
              <a:t>reflexy</a:t>
            </a:r>
            <a:endParaRPr dirty="0">
              <a:cs typeface="Arial"/>
            </a:endParaRPr>
          </a:p>
          <a:p>
            <a:pPr marL="299085" indent="-272415">
              <a:lnSpc>
                <a:spcPts val="2875"/>
              </a:lnSpc>
              <a:spcBef>
                <a:spcPts val="60"/>
              </a:spcBef>
              <a:buClr>
                <a:srgbClr val="0AD0D9"/>
              </a:buClr>
              <a:buSzPct val="95833"/>
              <a:buChar char="●"/>
              <a:tabLst>
                <a:tab pos="299720" algn="l"/>
              </a:tabLst>
            </a:pPr>
            <a:r>
              <a:rPr spc="-5" dirty="0">
                <a:solidFill>
                  <a:srgbClr val="000000"/>
                </a:solidFill>
              </a:rPr>
              <a:t>Probouzení se </a:t>
            </a:r>
            <a:r>
              <a:rPr dirty="0">
                <a:solidFill>
                  <a:srgbClr val="000000"/>
                </a:solidFill>
              </a:rPr>
              <a:t>z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anestezie</a:t>
            </a:r>
          </a:p>
          <a:p>
            <a:pPr marL="666750" marR="836930" lvl="1" indent="-247015">
              <a:lnSpc>
                <a:spcPct val="80000"/>
              </a:lnSpc>
              <a:spcBef>
                <a:spcPts val="425"/>
              </a:spcBef>
              <a:buClr>
                <a:srgbClr val="0F6EC6"/>
              </a:buClr>
              <a:buSzPct val="83333"/>
              <a:buChar char="●"/>
              <a:tabLst>
                <a:tab pos="666115" algn="l"/>
                <a:tab pos="666750" algn="l"/>
              </a:tabLst>
            </a:pPr>
            <a:r>
              <a:rPr spc="-5" dirty="0">
                <a:cs typeface="Arial"/>
              </a:rPr>
              <a:t>reakce na stimuly (hlas), ospalost, ale již probuzenost (orientace/  </a:t>
            </a:r>
            <a:r>
              <a:rPr spc="-10" dirty="0">
                <a:cs typeface="Arial"/>
              </a:rPr>
              <a:t>dezorientace)</a:t>
            </a:r>
            <a:endParaRPr dirty="0">
              <a:cs typeface="Arial"/>
            </a:endParaRPr>
          </a:p>
          <a:p>
            <a:pPr marL="299085" indent="-272415">
              <a:lnSpc>
                <a:spcPts val="2850"/>
              </a:lnSpc>
              <a:spcBef>
                <a:spcPts val="10"/>
              </a:spcBef>
              <a:buClr>
                <a:srgbClr val="0AD0D9"/>
              </a:buClr>
              <a:buSzPct val="95833"/>
              <a:buChar char="●"/>
              <a:tabLst>
                <a:tab pos="299720" algn="l"/>
              </a:tabLst>
            </a:pPr>
            <a:r>
              <a:rPr spc="-5" dirty="0">
                <a:solidFill>
                  <a:srgbClr val="000000"/>
                </a:solidFill>
              </a:rPr>
              <a:t>Pac. převezen </a:t>
            </a:r>
            <a:r>
              <a:rPr dirty="0">
                <a:solidFill>
                  <a:srgbClr val="000000"/>
                </a:solidFill>
              </a:rPr>
              <a:t>z OS </a:t>
            </a:r>
            <a:r>
              <a:rPr spc="-5" dirty="0">
                <a:solidFill>
                  <a:srgbClr val="000000"/>
                </a:solidFill>
              </a:rPr>
              <a:t>na</a:t>
            </a:r>
            <a:r>
              <a:rPr spc="-4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JIP/ARO</a:t>
            </a:r>
          </a:p>
          <a:p>
            <a:pPr marL="666750" marR="5080" lvl="1" indent="-247015">
              <a:lnSpc>
                <a:spcPts val="1780"/>
              </a:lnSpc>
              <a:spcBef>
                <a:spcPts val="345"/>
              </a:spcBef>
              <a:buClr>
                <a:srgbClr val="0F6EC6"/>
              </a:buClr>
              <a:buSzPct val="83333"/>
              <a:buChar char="●"/>
              <a:tabLst>
                <a:tab pos="666115" algn="l"/>
                <a:tab pos="666750" algn="l"/>
              </a:tabLst>
            </a:pPr>
            <a:r>
              <a:rPr spc="-5" dirty="0">
                <a:cs typeface="Arial"/>
              </a:rPr>
              <a:t>po velkých </a:t>
            </a:r>
            <a:r>
              <a:rPr dirty="0">
                <a:cs typeface="Arial"/>
              </a:rPr>
              <a:t>OP </a:t>
            </a:r>
            <a:r>
              <a:rPr spc="-10" dirty="0">
                <a:cs typeface="Arial"/>
              </a:rPr>
              <a:t>výkonech </a:t>
            </a:r>
            <a:r>
              <a:rPr dirty="0">
                <a:cs typeface="Arial"/>
              </a:rPr>
              <a:t>→ OTI </a:t>
            </a:r>
            <a:r>
              <a:rPr spc="-5" dirty="0">
                <a:cs typeface="Arial"/>
              </a:rPr>
              <a:t>(UPV </a:t>
            </a:r>
            <a:r>
              <a:rPr dirty="0">
                <a:cs typeface="Arial"/>
              </a:rPr>
              <a:t>→ </a:t>
            </a:r>
            <a:r>
              <a:rPr spc="-10" dirty="0">
                <a:cs typeface="Arial"/>
              </a:rPr>
              <a:t>převozový </a:t>
            </a:r>
            <a:r>
              <a:rPr spc="-5" dirty="0">
                <a:cs typeface="Arial"/>
              </a:rPr>
              <a:t>ventil</a:t>
            </a:r>
            <a:r>
              <a:rPr spc="-5" dirty="0">
                <a:cs typeface="Constantia"/>
              </a:rPr>
              <a:t>á</a:t>
            </a:r>
            <a:r>
              <a:rPr spc="-5" dirty="0">
                <a:cs typeface="Arial"/>
              </a:rPr>
              <a:t>tor), nestabilní  </a:t>
            </a:r>
            <a:r>
              <a:rPr dirty="0">
                <a:cs typeface="Arial"/>
              </a:rPr>
              <a:t>FF </a:t>
            </a:r>
            <a:r>
              <a:rPr spc="-5" dirty="0">
                <a:cs typeface="Arial"/>
              </a:rPr>
              <a:t>(převozový </a:t>
            </a:r>
            <a:r>
              <a:rPr spc="-10" dirty="0">
                <a:cs typeface="Arial"/>
              </a:rPr>
              <a:t>monitor </a:t>
            </a:r>
            <a:r>
              <a:rPr dirty="0">
                <a:cs typeface="Arial"/>
              </a:rPr>
              <a:t>+ </a:t>
            </a:r>
            <a:r>
              <a:rPr spc="-5" dirty="0">
                <a:cs typeface="Arial"/>
              </a:rPr>
              <a:t>farmako podpora</a:t>
            </a:r>
            <a:r>
              <a:rPr spc="-30" dirty="0">
                <a:cs typeface="Arial"/>
              </a:rPr>
              <a:t> </a:t>
            </a:r>
            <a:r>
              <a:rPr spc="5" dirty="0">
                <a:cs typeface="Arial"/>
              </a:rPr>
              <a:t>FF)</a:t>
            </a:r>
            <a:endParaRPr dirty="0">
              <a:cs typeface="Arial"/>
            </a:endParaRPr>
          </a:p>
          <a:p>
            <a:pPr marL="299085" indent="-272415">
              <a:lnSpc>
                <a:spcPts val="2840"/>
              </a:lnSpc>
              <a:buClr>
                <a:srgbClr val="0AD0D9"/>
              </a:buClr>
              <a:buSzPct val="95833"/>
              <a:buChar char="●"/>
              <a:tabLst>
                <a:tab pos="299720" algn="l"/>
              </a:tabLst>
            </a:pPr>
            <a:r>
              <a:rPr spc="-5" dirty="0">
                <a:solidFill>
                  <a:srgbClr val="000000"/>
                </a:solidFill>
              </a:rPr>
              <a:t>Sledování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FF</a:t>
            </a:r>
          </a:p>
          <a:p>
            <a:pPr marL="666750" lvl="1" indent="-247015">
              <a:lnSpc>
                <a:spcPts val="2600"/>
              </a:lnSpc>
              <a:buClr>
                <a:srgbClr val="0F6EC6"/>
              </a:buClr>
              <a:buSzPct val="86363"/>
              <a:buChar char="●"/>
              <a:tabLst>
                <a:tab pos="666750" algn="l"/>
              </a:tabLst>
            </a:pPr>
            <a:r>
              <a:rPr spc="-5" dirty="0">
                <a:cs typeface="Arial"/>
              </a:rPr>
              <a:t>P, TK,</a:t>
            </a:r>
            <a:r>
              <a:rPr spc="-75" dirty="0">
                <a:cs typeface="Arial"/>
              </a:rPr>
              <a:t> </a:t>
            </a:r>
            <a:r>
              <a:rPr spc="-5" dirty="0">
                <a:cs typeface="Arial"/>
              </a:rPr>
              <a:t>vědom</a:t>
            </a:r>
            <a:r>
              <a:rPr spc="-5" dirty="0">
                <a:cs typeface="Constantia"/>
              </a:rPr>
              <a:t>í</a:t>
            </a:r>
            <a:endParaRPr dirty="0">
              <a:cs typeface="Constantia"/>
            </a:endParaRPr>
          </a:p>
          <a:p>
            <a:pPr marL="666750" lvl="1" indent="-247015">
              <a:lnSpc>
                <a:spcPts val="2635"/>
              </a:lnSpc>
              <a:spcBef>
                <a:spcPts val="70"/>
              </a:spcBef>
              <a:buClr>
                <a:srgbClr val="0F6EC6"/>
              </a:buClr>
              <a:buSzPct val="86363"/>
              <a:buChar char="●"/>
              <a:tabLst>
                <a:tab pos="666750" algn="l"/>
              </a:tabLst>
            </a:pPr>
            <a:r>
              <a:rPr spc="-5" dirty="0">
                <a:cs typeface="Arial"/>
              </a:rPr>
              <a:t>Teplota a barva </a:t>
            </a:r>
            <a:r>
              <a:rPr dirty="0">
                <a:cs typeface="Arial"/>
              </a:rPr>
              <a:t>akrálních částí </a:t>
            </a:r>
            <a:r>
              <a:rPr spc="-5" dirty="0">
                <a:cs typeface="Arial"/>
              </a:rPr>
              <a:t>těla (prokrvení</a:t>
            </a:r>
            <a:r>
              <a:rPr spc="35" dirty="0">
                <a:cs typeface="Arial"/>
              </a:rPr>
              <a:t> </a:t>
            </a:r>
            <a:r>
              <a:rPr dirty="0">
                <a:cs typeface="Arial"/>
              </a:rPr>
              <a:t>periferie)</a:t>
            </a:r>
          </a:p>
          <a:p>
            <a:pPr marL="29908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99720" algn="l"/>
              </a:tabLst>
            </a:pPr>
            <a:r>
              <a:rPr spc="-5" dirty="0">
                <a:solidFill>
                  <a:srgbClr val="000000"/>
                </a:solidFill>
              </a:rPr>
              <a:t>Poruchy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hemokoagulace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92665" y="1118234"/>
            <a:ext cx="8182609" cy="701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4600" spc="-5" dirty="0"/>
              <a:t>Bezprostřední pooperační</a:t>
            </a:r>
            <a:r>
              <a:rPr sz="4600" spc="-15" dirty="0"/>
              <a:t> </a:t>
            </a:r>
            <a:r>
              <a:rPr sz="4600" spc="-5" dirty="0"/>
              <a:t>péče</a:t>
            </a:r>
            <a:endParaRPr sz="4600" dirty="0"/>
          </a:p>
        </p:txBody>
      </p:sp>
      <p:sp>
        <p:nvSpPr>
          <p:cNvPr id="5" name="object 5"/>
          <p:cNvSpPr txBox="1"/>
          <p:nvPr/>
        </p:nvSpPr>
        <p:spPr>
          <a:xfrm>
            <a:off x="1003300" y="2565136"/>
            <a:ext cx="8242300" cy="2349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Do </a:t>
            </a:r>
            <a:r>
              <a:rPr sz="2800" dirty="0">
                <a:cs typeface="Arial"/>
              </a:rPr>
              <a:t>stabilizace pac. se </a:t>
            </a:r>
            <a:r>
              <a:rPr sz="2800" spc="-5" dirty="0">
                <a:cs typeface="Arial"/>
              </a:rPr>
              <a:t>ponechává</a:t>
            </a:r>
            <a:r>
              <a:rPr sz="2800" spc="-30" dirty="0">
                <a:cs typeface="Arial"/>
              </a:rPr>
              <a:t> </a:t>
            </a:r>
            <a:r>
              <a:rPr sz="2800" spc="-5" dirty="0">
                <a:cs typeface="Arial"/>
              </a:rPr>
              <a:t>ETK</a:t>
            </a:r>
            <a:endParaRPr sz="2800" dirty="0">
              <a:cs typeface="Arial"/>
            </a:endParaRPr>
          </a:p>
          <a:p>
            <a:pPr marL="285115" indent="-272415">
              <a:spcBef>
                <a:spcPts val="670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Poloha </a:t>
            </a:r>
            <a:r>
              <a:rPr sz="2800" spc="5" dirty="0">
                <a:cs typeface="Arial"/>
              </a:rPr>
              <a:t>na </a:t>
            </a:r>
            <a:r>
              <a:rPr sz="2800" dirty="0">
                <a:cs typeface="Arial"/>
              </a:rPr>
              <a:t>zádech </a:t>
            </a:r>
            <a:r>
              <a:rPr sz="2800" spc="-5" dirty="0">
                <a:cs typeface="Arial"/>
              </a:rPr>
              <a:t>s mírně zvedlou</a:t>
            </a:r>
            <a:r>
              <a:rPr sz="2800" spc="-10" dirty="0">
                <a:cs typeface="Arial"/>
              </a:rPr>
              <a:t> </a:t>
            </a:r>
            <a:r>
              <a:rPr sz="2800" spc="-5" dirty="0">
                <a:cs typeface="Arial"/>
              </a:rPr>
              <a:t>☺</a:t>
            </a:r>
            <a:endParaRPr sz="2800" dirty="0">
              <a:cs typeface="Arial"/>
            </a:endParaRPr>
          </a:p>
          <a:p>
            <a:pPr marL="285115" marR="543560" indent="-272415">
              <a:spcBef>
                <a:spcPts val="680"/>
              </a:spcBef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cs typeface="Arial"/>
              </a:rPr>
              <a:t>Do </a:t>
            </a:r>
            <a:r>
              <a:rPr sz="2800" dirty="0">
                <a:cs typeface="Arial"/>
              </a:rPr>
              <a:t>obnovení </a:t>
            </a:r>
            <a:r>
              <a:rPr sz="2800" spc="-5" dirty="0">
                <a:cs typeface="Arial"/>
              </a:rPr>
              <a:t>polykacího reflexu a při nauzee </a:t>
            </a:r>
            <a:r>
              <a:rPr sz="2800" dirty="0">
                <a:cs typeface="Arial"/>
              </a:rPr>
              <a:t>či  zvracení</a:t>
            </a:r>
          </a:p>
          <a:p>
            <a:pPr marL="652780" lvl="1" indent="-247015">
              <a:spcBef>
                <a:spcPts val="565"/>
              </a:spcBef>
              <a:buClr>
                <a:srgbClr val="0F6EC6"/>
              </a:buClr>
              <a:buSzPct val="83333"/>
              <a:buChar char="●"/>
              <a:tabLst>
                <a:tab pos="652780" algn="l"/>
              </a:tabLst>
            </a:pPr>
            <a:r>
              <a:rPr sz="2400" spc="-5" dirty="0">
                <a:cs typeface="Arial"/>
              </a:rPr>
              <a:t>poloha na zádech se </a:t>
            </a:r>
            <a:r>
              <a:rPr sz="2400" dirty="0">
                <a:cs typeface="Arial"/>
              </a:rPr>
              <a:t>↑ </a:t>
            </a:r>
            <a:r>
              <a:rPr sz="2400" spc="-5" dirty="0">
                <a:cs typeface="Arial"/>
              </a:rPr>
              <a:t>horní poloviny těla </a:t>
            </a:r>
            <a:r>
              <a:rPr sz="2400" dirty="0">
                <a:cs typeface="Arial"/>
              </a:rPr>
              <a:t>→ </a:t>
            </a:r>
            <a:r>
              <a:rPr sz="2400" spc="-5" dirty="0">
                <a:cs typeface="Arial"/>
              </a:rPr>
              <a:t>!!!</a:t>
            </a:r>
            <a:r>
              <a:rPr sz="2400" spc="60" dirty="0">
                <a:cs typeface="Arial"/>
              </a:rPr>
              <a:t> </a:t>
            </a:r>
            <a:r>
              <a:rPr sz="2400" spc="-5" dirty="0">
                <a:solidFill>
                  <a:srgbClr val="D60013"/>
                </a:solidFill>
                <a:cs typeface="Arial"/>
              </a:rPr>
              <a:t>aspirace</a:t>
            </a:r>
            <a:endParaRPr sz="2400" dirty="0"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6113" y="1171067"/>
            <a:ext cx="807974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5" dirty="0"/>
              <a:t>Bezprostřední pooperační</a:t>
            </a:r>
            <a:r>
              <a:rPr spc="-65" dirty="0"/>
              <a:t> </a:t>
            </a:r>
            <a:r>
              <a:rPr spc="-5" dirty="0"/>
              <a:t>péče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6465" y="2246502"/>
            <a:ext cx="8362315" cy="4550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000" spc="-5" dirty="0">
                <a:solidFill>
                  <a:srgbClr val="D60013"/>
                </a:solidFill>
                <a:cs typeface="Arial"/>
              </a:rPr>
              <a:t>Péče </a:t>
            </a:r>
            <a:r>
              <a:rPr sz="2000" dirty="0">
                <a:solidFill>
                  <a:srgbClr val="D60013"/>
                </a:solidFill>
                <a:cs typeface="Arial"/>
              </a:rPr>
              <a:t>dle OP</a:t>
            </a:r>
            <a:r>
              <a:rPr sz="2000" spc="-75" dirty="0">
                <a:solidFill>
                  <a:srgbClr val="D60013"/>
                </a:solidFill>
                <a:cs typeface="Arial"/>
              </a:rPr>
              <a:t> </a:t>
            </a:r>
            <a:r>
              <a:rPr sz="2000" spc="-5" dirty="0">
                <a:solidFill>
                  <a:srgbClr val="D60013"/>
                </a:solidFill>
                <a:cs typeface="Arial"/>
              </a:rPr>
              <a:t>protokolu</a:t>
            </a:r>
            <a:endParaRPr sz="2000" dirty="0">
              <a:cs typeface="Arial"/>
            </a:endParaRPr>
          </a:p>
          <a:p>
            <a:pPr marL="285115" indent="-272415">
              <a:lnSpc>
                <a:spcPts val="2880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Vitální</a:t>
            </a:r>
            <a:r>
              <a:rPr sz="2000" spc="-65" dirty="0">
                <a:solidFill>
                  <a:srgbClr val="009DD9"/>
                </a:solidFill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cs typeface="Arial"/>
              </a:rPr>
              <a:t>funkce</a:t>
            </a:r>
            <a:endParaRPr sz="2000" dirty="0">
              <a:cs typeface="Arial"/>
            </a:endParaRPr>
          </a:p>
          <a:p>
            <a:pPr marL="652780" marR="582295" lvl="1" indent="-247015">
              <a:lnSpc>
                <a:spcPct val="80000"/>
              </a:lnSpc>
              <a:spcBef>
                <a:spcPts val="525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000" spc="-5" dirty="0">
                <a:cs typeface="Arial"/>
              </a:rPr>
              <a:t>ā 15 minut, ā 30 minut, ā 1 hodina až do stabilizace stavu  nebo dle </a:t>
            </a:r>
            <a:r>
              <a:rPr sz="2000" dirty="0">
                <a:cs typeface="Arial"/>
              </a:rPr>
              <a:t>ordinace</a:t>
            </a:r>
            <a:r>
              <a:rPr sz="2000" spc="-60" dirty="0">
                <a:cs typeface="Arial"/>
              </a:rPr>
              <a:t> </a:t>
            </a:r>
            <a:r>
              <a:rPr sz="2000" spc="-5" dirty="0">
                <a:cs typeface="Arial"/>
              </a:rPr>
              <a:t>L</a:t>
            </a:r>
            <a:endParaRPr sz="2000" dirty="0">
              <a:cs typeface="Arial"/>
            </a:endParaRPr>
          </a:p>
          <a:p>
            <a:pPr marL="285115" indent="-272415">
              <a:lnSpc>
                <a:spcPts val="2870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Stav zornic,</a:t>
            </a:r>
            <a:r>
              <a:rPr sz="2000" spc="-50" dirty="0">
                <a:solidFill>
                  <a:srgbClr val="009DD9"/>
                </a:solidFill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cs typeface="Arial"/>
              </a:rPr>
              <a:t>vědomí</a:t>
            </a:r>
            <a:endParaRPr sz="2000" dirty="0">
              <a:cs typeface="Arial"/>
            </a:endParaRPr>
          </a:p>
          <a:p>
            <a:pPr marL="285115" indent="-272415">
              <a:lnSpc>
                <a:spcPts val="2830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000" spc="-5" dirty="0">
                <a:cs typeface="Arial"/>
              </a:rPr>
              <a:t>Barva </a:t>
            </a:r>
            <a:r>
              <a:rPr sz="2000" dirty="0">
                <a:cs typeface="Arial"/>
              </a:rPr>
              <a:t>a </a:t>
            </a:r>
            <a:r>
              <a:rPr sz="2000" spc="-5" dirty="0">
                <a:cs typeface="Arial"/>
              </a:rPr>
              <a:t>teplota kůže, rtů </a:t>
            </a:r>
            <a:r>
              <a:rPr sz="2000" dirty="0">
                <a:cs typeface="Arial"/>
              </a:rPr>
              <a:t>a </a:t>
            </a:r>
            <a:r>
              <a:rPr sz="2000" spc="-5" dirty="0">
                <a:cs typeface="Arial"/>
              </a:rPr>
              <a:t>nehtových</a:t>
            </a:r>
            <a:r>
              <a:rPr sz="2000" spc="-10" dirty="0">
                <a:cs typeface="Arial"/>
              </a:rPr>
              <a:t> </a:t>
            </a:r>
            <a:r>
              <a:rPr sz="2000" spc="-5" dirty="0">
                <a:cs typeface="Arial"/>
              </a:rPr>
              <a:t>lůžek</a:t>
            </a:r>
            <a:endParaRPr sz="2000" dirty="0">
              <a:cs typeface="Arial"/>
            </a:endParaRPr>
          </a:p>
          <a:p>
            <a:pPr marL="285115" indent="-272415">
              <a:lnSpc>
                <a:spcPts val="2830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Krytí operační rány </a:t>
            </a:r>
            <a:r>
              <a:rPr sz="2000" dirty="0">
                <a:cs typeface="Constantia"/>
              </a:rPr>
              <a:t>– </a:t>
            </a:r>
            <a:r>
              <a:rPr sz="2000" spc="-5" dirty="0">
                <a:cs typeface="Arial"/>
              </a:rPr>
              <a:t>záznam prosakující</a:t>
            </a:r>
            <a:r>
              <a:rPr sz="2000" spc="60" dirty="0">
                <a:cs typeface="Arial"/>
              </a:rPr>
              <a:t> </a:t>
            </a:r>
            <a:r>
              <a:rPr sz="2000" spc="-5" dirty="0">
                <a:cs typeface="Arial"/>
              </a:rPr>
              <a:t>krve</a:t>
            </a:r>
            <a:endParaRPr sz="2000" dirty="0">
              <a:cs typeface="Arial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Aplikace </a:t>
            </a:r>
            <a:r>
              <a:rPr sz="2000" dirty="0">
                <a:solidFill>
                  <a:srgbClr val="009DD9"/>
                </a:solidFill>
                <a:cs typeface="Arial"/>
              </a:rPr>
              <a:t>léků </a:t>
            </a:r>
            <a:r>
              <a:rPr sz="2000" dirty="0">
                <a:cs typeface="Constantia"/>
              </a:rPr>
              <a:t>– </a:t>
            </a:r>
            <a:r>
              <a:rPr sz="2000" spc="-5" dirty="0">
                <a:cs typeface="Arial"/>
              </a:rPr>
              <a:t>infuze, transfuze, i.v., i.m.,</a:t>
            </a:r>
            <a:r>
              <a:rPr sz="2000" spc="60" dirty="0">
                <a:cs typeface="Arial"/>
              </a:rPr>
              <a:t> </a:t>
            </a:r>
            <a:r>
              <a:rPr sz="2000" spc="-10" dirty="0">
                <a:cs typeface="Arial"/>
              </a:rPr>
              <a:t>s.c.</a:t>
            </a:r>
            <a:endParaRPr sz="2000" dirty="0">
              <a:cs typeface="Arial"/>
            </a:endParaRPr>
          </a:p>
          <a:p>
            <a:pPr marL="285115" indent="-272415">
              <a:lnSpc>
                <a:spcPts val="2830"/>
              </a:lnSpc>
              <a:spcBef>
                <a:spcPts val="8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Bolest</a:t>
            </a:r>
            <a:endParaRPr sz="2000" dirty="0">
              <a:cs typeface="Arial"/>
            </a:endParaRPr>
          </a:p>
          <a:p>
            <a:pPr marL="285115" indent="-272415">
              <a:lnSpc>
                <a:spcPts val="2830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Drény </a:t>
            </a:r>
            <a:r>
              <a:rPr sz="2000" dirty="0">
                <a:cs typeface="Constantia"/>
              </a:rPr>
              <a:t>– </a:t>
            </a:r>
            <a:r>
              <a:rPr sz="2000" spc="-5" dirty="0">
                <a:cs typeface="Arial"/>
              </a:rPr>
              <a:t>odpad, množství,</a:t>
            </a:r>
            <a:r>
              <a:rPr sz="2000" spc="25" dirty="0">
                <a:cs typeface="Arial"/>
              </a:rPr>
              <a:t> </a:t>
            </a:r>
            <a:r>
              <a:rPr sz="2000" spc="-5" dirty="0">
                <a:cs typeface="Arial"/>
              </a:rPr>
              <a:t>vzhled</a:t>
            </a:r>
            <a:endParaRPr sz="2000" dirty="0">
              <a:cs typeface="Arial"/>
            </a:endParaRPr>
          </a:p>
          <a:p>
            <a:pPr marL="285115" indent="-272415">
              <a:lnSpc>
                <a:spcPts val="2870"/>
              </a:lnSpc>
              <a:spcBef>
                <a:spcPts val="8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000" spc="-5" dirty="0">
                <a:solidFill>
                  <a:srgbClr val="009DD9"/>
                </a:solidFill>
                <a:cs typeface="Arial"/>
              </a:rPr>
              <a:t>Příjem per</a:t>
            </a:r>
            <a:r>
              <a:rPr sz="2000" spc="-70" dirty="0">
                <a:solidFill>
                  <a:srgbClr val="009DD9"/>
                </a:solidFill>
                <a:cs typeface="Arial"/>
              </a:rPr>
              <a:t> </a:t>
            </a:r>
            <a:r>
              <a:rPr sz="2000" spc="-5" dirty="0">
                <a:solidFill>
                  <a:srgbClr val="009DD9"/>
                </a:solidFill>
                <a:cs typeface="Arial"/>
              </a:rPr>
              <a:t>os</a:t>
            </a:r>
            <a:endParaRPr sz="2000" dirty="0">
              <a:cs typeface="Arial"/>
            </a:endParaRPr>
          </a:p>
          <a:p>
            <a:pPr marL="652780" lvl="1" indent="-247015">
              <a:lnSpc>
                <a:spcPts val="2595"/>
              </a:lnSpc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000" spc="-5" dirty="0">
                <a:cs typeface="Arial"/>
              </a:rPr>
              <a:t>Dle typu </a:t>
            </a:r>
            <a:r>
              <a:rPr sz="2000" spc="-10" dirty="0">
                <a:cs typeface="Arial"/>
              </a:rPr>
              <a:t>OP</a:t>
            </a:r>
            <a:r>
              <a:rPr sz="2000" spc="-50" dirty="0">
                <a:cs typeface="Arial"/>
              </a:rPr>
              <a:t> </a:t>
            </a:r>
            <a:r>
              <a:rPr sz="2000" dirty="0">
                <a:cs typeface="Arial"/>
              </a:rPr>
              <a:t>zákroku</a:t>
            </a:r>
          </a:p>
          <a:p>
            <a:pPr marL="652780" lvl="1" indent="-247015">
              <a:lnSpc>
                <a:spcPts val="2605"/>
              </a:lnSpc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000" spc="-5" dirty="0">
                <a:cs typeface="Arial"/>
              </a:rPr>
              <a:t>Nejdříve </a:t>
            </a:r>
            <a:r>
              <a:rPr sz="2000" dirty="0">
                <a:cs typeface="Arial"/>
              </a:rPr>
              <a:t>za </a:t>
            </a:r>
            <a:r>
              <a:rPr sz="2000" spc="-5" dirty="0">
                <a:cs typeface="Arial"/>
              </a:rPr>
              <a:t>X hodin po </a:t>
            </a:r>
            <a:r>
              <a:rPr sz="2000" dirty="0">
                <a:cs typeface="Arial"/>
              </a:rPr>
              <a:t>výkonu </a:t>
            </a:r>
            <a:r>
              <a:rPr sz="2000" spc="-5" dirty="0">
                <a:cs typeface="Constantia"/>
              </a:rPr>
              <a:t>– </a:t>
            </a:r>
            <a:r>
              <a:rPr sz="2000" spc="-5" dirty="0">
                <a:cs typeface="Arial"/>
              </a:rPr>
              <a:t>musí </a:t>
            </a:r>
            <a:r>
              <a:rPr sz="2000" dirty="0">
                <a:cs typeface="Arial"/>
              </a:rPr>
              <a:t>zcela </a:t>
            </a:r>
            <a:r>
              <a:rPr sz="2000" spc="-5" dirty="0">
                <a:cs typeface="Arial"/>
              </a:rPr>
              <a:t>odeznít</a:t>
            </a:r>
            <a:r>
              <a:rPr sz="2000" spc="140" dirty="0">
                <a:cs typeface="Arial"/>
              </a:rPr>
              <a:t> </a:t>
            </a:r>
            <a:r>
              <a:rPr sz="2000" spc="-5" dirty="0">
                <a:cs typeface="Arial"/>
              </a:rPr>
              <a:t>anestezie</a:t>
            </a:r>
            <a:endParaRPr sz="2000" dirty="0"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6113" y="1171067"/>
            <a:ext cx="807974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5" dirty="0"/>
              <a:t>Bezprostřední pooperační</a:t>
            </a:r>
            <a:r>
              <a:rPr spc="-65" dirty="0"/>
              <a:t> </a:t>
            </a:r>
            <a:r>
              <a:rPr spc="-5" dirty="0"/>
              <a:t>péče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6464" y="2246503"/>
            <a:ext cx="7202036" cy="3195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lnSpc>
                <a:spcPts val="2880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009DD9"/>
                </a:solidFill>
                <a:cs typeface="Arial"/>
              </a:rPr>
              <a:t>Bilancování</a:t>
            </a:r>
            <a:r>
              <a:rPr sz="2400" spc="-35" dirty="0">
                <a:solidFill>
                  <a:srgbClr val="009DD9"/>
                </a:solidFill>
                <a:cs typeface="Arial"/>
              </a:rPr>
              <a:t>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tekutin</a:t>
            </a:r>
            <a:endParaRPr sz="2400" dirty="0">
              <a:cs typeface="Arial"/>
            </a:endParaRPr>
          </a:p>
          <a:p>
            <a:pPr marL="652780" lvl="1" indent="-247015">
              <a:lnSpc>
                <a:spcPts val="2640"/>
              </a:lnSpc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Příjem</a:t>
            </a:r>
            <a:endParaRPr sz="2200" dirty="0">
              <a:cs typeface="Arial"/>
            </a:endParaRPr>
          </a:p>
          <a:p>
            <a:pPr marL="652780" lvl="1" indent="-247015">
              <a:lnSpc>
                <a:spcPts val="2635"/>
              </a:lnSpc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Výdej</a:t>
            </a:r>
            <a:endParaRPr sz="22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009DD9"/>
                </a:solidFill>
                <a:cs typeface="Arial"/>
              </a:rPr>
              <a:t>Sledovat vyprazdňování</a:t>
            </a:r>
            <a:r>
              <a:rPr sz="2400" spc="-15" dirty="0">
                <a:solidFill>
                  <a:srgbClr val="009DD9"/>
                </a:solidFill>
                <a:cs typeface="Arial"/>
              </a:rPr>
              <a:t>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moči</a:t>
            </a:r>
            <a:endParaRPr sz="2400" dirty="0">
              <a:cs typeface="Arial"/>
            </a:endParaRPr>
          </a:p>
          <a:p>
            <a:pPr marL="652780" lvl="1" indent="-247015">
              <a:lnSpc>
                <a:spcPts val="2600"/>
              </a:lnSpc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Do 8 hodin po výkonu vymočit (bez</a:t>
            </a:r>
            <a:r>
              <a:rPr sz="2200" spc="55" dirty="0">
                <a:cs typeface="Arial"/>
              </a:rPr>
              <a:t> </a:t>
            </a:r>
            <a:r>
              <a:rPr sz="2200" spc="-10" dirty="0">
                <a:cs typeface="Arial"/>
              </a:rPr>
              <a:t>PMK)</a:t>
            </a:r>
            <a:endParaRPr sz="2200" dirty="0">
              <a:cs typeface="Arial"/>
            </a:endParaRPr>
          </a:p>
          <a:p>
            <a:pPr marL="285115" indent="-272415">
              <a:lnSpc>
                <a:spcPts val="2840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009DD9"/>
                </a:solidFill>
                <a:cs typeface="Arial"/>
              </a:rPr>
              <a:t>Hygienická péče</a:t>
            </a:r>
            <a:r>
              <a:rPr sz="2400" spc="-10" dirty="0">
                <a:solidFill>
                  <a:srgbClr val="009DD9"/>
                </a:solidFill>
                <a:cs typeface="Arial"/>
              </a:rPr>
              <a:t>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(</a:t>
            </a:r>
            <a:r>
              <a:rPr sz="2400" spc="-5" dirty="0">
                <a:solidFill>
                  <a:srgbClr val="009DD9"/>
                </a:solidFill>
                <a:cs typeface="Constantia"/>
              </a:rPr>
              <a:t>„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vystlání</a:t>
            </a:r>
            <a:r>
              <a:rPr sz="2400" spc="-5" dirty="0">
                <a:solidFill>
                  <a:srgbClr val="009DD9"/>
                </a:solidFill>
                <a:cs typeface="Constantia"/>
              </a:rPr>
              <a:t>“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)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7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009DD9"/>
                </a:solidFill>
                <a:cs typeface="Arial"/>
              </a:rPr>
              <a:t>Prevence</a:t>
            </a:r>
            <a:r>
              <a:rPr sz="2400" spc="-75" dirty="0">
                <a:solidFill>
                  <a:srgbClr val="009DD9"/>
                </a:solidFill>
                <a:cs typeface="Arial"/>
              </a:rPr>
              <a:t>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TEN</a:t>
            </a:r>
            <a:endParaRPr sz="24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009DD9"/>
                </a:solidFill>
                <a:cs typeface="Arial"/>
              </a:rPr>
              <a:t>Prevence</a:t>
            </a:r>
            <a:r>
              <a:rPr sz="2400" spc="-50" dirty="0">
                <a:solidFill>
                  <a:srgbClr val="009DD9"/>
                </a:solidFill>
                <a:cs typeface="Arial"/>
              </a:rPr>
              <a:t>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dekubitů</a:t>
            </a:r>
            <a:endParaRPr sz="24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009DD9"/>
                </a:solidFill>
                <a:cs typeface="Arial"/>
              </a:rPr>
              <a:t>Laboratoř </a:t>
            </a:r>
            <a:r>
              <a:rPr sz="2400" dirty="0">
                <a:solidFill>
                  <a:srgbClr val="009DD9"/>
                </a:solidFill>
                <a:cs typeface="Arial"/>
              </a:rPr>
              <a:t>dle ordinace</a:t>
            </a:r>
            <a:r>
              <a:rPr sz="2400" spc="-70" dirty="0">
                <a:solidFill>
                  <a:srgbClr val="009DD9"/>
                </a:solidFill>
                <a:cs typeface="Arial"/>
              </a:rPr>
              <a:t> </a:t>
            </a:r>
            <a:r>
              <a:rPr sz="2400" dirty="0">
                <a:solidFill>
                  <a:srgbClr val="009DD9"/>
                </a:solidFill>
                <a:cs typeface="Arial"/>
              </a:rPr>
              <a:t>L</a:t>
            </a:r>
            <a:endParaRPr sz="2400" dirty="0"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4"/>
            <a:ext cx="9278797" cy="853566"/>
          </a:xfrm>
          <a:prstGeom prst="rect">
            <a:avLst/>
          </a:prstGeom>
        </p:spPr>
        <p:txBody>
          <a:bodyPr vert="horz" wrap="square" lIns="0" tIns="311911" rIns="0" bIns="0" rtlCol="0">
            <a:spAutoFit/>
          </a:bodyPr>
          <a:lstStyle/>
          <a:p>
            <a:pPr marL="1381125"/>
            <a:r>
              <a:rPr spc="-5" dirty="0"/>
              <a:t>Pooperační</a:t>
            </a:r>
            <a:r>
              <a:rPr spc="-50" dirty="0"/>
              <a:t> </a:t>
            </a:r>
            <a:r>
              <a:rPr spc="-5" dirty="0"/>
              <a:t>péče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7" y="2324734"/>
            <a:ext cx="6055360" cy="325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Sledování neurologického</a:t>
            </a:r>
            <a:r>
              <a:rPr sz="2600" spc="-90" dirty="0">
                <a:cs typeface="Arial"/>
              </a:rPr>
              <a:t> </a:t>
            </a:r>
            <a:r>
              <a:rPr sz="2600" dirty="0">
                <a:cs typeface="Arial"/>
              </a:rPr>
              <a:t>stavu</a:t>
            </a: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Sledování psychického</a:t>
            </a:r>
            <a:r>
              <a:rPr sz="2600" spc="-85" dirty="0">
                <a:cs typeface="Arial"/>
              </a:rPr>
              <a:t> </a:t>
            </a:r>
            <a:r>
              <a:rPr sz="2600" dirty="0">
                <a:cs typeface="Arial"/>
              </a:rPr>
              <a:t>stavu</a:t>
            </a:r>
          </a:p>
          <a:p>
            <a:pPr marL="285115" indent="-272415">
              <a:spcBef>
                <a:spcPts val="62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Povzbuzování k</a:t>
            </a:r>
            <a:r>
              <a:rPr sz="2600" spc="-80" dirty="0">
                <a:cs typeface="Arial"/>
              </a:rPr>
              <a:t> </a:t>
            </a:r>
            <a:r>
              <a:rPr sz="2600" dirty="0">
                <a:cs typeface="Arial"/>
              </a:rPr>
              <a:t>pohybu</a:t>
            </a:r>
          </a:p>
          <a:p>
            <a:pPr marL="285115" indent="-272415">
              <a:spcBef>
                <a:spcPts val="63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Prevence</a:t>
            </a:r>
            <a:r>
              <a:rPr sz="2600" spc="-55" dirty="0">
                <a:cs typeface="Arial"/>
              </a:rPr>
              <a:t> </a:t>
            </a:r>
            <a:r>
              <a:rPr sz="2600" spc="-5" dirty="0">
                <a:cs typeface="Arial"/>
              </a:rPr>
              <a:t>komplikací</a:t>
            </a:r>
            <a:endParaRPr sz="2600" dirty="0">
              <a:cs typeface="Arial"/>
            </a:endParaRPr>
          </a:p>
          <a:p>
            <a:pPr marL="285115" indent="-272415">
              <a:spcBef>
                <a:spcPts val="525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Sledování op. rány </a:t>
            </a:r>
            <a:r>
              <a:rPr sz="2600" dirty="0">
                <a:cs typeface="Constantia"/>
              </a:rPr>
              <a:t>– </a:t>
            </a:r>
            <a:r>
              <a:rPr sz="2600" dirty="0">
                <a:cs typeface="Arial"/>
              </a:rPr>
              <a:t>krytí</a:t>
            </a:r>
            <a:r>
              <a:rPr sz="2600" spc="-25" dirty="0">
                <a:cs typeface="Arial"/>
              </a:rPr>
              <a:t> </a:t>
            </a:r>
            <a:r>
              <a:rPr sz="2600" dirty="0">
                <a:cs typeface="Arial"/>
              </a:rPr>
              <a:t>(nesundávat)</a:t>
            </a:r>
          </a:p>
          <a:p>
            <a:pPr marL="285115" indent="-272415">
              <a:spcBef>
                <a:spcPts val="73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spc="-5" dirty="0">
                <a:cs typeface="Arial"/>
              </a:rPr>
              <a:t>Monitorace</a:t>
            </a:r>
            <a:r>
              <a:rPr sz="2600" spc="-50" dirty="0">
                <a:cs typeface="Arial"/>
              </a:rPr>
              <a:t> </a:t>
            </a:r>
            <a:r>
              <a:rPr sz="2600" dirty="0">
                <a:cs typeface="Arial"/>
              </a:rPr>
              <a:t>drénů</a:t>
            </a:r>
          </a:p>
          <a:p>
            <a:pPr marL="285115" indent="-272415">
              <a:spcBef>
                <a:spcPts val="620"/>
              </a:spcBef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spc="-5" dirty="0">
                <a:cs typeface="Arial"/>
              </a:rPr>
              <a:t>Monitorace</a:t>
            </a:r>
            <a:r>
              <a:rPr sz="2600" spc="-50" dirty="0">
                <a:cs typeface="Arial"/>
              </a:rPr>
              <a:t> </a:t>
            </a:r>
            <a:r>
              <a:rPr sz="2600" dirty="0">
                <a:cs typeface="Arial"/>
              </a:rPr>
              <a:t>bolesti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59380" marR="5080" indent="-2647315">
              <a:lnSpc>
                <a:spcPts val="4970"/>
              </a:lnSpc>
            </a:pPr>
            <a:r>
              <a:rPr sz="4600" spc="-5" dirty="0"/>
              <a:t>Pooperační </a:t>
            </a:r>
            <a:r>
              <a:rPr sz="4600" dirty="0"/>
              <a:t>péče </a:t>
            </a:r>
            <a:r>
              <a:rPr sz="4600" spc="-5" dirty="0"/>
              <a:t>v dalších  dnech</a:t>
            </a:r>
            <a:endParaRPr sz="4600" dirty="0"/>
          </a:p>
        </p:txBody>
      </p:sp>
      <p:sp>
        <p:nvSpPr>
          <p:cNvPr id="5" name="object 5"/>
          <p:cNvSpPr txBox="1"/>
          <p:nvPr/>
        </p:nvSpPr>
        <p:spPr>
          <a:xfrm>
            <a:off x="774073" y="2293746"/>
            <a:ext cx="9143996" cy="4475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Monitorace</a:t>
            </a:r>
            <a:r>
              <a:rPr sz="2400" spc="-45" dirty="0">
                <a:cs typeface="Arial"/>
              </a:rPr>
              <a:t> </a:t>
            </a:r>
            <a:r>
              <a:rPr sz="2400" spc="-5" dirty="0">
                <a:cs typeface="Arial"/>
              </a:rPr>
              <a:t>FF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27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009DD9"/>
                </a:solidFill>
                <a:cs typeface="Arial"/>
              </a:rPr>
              <a:t>Časná </a:t>
            </a:r>
            <a:r>
              <a:rPr sz="2400" dirty="0">
                <a:solidFill>
                  <a:srgbClr val="009DD9"/>
                </a:solidFill>
                <a:cs typeface="Arial"/>
              </a:rPr>
              <a:t>poop.</a:t>
            </a:r>
            <a:r>
              <a:rPr sz="2400" spc="-35" dirty="0">
                <a:solidFill>
                  <a:srgbClr val="009DD9"/>
                </a:solidFill>
                <a:cs typeface="Arial"/>
              </a:rPr>
              <a:t> </a:t>
            </a:r>
            <a:r>
              <a:rPr sz="2400" spc="-5" dirty="0">
                <a:solidFill>
                  <a:srgbClr val="009DD9"/>
                </a:solidFill>
                <a:cs typeface="Arial"/>
              </a:rPr>
              <a:t>mobilizace</a:t>
            </a:r>
            <a:endParaRPr sz="2400" dirty="0">
              <a:cs typeface="Arial"/>
            </a:endParaRPr>
          </a:p>
          <a:p>
            <a:pPr marL="652780" lvl="1" indent="-247015">
              <a:spcBef>
                <a:spcPts val="270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vstávání z </a:t>
            </a:r>
            <a:r>
              <a:rPr sz="2200" dirty="0">
                <a:cs typeface="Arial"/>
              </a:rPr>
              <a:t>lůžka </a:t>
            </a:r>
            <a:r>
              <a:rPr sz="2200" spc="-5" dirty="0">
                <a:cs typeface="Arial"/>
              </a:rPr>
              <a:t>0., max. 1. poop. </a:t>
            </a:r>
            <a:r>
              <a:rPr sz="2200" dirty="0">
                <a:cs typeface="Arial"/>
              </a:rPr>
              <a:t>den</a:t>
            </a:r>
            <a:r>
              <a:rPr sz="2200" spc="35" dirty="0">
                <a:cs typeface="Arial"/>
              </a:rPr>
              <a:t> </a:t>
            </a:r>
            <a:r>
              <a:rPr sz="2200" spc="-5" dirty="0">
                <a:cs typeface="Arial"/>
              </a:rPr>
              <a:t>!!!</a:t>
            </a:r>
            <a:endParaRPr sz="2200" dirty="0">
              <a:cs typeface="Arial"/>
            </a:endParaRPr>
          </a:p>
          <a:p>
            <a:pPr marL="285115" indent="-272415">
              <a:spcBef>
                <a:spcPts val="26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Nácvik hlubokého dýchání </a:t>
            </a:r>
            <a:r>
              <a:rPr sz="2400" dirty="0">
                <a:cs typeface="Arial"/>
              </a:rPr>
              <a:t>+</a:t>
            </a:r>
            <a:r>
              <a:rPr sz="2400" spc="30" dirty="0">
                <a:cs typeface="Arial"/>
              </a:rPr>
              <a:t> </a:t>
            </a:r>
            <a:r>
              <a:rPr sz="2400" spc="-5" dirty="0">
                <a:cs typeface="Arial"/>
              </a:rPr>
              <a:t>vykašlávání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21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Cviky DK </a:t>
            </a:r>
            <a:r>
              <a:rPr sz="2400" dirty="0">
                <a:cs typeface="Constantia"/>
              </a:rPr>
              <a:t>– </a:t>
            </a:r>
            <a:r>
              <a:rPr sz="2400" spc="-5" dirty="0">
                <a:cs typeface="Arial"/>
              </a:rPr>
              <a:t>prevence TEN </a:t>
            </a:r>
            <a:r>
              <a:rPr sz="2400" dirty="0">
                <a:cs typeface="Constantia"/>
              </a:rPr>
              <a:t>– </a:t>
            </a:r>
            <a:r>
              <a:rPr sz="2400" spc="-5" dirty="0">
                <a:cs typeface="Arial"/>
              </a:rPr>
              <a:t>min. každé </a:t>
            </a:r>
            <a:r>
              <a:rPr sz="2400" dirty="0">
                <a:cs typeface="Arial"/>
              </a:rPr>
              <a:t>4</a:t>
            </a:r>
            <a:r>
              <a:rPr sz="2400" spc="135" dirty="0">
                <a:cs typeface="Arial"/>
              </a:rPr>
              <a:t> </a:t>
            </a:r>
            <a:r>
              <a:rPr sz="2400" spc="-5" dirty="0">
                <a:cs typeface="Arial"/>
              </a:rPr>
              <a:t>hodiny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34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Inhalace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28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Bilance</a:t>
            </a:r>
            <a:r>
              <a:rPr sz="2400" spc="-60" dirty="0">
                <a:cs typeface="Arial"/>
              </a:rPr>
              <a:t> </a:t>
            </a:r>
            <a:r>
              <a:rPr sz="2400" spc="-5" dirty="0">
                <a:cs typeface="Arial"/>
              </a:rPr>
              <a:t>tekutin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270"/>
              </a:spcBef>
              <a:buClr>
                <a:srgbClr val="0AD0D9"/>
              </a:buClr>
              <a:buSzPct val="95454"/>
              <a:buChar char="●"/>
              <a:tabLst>
                <a:tab pos="285750" algn="l"/>
              </a:tabLst>
            </a:pPr>
            <a:r>
              <a:rPr sz="2200" spc="-5" dirty="0">
                <a:cs typeface="Arial"/>
              </a:rPr>
              <a:t>Příjem </a:t>
            </a:r>
            <a:r>
              <a:rPr sz="2200" dirty="0">
                <a:cs typeface="Arial"/>
              </a:rPr>
              <a:t>per</a:t>
            </a:r>
            <a:r>
              <a:rPr sz="2200" spc="-75" dirty="0">
                <a:cs typeface="Arial"/>
              </a:rPr>
              <a:t> </a:t>
            </a:r>
            <a:r>
              <a:rPr sz="2200" dirty="0">
                <a:cs typeface="Arial"/>
              </a:rPr>
              <a:t>os</a:t>
            </a:r>
          </a:p>
          <a:p>
            <a:pPr marL="652780" lvl="1" indent="-247015">
              <a:spcBef>
                <a:spcPts val="160"/>
              </a:spcBef>
              <a:buClr>
                <a:srgbClr val="0F6EC6"/>
              </a:buClr>
              <a:buSzPct val="85000"/>
              <a:buChar char="●"/>
              <a:tabLst>
                <a:tab pos="652780" algn="l"/>
              </a:tabLst>
            </a:pPr>
            <a:r>
              <a:rPr sz="2000" spc="-5" dirty="0">
                <a:cs typeface="Arial"/>
              </a:rPr>
              <a:t>Neslazený čaj, </a:t>
            </a:r>
            <a:r>
              <a:rPr sz="2000" dirty="0">
                <a:cs typeface="Arial"/>
              </a:rPr>
              <a:t>později </a:t>
            </a:r>
            <a:r>
              <a:rPr sz="2000" spc="-5" dirty="0">
                <a:cs typeface="Arial"/>
              </a:rPr>
              <a:t>ka</a:t>
            </a:r>
            <a:r>
              <a:rPr sz="2000" spc="-5" dirty="0">
                <a:cs typeface="Constantia"/>
              </a:rPr>
              <a:t>š</a:t>
            </a:r>
            <a:r>
              <a:rPr sz="2000" spc="-5" dirty="0">
                <a:cs typeface="Arial"/>
              </a:rPr>
              <a:t>ovit</a:t>
            </a:r>
            <a:r>
              <a:rPr sz="2000" spc="-5" dirty="0">
                <a:cs typeface="Constantia"/>
              </a:rPr>
              <a:t>á </a:t>
            </a:r>
            <a:r>
              <a:rPr sz="2000" spc="-5" dirty="0">
                <a:cs typeface="Arial"/>
              </a:rPr>
              <a:t>strava, normální strava </a:t>
            </a:r>
            <a:r>
              <a:rPr sz="2000" dirty="0">
                <a:cs typeface="Arial"/>
              </a:rPr>
              <a:t>dle</a:t>
            </a:r>
            <a:r>
              <a:rPr sz="2000" spc="60" dirty="0">
                <a:cs typeface="Arial"/>
              </a:rPr>
              <a:t> </a:t>
            </a:r>
            <a:r>
              <a:rPr sz="2000" spc="-5" dirty="0">
                <a:cs typeface="Arial"/>
              </a:rPr>
              <a:t>diety</a:t>
            </a:r>
            <a:endParaRPr sz="2000" dirty="0">
              <a:cs typeface="Arial"/>
            </a:endParaRPr>
          </a:p>
          <a:p>
            <a:pPr marL="652780" marR="5080" lvl="1" indent="-247015">
              <a:lnSpc>
                <a:spcPts val="2090"/>
              </a:lnSpc>
              <a:spcBef>
                <a:spcPts val="640"/>
              </a:spcBef>
              <a:buClr>
                <a:srgbClr val="0F6EC6"/>
              </a:buClr>
              <a:buSzPct val="85000"/>
              <a:buChar char="●"/>
              <a:tabLst>
                <a:tab pos="652780" algn="l"/>
              </a:tabLst>
            </a:pPr>
            <a:r>
              <a:rPr sz="2000" spc="-5" dirty="0">
                <a:cs typeface="Arial"/>
              </a:rPr>
              <a:t>Řídí </a:t>
            </a:r>
            <a:r>
              <a:rPr sz="2000" spc="5" dirty="0">
                <a:cs typeface="Arial"/>
              </a:rPr>
              <a:t>se </a:t>
            </a:r>
            <a:r>
              <a:rPr sz="2000" spc="-5" dirty="0">
                <a:cs typeface="Arial"/>
              </a:rPr>
              <a:t>druhem operace </a:t>
            </a:r>
            <a:r>
              <a:rPr sz="2000" spc="5" dirty="0">
                <a:cs typeface="Arial"/>
              </a:rPr>
              <a:t>→ </a:t>
            </a:r>
            <a:r>
              <a:rPr sz="2000" spc="-5" dirty="0">
                <a:cs typeface="Arial"/>
              </a:rPr>
              <a:t>GIT </a:t>
            </a:r>
            <a:r>
              <a:rPr sz="2000" spc="5" dirty="0">
                <a:cs typeface="Arial"/>
              </a:rPr>
              <a:t>→ </a:t>
            </a:r>
            <a:r>
              <a:rPr sz="2000" dirty="0">
                <a:cs typeface="Arial"/>
              </a:rPr>
              <a:t>NGS a </a:t>
            </a:r>
            <a:r>
              <a:rPr sz="2000" spc="-5" dirty="0">
                <a:cs typeface="Arial"/>
              </a:rPr>
              <a:t>několik dní TPV, </a:t>
            </a:r>
            <a:r>
              <a:rPr sz="2000" dirty="0">
                <a:cs typeface="Arial"/>
              </a:rPr>
              <a:t>delší  doba = </a:t>
            </a:r>
            <a:r>
              <a:rPr sz="2000" spc="-5" dirty="0">
                <a:cs typeface="Arial"/>
              </a:rPr>
              <a:t>vhodn</a:t>
            </a:r>
            <a:r>
              <a:rPr sz="2000" spc="-5" dirty="0">
                <a:cs typeface="Constantia"/>
              </a:rPr>
              <a:t>á </a:t>
            </a:r>
            <a:r>
              <a:rPr sz="2000" spc="-5" dirty="0">
                <a:cs typeface="Arial"/>
              </a:rPr>
              <a:t>enterální</a:t>
            </a:r>
            <a:r>
              <a:rPr sz="2000" spc="-15" dirty="0">
                <a:cs typeface="Arial"/>
              </a:rPr>
              <a:t> </a:t>
            </a:r>
            <a:r>
              <a:rPr sz="2000" spc="-5" dirty="0">
                <a:cs typeface="Arial"/>
              </a:rPr>
              <a:t>výživa</a:t>
            </a:r>
            <a:endParaRPr sz="2000" dirty="0">
              <a:cs typeface="Arial"/>
            </a:endParaRPr>
          </a:p>
          <a:p>
            <a:pPr marL="285115" indent="-272415">
              <a:spcBef>
                <a:spcPts val="250"/>
              </a:spcBef>
              <a:buClr>
                <a:srgbClr val="0AD0D9"/>
              </a:buClr>
              <a:buSzPct val="95454"/>
              <a:buChar char="●"/>
              <a:tabLst>
                <a:tab pos="285750" algn="l"/>
              </a:tabLst>
            </a:pPr>
            <a:r>
              <a:rPr sz="2200" spc="-5" dirty="0">
                <a:cs typeface="Arial"/>
              </a:rPr>
              <a:t>Poloha </a:t>
            </a:r>
            <a:r>
              <a:rPr sz="2200" spc="-5" dirty="0">
                <a:cs typeface="Constantia"/>
              </a:rPr>
              <a:t>– </a:t>
            </a:r>
            <a:r>
              <a:rPr sz="2200" spc="-5" dirty="0">
                <a:cs typeface="Arial"/>
              </a:rPr>
              <a:t>prevence </a:t>
            </a:r>
            <a:r>
              <a:rPr sz="2200" dirty="0">
                <a:cs typeface="Arial"/>
              </a:rPr>
              <a:t>dekubitů </a:t>
            </a:r>
            <a:r>
              <a:rPr sz="2200" spc="-5" dirty="0">
                <a:cs typeface="Arial"/>
              </a:rPr>
              <a:t>a</a:t>
            </a:r>
            <a:r>
              <a:rPr sz="2200" spc="25" dirty="0">
                <a:cs typeface="Arial"/>
              </a:rPr>
              <a:t> </a:t>
            </a:r>
            <a:r>
              <a:rPr sz="2200" dirty="0">
                <a:cs typeface="Arial"/>
              </a:rPr>
              <a:t>opruzenin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32405" marR="5080" indent="-2647315">
              <a:lnSpc>
                <a:spcPts val="4970"/>
              </a:lnSpc>
            </a:pPr>
            <a:r>
              <a:rPr sz="4600" spc="-5" dirty="0"/>
              <a:t>Pooperační </a:t>
            </a:r>
            <a:r>
              <a:rPr sz="4600" dirty="0"/>
              <a:t>péče </a:t>
            </a:r>
            <a:r>
              <a:rPr sz="4600" spc="-5" dirty="0"/>
              <a:t>v dalších  dnech</a:t>
            </a:r>
            <a:endParaRPr sz="4600" dirty="0"/>
          </a:p>
        </p:txBody>
      </p:sp>
      <p:sp>
        <p:nvSpPr>
          <p:cNvPr id="5" name="object 5"/>
          <p:cNvSpPr txBox="1"/>
          <p:nvPr/>
        </p:nvSpPr>
        <p:spPr>
          <a:xfrm>
            <a:off x="1104273" y="2347085"/>
            <a:ext cx="7486015" cy="3454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solidFill>
                  <a:srgbClr val="D60013"/>
                </a:solidFill>
                <a:cs typeface="Arial"/>
              </a:rPr>
              <a:t>Vyprazdňování</a:t>
            </a:r>
            <a:r>
              <a:rPr sz="2400" spc="-55" dirty="0">
                <a:solidFill>
                  <a:srgbClr val="D60013"/>
                </a:solidFill>
                <a:cs typeface="Arial"/>
              </a:rPr>
              <a:t> </a:t>
            </a:r>
            <a:r>
              <a:rPr sz="2400" spc="-5" dirty="0">
                <a:solidFill>
                  <a:srgbClr val="D60013"/>
                </a:solidFill>
                <a:cs typeface="Arial"/>
              </a:rPr>
              <a:t>střeva</a:t>
            </a:r>
            <a:endParaRPr sz="2400" dirty="0">
              <a:cs typeface="Arial"/>
            </a:endParaRPr>
          </a:p>
          <a:p>
            <a:pPr marL="652780" lvl="1" indent="-247015">
              <a:spcBef>
                <a:spcPts val="210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Obnovení </a:t>
            </a:r>
            <a:r>
              <a:rPr sz="2200" dirty="0">
                <a:cs typeface="Arial"/>
              </a:rPr>
              <a:t>peristaltiky </a:t>
            </a:r>
            <a:r>
              <a:rPr sz="2200" spc="-5" dirty="0">
                <a:cs typeface="Constantia"/>
              </a:rPr>
              <a:t>– </a:t>
            </a:r>
            <a:r>
              <a:rPr sz="2200" spc="-5" dirty="0">
                <a:cs typeface="Arial"/>
              </a:rPr>
              <a:t>do 48</a:t>
            </a:r>
            <a:r>
              <a:rPr sz="2200" spc="15" dirty="0">
                <a:cs typeface="Arial"/>
              </a:rPr>
              <a:t> </a:t>
            </a:r>
            <a:r>
              <a:rPr sz="2200" spc="-5" dirty="0">
                <a:cs typeface="Arial"/>
              </a:rPr>
              <a:t>hodin</a:t>
            </a:r>
            <a:endParaRPr sz="2200" dirty="0">
              <a:cs typeface="Arial"/>
            </a:endParaRPr>
          </a:p>
          <a:p>
            <a:pPr marL="652780" lvl="1" indent="-247015">
              <a:spcBef>
                <a:spcPts val="310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Nástup </a:t>
            </a:r>
            <a:r>
              <a:rPr sz="2200" dirty="0">
                <a:cs typeface="Arial"/>
              </a:rPr>
              <a:t>defekace cca </a:t>
            </a:r>
            <a:r>
              <a:rPr sz="2200" spc="-5" dirty="0">
                <a:cs typeface="Arial"/>
              </a:rPr>
              <a:t>3 dny po</a:t>
            </a:r>
            <a:r>
              <a:rPr sz="2200" spc="-20" dirty="0">
                <a:cs typeface="Arial"/>
              </a:rPr>
              <a:t> </a:t>
            </a:r>
            <a:r>
              <a:rPr sz="2200" spc="-5" dirty="0">
                <a:cs typeface="Arial"/>
              </a:rPr>
              <a:t>výkonu</a:t>
            </a:r>
            <a:endParaRPr sz="2200" dirty="0">
              <a:cs typeface="Arial"/>
            </a:endParaRPr>
          </a:p>
          <a:p>
            <a:pPr marL="285115" indent="-272415">
              <a:spcBef>
                <a:spcPts val="28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Operační</a:t>
            </a:r>
            <a:r>
              <a:rPr sz="2400" spc="-75" dirty="0">
                <a:cs typeface="Arial"/>
              </a:rPr>
              <a:t> </a:t>
            </a:r>
            <a:r>
              <a:rPr sz="2400" spc="-5" dirty="0">
                <a:cs typeface="Arial"/>
              </a:rPr>
              <a:t>rána</a:t>
            </a:r>
            <a:endParaRPr sz="2400" dirty="0">
              <a:cs typeface="Arial"/>
            </a:endParaRPr>
          </a:p>
          <a:p>
            <a:pPr marL="652780" lvl="1" indent="-247015">
              <a:spcBef>
                <a:spcPts val="270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převaz, </a:t>
            </a:r>
            <a:r>
              <a:rPr sz="2200" dirty="0">
                <a:cs typeface="Arial"/>
              </a:rPr>
              <a:t>extrakce </a:t>
            </a:r>
            <a:r>
              <a:rPr sz="2200" spc="-5" dirty="0">
                <a:cs typeface="Arial"/>
              </a:rPr>
              <a:t>drénů,</a:t>
            </a:r>
            <a:r>
              <a:rPr sz="2200" spc="-20" dirty="0">
                <a:cs typeface="Arial"/>
              </a:rPr>
              <a:t> </a:t>
            </a:r>
            <a:r>
              <a:rPr sz="2200" spc="-5" dirty="0">
                <a:cs typeface="Arial"/>
              </a:rPr>
              <a:t>stehů</a:t>
            </a:r>
            <a:endParaRPr sz="2200" dirty="0">
              <a:cs typeface="Arial"/>
            </a:endParaRPr>
          </a:p>
          <a:p>
            <a:pPr marL="285115" indent="-272415">
              <a:spcBef>
                <a:spcPts val="26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Odběry biologického materiálu včetně</a:t>
            </a:r>
            <a:r>
              <a:rPr sz="2400" spc="95" dirty="0">
                <a:cs typeface="Arial"/>
              </a:rPr>
              <a:t> </a:t>
            </a:r>
            <a:r>
              <a:rPr sz="2400" spc="-5" dirty="0">
                <a:cs typeface="Arial"/>
              </a:rPr>
              <a:t>mikrobiologie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28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RHB</a:t>
            </a:r>
            <a:endParaRPr sz="2400" dirty="0">
              <a:cs typeface="Arial"/>
            </a:endParaRPr>
          </a:p>
          <a:p>
            <a:pPr marL="285115" marR="5080" indent="-272415">
              <a:lnSpc>
                <a:spcPts val="2590"/>
              </a:lnSpc>
              <a:spcBef>
                <a:spcPts val="60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Informace </a:t>
            </a:r>
            <a:r>
              <a:rPr sz="2400" dirty="0">
                <a:cs typeface="Arial"/>
              </a:rPr>
              <a:t>o </a:t>
            </a:r>
            <a:r>
              <a:rPr sz="2400" spc="-5" dirty="0">
                <a:cs typeface="Arial"/>
              </a:rPr>
              <a:t>domácím ošetřování, léčebném režimu </a:t>
            </a:r>
            <a:r>
              <a:rPr sz="2400" dirty="0">
                <a:cs typeface="Arial"/>
              </a:rPr>
              <a:t>v  </a:t>
            </a:r>
            <a:r>
              <a:rPr sz="2400" spc="-5" dirty="0">
                <a:cs typeface="Arial"/>
              </a:rPr>
              <a:t>domácím</a:t>
            </a:r>
            <a:r>
              <a:rPr sz="2400" spc="-50" dirty="0">
                <a:cs typeface="Arial"/>
              </a:rPr>
              <a:t> </a:t>
            </a:r>
            <a:r>
              <a:rPr sz="2400" spc="-5" dirty="0">
                <a:cs typeface="Arial"/>
              </a:rPr>
              <a:t>prostředí</a:t>
            </a:r>
            <a:endParaRPr sz="2400" dirty="0"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13876" y="1108583"/>
            <a:ext cx="726503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pc="-5" dirty="0"/>
              <a:t>Příjem pac. po </a:t>
            </a:r>
            <a:r>
              <a:rPr dirty="0"/>
              <a:t>OP </a:t>
            </a:r>
            <a:r>
              <a:rPr dirty="0">
                <a:latin typeface="Calibri"/>
                <a:cs typeface="Calibri"/>
              </a:rPr>
              <a:t>na</a:t>
            </a:r>
            <a:r>
              <a:rPr spc="-355" dirty="0"/>
              <a:t> </a:t>
            </a:r>
            <a:r>
              <a:rPr spc="-5" dirty="0"/>
              <a:t>ARO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6465" y="2246503"/>
            <a:ext cx="8066405" cy="354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lnSpc>
                <a:spcPts val="2880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pc="-5" dirty="0">
                <a:cs typeface="Arial"/>
              </a:rPr>
              <a:t>Pac. po těžkých, protrahovaných</a:t>
            </a:r>
            <a:r>
              <a:rPr dirty="0">
                <a:cs typeface="Arial"/>
              </a:rPr>
              <a:t> </a:t>
            </a:r>
            <a:r>
              <a:rPr spc="-5" dirty="0">
                <a:cs typeface="Arial"/>
              </a:rPr>
              <a:t>výkonech</a:t>
            </a:r>
            <a:endParaRPr dirty="0">
              <a:cs typeface="Arial"/>
            </a:endParaRPr>
          </a:p>
          <a:p>
            <a:pPr marL="652780" lvl="1" indent="-247015">
              <a:lnSpc>
                <a:spcPts val="2640"/>
              </a:lnSpc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pc="-5" dirty="0">
                <a:cs typeface="Arial"/>
              </a:rPr>
              <a:t>Tx, </a:t>
            </a:r>
            <a:r>
              <a:rPr dirty="0">
                <a:cs typeface="Arial"/>
              </a:rPr>
              <a:t>rozsáhlé resekce, </a:t>
            </a:r>
            <a:r>
              <a:rPr spc="-5" dirty="0">
                <a:cs typeface="Arial"/>
              </a:rPr>
              <a:t>TEP, </a:t>
            </a:r>
            <a:r>
              <a:rPr spc="-10" dirty="0">
                <a:cs typeface="Arial"/>
              </a:rPr>
              <a:t>NCH</a:t>
            </a:r>
            <a:r>
              <a:rPr spc="-65" dirty="0">
                <a:cs typeface="Arial"/>
              </a:rPr>
              <a:t> </a:t>
            </a:r>
            <a:r>
              <a:rPr dirty="0">
                <a:cs typeface="Arial"/>
              </a:rPr>
              <a:t>výkony</a:t>
            </a:r>
          </a:p>
          <a:p>
            <a:pPr marL="285115" indent="-272415">
              <a:lnSpc>
                <a:spcPts val="2835"/>
              </a:lnSpc>
              <a:spcBef>
                <a:spcPts val="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pc="-5" dirty="0">
                <a:cs typeface="Arial"/>
              </a:rPr>
              <a:t>Příprava pomůcek na</a:t>
            </a:r>
            <a:r>
              <a:rPr spc="-35" dirty="0">
                <a:cs typeface="Arial"/>
              </a:rPr>
              <a:t> </a:t>
            </a:r>
            <a:r>
              <a:rPr spc="-5" dirty="0">
                <a:cs typeface="Arial"/>
              </a:rPr>
              <a:t>lůžko</a:t>
            </a:r>
            <a:endParaRPr dirty="0">
              <a:cs typeface="Arial"/>
            </a:endParaRPr>
          </a:p>
          <a:p>
            <a:pPr marL="652780" marR="5080" lvl="1" indent="-247015">
              <a:lnSpc>
                <a:spcPct val="81400"/>
              </a:lnSpc>
              <a:spcBef>
                <a:spcPts val="445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pc="-5" dirty="0">
                <a:cs typeface="Arial"/>
              </a:rPr>
              <a:t>převozový ventilátor, monitor, </a:t>
            </a:r>
            <a:r>
              <a:rPr spc="-10" dirty="0">
                <a:cs typeface="Arial"/>
              </a:rPr>
              <a:t>O</a:t>
            </a:r>
            <a:r>
              <a:rPr spc="-15" baseline="-22222" dirty="0">
                <a:cs typeface="Arial"/>
              </a:rPr>
              <a:t>2 </a:t>
            </a:r>
            <a:r>
              <a:rPr spc="-5" dirty="0">
                <a:cs typeface="Arial"/>
              </a:rPr>
              <a:t>l</a:t>
            </a:r>
            <a:r>
              <a:rPr spc="-5" dirty="0">
                <a:cs typeface="Constantia"/>
              </a:rPr>
              <a:t>á</a:t>
            </a:r>
            <a:r>
              <a:rPr spc="-5" dirty="0">
                <a:cs typeface="Arial"/>
              </a:rPr>
              <a:t>hev + </a:t>
            </a:r>
            <a:r>
              <a:rPr dirty="0">
                <a:cs typeface="Arial"/>
              </a:rPr>
              <a:t>hodiny </a:t>
            </a:r>
            <a:r>
              <a:rPr spc="-5" dirty="0">
                <a:cs typeface="Arial"/>
              </a:rPr>
              <a:t>+ </a:t>
            </a:r>
            <a:r>
              <a:rPr dirty="0">
                <a:cs typeface="Arial"/>
              </a:rPr>
              <a:t>maska,  </a:t>
            </a:r>
            <a:r>
              <a:rPr spc="-5" dirty="0">
                <a:cs typeface="Arial"/>
              </a:rPr>
              <a:t>modul k monitoru, sestavený </a:t>
            </a:r>
            <a:r>
              <a:rPr dirty="0">
                <a:cs typeface="Arial"/>
              </a:rPr>
              <a:t>ambuvak, </a:t>
            </a:r>
            <a:r>
              <a:rPr spc="-5" dirty="0">
                <a:cs typeface="Arial"/>
              </a:rPr>
              <a:t>invaze, přetlak. vak,  perfuzor,</a:t>
            </a:r>
            <a:r>
              <a:rPr spc="-50" dirty="0">
                <a:cs typeface="Arial"/>
              </a:rPr>
              <a:t> </a:t>
            </a:r>
            <a:r>
              <a:rPr spc="-5" dirty="0">
                <a:cs typeface="Arial"/>
              </a:rPr>
              <a:t>...</a:t>
            </a:r>
            <a:endParaRPr dirty="0">
              <a:cs typeface="Arial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pc="-5" dirty="0">
                <a:cs typeface="Arial"/>
              </a:rPr>
              <a:t>Předání pac. od anesteziolog. sestry, doprovod</a:t>
            </a:r>
            <a:r>
              <a:rPr spc="30" dirty="0">
                <a:cs typeface="Arial"/>
              </a:rPr>
              <a:t> </a:t>
            </a:r>
            <a:r>
              <a:rPr dirty="0">
                <a:cs typeface="Arial"/>
              </a:rPr>
              <a:t>L</a:t>
            </a:r>
          </a:p>
          <a:p>
            <a:pPr marL="285115" indent="-272415">
              <a:lnSpc>
                <a:spcPts val="2870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Ze sálu se odjíždí se stabilizovaným</a:t>
            </a:r>
            <a:r>
              <a:rPr spc="25" dirty="0">
                <a:solidFill>
                  <a:srgbClr val="D60013"/>
                </a:solidFill>
                <a:cs typeface="Arial"/>
              </a:rPr>
              <a:t> </a:t>
            </a:r>
            <a:r>
              <a:rPr spc="-5" dirty="0">
                <a:solidFill>
                  <a:srgbClr val="D60013"/>
                </a:solidFill>
                <a:cs typeface="Arial"/>
              </a:rPr>
              <a:t>pac.!!!</a:t>
            </a:r>
            <a:endParaRPr dirty="0">
              <a:cs typeface="Arial"/>
            </a:endParaRPr>
          </a:p>
          <a:p>
            <a:pPr marL="652780" lvl="1" indent="-247015">
              <a:lnSpc>
                <a:spcPts val="2630"/>
              </a:lnSpc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dirty="0">
                <a:cs typeface="Arial"/>
              </a:rPr>
              <a:t>resuscitační</a:t>
            </a:r>
            <a:r>
              <a:rPr spc="-90" dirty="0">
                <a:cs typeface="Arial"/>
              </a:rPr>
              <a:t> </a:t>
            </a:r>
            <a:r>
              <a:rPr spc="-5" dirty="0">
                <a:cs typeface="Arial"/>
              </a:rPr>
              <a:t>batoh</a:t>
            </a:r>
            <a:endParaRPr dirty="0">
              <a:cs typeface="Arial"/>
            </a:endParaRPr>
          </a:p>
          <a:p>
            <a:pPr marL="285115" marR="162560" indent="-272415">
              <a:lnSpc>
                <a:spcPct val="77100"/>
              </a:lnSpc>
              <a:spcBef>
                <a:spcPts val="66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pc="-5" dirty="0">
                <a:cs typeface="Arial"/>
              </a:rPr>
              <a:t>Pac. </a:t>
            </a:r>
            <a:r>
              <a:rPr dirty="0">
                <a:cs typeface="Arial"/>
              </a:rPr>
              <a:t>s </a:t>
            </a:r>
            <a:r>
              <a:rPr spc="-5" dirty="0">
                <a:cs typeface="Arial"/>
              </a:rPr>
              <a:t>OTI na UPV, </a:t>
            </a:r>
            <a:r>
              <a:rPr spc="-10" dirty="0">
                <a:cs typeface="Arial"/>
              </a:rPr>
              <a:t>ART, CŽK, PŽK, PMK, </a:t>
            </a:r>
            <a:r>
              <a:rPr spc="-5" dirty="0">
                <a:cs typeface="Arial"/>
              </a:rPr>
              <a:t>NGS, </a:t>
            </a:r>
            <a:r>
              <a:rPr spc="-10" dirty="0">
                <a:cs typeface="Arial"/>
              </a:rPr>
              <a:t>NJS, </a:t>
            </a:r>
            <a:r>
              <a:rPr dirty="0">
                <a:cs typeface="Arial"/>
              </a:rPr>
              <a:t>s  </a:t>
            </a:r>
            <a:r>
              <a:rPr spc="-5" dirty="0">
                <a:cs typeface="Arial"/>
              </a:rPr>
              <a:t>monitorací CO, drény,</a:t>
            </a:r>
            <a:r>
              <a:rPr spc="-50" dirty="0">
                <a:cs typeface="Arial"/>
              </a:rPr>
              <a:t> </a:t>
            </a:r>
            <a:r>
              <a:rPr dirty="0">
                <a:cs typeface="Constantia"/>
              </a:rPr>
              <a:t>…</a:t>
            </a:r>
          </a:p>
          <a:p>
            <a:pPr marL="285115" indent="-272415">
              <a:lnSpc>
                <a:spcPts val="2880"/>
              </a:lnSpc>
              <a:spcBef>
                <a:spcPts val="7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pc="-5" dirty="0">
                <a:solidFill>
                  <a:srgbClr val="D60013"/>
                </a:solidFill>
                <a:cs typeface="Arial"/>
              </a:rPr>
              <a:t>Cíl</a:t>
            </a:r>
            <a:endParaRPr dirty="0">
              <a:cs typeface="Arial"/>
            </a:endParaRPr>
          </a:p>
          <a:p>
            <a:pPr marL="652780" lvl="1" indent="-247015">
              <a:lnSpc>
                <a:spcPts val="2640"/>
              </a:lnSpc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dirty="0">
                <a:solidFill>
                  <a:srgbClr val="009DD9"/>
                </a:solidFill>
                <a:cs typeface="Arial"/>
              </a:rPr>
              <a:t>časná </a:t>
            </a:r>
            <a:r>
              <a:rPr spc="-5" dirty="0">
                <a:solidFill>
                  <a:srgbClr val="009DD9"/>
                </a:solidFill>
                <a:cs typeface="Arial"/>
              </a:rPr>
              <a:t>extubace a</a:t>
            </a:r>
            <a:r>
              <a:rPr spc="-20" dirty="0">
                <a:solidFill>
                  <a:srgbClr val="009DD9"/>
                </a:solidFill>
                <a:cs typeface="Arial"/>
              </a:rPr>
              <a:t> </a:t>
            </a:r>
            <a:r>
              <a:rPr spc="-5" dirty="0">
                <a:solidFill>
                  <a:srgbClr val="009DD9"/>
                </a:solidFill>
                <a:cs typeface="Arial"/>
              </a:rPr>
              <a:t>mobilizace</a:t>
            </a:r>
            <a:endParaRPr dirty="0"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730455"/>
          </a:xfrm>
          <a:prstGeom prst="rect">
            <a:avLst/>
          </a:prstGeom>
        </p:spPr>
        <p:txBody>
          <a:bodyPr vert="horz" wrap="square" lIns="0" tIns="189991" rIns="0" bIns="0" rtlCol="0">
            <a:spAutoFit/>
          </a:bodyPr>
          <a:lstStyle/>
          <a:p>
            <a:pPr marL="1359535"/>
            <a:r>
              <a:rPr spc="-5" dirty="0"/>
              <a:t>Příjezd </a:t>
            </a:r>
            <a:r>
              <a:rPr dirty="0"/>
              <a:t>na</a:t>
            </a:r>
            <a:r>
              <a:rPr spc="-95" dirty="0"/>
              <a:t> </a:t>
            </a:r>
            <a:r>
              <a:rPr dirty="0"/>
              <a:t>RES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266314"/>
            <a:ext cx="5414645" cy="3713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Napojit na monitor,</a:t>
            </a:r>
            <a:r>
              <a:rPr sz="2400" dirty="0">
                <a:cs typeface="Arial"/>
              </a:rPr>
              <a:t> </a:t>
            </a:r>
            <a:r>
              <a:rPr sz="2400" spc="-5" dirty="0">
                <a:cs typeface="Arial"/>
              </a:rPr>
              <a:t>ventilátor</a:t>
            </a:r>
            <a:endParaRPr sz="24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Připojit </a:t>
            </a:r>
            <a:r>
              <a:rPr sz="2400" dirty="0">
                <a:cs typeface="Arial"/>
              </a:rPr>
              <a:t>a </a:t>
            </a:r>
            <a:r>
              <a:rPr sz="2400" spc="-5" dirty="0">
                <a:cs typeface="Arial"/>
              </a:rPr>
              <a:t>zkalibrovat linky </a:t>
            </a:r>
            <a:r>
              <a:rPr sz="2400" spc="-10" dirty="0">
                <a:cs typeface="Arial"/>
              </a:rPr>
              <a:t>(CVP,</a:t>
            </a:r>
            <a:r>
              <a:rPr sz="2400" spc="40" dirty="0">
                <a:cs typeface="Arial"/>
              </a:rPr>
              <a:t> </a:t>
            </a:r>
            <a:r>
              <a:rPr sz="2400" spc="-10" dirty="0">
                <a:cs typeface="Arial"/>
              </a:rPr>
              <a:t>ART)</a:t>
            </a:r>
            <a:endParaRPr sz="24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Vymotat </a:t>
            </a:r>
            <a:r>
              <a:rPr sz="2400" dirty="0">
                <a:cs typeface="Arial"/>
              </a:rPr>
              <a:t>z</a:t>
            </a:r>
            <a:r>
              <a:rPr sz="2400" spc="-70" dirty="0">
                <a:cs typeface="Arial"/>
              </a:rPr>
              <a:t> </a:t>
            </a:r>
            <a:r>
              <a:rPr sz="2400" spc="-5" dirty="0">
                <a:cs typeface="Arial"/>
              </a:rPr>
              <a:t>kabelů</a:t>
            </a:r>
            <a:endParaRPr sz="24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Změřit teplotu, </a:t>
            </a:r>
            <a:r>
              <a:rPr sz="2400" spc="-10" dirty="0">
                <a:cs typeface="Arial"/>
              </a:rPr>
              <a:t>CVP, </a:t>
            </a:r>
            <a:r>
              <a:rPr sz="2400" spc="-5" dirty="0">
                <a:cs typeface="Arial"/>
              </a:rPr>
              <a:t>slít</a:t>
            </a:r>
            <a:r>
              <a:rPr sz="2400" spc="-15" dirty="0">
                <a:cs typeface="Arial"/>
              </a:rPr>
              <a:t> </a:t>
            </a:r>
            <a:r>
              <a:rPr sz="2400" spc="-5" dirty="0">
                <a:cs typeface="Arial"/>
              </a:rPr>
              <a:t>moč</a:t>
            </a:r>
            <a:endParaRPr sz="2400" dirty="0">
              <a:cs typeface="Arial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Zahřát (deky, warm</a:t>
            </a:r>
            <a:r>
              <a:rPr sz="2400" spc="-50" dirty="0">
                <a:cs typeface="Arial"/>
              </a:rPr>
              <a:t> </a:t>
            </a:r>
            <a:r>
              <a:rPr sz="2400" spc="-5" dirty="0">
                <a:cs typeface="Arial"/>
              </a:rPr>
              <a:t>touch)</a:t>
            </a:r>
            <a:endParaRPr sz="24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Tišení</a:t>
            </a:r>
            <a:r>
              <a:rPr sz="2400" spc="-55" dirty="0">
                <a:cs typeface="Arial"/>
              </a:rPr>
              <a:t> </a:t>
            </a:r>
            <a:r>
              <a:rPr sz="2400" spc="-5" dirty="0">
                <a:cs typeface="Arial"/>
              </a:rPr>
              <a:t>bolesti</a:t>
            </a:r>
            <a:endParaRPr sz="24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Hrazení, ostatní léky,</a:t>
            </a:r>
            <a:r>
              <a:rPr sz="2400" spc="-40" dirty="0">
                <a:cs typeface="Arial"/>
              </a:rPr>
              <a:t> </a:t>
            </a:r>
            <a:r>
              <a:rPr sz="2400" spc="-5" dirty="0">
                <a:cs typeface="Arial"/>
              </a:rPr>
              <a:t>transfuze</a:t>
            </a:r>
            <a:endParaRPr sz="24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Příp. RTG ♥+P,</a:t>
            </a:r>
            <a:r>
              <a:rPr sz="2400" spc="-70" dirty="0">
                <a:cs typeface="Arial"/>
              </a:rPr>
              <a:t> </a:t>
            </a:r>
            <a:r>
              <a:rPr sz="2400" spc="-10" dirty="0">
                <a:cs typeface="Arial"/>
              </a:rPr>
              <a:t>ASTRUP</a:t>
            </a:r>
            <a:endParaRPr sz="2400" dirty="0">
              <a:cs typeface="Arial"/>
            </a:endParaRPr>
          </a:p>
          <a:p>
            <a:pPr marL="285115" indent="-272415">
              <a:lnSpc>
                <a:spcPts val="2875"/>
              </a:lnSpc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Dokumentace</a:t>
            </a:r>
            <a:endParaRPr sz="2400" dirty="0">
              <a:cs typeface="Arial"/>
            </a:endParaRPr>
          </a:p>
          <a:p>
            <a:pPr marL="285115" indent="-272415"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Dát do stavu, objednat </a:t>
            </a:r>
            <a:r>
              <a:rPr sz="2400" spc="-10" dirty="0">
                <a:cs typeface="Arial"/>
              </a:rPr>
              <a:t>RHB,</a:t>
            </a:r>
            <a:r>
              <a:rPr sz="2400" spc="10" dirty="0">
                <a:cs typeface="Arial"/>
              </a:rPr>
              <a:t> </a:t>
            </a:r>
            <a:r>
              <a:rPr sz="2400" spc="-5" dirty="0">
                <a:cs typeface="Arial"/>
              </a:rPr>
              <a:t>dietu</a:t>
            </a:r>
            <a:endParaRPr sz="2400" dirty="0">
              <a:cs typeface="Arial"/>
            </a:endParaRPr>
          </a:p>
        </p:txBody>
      </p:sp>
      <p:pic>
        <p:nvPicPr>
          <p:cNvPr id="21506" name="Picture 2" descr="C:\Users\galuskovas\Pictures\nemocnice-valmez2-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6069" y="1811729"/>
            <a:ext cx="2952000" cy="4447463"/>
          </a:xfrm>
          <a:prstGeom prst="rect">
            <a:avLst/>
          </a:prstGeom>
          <a:noFill/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91C76E1E-B8C9-0586-428C-4655F7A0DB2A}"/>
              </a:ext>
            </a:extLst>
          </p:cNvPr>
          <p:cNvSpPr txBox="1"/>
          <p:nvPr/>
        </p:nvSpPr>
        <p:spPr>
          <a:xfrm>
            <a:off x="6946900" y="5980151"/>
            <a:ext cx="1003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google.cz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7302" y="1332055"/>
            <a:ext cx="9278797" cy="802783"/>
          </a:xfrm>
          <a:prstGeom prst="rect">
            <a:avLst/>
          </a:prstGeom>
        </p:spPr>
        <p:txBody>
          <a:bodyPr vert="horz" wrap="square" lIns="0" tIns="261619" rIns="0" bIns="0" rtlCol="0">
            <a:spAutoFit/>
          </a:bodyPr>
          <a:lstStyle/>
          <a:p>
            <a:pPr marL="1237615"/>
            <a:r>
              <a:rPr spc="-5" dirty="0"/>
              <a:t>Časná</a:t>
            </a:r>
            <a:r>
              <a:rPr spc="-60" dirty="0"/>
              <a:t> </a:t>
            </a:r>
            <a:r>
              <a:rPr spc="-10" dirty="0"/>
              <a:t>extubace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323718"/>
            <a:ext cx="7257415" cy="4162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428"/>
              <a:buChar char="●"/>
              <a:tabLst>
                <a:tab pos="285750" algn="l"/>
              </a:tabLst>
            </a:pPr>
            <a:r>
              <a:rPr sz="2800" spc="-5" dirty="0">
                <a:solidFill>
                  <a:srgbClr val="D60013"/>
                </a:solidFill>
                <a:cs typeface="Arial"/>
              </a:rPr>
              <a:t>Kritéria</a:t>
            </a:r>
            <a:endParaRPr sz="2800" dirty="0">
              <a:cs typeface="Arial"/>
            </a:endParaRPr>
          </a:p>
          <a:p>
            <a:pPr marL="652780" lvl="1" indent="-247015">
              <a:spcBef>
                <a:spcPts val="540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reaguje na</a:t>
            </a:r>
            <a:r>
              <a:rPr sz="2200" spc="-30" dirty="0">
                <a:cs typeface="Arial"/>
              </a:rPr>
              <a:t> </a:t>
            </a:r>
            <a:r>
              <a:rPr sz="2200" spc="-5" dirty="0">
                <a:cs typeface="Arial"/>
              </a:rPr>
              <a:t>oslovení</a:t>
            </a:r>
            <a:endParaRPr sz="2200" dirty="0">
              <a:cs typeface="Arial"/>
            </a:endParaRPr>
          </a:p>
          <a:p>
            <a:pPr marL="652780" lvl="1" indent="-247015">
              <a:spcBef>
                <a:spcPts val="515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vyplázne</a:t>
            </a:r>
            <a:r>
              <a:rPr sz="2200" spc="-75" dirty="0">
                <a:cs typeface="Arial"/>
              </a:rPr>
              <a:t> </a:t>
            </a:r>
            <a:r>
              <a:rPr sz="2200" spc="-5" dirty="0">
                <a:cs typeface="Arial"/>
              </a:rPr>
              <a:t>jazyk</a:t>
            </a:r>
            <a:endParaRPr sz="2200" dirty="0">
              <a:cs typeface="Arial"/>
            </a:endParaRPr>
          </a:p>
          <a:p>
            <a:pPr marL="652780" lvl="1" indent="-247015">
              <a:spcBef>
                <a:spcPts val="525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dirty="0">
                <a:cs typeface="Arial"/>
              </a:rPr>
              <a:t>stiskne</a:t>
            </a:r>
            <a:r>
              <a:rPr sz="2200" spc="-75" dirty="0">
                <a:cs typeface="Arial"/>
              </a:rPr>
              <a:t> </a:t>
            </a:r>
            <a:r>
              <a:rPr sz="2200" spc="-5" dirty="0">
                <a:cs typeface="Arial"/>
              </a:rPr>
              <a:t>ruku</a:t>
            </a:r>
            <a:endParaRPr sz="2200" dirty="0">
              <a:cs typeface="Arial"/>
            </a:endParaRPr>
          </a:p>
          <a:p>
            <a:pPr marL="652780" lvl="1" indent="-247015">
              <a:spcBef>
                <a:spcPts val="515"/>
              </a:spcBef>
              <a:buClr>
                <a:srgbClr val="0F6EC6"/>
              </a:buClr>
              <a:buSzPct val="86363"/>
              <a:buChar char="●"/>
              <a:tabLst>
                <a:tab pos="652780" algn="l"/>
              </a:tabLst>
            </a:pPr>
            <a:r>
              <a:rPr sz="2200" spc="-5" dirty="0">
                <a:cs typeface="Arial"/>
              </a:rPr>
              <a:t>udrží hlavu nad</a:t>
            </a:r>
            <a:r>
              <a:rPr sz="2200" dirty="0">
                <a:cs typeface="Arial"/>
              </a:rPr>
              <a:t> </a:t>
            </a:r>
            <a:r>
              <a:rPr sz="2200" spc="-5" dirty="0">
                <a:cs typeface="Arial"/>
              </a:rPr>
              <a:t>podložkou</a:t>
            </a:r>
            <a:endParaRPr sz="2200" dirty="0">
              <a:cs typeface="Arial"/>
            </a:endParaRPr>
          </a:p>
          <a:p>
            <a:pPr marL="285115" marR="5080" indent="-272415">
              <a:lnSpc>
                <a:spcPts val="2870"/>
              </a:lnSpc>
              <a:spcBef>
                <a:spcPts val="67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Pac. odsát, připravit si O</a:t>
            </a:r>
            <a:r>
              <a:rPr sz="2400" spc="-7" baseline="-20833" dirty="0">
                <a:cs typeface="Arial"/>
              </a:rPr>
              <a:t>2 </a:t>
            </a:r>
            <a:r>
              <a:rPr sz="2400" spc="-5" dirty="0">
                <a:cs typeface="Arial"/>
              </a:rPr>
              <a:t>masku </a:t>
            </a:r>
            <a:r>
              <a:rPr sz="2400" dirty="0">
                <a:cs typeface="Arial"/>
              </a:rPr>
              <a:t>s hodinami, </a:t>
            </a:r>
            <a:r>
              <a:rPr sz="2400" spc="-5" dirty="0">
                <a:cs typeface="Arial"/>
              </a:rPr>
              <a:t>pac. </a:t>
            </a:r>
            <a:r>
              <a:rPr sz="2400" dirty="0">
                <a:cs typeface="Arial"/>
              </a:rPr>
              <a:t>v  polosedě</a:t>
            </a:r>
          </a:p>
          <a:p>
            <a:pPr marL="285115" indent="-272415">
              <a:spcBef>
                <a:spcPts val="48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FiO</a:t>
            </a:r>
            <a:r>
              <a:rPr sz="2400" spc="-7" baseline="-20833" dirty="0">
                <a:cs typeface="Arial"/>
              </a:rPr>
              <a:t>2  </a:t>
            </a:r>
            <a:r>
              <a:rPr sz="2400" spc="-10" dirty="0">
                <a:cs typeface="Arial"/>
              </a:rPr>
              <a:t>0,4, PEEP </a:t>
            </a:r>
            <a:r>
              <a:rPr sz="2400" dirty="0">
                <a:cs typeface="Arial"/>
              </a:rPr>
              <a:t>+ </a:t>
            </a:r>
            <a:r>
              <a:rPr sz="2400" spc="-5" dirty="0">
                <a:cs typeface="Arial"/>
              </a:rPr>
              <a:t>5, režim</a:t>
            </a:r>
            <a:r>
              <a:rPr sz="2400" spc="-229" dirty="0">
                <a:cs typeface="Arial"/>
              </a:rPr>
              <a:t> </a:t>
            </a:r>
            <a:r>
              <a:rPr sz="2400" spc="-5" dirty="0">
                <a:cs typeface="Arial"/>
              </a:rPr>
              <a:t>CPAP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60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Laboratoř </a:t>
            </a:r>
            <a:r>
              <a:rPr sz="2400" dirty="0">
                <a:cs typeface="Arial"/>
              </a:rPr>
              <a:t>v</a:t>
            </a:r>
            <a:r>
              <a:rPr sz="2400" spc="-50" dirty="0">
                <a:cs typeface="Arial"/>
              </a:rPr>
              <a:t> </a:t>
            </a:r>
            <a:r>
              <a:rPr sz="2400" spc="-5" dirty="0">
                <a:cs typeface="Arial"/>
              </a:rPr>
              <a:t>normě</a:t>
            </a:r>
            <a:endParaRPr sz="2400" dirty="0">
              <a:cs typeface="Arial"/>
            </a:endParaRPr>
          </a:p>
          <a:p>
            <a:pPr marL="285115" indent="-272415">
              <a:spcBef>
                <a:spcPts val="575"/>
              </a:spcBef>
              <a:buClr>
                <a:srgbClr val="0AD0D9"/>
              </a:buClr>
              <a:buSzPct val="95833"/>
              <a:buChar char="●"/>
              <a:tabLst>
                <a:tab pos="285750" algn="l"/>
              </a:tabLst>
            </a:pPr>
            <a:r>
              <a:rPr sz="2400" spc="-5" dirty="0">
                <a:cs typeface="Arial"/>
              </a:rPr>
              <a:t>Pac. celkově stabilní </a:t>
            </a:r>
            <a:r>
              <a:rPr sz="2400" dirty="0">
                <a:cs typeface="Arial"/>
              </a:rPr>
              <a:t>→</a:t>
            </a:r>
            <a:r>
              <a:rPr sz="2400" spc="-20" dirty="0">
                <a:cs typeface="Arial"/>
              </a:rPr>
              <a:t> </a:t>
            </a:r>
            <a:r>
              <a:rPr sz="2400" spc="-5" dirty="0">
                <a:cs typeface="Arial"/>
              </a:rPr>
              <a:t>nekrvácí</a:t>
            </a:r>
            <a:endParaRPr sz="2400" dirty="0"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52170"/>
            <a:ext cx="9143996" cy="102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5591" y="352171"/>
            <a:ext cx="9142600" cy="9555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35797" y="1120775"/>
            <a:ext cx="704278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dirty="0"/>
              <a:t>A </a:t>
            </a:r>
            <a:r>
              <a:rPr spc="-5" dirty="0"/>
              <a:t>proč celá tato</a:t>
            </a:r>
            <a:r>
              <a:rPr spc="-105" dirty="0"/>
              <a:t> </a:t>
            </a:r>
            <a:r>
              <a:rPr spc="-5" dirty="0"/>
              <a:t>péče???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10018" y="2324734"/>
            <a:ext cx="5310505" cy="1738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115" indent="-272415">
              <a:buClr>
                <a:srgbClr val="0AD0D9"/>
              </a:buClr>
              <a:buSzPct val="96153"/>
              <a:buChar char="●"/>
              <a:tabLst>
                <a:tab pos="285750" algn="l"/>
              </a:tabLst>
            </a:pPr>
            <a:r>
              <a:rPr sz="2600" dirty="0">
                <a:cs typeface="Arial"/>
              </a:rPr>
              <a:t>Perioperační</a:t>
            </a:r>
            <a:r>
              <a:rPr sz="2600" spc="-105" dirty="0">
                <a:cs typeface="Arial"/>
              </a:rPr>
              <a:t> </a:t>
            </a:r>
            <a:r>
              <a:rPr sz="2600" dirty="0">
                <a:cs typeface="Arial"/>
              </a:rPr>
              <a:t>optimalizace</a:t>
            </a:r>
          </a:p>
          <a:p>
            <a:pPr marL="652780" lvl="1" indent="-247015">
              <a:spcBef>
                <a:spcPts val="570"/>
              </a:spcBef>
              <a:buSzPct val="83333"/>
              <a:buChar char="●"/>
              <a:tabLst>
                <a:tab pos="652780" algn="l"/>
              </a:tabLst>
            </a:pPr>
            <a:r>
              <a:rPr sz="2400" spc="-5" dirty="0">
                <a:solidFill>
                  <a:srgbClr val="0F6EC6"/>
                </a:solidFill>
                <a:cs typeface="Arial"/>
              </a:rPr>
              <a:t>snižuje četnost</a:t>
            </a:r>
            <a:r>
              <a:rPr sz="2400" spc="-20" dirty="0">
                <a:solidFill>
                  <a:srgbClr val="0F6EC6"/>
                </a:solidFill>
                <a:cs typeface="Arial"/>
              </a:rPr>
              <a:t> </a:t>
            </a:r>
            <a:r>
              <a:rPr sz="2400" spc="-5" dirty="0">
                <a:solidFill>
                  <a:srgbClr val="0F6EC6"/>
                </a:solidFill>
                <a:cs typeface="Arial"/>
              </a:rPr>
              <a:t>komplikací</a:t>
            </a:r>
            <a:endParaRPr sz="2400" dirty="0">
              <a:cs typeface="Arial"/>
            </a:endParaRPr>
          </a:p>
          <a:p>
            <a:pPr marL="652780" lvl="1" indent="-247015">
              <a:spcBef>
                <a:spcPts val="560"/>
              </a:spcBef>
              <a:buSzPct val="83333"/>
              <a:buChar char="●"/>
              <a:tabLst>
                <a:tab pos="652780" algn="l"/>
              </a:tabLst>
            </a:pPr>
            <a:r>
              <a:rPr sz="2400" spc="-5" dirty="0">
                <a:solidFill>
                  <a:srgbClr val="0F6EC6"/>
                </a:solidFill>
                <a:cs typeface="Arial"/>
              </a:rPr>
              <a:t>zkracuje délku pobytu </a:t>
            </a:r>
            <a:r>
              <a:rPr sz="2400" dirty="0">
                <a:solidFill>
                  <a:srgbClr val="0F6EC6"/>
                </a:solidFill>
                <a:cs typeface="Arial"/>
              </a:rPr>
              <a:t>v</a:t>
            </a:r>
            <a:r>
              <a:rPr sz="2400" spc="5" dirty="0">
                <a:solidFill>
                  <a:srgbClr val="0F6EC6"/>
                </a:solidFill>
                <a:cs typeface="Arial"/>
              </a:rPr>
              <a:t> </a:t>
            </a:r>
            <a:r>
              <a:rPr sz="2400" spc="-5" dirty="0">
                <a:solidFill>
                  <a:srgbClr val="0F6EC6"/>
                </a:solidFill>
                <a:cs typeface="Arial"/>
              </a:rPr>
              <a:t>nemocnici</a:t>
            </a:r>
            <a:endParaRPr sz="2400" dirty="0">
              <a:cs typeface="Arial"/>
            </a:endParaRPr>
          </a:p>
          <a:p>
            <a:pPr marL="652780" lvl="1" indent="-247015">
              <a:spcBef>
                <a:spcPts val="575"/>
              </a:spcBef>
              <a:buSzPct val="83333"/>
              <a:buChar char="●"/>
              <a:tabLst>
                <a:tab pos="652780" algn="l"/>
              </a:tabLst>
            </a:pPr>
            <a:r>
              <a:rPr sz="2400" spc="-5" dirty="0">
                <a:solidFill>
                  <a:srgbClr val="0F6EC6"/>
                </a:solidFill>
                <a:cs typeface="Arial"/>
              </a:rPr>
              <a:t>šetří</a:t>
            </a:r>
            <a:r>
              <a:rPr sz="2400" spc="-85" dirty="0">
                <a:solidFill>
                  <a:srgbClr val="0F6EC6"/>
                </a:solidFill>
                <a:cs typeface="Arial"/>
              </a:rPr>
              <a:t> </a:t>
            </a:r>
            <a:r>
              <a:rPr sz="2400" spc="-5" dirty="0">
                <a:solidFill>
                  <a:srgbClr val="0F6EC6"/>
                </a:solidFill>
                <a:cs typeface="Arial"/>
              </a:rPr>
              <a:t>peníze</a:t>
            </a:r>
            <a:endParaRPr sz="2400" dirty="0"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D2E81A-C867-71B3-1624-4B446316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Použitá literatura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94202B3-D064-431A-7648-BF20CEE77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420249"/>
          </a:xfrm>
        </p:spPr>
        <p:txBody>
          <a:bodyPr/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BEZDIČKOVÁ, Marcela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Lenka</a:t>
            </a:r>
            <a:r>
              <a:rPr lang="en-US" sz="1600" dirty="0">
                <a:effectLst/>
                <a:ea typeface="Arial" panose="020B0604020202020204" pitchFamily="34" charset="0"/>
              </a:rPr>
              <a:t> SLEZÁKOVÁ.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Ošetřovatelství</a:t>
            </a:r>
            <a:r>
              <a:rPr lang="en-US" sz="1600" i="1" dirty="0">
                <a:effectLst/>
                <a:ea typeface="Arial" panose="020B0604020202020204" pitchFamily="34" charset="0"/>
              </a:rPr>
              <a:t> v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chirurgii</a:t>
            </a:r>
            <a:r>
              <a:rPr lang="en-US" sz="1600" i="1" dirty="0">
                <a:effectLst/>
                <a:ea typeface="Arial" panose="020B0604020202020204" pitchFamily="34" charset="0"/>
              </a:rPr>
              <a:t> II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2010.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Sestra</a:t>
            </a:r>
            <a:r>
              <a:rPr lang="en-US" sz="1600" dirty="0">
                <a:effectLst/>
                <a:ea typeface="Arial" panose="020B0604020202020204" pitchFamily="34" charset="0"/>
              </a:rPr>
              <a:t> (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). ISBN 978-80-247-3130-8.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BEZDIČKOVÁ, Marcela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Lenka</a:t>
            </a:r>
            <a:r>
              <a:rPr lang="en-US" sz="1600" dirty="0">
                <a:effectLst/>
                <a:ea typeface="Arial" panose="020B0604020202020204" pitchFamily="34" charset="0"/>
              </a:rPr>
              <a:t> SLEZÁKOVÁ.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Ošetřovatelství</a:t>
            </a:r>
            <a:r>
              <a:rPr lang="en-US" sz="1600" i="1" dirty="0">
                <a:effectLst/>
                <a:ea typeface="Arial" panose="020B0604020202020204" pitchFamily="34" charset="0"/>
              </a:rPr>
              <a:t> v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chirurgii</a:t>
            </a:r>
            <a:r>
              <a:rPr lang="en-US" sz="1600" i="1" dirty="0">
                <a:effectLst/>
                <a:ea typeface="Arial" panose="020B0604020202020204" pitchFamily="34" charset="0"/>
              </a:rPr>
              <a:t> II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2010.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Sestra</a:t>
            </a:r>
            <a:r>
              <a:rPr lang="en-US" sz="1600" dirty="0">
                <a:effectLst/>
                <a:ea typeface="Arial" panose="020B0604020202020204" pitchFamily="34" charset="0"/>
              </a:rPr>
              <a:t> (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). ISBN 978-80-247-3130-8.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RYŠAVÁ, Marie.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Základy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anesteziologie</a:t>
            </a:r>
            <a:r>
              <a:rPr lang="en-US" sz="1600" i="1" dirty="0">
                <a:effectLst/>
                <a:ea typeface="Arial" panose="020B0604020202020204" pitchFamily="34" charset="0"/>
              </a:rPr>
              <a:t> a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resuscitace</a:t>
            </a:r>
            <a:r>
              <a:rPr lang="en-US" sz="1600" i="1" dirty="0">
                <a:effectLst/>
                <a:ea typeface="Arial" panose="020B0604020202020204" pitchFamily="34" charset="0"/>
              </a:rPr>
              <a:t> u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dětí</a:t>
            </a:r>
            <a:r>
              <a:rPr lang="en-US" sz="1600" dirty="0">
                <a:effectLst/>
                <a:ea typeface="Arial" panose="020B0604020202020204" pitchFamily="34" charset="0"/>
              </a:rPr>
              <a:t>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Vyd</a:t>
            </a:r>
            <a:r>
              <a:rPr lang="en-US" sz="1600" dirty="0">
                <a:effectLst/>
                <a:ea typeface="Arial" panose="020B0604020202020204" pitchFamily="34" charset="0"/>
              </a:rPr>
              <a:t>. 2.,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dopl</a:t>
            </a:r>
            <a:r>
              <a:rPr lang="en-US" sz="1600" dirty="0">
                <a:effectLst/>
                <a:ea typeface="Arial" panose="020B0604020202020204" pitchFamily="34" charset="0"/>
              </a:rPr>
              <a:t>. Brno: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Národní</a:t>
            </a:r>
            <a:r>
              <a:rPr lang="en-US" sz="1600" dirty="0">
                <a:effectLst/>
                <a:ea typeface="Arial" panose="020B0604020202020204" pitchFamily="34" charset="0"/>
              </a:rPr>
              <a:t> centrum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ošetřovatelství</a:t>
            </a:r>
            <a:r>
              <a:rPr lang="en-US" sz="1600" dirty="0">
                <a:effectLst/>
                <a:ea typeface="Arial" panose="020B0604020202020204" pitchFamily="34" charset="0"/>
              </a:rPr>
              <a:t>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nelékařských</a:t>
            </a:r>
            <a:r>
              <a:rPr lang="en-US" sz="1600" dirty="0">
                <a:effectLst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zdravotnických</a:t>
            </a:r>
            <a:r>
              <a:rPr lang="en-US" sz="1600" dirty="0">
                <a:effectLst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oborů</a:t>
            </a:r>
            <a:r>
              <a:rPr lang="en-US" sz="1600" dirty="0">
                <a:effectLst/>
                <a:ea typeface="Arial" panose="020B0604020202020204" pitchFamily="34" charset="0"/>
              </a:rPr>
              <a:t>, 2004. ISBN 80-701-3400-3.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ČOUPKOVÁ, Hana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Lenka</a:t>
            </a:r>
            <a:r>
              <a:rPr lang="en-US" sz="1600" dirty="0">
                <a:effectLst/>
                <a:ea typeface="Arial" panose="020B0604020202020204" pitchFamily="34" charset="0"/>
              </a:rPr>
              <a:t> SLEZÁKOVÁ.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Ošetřovatelství</a:t>
            </a:r>
            <a:r>
              <a:rPr lang="en-US" sz="1600" i="1" dirty="0">
                <a:effectLst/>
                <a:ea typeface="Arial" panose="020B0604020202020204" pitchFamily="34" charset="0"/>
              </a:rPr>
              <a:t> v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chirurgii</a:t>
            </a:r>
            <a:r>
              <a:rPr lang="en-US" sz="1600" i="1" dirty="0">
                <a:effectLst/>
                <a:ea typeface="Arial" panose="020B0604020202020204" pitchFamily="34" charset="0"/>
              </a:rPr>
              <a:t> I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2010.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Sestra</a:t>
            </a:r>
            <a:r>
              <a:rPr lang="en-US" sz="1600" dirty="0">
                <a:effectLst/>
                <a:ea typeface="Arial" panose="020B0604020202020204" pitchFamily="34" charset="0"/>
              </a:rPr>
              <a:t> (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). ISBN 978-80-247-3129-2.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VALENTA,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Jiří</a:t>
            </a:r>
            <a:r>
              <a:rPr lang="en-US" sz="1600" dirty="0">
                <a:effectLst/>
                <a:ea typeface="Arial" panose="020B0604020202020204" pitchFamily="34" charset="0"/>
              </a:rPr>
              <a:t>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Základy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chirurgie</a:t>
            </a:r>
            <a:r>
              <a:rPr lang="en-US" sz="1600" dirty="0">
                <a:effectLst/>
                <a:ea typeface="Arial" panose="020B0604020202020204" pitchFamily="34" charset="0"/>
              </a:rPr>
              <a:t>. 2.,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dopl</a:t>
            </a:r>
            <a:r>
              <a:rPr lang="en-US" sz="1600" dirty="0">
                <a:effectLst/>
                <a:ea typeface="Arial" panose="020B0604020202020204" pitchFamily="34" charset="0"/>
              </a:rPr>
              <a:t>.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přeprac</a:t>
            </a:r>
            <a:r>
              <a:rPr lang="en-US" sz="1600" dirty="0">
                <a:effectLst/>
                <a:ea typeface="Arial" panose="020B0604020202020204" pitchFamily="34" charset="0"/>
              </a:rPr>
              <a:t>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vyd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Galén</a:t>
            </a:r>
            <a:r>
              <a:rPr lang="en-US" sz="1600" dirty="0">
                <a:effectLst/>
                <a:ea typeface="Arial" panose="020B0604020202020204" pitchFamily="34" charset="0"/>
              </a:rPr>
              <a:t>, c2007. ISBN 978-80-7262-403-4.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ZEMAN, Miroslav.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Chirurgická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propedeutika</a:t>
            </a:r>
            <a:r>
              <a:rPr lang="en-US" sz="1600" dirty="0">
                <a:effectLst/>
                <a:ea typeface="Arial" panose="020B0604020202020204" pitchFamily="34" charset="0"/>
              </a:rPr>
              <a:t>. 2.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přeprac</a:t>
            </a:r>
            <a:r>
              <a:rPr lang="en-US" sz="1600" dirty="0">
                <a:effectLst/>
                <a:ea typeface="Arial" panose="020B0604020202020204" pitchFamily="34" charset="0"/>
              </a:rPr>
              <a:t>.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dopl</a:t>
            </a:r>
            <a:r>
              <a:rPr lang="en-US" sz="1600" dirty="0">
                <a:effectLst/>
                <a:ea typeface="Arial" panose="020B0604020202020204" pitchFamily="34" charset="0"/>
              </a:rPr>
              <a:t>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vyd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2000. ISBN 80-716-9705-2.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ffectLst/>
                <a:ea typeface="Arial" panose="020B0604020202020204" pitchFamily="34" charset="0"/>
              </a:rPr>
              <a:t>FERKO, Alexander,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Zdeněk</a:t>
            </a:r>
            <a:r>
              <a:rPr lang="en-US" sz="1600" dirty="0">
                <a:effectLst/>
                <a:ea typeface="Arial" panose="020B0604020202020204" pitchFamily="34" charset="0"/>
              </a:rPr>
              <a:t> ŠUBRT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Tomáš</a:t>
            </a:r>
            <a:r>
              <a:rPr lang="en-US" sz="1600" dirty="0">
                <a:effectLst/>
                <a:ea typeface="Arial" panose="020B0604020202020204" pitchFamily="34" charset="0"/>
              </a:rPr>
              <a:t> DĚDEK, ed.</a:t>
            </a:r>
            <a:r>
              <a:rPr lang="en-US" sz="1600" i="1" dirty="0">
                <a:effectLst/>
                <a:ea typeface="Arial" panose="020B0604020202020204" pitchFamily="34" charset="0"/>
              </a:rPr>
              <a:t>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Chirurgie</a:t>
            </a:r>
            <a:r>
              <a:rPr lang="en-US" sz="1600" i="1" dirty="0">
                <a:effectLst/>
                <a:ea typeface="Arial" panose="020B0604020202020204" pitchFamily="34" charset="0"/>
              </a:rPr>
              <a:t> v </a:t>
            </a:r>
            <a:r>
              <a:rPr lang="en-US" sz="1600" i="1" dirty="0" err="1">
                <a:effectLst/>
                <a:ea typeface="Arial" panose="020B0604020202020204" pitchFamily="34" charset="0"/>
              </a:rPr>
              <a:t>kostce</a:t>
            </a:r>
            <a:r>
              <a:rPr lang="en-US" sz="1600" dirty="0">
                <a:effectLst/>
                <a:ea typeface="Arial" panose="020B0604020202020204" pitchFamily="34" charset="0"/>
              </a:rPr>
              <a:t>. 2.,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dopl</a:t>
            </a:r>
            <a:r>
              <a:rPr lang="en-US" sz="1600" dirty="0">
                <a:effectLst/>
                <a:ea typeface="Arial" panose="020B0604020202020204" pitchFamily="34" charset="0"/>
              </a:rPr>
              <a:t>. a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přeprac</a:t>
            </a:r>
            <a:r>
              <a:rPr lang="en-US" sz="1600" dirty="0">
                <a:effectLst/>
                <a:ea typeface="Arial" panose="020B0604020202020204" pitchFamily="34" charset="0"/>
              </a:rPr>
              <a:t>.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vyd</a:t>
            </a:r>
            <a:r>
              <a:rPr lang="en-US" sz="1600" dirty="0">
                <a:effectLst/>
                <a:ea typeface="Arial" panose="020B0604020202020204" pitchFamily="34" charset="0"/>
              </a:rPr>
              <a:t>. Praha: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Grada</a:t>
            </a:r>
            <a:r>
              <a:rPr lang="en-US" sz="1600" dirty="0">
                <a:effectLst/>
                <a:ea typeface="Arial" panose="020B0604020202020204" pitchFamily="34" charset="0"/>
              </a:rPr>
              <a:t>, 2015. ISBN 978-80-247-1005-1.</a:t>
            </a:r>
            <a:endParaRPr lang="cs-CZ" sz="1600" dirty="0">
              <a:effectLst/>
              <a:ea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6886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37DB47D-6763-7245-DA3D-750C636CDF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1693</Words>
  <Application>Microsoft Office PowerPoint</Application>
  <PresentationFormat>Vlastní</PresentationFormat>
  <Paragraphs>320</Paragraphs>
  <Slides>34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40" baseType="lpstr">
      <vt:lpstr>Arial</vt:lpstr>
      <vt:lpstr>Calibri</vt:lpstr>
      <vt:lpstr>Constantia</vt:lpstr>
      <vt:lpstr>Times New Roman</vt:lpstr>
      <vt:lpstr>Wingdings</vt:lpstr>
      <vt:lpstr>Office Theme</vt:lpstr>
      <vt:lpstr>Prezentace aplikace PowerPoint</vt:lpstr>
      <vt:lpstr>Úvod</vt:lpstr>
      <vt:lpstr>Úvod</vt:lpstr>
      <vt:lpstr>Předoperační příprava - OBECNÁ</vt:lpstr>
      <vt:lpstr>Předoperační příprava - SPECIÁLNÍ</vt:lpstr>
      <vt:lpstr>Předoperační příprava - MÍSTNÍ</vt:lpstr>
      <vt:lpstr>Dlouhodobá příprava</vt:lpstr>
      <vt:lpstr>Dlouhodobá příprava</vt:lpstr>
      <vt:lpstr>Krátkodobá příprava</vt:lpstr>
      <vt:lpstr>Krátkodobá příprava</vt:lpstr>
      <vt:lpstr>Krátkodobá příprava</vt:lpstr>
      <vt:lpstr>Klasifikace ASA</vt:lpstr>
      <vt:lpstr>Premedikace</vt:lpstr>
      <vt:lpstr>Bezprostřední příprava</vt:lpstr>
      <vt:lpstr>Bezprostřední příprava</vt:lpstr>
      <vt:lpstr>Bezprostřední příprava</vt:lpstr>
      <vt:lpstr>Urgentní operační výkon</vt:lpstr>
      <vt:lpstr>Perioperační období</vt:lpstr>
      <vt:lpstr>Perioperační péče</vt:lpstr>
      <vt:lpstr>Monitorace na OP sále</vt:lpstr>
      <vt:lpstr>Pooperační péče</vt:lpstr>
      <vt:lpstr>Pooperační péče</vt:lpstr>
      <vt:lpstr>Bezprostřední pooperační péče</vt:lpstr>
      <vt:lpstr>Bezprostřední pooperační péče</vt:lpstr>
      <vt:lpstr>Bezprostřední pooperační péče</vt:lpstr>
      <vt:lpstr>Pooperační péče</vt:lpstr>
      <vt:lpstr>Pooperační péče v dalších  dnech</vt:lpstr>
      <vt:lpstr>Pooperační péče v dalších  dnech</vt:lpstr>
      <vt:lpstr>Příjem pac. po OP na ARO</vt:lpstr>
      <vt:lpstr>Příjezd na RES</vt:lpstr>
      <vt:lpstr>Časná extubace</vt:lpstr>
      <vt:lpstr>A proč celá tato péče???</vt:lpstr>
      <vt:lpstr>Použitá literatura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13</cp:revision>
  <dcterms:created xsi:type="dcterms:W3CDTF">2017-03-15T11:07:40Z</dcterms:created>
  <dcterms:modified xsi:type="dcterms:W3CDTF">2022-08-03T22:46:52Z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