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8"/>
  </p:notesMasterIdLst>
  <p:sldIdLst>
    <p:sldId id="28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guQjfYboTKsI7AofkdTdqRxDLF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08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26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4242851"/>
            <a:ext cx="8968084" cy="275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6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11716" y="4243845"/>
            <a:ext cx="3077108" cy="2769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6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6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sldNum" idx="12"/>
          </p:nvPr>
        </p:nvSpPr>
        <p:spPr>
          <a:xfrm>
            <a:off x="9255346" y="2750337"/>
            <a:ext cx="1171888" cy="1356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27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27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2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28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86907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28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4" y="4087901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2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8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8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8"/>
          <p:cNvSpPr txBox="1">
            <a:spLocks noGrp="1"/>
          </p:cNvSpPr>
          <p:nvPr>
            <p:ph type="sldNum" idx="12"/>
          </p:nvPr>
        </p:nvSpPr>
        <p:spPr>
          <a:xfrm>
            <a:off x="10729455" y="286989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29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29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2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body" idx="1"/>
          </p:nvPr>
        </p:nvSpPr>
        <p:spPr>
          <a:xfrm>
            <a:off x="680320" y="2336873"/>
            <a:ext cx="4698358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body" idx="2"/>
          </p:nvPr>
        </p:nvSpPr>
        <p:spPr>
          <a:xfrm>
            <a:off x="5594123" y="2336873"/>
            <a:ext cx="4700058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9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30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30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30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3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body" idx="2"/>
          </p:nvPr>
        </p:nvSpPr>
        <p:spPr>
          <a:xfrm>
            <a:off x="680322" y="3030008"/>
            <a:ext cx="4698355" cy="2906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3"/>
          </p:nvPr>
        </p:nvSpPr>
        <p:spPr>
          <a:xfrm>
            <a:off x="5820154" y="2336873"/>
            <a:ext cx="4474028" cy="69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4"/>
          </p:nvPr>
        </p:nvSpPr>
        <p:spPr>
          <a:xfrm>
            <a:off x="5594123" y="3030008"/>
            <a:ext cx="4700059" cy="2906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TITLE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31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31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31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32" descr="HD-ShadowShort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3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2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JECT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33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33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33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3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33"/>
          <p:cNvSpPr txBox="1"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3"/>
          <p:cNvSpPr txBox="1">
            <a:spLocks noGrp="1"/>
          </p:cNvSpPr>
          <p:nvPr>
            <p:ph type="body" idx="1"/>
          </p:nvPr>
        </p:nvSpPr>
        <p:spPr>
          <a:xfrm>
            <a:off x="4685846" y="2336873"/>
            <a:ext cx="5608336" cy="3599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33"/>
          <p:cNvSpPr txBox="1">
            <a:spLocks noGrp="1"/>
          </p:cNvSpPr>
          <p:nvPr>
            <p:ph type="body" idx="2"/>
          </p:nvPr>
        </p:nvSpPr>
        <p:spPr>
          <a:xfrm>
            <a:off x="680322" y="2336872"/>
            <a:ext cx="3790078" cy="359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9" name="Google Shape;89;p33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3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3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PICTURE_WITH_CAPTION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34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34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34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4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4"/>
          <p:cNvSpPr txBox="1"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4"/>
          <p:cNvSpPr>
            <a:spLocks noGrp="1"/>
          </p:cNvSpPr>
          <p:nvPr>
            <p:ph type="pic" idx="2"/>
          </p:nvPr>
        </p:nvSpPr>
        <p:spPr>
          <a:xfrm>
            <a:off x="4868333" y="2336874"/>
            <a:ext cx="5425849" cy="3599312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0784"/>
              </a:srgbClr>
            </a:outerShdw>
          </a:effectLst>
        </p:spPr>
      </p:sp>
      <p:sp>
        <p:nvSpPr>
          <p:cNvPr id="99" name="Google Shape;99;p34"/>
          <p:cNvSpPr txBox="1">
            <a:spLocks noGrp="1"/>
          </p:cNvSpPr>
          <p:nvPr>
            <p:ph type="body" idx="1"/>
          </p:nvPr>
        </p:nvSpPr>
        <p:spPr>
          <a:xfrm>
            <a:off x="680323" y="2336873"/>
            <a:ext cx="3876256" cy="3599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0" name="Google Shape;100;p34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4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4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atický obrázek s popiskem">
  <p:cSld name="Panoramatický obrázek s popiskem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5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35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5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5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5"/>
          <p:cNvSpPr txBox="1"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rebuchet M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5"/>
          <p:cNvSpPr>
            <a:spLocks noGrp="1"/>
          </p:cNvSpPr>
          <p:nvPr>
            <p:ph type="pic" idx="2"/>
          </p:nvPr>
        </p:nvSpPr>
        <p:spPr>
          <a:xfrm>
            <a:off x="680322" y="609597"/>
            <a:ext cx="9613859" cy="3589575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0784"/>
              </a:srgbClr>
            </a:outerShdw>
          </a:effectLst>
        </p:spPr>
      </p:sp>
      <p:sp>
        <p:nvSpPr>
          <p:cNvPr id="110" name="Google Shape;110;p35"/>
          <p:cNvSpPr txBox="1">
            <a:spLocks noGrp="1"/>
          </p:cNvSpPr>
          <p:nvPr>
            <p:ph type="body" idx="1"/>
          </p:nvPr>
        </p:nvSpPr>
        <p:spPr>
          <a:xfrm>
            <a:off x="680319" y="5169583"/>
            <a:ext cx="9613862" cy="622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1" name="Google Shape;111;p35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5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sldNum" idx="12"/>
          </p:nvPr>
        </p:nvSpPr>
        <p:spPr>
          <a:xfrm>
            <a:off x="10729455" y="4711309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ázev a popisek">
  <p:cSld name="Název a popise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36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36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6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36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6"/>
          <p:cNvSpPr txBox="1"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6"/>
          <p:cNvSpPr txBox="1">
            <a:spLocks noGrp="1"/>
          </p:cNvSpPr>
          <p:nvPr>
            <p:ph type="body" idx="1"/>
          </p:nvPr>
        </p:nvSpPr>
        <p:spPr>
          <a:xfrm>
            <a:off x="680322" y="4711615"/>
            <a:ext cx="9613859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" name="Google Shape;121;p36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6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6"/>
          <p:cNvSpPr txBox="1">
            <a:spLocks noGrp="1"/>
          </p:cNvSpPr>
          <p:nvPr>
            <p:ph type="sldNum" idx="12"/>
          </p:nvPr>
        </p:nvSpPr>
        <p:spPr>
          <a:xfrm>
            <a:off x="10729455" y="471161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ce s popiskem">
  <p:cSld name="Citace s popiskem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37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37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7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37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37"/>
          <p:cNvSpPr txBox="1"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7"/>
          <p:cNvSpPr txBox="1">
            <a:spLocks noGrp="1"/>
          </p:cNvSpPr>
          <p:nvPr>
            <p:ph type="body" idx="1"/>
          </p:nvPr>
        </p:nvSpPr>
        <p:spPr>
          <a:xfrm>
            <a:off x="1402288" y="3653379"/>
            <a:ext cx="8156579" cy="54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1" name="Google Shape;131;p37"/>
          <p:cNvSpPr txBox="1">
            <a:spLocks noGrp="1"/>
          </p:cNvSpPr>
          <p:nvPr>
            <p:ph type="body" idx="2"/>
          </p:nvPr>
        </p:nvSpPr>
        <p:spPr>
          <a:xfrm>
            <a:off x="680322" y="4711615"/>
            <a:ext cx="9613859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2" name="Google Shape;132;p37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7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7"/>
          <p:cNvSpPr txBox="1">
            <a:spLocks noGrp="1"/>
          </p:cNvSpPr>
          <p:nvPr>
            <p:ph type="sldNum" idx="12"/>
          </p:nvPr>
        </p:nvSpPr>
        <p:spPr>
          <a:xfrm>
            <a:off x="10729455" y="470992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135" name="Google Shape;135;p37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lang="cs-CZ" sz="7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“</a:t>
            </a:r>
            <a:endParaRPr/>
          </a:p>
        </p:txBody>
      </p:sp>
      <p:sp>
        <p:nvSpPr>
          <p:cNvPr id="136" name="Google Shape;136;p37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lang="cs-CZ" sz="7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menovka">
  <p:cSld name="Jmenovka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38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38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38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38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38"/>
          <p:cNvSpPr txBox="1"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8"/>
          <p:cNvSpPr txBox="1">
            <a:spLocks noGrp="1"/>
          </p:cNvSpPr>
          <p:nvPr>
            <p:ph type="body" idx="1"/>
          </p:nvPr>
        </p:nvSpPr>
        <p:spPr>
          <a:xfrm>
            <a:off x="680320" y="5300149"/>
            <a:ext cx="9613862" cy="502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38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8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8"/>
          <p:cNvSpPr txBox="1">
            <a:spLocks noGrp="1"/>
          </p:cNvSpPr>
          <p:nvPr>
            <p:ph type="sldNum" idx="12"/>
          </p:nvPr>
        </p:nvSpPr>
        <p:spPr>
          <a:xfrm>
            <a:off x="10729455" y="470992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sloupce">
  <p:cSld name="3 sloupce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39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9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39"/>
          <p:cNvSpPr txBox="1"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9"/>
          <p:cNvSpPr txBox="1"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4" name="Google Shape;154;p39"/>
          <p:cNvSpPr txBox="1">
            <a:spLocks noGrp="1"/>
          </p:cNvSpPr>
          <p:nvPr>
            <p:ph type="body" idx="2"/>
          </p:nvPr>
        </p:nvSpPr>
        <p:spPr>
          <a:xfrm>
            <a:off x="680322" y="3022673"/>
            <a:ext cx="3049702" cy="291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3"/>
          </p:nvPr>
        </p:nvSpPr>
        <p:spPr>
          <a:xfrm>
            <a:off x="3956025" y="2336873"/>
            <a:ext cx="306324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4"/>
          </p:nvPr>
        </p:nvSpPr>
        <p:spPr>
          <a:xfrm>
            <a:off x="3945470" y="3022673"/>
            <a:ext cx="3063240" cy="291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body" idx="5"/>
          </p:nvPr>
        </p:nvSpPr>
        <p:spPr>
          <a:xfrm>
            <a:off x="7224156" y="2336873"/>
            <a:ext cx="307002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body" idx="6"/>
          </p:nvPr>
        </p:nvSpPr>
        <p:spPr>
          <a:xfrm>
            <a:off x="7224156" y="3022673"/>
            <a:ext cx="3070025" cy="2913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59" name="Google Shape;159;p39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9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9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sloupce s obrázky">
  <p:cSld name="3 sloupce s obrázky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40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40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40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4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40"/>
          <p:cNvSpPr txBox="1"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40"/>
          <p:cNvSpPr txBox="1"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9" name="Google Shape;169;p40"/>
          <p:cNvSpPr>
            <a:spLocks noGrp="1"/>
          </p:cNvSpPr>
          <p:nvPr>
            <p:ph type="pic" idx="2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70" name="Google Shape;170;p40"/>
          <p:cNvSpPr txBox="1">
            <a:spLocks noGrp="1"/>
          </p:cNvSpPr>
          <p:nvPr>
            <p:ph type="body" idx="3"/>
          </p:nvPr>
        </p:nvSpPr>
        <p:spPr>
          <a:xfrm>
            <a:off x="680318" y="4873765"/>
            <a:ext cx="3049705" cy="106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1" name="Google Shape;171;p40"/>
          <p:cNvSpPr txBox="1">
            <a:spLocks noGrp="1"/>
          </p:cNvSpPr>
          <p:nvPr>
            <p:ph type="body" idx="4"/>
          </p:nvPr>
        </p:nvSpPr>
        <p:spPr>
          <a:xfrm>
            <a:off x="3945471" y="4297503"/>
            <a:ext cx="306324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2" name="Google Shape;172;p40"/>
          <p:cNvSpPr>
            <a:spLocks noGrp="1"/>
          </p:cNvSpPr>
          <p:nvPr>
            <p:ph type="pic" idx="5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73" name="Google Shape;173;p40"/>
          <p:cNvSpPr txBox="1">
            <a:spLocks noGrp="1"/>
          </p:cNvSpPr>
          <p:nvPr>
            <p:ph type="body" idx="6"/>
          </p:nvPr>
        </p:nvSpPr>
        <p:spPr>
          <a:xfrm>
            <a:off x="3944117" y="4873764"/>
            <a:ext cx="3067297" cy="106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4" name="Google Shape;174;p40"/>
          <p:cNvSpPr txBox="1">
            <a:spLocks noGrp="1"/>
          </p:cNvSpPr>
          <p:nvPr>
            <p:ph type="body" idx="7"/>
          </p:nvPr>
        </p:nvSpPr>
        <p:spPr>
          <a:xfrm>
            <a:off x="7230678" y="4297503"/>
            <a:ext cx="306350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5" name="Google Shape;175;p40"/>
          <p:cNvSpPr>
            <a:spLocks noGrp="1"/>
          </p:cNvSpPr>
          <p:nvPr>
            <p:ph type="pic" idx="8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76" name="Google Shape;176;p40"/>
          <p:cNvSpPr txBox="1">
            <a:spLocks noGrp="1"/>
          </p:cNvSpPr>
          <p:nvPr>
            <p:ph type="body" idx="9"/>
          </p:nvPr>
        </p:nvSpPr>
        <p:spPr>
          <a:xfrm>
            <a:off x="7230553" y="4873762"/>
            <a:ext cx="3067563" cy="106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7" name="Google Shape;177;p40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40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40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VERTICAL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41" descr="HD-ShadowLong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1" descr="HD-ShadowShort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4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41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41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41"/>
          <p:cNvSpPr txBox="1">
            <a:spLocks noGrp="1"/>
          </p:cNvSpPr>
          <p:nvPr>
            <p:ph type="body" idx="1"/>
          </p:nvPr>
        </p:nvSpPr>
        <p:spPr>
          <a:xfrm rot="5400000">
            <a:off x="3687593" y="-670399"/>
            <a:ext cx="3599316" cy="9613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41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41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41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VERTICAL_TITLE_AND_VERTICAL_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2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2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42"/>
          <p:cNvSpPr txBox="1">
            <a:spLocks noGrp="1"/>
          </p:cNvSpPr>
          <p:nvPr>
            <p:ph type="title"/>
          </p:nvPr>
        </p:nvSpPr>
        <p:spPr>
          <a:xfrm rot="5400000">
            <a:off x="8489252" y="2249576"/>
            <a:ext cx="4353760" cy="1073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42"/>
          <p:cNvSpPr txBox="1">
            <a:spLocks noGrp="1"/>
          </p:cNvSpPr>
          <p:nvPr>
            <p:ph type="body" idx="1"/>
          </p:nvPr>
        </p:nvSpPr>
        <p:spPr>
          <a:xfrm rot="5400000">
            <a:off x="2452029" y="-1162110"/>
            <a:ext cx="5326589" cy="8870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42"/>
          <p:cNvSpPr txBox="1">
            <a:spLocks noGrp="1"/>
          </p:cNvSpPr>
          <p:nvPr>
            <p:ph type="dt" idx="10"/>
          </p:nvPr>
        </p:nvSpPr>
        <p:spPr>
          <a:xfrm>
            <a:off x="6807126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42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1268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2"/>
          <p:cNvSpPr txBox="1">
            <a:spLocks noGrp="1"/>
          </p:cNvSpPr>
          <p:nvPr>
            <p:ph type="sldNum" idx="12"/>
          </p:nvPr>
        </p:nvSpPr>
        <p:spPr>
          <a:xfrm>
            <a:off x="10097550" y="5398633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ctr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CEAE0"/>
            </a:gs>
            <a:gs pos="50000">
              <a:srgbClr val="1FAAC6"/>
            </a:gs>
            <a:gs pos="100000">
              <a:srgbClr val="0A2161"/>
            </a:gs>
          </a:gsLst>
          <a:lin ang="252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5" descr="hashOverlay-FullResolve.png"/>
          <p:cNvPicPr preferRelativeResize="0"/>
          <p:nvPr/>
        </p:nvPicPr>
        <p:blipFill rotWithShape="1">
          <a:blip r:embed="rId19">
            <a:alphaModFix amt="10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5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dt" idx="10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ftr" idx="11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sldNum" idx="12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spcBef>
                <a:spcPts val="0"/>
              </a:spcBef>
              <a:buNone/>
              <a:defRPr sz="3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CE106F9A-3756-FABD-2AF2-0107BA909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69" y="848894"/>
            <a:ext cx="11863671" cy="514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43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"/>
          <p:cNvSpPr txBox="1"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</a:pPr>
            <a:r>
              <a:rPr lang="cs-CZ"/>
              <a:t>Antická historiografie</a:t>
            </a:r>
            <a:endParaRPr/>
          </a:p>
        </p:txBody>
      </p:sp>
      <p:sp>
        <p:nvSpPr>
          <p:cNvPr id="203" name="Google Shape;203;p1"/>
          <p:cNvSpPr txBox="1"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cs-CZ" sz="3200"/>
              <a:t>TFDP1 HIPO1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Hésiodos z Askry (7. stol. př. n. l.)</a:t>
            </a:r>
            <a:endParaRPr/>
          </a:p>
        </p:txBody>
      </p:sp>
      <p:pic>
        <p:nvPicPr>
          <p:cNvPr id="209" name="Google Shape;209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8500" y="2047811"/>
            <a:ext cx="3034999" cy="4560791"/>
          </a:xfrm>
          <a:prstGeom prst="rect">
            <a:avLst/>
          </a:prstGeom>
          <a:noFill/>
          <a:ln w="2444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Zrození vědecké historiografie – Malá Asie - Milétos</a:t>
            </a:r>
            <a:endParaRPr/>
          </a:p>
        </p:txBody>
      </p:sp>
      <p:pic>
        <p:nvPicPr>
          <p:cNvPr id="215" name="Google Shape;215;p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687762" y="2169715"/>
            <a:ext cx="4999038" cy="4593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Logografové</a:t>
            </a:r>
            <a:endParaRPr/>
          </a:p>
        </p:txBody>
      </p:sp>
      <p:sp>
        <p:nvSpPr>
          <p:cNvPr id="221" name="Google Shape;221;p4"/>
          <p:cNvSpPr txBox="1"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Char char="•"/>
            </a:pPr>
            <a:r>
              <a:rPr lang="cs-CZ" sz="5400"/>
              <a:t>Kadmos</a:t>
            </a:r>
            <a:endParaRPr sz="5400"/>
          </a:p>
          <a:p>
            <a:pPr marL="2286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Char char="•"/>
            </a:pPr>
            <a:r>
              <a:rPr lang="cs-CZ" sz="5400"/>
              <a:t>Dionýsios</a:t>
            </a:r>
            <a:endParaRPr sz="5400"/>
          </a:p>
          <a:p>
            <a:pPr marL="2286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Char char="•"/>
            </a:pPr>
            <a:r>
              <a:rPr lang="cs-CZ" sz="5400"/>
              <a:t>Hekataios</a:t>
            </a:r>
            <a:endParaRPr sz="5400"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5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Hérodotos z Halikarnassu</a:t>
            </a:r>
            <a:endParaRPr/>
          </a:p>
        </p:txBody>
      </p:sp>
      <p:pic>
        <p:nvPicPr>
          <p:cNvPr id="227" name="Google Shape;227;p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51605" y="2259806"/>
            <a:ext cx="3439795" cy="4278352"/>
          </a:xfrm>
          <a:prstGeom prst="rect">
            <a:avLst/>
          </a:prstGeom>
          <a:noFill/>
          <a:ln w="1143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Thúkýdidés</a:t>
            </a:r>
            <a:endParaRPr/>
          </a:p>
        </p:txBody>
      </p:sp>
      <p:pic>
        <p:nvPicPr>
          <p:cNvPr id="233" name="Google Shape;233;p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309015" y="2166998"/>
            <a:ext cx="2941483" cy="4378180"/>
          </a:xfrm>
          <a:prstGeom prst="rect">
            <a:avLst/>
          </a:prstGeom>
          <a:noFill/>
          <a:ln w="1047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7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Xenofón</a:t>
            </a:r>
            <a:endParaRPr/>
          </a:p>
        </p:txBody>
      </p:sp>
      <p:pic>
        <p:nvPicPr>
          <p:cNvPr id="239" name="Google Shape;239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273049" y="2053515"/>
            <a:ext cx="2977983" cy="4590372"/>
          </a:xfrm>
          <a:prstGeom prst="rect">
            <a:avLst/>
          </a:prstGeom>
          <a:noFill/>
          <a:ln w="1016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Manethon</a:t>
            </a:r>
            <a:endParaRPr/>
          </a:p>
        </p:txBody>
      </p:sp>
      <p:pic>
        <p:nvPicPr>
          <p:cNvPr id="245" name="Google Shape;245;p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176071" y="2064084"/>
            <a:ext cx="2946623" cy="4419935"/>
          </a:xfrm>
          <a:prstGeom prst="rect">
            <a:avLst/>
          </a:prstGeom>
          <a:noFill/>
          <a:ln w="2381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9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Polybios</a:t>
            </a:r>
            <a:endParaRPr/>
          </a:p>
        </p:txBody>
      </p:sp>
      <p:pic>
        <p:nvPicPr>
          <p:cNvPr id="251" name="Google Shape;251;p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209633" y="2170571"/>
            <a:ext cx="2945146" cy="4417719"/>
          </a:xfrm>
          <a:prstGeom prst="rect">
            <a:avLst/>
          </a:prstGeom>
          <a:noFill/>
          <a:ln w="2286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Poseidónios</a:t>
            </a:r>
            <a:endParaRPr/>
          </a:p>
        </p:txBody>
      </p:sp>
      <p:pic>
        <p:nvPicPr>
          <p:cNvPr id="257" name="Google Shape;257;p1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690854" y="1485272"/>
            <a:ext cx="2810292" cy="5146559"/>
          </a:xfrm>
          <a:prstGeom prst="rect">
            <a:avLst/>
          </a:prstGeom>
          <a:noFill/>
          <a:ln w="1936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Plútarchos</a:t>
            </a:r>
            <a:endParaRPr/>
          </a:p>
        </p:txBody>
      </p:sp>
      <p:pic>
        <p:nvPicPr>
          <p:cNvPr id="263" name="Google Shape;263;p1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176044" y="2151773"/>
            <a:ext cx="3411871" cy="4394076"/>
          </a:xfrm>
          <a:prstGeom prst="rect">
            <a:avLst/>
          </a:prstGeom>
          <a:noFill/>
          <a:ln w="1206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2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Publius Mucius Scaevola</a:t>
            </a:r>
            <a:endParaRPr/>
          </a:p>
        </p:txBody>
      </p:sp>
      <p:pic>
        <p:nvPicPr>
          <p:cNvPr id="269" name="Google Shape;269;p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808845" y="2229000"/>
            <a:ext cx="4308460" cy="4328044"/>
          </a:xfrm>
          <a:prstGeom prst="rect">
            <a:avLst/>
          </a:prstGeom>
          <a:noFill/>
          <a:ln w="2190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Veršované skladby o minulosti</a:t>
            </a:r>
            <a:endParaRPr/>
          </a:p>
        </p:txBody>
      </p:sp>
      <p:sp>
        <p:nvSpPr>
          <p:cNvPr id="275" name="Google Shape;275;p13"/>
          <p:cNvSpPr txBox="1"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Char char="•"/>
            </a:pPr>
            <a:r>
              <a:rPr lang="cs-CZ" sz="5400" b="1"/>
              <a:t>Gnaeus Naevius</a:t>
            </a:r>
            <a:r>
              <a:rPr lang="cs-CZ" sz="5400"/>
              <a:t> (274–206 př. n. l.) </a:t>
            </a:r>
            <a:endParaRPr/>
          </a:p>
          <a:p>
            <a:pPr marL="2286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Char char="•"/>
            </a:pPr>
            <a:r>
              <a:rPr lang="cs-CZ" sz="5400" b="1"/>
              <a:t>Ouintius Ennius</a:t>
            </a:r>
            <a:r>
              <a:rPr lang="cs-CZ" sz="5400"/>
              <a:t> (239–169 př. n. l.)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Počátky římského dějepisectví</a:t>
            </a:r>
            <a:endParaRPr/>
          </a:p>
        </p:txBody>
      </p:sp>
      <p:sp>
        <p:nvSpPr>
          <p:cNvPr id="281" name="Google Shape;281;p14"/>
          <p:cNvSpPr txBox="1"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lang="cs-CZ" sz="4000" b="1"/>
              <a:t>Quintus Fabius Pictor</a:t>
            </a:r>
            <a:r>
              <a:rPr lang="cs-CZ" sz="4000"/>
              <a:t>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cs-CZ" sz="4000"/>
              <a:t>(3 . stol . př. n. l.)</a:t>
            </a:r>
            <a:endParaRPr/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Char char="•"/>
            </a:pPr>
            <a:r>
              <a:rPr lang="cs-CZ" sz="4000"/>
              <a:t>Marcus Portius Cato </a:t>
            </a:r>
            <a:endParaRPr sz="4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cs-CZ" sz="4000"/>
              <a:t>(234–149 př. n. 1.), </a:t>
            </a:r>
            <a:endParaRPr sz="4000"/>
          </a:p>
        </p:txBody>
      </p:sp>
      <p:pic>
        <p:nvPicPr>
          <p:cNvPr id="282" name="Google Shape;28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7164" y="1735582"/>
            <a:ext cx="3404178" cy="4801898"/>
          </a:xfrm>
          <a:prstGeom prst="rect">
            <a:avLst/>
          </a:prstGeom>
          <a:noFill/>
          <a:ln w="1714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5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 b="1"/>
              <a:t>Cornelius Nepos</a:t>
            </a:r>
            <a:r>
              <a:rPr lang="cs-CZ"/>
              <a:t> (100–25 př. n. 1. ) </a:t>
            </a:r>
            <a:endParaRPr/>
          </a:p>
        </p:txBody>
      </p:sp>
      <p:pic>
        <p:nvPicPr>
          <p:cNvPr id="288" name="Google Shape;288;p1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185820" y="2012306"/>
            <a:ext cx="3578559" cy="4637304"/>
          </a:xfrm>
          <a:prstGeom prst="rect">
            <a:avLst/>
          </a:prstGeom>
          <a:noFill/>
          <a:ln w="2032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6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 b="1"/>
              <a:t>Gaius Iulius Caesar</a:t>
            </a:r>
            <a:r>
              <a:rPr lang="cs-CZ"/>
              <a:t> (100–44 př. n. 1). </a:t>
            </a:r>
            <a:endParaRPr/>
          </a:p>
        </p:txBody>
      </p:sp>
      <p:pic>
        <p:nvPicPr>
          <p:cNvPr id="294" name="Google Shape;294;p1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290553" y="1834166"/>
            <a:ext cx="3610894" cy="4753116"/>
          </a:xfrm>
          <a:prstGeom prst="rect">
            <a:avLst/>
          </a:prstGeom>
          <a:noFill/>
          <a:ln w="2444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7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 b="1"/>
              <a:t>Gaius Sallustius Crispus</a:t>
            </a:r>
            <a:r>
              <a:rPr lang="cs-CZ"/>
              <a:t> ( 86—35 př. n. l.). </a:t>
            </a:r>
            <a:endParaRPr/>
          </a:p>
        </p:txBody>
      </p:sp>
      <p:pic>
        <p:nvPicPr>
          <p:cNvPr id="300" name="Google Shape;300;p1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487570" y="2235583"/>
            <a:ext cx="3473533" cy="4341916"/>
          </a:xfrm>
          <a:prstGeom prst="rect">
            <a:avLst/>
          </a:prstGeom>
          <a:noFill/>
          <a:ln w="2476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8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Doba císařství - </a:t>
            </a:r>
            <a:r>
              <a:rPr lang="cs-CZ" b="1"/>
              <a:t>Titus Livius</a:t>
            </a:r>
            <a:r>
              <a:rPr lang="cs-CZ"/>
              <a:t> (59 př. n. 1. –17 n. l.). </a:t>
            </a:r>
            <a:endParaRPr/>
          </a:p>
        </p:txBody>
      </p:sp>
      <p:pic>
        <p:nvPicPr>
          <p:cNvPr id="306" name="Google Shape;306;p1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817352" y="2080585"/>
            <a:ext cx="4717047" cy="4717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9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Další představitelé</a:t>
            </a:r>
            <a:endParaRPr/>
          </a:p>
        </p:txBody>
      </p:sp>
      <p:sp>
        <p:nvSpPr>
          <p:cNvPr id="312" name="Google Shape;312;p19"/>
          <p:cNvSpPr txBox="1"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cs-CZ" sz="3600" b="1"/>
              <a:t>Dionýsios z Halikarnassu</a:t>
            </a:r>
            <a:endParaRPr sz="36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cs-CZ" sz="3600" b="1"/>
              <a:t>Diodóros Sicilský</a:t>
            </a:r>
            <a:r>
              <a:rPr lang="cs-CZ" sz="360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cs-CZ" sz="3600" b="1"/>
              <a:t>Pompeius Troqus</a:t>
            </a:r>
            <a:endParaRPr sz="3600" b="1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cs-CZ" sz="3600" b="1"/>
              <a:t>Josephus Flavius</a:t>
            </a:r>
            <a:r>
              <a:rPr lang="cs-CZ" sz="3600"/>
              <a:t>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cs-CZ" sz="3600" b="1"/>
              <a:t>Gaius Velleius Patercullus</a:t>
            </a:r>
            <a:endParaRPr sz="3600" b="1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Char char="•"/>
            </a:pPr>
            <a:r>
              <a:rPr lang="cs-CZ" sz="3600" b="1"/>
              <a:t>Ouintus Curtius Rufus</a:t>
            </a:r>
            <a:r>
              <a:rPr lang="cs-CZ" sz="3600"/>
              <a:t> </a:t>
            </a:r>
            <a:endParaRPr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0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 b="1"/>
              <a:t>Publius Cornelius Tacitus</a:t>
            </a:r>
            <a:r>
              <a:rPr lang="cs-CZ"/>
              <a:t> </a:t>
            </a:r>
            <a:endParaRPr/>
          </a:p>
        </p:txBody>
      </p:sp>
      <p:pic>
        <p:nvPicPr>
          <p:cNvPr id="318" name="Google Shape;318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129716" y="2320758"/>
            <a:ext cx="3265695" cy="4178331"/>
          </a:xfrm>
          <a:prstGeom prst="rect">
            <a:avLst/>
          </a:prstGeom>
          <a:noFill/>
          <a:ln w="2857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1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Tacitovo krédo</a:t>
            </a:r>
            <a:endParaRPr/>
          </a:p>
        </p:txBody>
      </p:sp>
      <p:sp>
        <p:nvSpPr>
          <p:cNvPr id="324" name="Google Shape;324;p21"/>
          <p:cNvSpPr txBox="1"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Char char="•"/>
            </a:pPr>
            <a:r>
              <a:rPr lang="cs-CZ" sz="6600" b="1"/>
              <a:t>„sine ira et studio” (bez hněvu a ambicí)</a:t>
            </a:r>
            <a:endParaRPr sz="66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2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 b="1"/>
              <a:t>Gaius Suetonius Tranquilius</a:t>
            </a:r>
            <a:r>
              <a:rPr lang="cs-CZ"/>
              <a:t> </a:t>
            </a:r>
            <a:endParaRPr/>
          </a:p>
        </p:txBody>
      </p:sp>
      <p:pic>
        <p:nvPicPr>
          <p:cNvPr id="330" name="Google Shape;330;p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024897" y="2017670"/>
            <a:ext cx="3418639" cy="4599065"/>
          </a:xfrm>
          <a:prstGeom prst="rect">
            <a:avLst/>
          </a:prstGeom>
          <a:noFill/>
          <a:ln w="2476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3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/>
              <a:t>Období dominátu</a:t>
            </a:r>
            <a:br>
              <a:rPr lang="cs-CZ"/>
            </a:br>
            <a:r>
              <a:rPr lang="cs-CZ" b="1"/>
              <a:t>Appianos</a:t>
            </a:r>
            <a:endParaRPr/>
          </a:p>
        </p:txBody>
      </p:sp>
      <p:pic>
        <p:nvPicPr>
          <p:cNvPr id="336" name="Google Shape;336;p2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477267" y="2069305"/>
            <a:ext cx="4019968" cy="4582764"/>
          </a:xfrm>
          <a:prstGeom prst="rect">
            <a:avLst/>
          </a:prstGeom>
          <a:noFill/>
          <a:ln w="2063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4"/>
          <p:cNvSpPr txBox="1"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lang="cs-CZ" b="1"/>
              <a:t>Ammianus Marcellinus</a:t>
            </a:r>
            <a:r>
              <a:rPr lang="cs-CZ"/>
              <a:t> </a:t>
            </a:r>
            <a:endParaRPr/>
          </a:p>
        </p:txBody>
      </p:sp>
      <p:pic>
        <p:nvPicPr>
          <p:cNvPr id="342" name="Google Shape;342;p2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144711" y="2058276"/>
            <a:ext cx="2977983" cy="4573919"/>
          </a:xfrm>
          <a:prstGeom prst="rect">
            <a:avLst/>
          </a:prstGeom>
          <a:noFill/>
          <a:ln w="2476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8453CF-8594-70BD-8F56-3AEE271B3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8EE305A-1B60-8CFF-0DEA-5AF3670A6F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dějepisectví, Praha 19972, 20093.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 I - II, Praha 1973 - 1978.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Hanzal Josef, Cesty české historiografie 1945 - 1989, Praha 1999.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Iggers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Georg G., Historiografie ve 20. století, Praha 2002</a:t>
            </a:r>
            <a:endParaRPr lang="cs-CZ" b="0" dirty="0">
              <a:effectLst/>
            </a:endParaRPr>
          </a:p>
          <a:p>
            <a:br>
              <a:rPr lang="cs-CZ"/>
            </a:b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1585407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ín">
      <a:dk1>
        <a:srgbClr val="000000"/>
      </a:dk1>
      <a:lt1>
        <a:srgbClr val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255</Words>
  <Application>Microsoft Office PowerPoint</Application>
  <PresentationFormat>Širokoúhlá obrazovka</PresentationFormat>
  <Paragraphs>47</Paragraphs>
  <Slides>26</Slides>
  <Notes>24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0" baseType="lpstr">
      <vt:lpstr>Arial</vt:lpstr>
      <vt:lpstr>Times New Roman</vt:lpstr>
      <vt:lpstr>Trebuchet MS</vt:lpstr>
      <vt:lpstr>Berlín</vt:lpstr>
      <vt:lpstr>Prezentace aplikace PowerPoint</vt:lpstr>
      <vt:lpstr>Antická historiografie</vt:lpstr>
      <vt:lpstr>Hésiodos z Askry (7. stol. př. n. l.)</vt:lpstr>
      <vt:lpstr>Zrození vědecké historiografie – Malá Asie - Milétos</vt:lpstr>
      <vt:lpstr>Logografové</vt:lpstr>
      <vt:lpstr>Hérodotos z Halikarnassu</vt:lpstr>
      <vt:lpstr>Thúkýdidés</vt:lpstr>
      <vt:lpstr>Xenofón</vt:lpstr>
      <vt:lpstr>Manethon</vt:lpstr>
      <vt:lpstr>Polybios</vt:lpstr>
      <vt:lpstr>Poseidónios</vt:lpstr>
      <vt:lpstr>Plútarchos</vt:lpstr>
      <vt:lpstr>Publius Mucius Scaevola</vt:lpstr>
      <vt:lpstr>Veršované skladby o minulosti</vt:lpstr>
      <vt:lpstr>Počátky římského dějepisectví</vt:lpstr>
      <vt:lpstr>Cornelius Nepos (100–25 př. n. 1. ) </vt:lpstr>
      <vt:lpstr>Gaius Iulius Caesar (100–44 př. n. 1). </vt:lpstr>
      <vt:lpstr>Gaius Sallustius Crispus ( 86—35 př. n. l.). </vt:lpstr>
      <vt:lpstr>Doba císařství - Titus Livius (59 př. n. 1. –17 n. l.). </vt:lpstr>
      <vt:lpstr>Další představitelé</vt:lpstr>
      <vt:lpstr>Publius Cornelius Tacitus </vt:lpstr>
      <vt:lpstr>Tacitovo krédo</vt:lpstr>
      <vt:lpstr>Gaius Suetonius Tranquilius </vt:lpstr>
      <vt:lpstr>Období dominátu Appianos</vt:lpstr>
      <vt:lpstr>Ammianus Marcellinus 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Hewlett-Packard Company</dc:creator>
  <cp:lastModifiedBy>Naděžda Morávková</cp:lastModifiedBy>
  <cp:revision>3</cp:revision>
  <dcterms:created xsi:type="dcterms:W3CDTF">2020-10-05T21:50:50Z</dcterms:created>
  <dcterms:modified xsi:type="dcterms:W3CDTF">2023-02-22T13:58:42Z</dcterms:modified>
</cp:coreProperties>
</file>