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9144000" cy="6858000" type="screen4x3"/>
  <p:notesSz cx="9144000" cy="6858000"/>
  <p:embeddedFontLst>
    <p:embeddedFont>
      <p:font typeface="ABSKOH+Century Gothic Italic" panose="020B0502020202090204" pitchFamily="34" charset="0"/>
      <p:regular r:id="rId42"/>
      <p:italic r:id="rId43"/>
    </p:embeddedFont>
    <p:embeddedFont>
      <p:font typeface="Calibri" panose="020F0502020204030204" pitchFamily="34" charset="0"/>
      <p:regular r:id="rId44"/>
      <p:bold r:id="rId45"/>
      <p:italic r:id="rId46"/>
      <p:boldItalic r:id="rId47"/>
    </p:embeddedFont>
    <p:embeddedFont>
      <p:font typeface="EBVABA+Century Gothic Bold" panose="020B0702020202020204" pitchFamily="34" charset="0"/>
      <p:regular r:id="rId48"/>
      <p:bold r:id="rId49"/>
    </p:embeddedFont>
    <p:embeddedFont>
      <p:font typeface="GSENQH+Book Antiqua" panose="02040602050305030304" pitchFamily="18" charset="0"/>
      <p:regular r:id="rId50"/>
    </p:embeddedFont>
    <p:embeddedFont>
      <p:font typeface="HEQHDA+Century Gothic Italic" panose="020B0502020202090204" pitchFamily="34" charset="0"/>
      <p:regular r:id="rId51"/>
      <p:italic r:id="rId52"/>
    </p:embeddedFont>
    <p:embeddedFont>
      <p:font typeface="CHQOBS+Century Gothic" panose="020B0502020202020204" pitchFamily="34" charset="0"/>
      <p:regular r:id="rId53"/>
    </p:embeddedFont>
    <p:embeddedFont>
      <p:font typeface="MWPAKA+Century Gothic Bold" panose="020B0702020202020204" pitchFamily="34" charset="0"/>
      <p:regular r:id="rId54"/>
      <p:bold r:id="rId55"/>
    </p:embeddedFont>
    <p:embeddedFont>
      <p:font typeface="PVEAAE+Arial" panose="020B0604020202020204" pitchFamily="34" charset="0"/>
      <p:regular r:id="rId56"/>
    </p:embeddedFont>
    <p:embeddedFont>
      <p:font typeface="QSQVHU+Book Antiqua Bold" panose="02040702050305030304" pitchFamily="18" charset="0"/>
      <p:regular r:id="rId57"/>
      <p:bold r:id="rId58"/>
    </p:embeddedFont>
    <p:embeddedFont>
      <p:font typeface="RNHNMH+Book Antiqua" panose="02040602050305030304" pitchFamily="18" charset="0"/>
      <p:regular r:id="rId59"/>
    </p:embeddedFont>
    <p:embeddedFont>
      <p:font typeface="TDKCSO+Century Gothic" panose="020B0502020202020204" pitchFamily="34" charset="0"/>
      <p:regular r:id="rId60"/>
    </p:embeddedFont>
    <p:embeddedFont>
      <p:font typeface="Times New Roman" panose="02020603050405020304" pitchFamily="18" charset="0"/>
      <p:regular r:id="rId61"/>
    </p:embeddedFont>
    <p:embeddedFont>
      <p:font typeface="VREJAO+Book Antiqua Bold" panose="02040702050305030304" pitchFamily="18" charset="0"/>
      <p:regular r:id="rId62"/>
      <p:bold r:id="rId63"/>
    </p:embeddedFont>
  </p:embeddedFontLst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68">
          <p15:clr>
            <a:srgbClr val="A4A3A4"/>
          </p15:clr>
        </p15:guide>
        <p15:guide id="2" pos="244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74"/>
  </p:normalViewPr>
  <p:slideViewPr>
    <p:cSldViewPr>
      <p:cViewPr varScale="1">
        <p:scale>
          <a:sx n="124" d="100"/>
          <a:sy n="124" d="100"/>
        </p:scale>
        <p:origin x="1824" y="168"/>
      </p:cViewPr>
      <p:guideLst>
        <p:guide orient="horz" pos="3168"/>
        <p:guide pos="244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1.fntdata"/><Relationship Id="rId47" Type="http://schemas.openxmlformats.org/officeDocument/2006/relationships/font" Target="fonts/font6.fntdata"/><Relationship Id="rId50" Type="http://schemas.openxmlformats.org/officeDocument/2006/relationships/font" Target="fonts/font9.fntdata"/><Relationship Id="rId55" Type="http://schemas.openxmlformats.org/officeDocument/2006/relationships/font" Target="fonts/font14.fntdata"/><Relationship Id="rId63" Type="http://schemas.openxmlformats.org/officeDocument/2006/relationships/font" Target="fonts/font22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4.fntdata"/><Relationship Id="rId53" Type="http://schemas.openxmlformats.org/officeDocument/2006/relationships/font" Target="fonts/font12.fntdata"/><Relationship Id="rId58" Type="http://schemas.openxmlformats.org/officeDocument/2006/relationships/font" Target="fonts/font17.fntdata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font" Target="fonts/font20.fnt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2.fntdata"/><Relationship Id="rId48" Type="http://schemas.openxmlformats.org/officeDocument/2006/relationships/font" Target="fonts/font7.fntdata"/><Relationship Id="rId56" Type="http://schemas.openxmlformats.org/officeDocument/2006/relationships/font" Target="fonts/font15.fntdata"/><Relationship Id="rId64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font" Target="fonts/font10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5.fntdata"/><Relationship Id="rId59" Type="http://schemas.openxmlformats.org/officeDocument/2006/relationships/font" Target="fonts/font18.fntdata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13.fntdata"/><Relationship Id="rId62" Type="http://schemas.openxmlformats.org/officeDocument/2006/relationships/font" Target="fonts/font2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8.fntdata"/><Relationship Id="rId57" Type="http://schemas.openxmlformats.org/officeDocument/2006/relationships/font" Target="fonts/font16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font" Target="fonts/font3.fntdata"/><Relationship Id="rId52" Type="http://schemas.openxmlformats.org/officeDocument/2006/relationships/font" Target="fonts/font11.fntdata"/><Relationship Id="rId60" Type="http://schemas.openxmlformats.org/officeDocument/2006/relationships/font" Target="fonts/font19.fntdata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Title</a:t>
            </a:r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/>
              <a:t>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4/11/23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4/11/23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hutterstock.com/image-vector/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64487" y="3211289"/>
            <a:ext cx="4265107" cy="18420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21233" marR="0">
              <a:lnSpc>
                <a:spcPts val="4968"/>
              </a:lnSpc>
              <a:spcBef>
                <a:spcPts val="0"/>
              </a:spcBef>
              <a:spcAft>
                <a:spcPts val="0"/>
              </a:spcAft>
            </a:pPr>
            <a:r>
              <a:rPr sz="4000" dirty="0">
                <a:solidFill>
                  <a:srgbClr val="693122"/>
                </a:solidFill>
                <a:latin typeface="RNHNMH+Book Antiqua"/>
                <a:cs typeface="RNHNMH+Book Antiqua"/>
              </a:rPr>
              <a:t>KOMUNIKACE</a:t>
            </a:r>
          </a:p>
          <a:p>
            <a:pPr marL="0" marR="0">
              <a:lnSpc>
                <a:spcPts val="4802"/>
              </a:lnSpc>
              <a:spcBef>
                <a:spcPts val="0"/>
              </a:spcBef>
              <a:spcAft>
                <a:spcPts val="0"/>
              </a:spcAft>
            </a:pPr>
            <a:r>
              <a:rPr sz="4000" dirty="0">
                <a:solidFill>
                  <a:srgbClr val="693122"/>
                </a:solidFill>
                <a:latin typeface="GSENQH+Book Antiqua"/>
                <a:cs typeface="GSENQH+Book Antiqua"/>
              </a:rPr>
              <a:t>UČITEL</a:t>
            </a:r>
            <a:r>
              <a:rPr sz="4000" spc="15" dirty="0">
                <a:solidFill>
                  <a:srgbClr val="693122"/>
                </a:solidFill>
                <a:latin typeface="GSENQH+Book Antiqua"/>
                <a:cs typeface="GSENQH+Book Antiqua"/>
              </a:rPr>
              <a:t> </a:t>
            </a:r>
            <a:r>
              <a:rPr sz="4000" dirty="0">
                <a:solidFill>
                  <a:srgbClr val="693122"/>
                </a:solidFill>
                <a:latin typeface="GSENQH+Book Antiqua"/>
                <a:cs typeface="GSENQH+Book Antiqua"/>
              </a:rPr>
              <a:t>X RODIČ</a:t>
            </a:r>
          </a:p>
          <a:p>
            <a:pPr marL="606806" marR="0">
              <a:lnSpc>
                <a:spcPts val="2144"/>
              </a:lnSpc>
              <a:spcBef>
                <a:spcPts val="2289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TDKCSO+Century Gothic"/>
                <a:cs typeface="TDKCSO+Century Gothic"/>
              </a:rPr>
              <a:t>K</a:t>
            </a:r>
            <a:r>
              <a:rPr sz="1800" spc="-196" dirty="0">
                <a:solidFill>
                  <a:srgbClr val="FFFFFF"/>
                </a:solidFill>
                <a:latin typeface="TDKCSO+Century Gothic"/>
                <a:cs typeface="TDKCSO+Century Gothic"/>
              </a:rPr>
              <a:t> </a:t>
            </a:r>
            <a:r>
              <a:rPr sz="1800" dirty="0">
                <a:solidFill>
                  <a:srgbClr val="FFFFFF"/>
                </a:solidFill>
                <a:latin typeface="TDKCSO+Century Gothic"/>
                <a:cs typeface="TDKCSO+Century Gothic"/>
              </a:rPr>
              <a:t>A</a:t>
            </a:r>
            <a:r>
              <a:rPr sz="1800" spc="-176" dirty="0">
                <a:solidFill>
                  <a:srgbClr val="FFFFFF"/>
                </a:solidFill>
                <a:latin typeface="TDKCSO+Century Gothic"/>
                <a:cs typeface="TDKCSO+Century Gothic"/>
              </a:rPr>
              <a:t> </a:t>
            </a:r>
            <a:r>
              <a:rPr sz="1800" spc="293" dirty="0">
                <a:solidFill>
                  <a:srgbClr val="FFFFFF"/>
                </a:solidFill>
                <a:latin typeface="TDKCSO+Century Gothic"/>
                <a:cs typeface="TDKCSO+Century Gothic"/>
              </a:rPr>
              <a:t>TEŘI</a:t>
            </a:r>
            <a:r>
              <a:rPr sz="1800" spc="-467" dirty="0">
                <a:solidFill>
                  <a:srgbClr val="FFFFFF"/>
                </a:solidFill>
                <a:latin typeface="TDKCSO+Century Gothic"/>
                <a:cs typeface="TDKCSO+Century Gothic"/>
              </a:rPr>
              <a:t> </a:t>
            </a:r>
            <a:r>
              <a:rPr sz="1800" dirty="0">
                <a:solidFill>
                  <a:srgbClr val="FFFFFF"/>
                </a:solidFill>
                <a:latin typeface="TDKCSO+Century Gothic"/>
                <a:cs typeface="TDKCSO+Century Gothic"/>
              </a:rPr>
              <a:t>N</a:t>
            </a:r>
            <a:r>
              <a:rPr sz="1800" spc="-199" dirty="0">
                <a:solidFill>
                  <a:srgbClr val="FFFFFF"/>
                </a:solidFill>
                <a:latin typeface="TDKCSO+Century Gothic"/>
                <a:cs typeface="TDKCSO+Century Gothic"/>
              </a:rPr>
              <a:t> </a:t>
            </a:r>
            <a:r>
              <a:rPr sz="1800" dirty="0">
                <a:solidFill>
                  <a:srgbClr val="FFFFFF"/>
                </a:solidFill>
                <a:latin typeface="TDKCSO+Century Gothic"/>
                <a:cs typeface="TDKCSO+Century Gothic"/>
              </a:rPr>
              <a:t>A</a:t>
            </a:r>
            <a:r>
              <a:rPr sz="1800" spc="566" dirty="0">
                <a:solidFill>
                  <a:srgbClr val="FFFFFF"/>
                </a:solidFill>
                <a:latin typeface="TDKCSO+Century Gothic"/>
                <a:cs typeface="TDKCSO+Century Gothic"/>
              </a:rPr>
              <a:t> </a:t>
            </a:r>
            <a:r>
              <a:rPr sz="1800" dirty="0">
                <a:solidFill>
                  <a:srgbClr val="FFFFFF"/>
                </a:solidFill>
                <a:latin typeface="TDKCSO+Century Gothic"/>
                <a:cs typeface="TDKCSO+Century Gothic"/>
              </a:rPr>
              <a:t>K</a:t>
            </a:r>
            <a:r>
              <a:rPr sz="1800" spc="-196" dirty="0">
                <a:solidFill>
                  <a:srgbClr val="FFFFFF"/>
                </a:solidFill>
                <a:latin typeface="TDKCSO+Century Gothic"/>
                <a:cs typeface="TDKCSO+Century Gothic"/>
              </a:rPr>
              <a:t> </a:t>
            </a:r>
            <a:r>
              <a:rPr sz="1800" spc="284" dirty="0">
                <a:solidFill>
                  <a:srgbClr val="FFFFFF"/>
                </a:solidFill>
                <a:latin typeface="TDKCSO+Century Gothic"/>
                <a:cs typeface="TDKCSO+Century Gothic"/>
              </a:rPr>
              <a:t>UBÍ</a:t>
            </a:r>
            <a:r>
              <a:rPr sz="1800" spc="-459" dirty="0">
                <a:solidFill>
                  <a:srgbClr val="FFFFFF"/>
                </a:solidFill>
                <a:latin typeface="TDKCSO+Century Gothic"/>
                <a:cs typeface="TDKCSO+Century Gothic"/>
              </a:rPr>
              <a:t> </a:t>
            </a:r>
            <a:r>
              <a:rPr sz="1800" dirty="0">
                <a:solidFill>
                  <a:srgbClr val="FFFFFF"/>
                </a:solidFill>
                <a:latin typeface="TDKCSO+Century Gothic"/>
                <a:cs typeface="TDKCSO+Century Gothic"/>
              </a:rPr>
              <a:t>K</a:t>
            </a:r>
            <a:r>
              <a:rPr sz="1800" spc="-196" dirty="0">
                <a:solidFill>
                  <a:srgbClr val="FFFFFF"/>
                </a:solidFill>
                <a:latin typeface="TDKCSO+Century Gothic"/>
                <a:cs typeface="TDKCSO+Century Gothic"/>
              </a:rPr>
              <a:t> </a:t>
            </a:r>
            <a:r>
              <a:rPr sz="1800" spc="288" dirty="0">
                <a:solidFill>
                  <a:srgbClr val="FFFFFF"/>
                </a:solidFill>
                <a:latin typeface="TDKCSO+Century Gothic"/>
                <a:cs typeface="TDKCSO+Century Gothic"/>
              </a:rPr>
              <a:t>OVÁ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16940" y="398350"/>
            <a:ext cx="3492028" cy="110046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164"/>
              </a:lnSpc>
              <a:spcBef>
                <a:spcPts val="0"/>
              </a:spcBef>
              <a:spcAft>
                <a:spcPts val="0"/>
              </a:spcAft>
            </a:pPr>
            <a:r>
              <a:rPr sz="3500" b="1" dirty="0">
                <a:solidFill>
                  <a:srgbClr val="9E4934"/>
                </a:solidFill>
                <a:latin typeface="VREJAO+Book Antiqua Bold"/>
                <a:cs typeface="VREJAO+Book Antiqua Bold"/>
              </a:rPr>
              <a:t>MODEL</a:t>
            </a:r>
          </a:p>
          <a:p>
            <a:pPr marL="0" marR="0">
              <a:lnSpc>
                <a:spcPts val="4167"/>
              </a:lnSpc>
              <a:spcBef>
                <a:spcPts val="33"/>
              </a:spcBef>
              <a:spcAft>
                <a:spcPts val="0"/>
              </a:spcAft>
            </a:pPr>
            <a:r>
              <a:rPr sz="3500" b="1" dirty="0">
                <a:solidFill>
                  <a:srgbClr val="9E4934"/>
                </a:solidFill>
                <a:latin typeface="VREJAO+Book Antiqua Bold"/>
                <a:cs typeface="VREJAO+Book Antiqua Bold"/>
              </a:rPr>
              <a:t>KOMUNIKACE</a:t>
            </a: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EFBC4010-AC34-54D4-B23D-9F3F5361406D}"/>
              </a:ext>
            </a:extLst>
          </p:cNvPr>
          <p:cNvSpPr txBox="1"/>
          <p:nvPr/>
        </p:nvSpPr>
        <p:spPr>
          <a:xfrm>
            <a:off x="767986" y="6446581"/>
            <a:ext cx="3744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>
                <a:latin typeface="+mj-lt"/>
              </a:rPr>
              <a:t>Zdroj </a:t>
            </a:r>
            <a:r>
              <a:rPr lang="cs-CZ" dirty="0" err="1">
                <a:latin typeface="+mj-lt"/>
              </a:rPr>
              <a:t>obrázku:</a:t>
            </a:r>
            <a:r>
              <a:rPr lang="cs-CZ" sz="1800" dirty="0" err="1">
                <a:solidFill>
                  <a:srgbClr val="534949"/>
                </a:solidFill>
                <a:latin typeface="+mj-lt"/>
                <a:cs typeface="CHQOBS+Century Gothic"/>
              </a:rPr>
              <a:t>https</a:t>
            </a:r>
            <a:r>
              <a:rPr lang="cs-CZ" sz="1800" dirty="0">
                <a:solidFill>
                  <a:srgbClr val="534949"/>
                </a:solidFill>
                <a:latin typeface="+mj-lt"/>
                <a:cs typeface="CHQOBS+Century Gothic"/>
              </a:rPr>
              <a:t>://</a:t>
            </a:r>
            <a:r>
              <a:rPr lang="cs-CZ" sz="1800" dirty="0" err="1">
                <a:solidFill>
                  <a:srgbClr val="534949"/>
                </a:solidFill>
                <a:latin typeface="+mj-lt"/>
                <a:cs typeface="CHQOBS+Century Gothic"/>
              </a:rPr>
              <a:t>ssgtl.ahol.cz</a:t>
            </a:r>
            <a:endParaRPr lang="cs-CZ" dirty="0">
              <a:latin typeface="+mj-l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16940" y="398350"/>
            <a:ext cx="3492028" cy="110046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164"/>
              </a:lnSpc>
              <a:spcBef>
                <a:spcPts val="0"/>
              </a:spcBef>
              <a:spcAft>
                <a:spcPts val="0"/>
              </a:spcAft>
            </a:pPr>
            <a:r>
              <a:rPr sz="3500" b="1" dirty="0">
                <a:solidFill>
                  <a:srgbClr val="9E4934"/>
                </a:solidFill>
                <a:latin typeface="VREJAO+Book Antiqua Bold"/>
                <a:cs typeface="VREJAO+Book Antiqua Bold"/>
              </a:rPr>
              <a:t>MODEL</a:t>
            </a:r>
          </a:p>
          <a:p>
            <a:pPr marL="0" marR="0">
              <a:lnSpc>
                <a:spcPts val="4167"/>
              </a:lnSpc>
              <a:spcBef>
                <a:spcPts val="33"/>
              </a:spcBef>
              <a:spcAft>
                <a:spcPts val="0"/>
              </a:spcAft>
            </a:pPr>
            <a:r>
              <a:rPr sz="3500" b="1" dirty="0">
                <a:solidFill>
                  <a:srgbClr val="9E4934"/>
                </a:solidFill>
                <a:latin typeface="VREJAO+Book Antiqua Bold"/>
                <a:cs typeface="VREJAO+Book Antiqua Bold"/>
              </a:rPr>
              <a:t>KOMUNIKACE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62940" y="2691888"/>
            <a:ext cx="2445094" cy="5232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820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C66951"/>
                </a:solidFill>
                <a:latin typeface="PVEAAE+Arial"/>
                <a:cs typeface="PVEAAE+Arial"/>
              </a:rPr>
              <a:t>•</a:t>
            </a:r>
            <a:r>
              <a:rPr sz="3200" spc="-120" dirty="0">
                <a:solidFill>
                  <a:srgbClr val="C66951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534949"/>
                </a:solidFill>
                <a:latin typeface="CHQOBS+Century Gothic"/>
                <a:cs typeface="CHQOBS+Century Gothic"/>
              </a:rPr>
              <a:t>Separace.</a:t>
            </a: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461F4728-8D5D-E1E0-9A4C-E7C719E8EEDA}"/>
              </a:ext>
            </a:extLst>
          </p:cNvPr>
          <p:cNvSpPr txBox="1"/>
          <p:nvPr/>
        </p:nvSpPr>
        <p:spPr>
          <a:xfrm>
            <a:off x="767986" y="6446581"/>
            <a:ext cx="3744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>
                <a:latin typeface="+mj-lt"/>
              </a:rPr>
              <a:t>Zdroj </a:t>
            </a:r>
            <a:r>
              <a:rPr lang="cs-CZ" dirty="0" err="1">
                <a:latin typeface="+mj-lt"/>
              </a:rPr>
              <a:t>obrázku:</a:t>
            </a:r>
            <a:r>
              <a:rPr lang="cs-CZ" sz="1800" dirty="0" err="1">
                <a:solidFill>
                  <a:srgbClr val="534949"/>
                </a:solidFill>
                <a:latin typeface="+mj-lt"/>
                <a:cs typeface="CHQOBS+Century Gothic"/>
              </a:rPr>
              <a:t>https</a:t>
            </a:r>
            <a:r>
              <a:rPr lang="cs-CZ" sz="1800" dirty="0">
                <a:solidFill>
                  <a:srgbClr val="534949"/>
                </a:solidFill>
                <a:latin typeface="+mj-lt"/>
                <a:cs typeface="CHQOBS+Century Gothic"/>
              </a:rPr>
              <a:t>://</a:t>
            </a:r>
            <a:r>
              <a:rPr lang="cs-CZ" sz="1800" dirty="0" err="1">
                <a:solidFill>
                  <a:srgbClr val="534949"/>
                </a:solidFill>
                <a:latin typeface="+mj-lt"/>
                <a:cs typeface="CHQOBS+Century Gothic"/>
              </a:rPr>
              <a:t>ssgtl.ahol.cz</a:t>
            </a:r>
            <a:endParaRPr lang="cs-CZ" dirty="0">
              <a:latin typeface="+mj-l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16940" y="398350"/>
            <a:ext cx="3492028" cy="110046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164"/>
              </a:lnSpc>
              <a:spcBef>
                <a:spcPts val="0"/>
              </a:spcBef>
              <a:spcAft>
                <a:spcPts val="0"/>
              </a:spcAft>
            </a:pPr>
            <a:r>
              <a:rPr sz="3500" b="1" dirty="0">
                <a:solidFill>
                  <a:srgbClr val="9E4934"/>
                </a:solidFill>
                <a:latin typeface="VREJAO+Book Antiqua Bold"/>
                <a:cs typeface="VREJAO+Book Antiqua Bold"/>
              </a:rPr>
              <a:t>MODEL</a:t>
            </a:r>
          </a:p>
          <a:p>
            <a:pPr marL="0" marR="0">
              <a:lnSpc>
                <a:spcPts val="4167"/>
              </a:lnSpc>
              <a:spcBef>
                <a:spcPts val="33"/>
              </a:spcBef>
              <a:spcAft>
                <a:spcPts val="0"/>
              </a:spcAft>
            </a:pPr>
            <a:r>
              <a:rPr sz="3500" b="1" dirty="0">
                <a:solidFill>
                  <a:srgbClr val="9E4934"/>
                </a:solidFill>
                <a:latin typeface="VREJAO+Book Antiqua Bold"/>
                <a:cs typeface="VREJAO+Book Antiqua Bold"/>
              </a:rPr>
              <a:t>KOMUNIKACE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62940" y="2691888"/>
            <a:ext cx="2445916" cy="5232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820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C66951"/>
                </a:solidFill>
                <a:latin typeface="PVEAAE+Arial"/>
                <a:cs typeface="PVEAAE+Arial"/>
              </a:rPr>
              <a:t>•</a:t>
            </a:r>
            <a:r>
              <a:rPr sz="3200" spc="-120" dirty="0">
                <a:solidFill>
                  <a:srgbClr val="C66951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534949"/>
                </a:solidFill>
                <a:latin typeface="CHQOBS+Century Gothic"/>
                <a:cs typeface="CHQOBS+Century Gothic"/>
              </a:rPr>
              <a:t>Separace.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62940" y="3521494"/>
            <a:ext cx="2768270" cy="5228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817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C66951"/>
                </a:solidFill>
                <a:latin typeface="PVEAAE+Arial"/>
                <a:cs typeface="PVEAAE+Arial"/>
              </a:rPr>
              <a:t>•</a:t>
            </a:r>
            <a:r>
              <a:rPr sz="3200" spc="-120" dirty="0">
                <a:solidFill>
                  <a:srgbClr val="C66951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534949"/>
                </a:solidFill>
                <a:latin typeface="CHQOBS+Century Gothic"/>
                <a:cs typeface="CHQOBS+Century Gothic"/>
              </a:rPr>
              <a:t>Selektivnost.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F5857EC5-364F-7D76-C5BA-00637C44540E}"/>
              </a:ext>
            </a:extLst>
          </p:cNvPr>
          <p:cNvSpPr txBox="1"/>
          <p:nvPr/>
        </p:nvSpPr>
        <p:spPr>
          <a:xfrm>
            <a:off x="767986" y="6446581"/>
            <a:ext cx="3744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>
                <a:latin typeface="+mj-lt"/>
              </a:rPr>
              <a:t>Zdroj </a:t>
            </a:r>
            <a:r>
              <a:rPr lang="cs-CZ" dirty="0" err="1">
                <a:latin typeface="+mj-lt"/>
              </a:rPr>
              <a:t>obrázku:</a:t>
            </a:r>
            <a:r>
              <a:rPr lang="cs-CZ" sz="1800" dirty="0" err="1">
                <a:solidFill>
                  <a:srgbClr val="534949"/>
                </a:solidFill>
                <a:latin typeface="+mj-lt"/>
                <a:cs typeface="CHQOBS+Century Gothic"/>
              </a:rPr>
              <a:t>https</a:t>
            </a:r>
            <a:r>
              <a:rPr lang="cs-CZ" sz="1800" dirty="0">
                <a:solidFill>
                  <a:srgbClr val="534949"/>
                </a:solidFill>
                <a:latin typeface="+mj-lt"/>
                <a:cs typeface="CHQOBS+Century Gothic"/>
              </a:rPr>
              <a:t>://</a:t>
            </a:r>
            <a:r>
              <a:rPr lang="cs-CZ" sz="1800" dirty="0" err="1">
                <a:solidFill>
                  <a:srgbClr val="534949"/>
                </a:solidFill>
                <a:latin typeface="+mj-lt"/>
                <a:cs typeface="CHQOBS+Century Gothic"/>
              </a:rPr>
              <a:t>ssgtl.ahol.cz</a:t>
            </a:r>
            <a:endParaRPr lang="cs-CZ" dirty="0">
              <a:latin typeface="+mj-l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16940" y="398350"/>
            <a:ext cx="3492028" cy="110046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164"/>
              </a:lnSpc>
              <a:spcBef>
                <a:spcPts val="0"/>
              </a:spcBef>
              <a:spcAft>
                <a:spcPts val="0"/>
              </a:spcAft>
            </a:pPr>
            <a:r>
              <a:rPr sz="3500" b="1" dirty="0">
                <a:solidFill>
                  <a:srgbClr val="9E4934"/>
                </a:solidFill>
                <a:latin typeface="VREJAO+Book Antiqua Bold"/>
                <a:cs typeface="VREJAO+Book Antiqua Bold"/>
              </a:rPr>
              <a:t>MODEL</a:t>
            </a:r>
          </a:p>
          <a:p>
            <a:pPr marL="0" marR="0">
              <a:lnSpc>
                <a:spcPts val="4167"/>
              </a:lnSpc>
              <a:spcBef>
                <a:spcPts val="33"/>
              </a:spcBef>
              <a:spcAft>
                <a:spcPts val="0"/>
              </a:spcAft>
            </a:pPr>
            <a:r>
              <a:rPr sz="3500" b="1" dirty="0">
                <a:solidFill>
                  <a:srgbClr val="9E4934"/>
                </a:solidFill>
                <a:latin typeface="VREJAO+Book Antiqua Bold"/>
                <a:cs typeface="VREJAO+Book Antiqua Bold"/>
              </a:rPr>
              <a:t>KOMUNIKACE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62940" y="2691888"/>
            <a:ext cx="2766573" cy="21818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820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C66951"/>
                </a:solidFill>
                <a:latin typeface="PVEAAE+Arial"/>
                <a:cs typeface="PVEAAE+Arial"/>
              </a:rPr>
              <a:t>•</a:t>
            </a:r>
            <a:r>
              <a:rPr sz="3200" spc="-120" dirty="0">
                <a:solidFill>
                  <a:srgbClr val="C66951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534949"/>
                </a:solidFill>
                <a:latin typeface="CHQOBS+Century Gothic"/>
                <a:cs typeface="CHQOBS+Century Gothic"/>
              </a:rPr>
              <a:t>Separace.</a:t>
            </a:r>
          </a:p>
          <a:p>
            <a:pPr marL="0" marR="0">
              <a:lnSpc>
                <a:spcPts val="3817"/>
              </a:lnSpc>
              <a:spcBef>
                <a:spcPts val="2712"/>
              </a:spcBef>
              <a:spcAft>
                <a:spcPts val="0"/>
              </a:spcAft>
            </a:pPr>
            <a:r>
              <a:rPr sz="3200" dirty="0">
                <a:solidFill>
                  <a:srgbClr val="C66951"/>
                </a:solidFill>
                <a:latin typeface="PVEAAE+Arial"/>
                <a:cs typeface="PVEAAE+Arial"/>
              </a:rPr>
              <a:t>•</a:t>
            </a:r>
            <a:r>
              <a:rPr sz="3200" spc="-120" dirty="0">
                <a:solidFill>
                  <a:srgbClr val="C66951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534949"/>
                </a:solidFill>
                <a:latin typeface="CHQOBS+Century Gothic"/>
                <a:cs typeface="CHQOBS+Century Gothic"/>
              </a:rPr>
              <a:t>Selektivnost.</a:t>
            </a:r>
          </a:p>
          <a:p>
            <a:pPr marL="0" marR="0">
              <a:lnSpc>
                <a:spcPts val="3817"/>
              </a:lnSpc>
              <a:spcBef>
                <a:spcPts val="2762"/>
              </a:spcBef>
              <a:spcAft>
                <a:spcPts val="0"/>
              </a:spcAft>
            </a:pPr>
            <a:r>
              <a:rPr sz="3200" dirty="0">
                <a:solidFill>
                  <a:srgbClr val="C66951"/>
                </a:solidFill>
                <a:latin typeface="PVEAAE+Arial"/>
                <a:cs typeface="PVEAAE+Arial"/>
              </a:rPr>
              <a:t>•</a:t>
            </a:r>
            <a:r>
              <a:rPr sz="3200" spc="-120" dirty="0">
                <a:solidFill>
                  <a:srgbClr val="C66951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534949"/>
                </a:solidFill>
                <a:latin typeface="TDKCSO+Century Gothic"/>
                <a:cs typeface="TDKCSO+Century Gothic"/>
              </a:rPr>
              <a:t>Úkolování</a:t>
            </a:r>
            <a:r>
              <a:rPr sz="3200" dirty="0">
                <a:solidFill>
                  <a:srgbClr val="534949"/>
                </a:solidFill>
                <a:latin typeface="CHQOBS+Century Gothic"/>
                <a:cs typeface="CHQOBS+Century Gothic"/>
              </a:rPr>
              <a:t>.</a:t>
            </a: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43485A68-52F7-B564-B481-1150EDD48F5D}"/>
              </a:ext>
            </a:extLst>
          </p:cNvPr>
          <p:cNvSpPr txBox="1"/>
          <p:nvPr/>
        </p:nvSpPr>
        <p:spPr>
          <a:xfrm>
            <a:off x="767986" y="6446581"/>
            <a:ext cx="3744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>
                <a:latin typeface="+mj-lt"/>
              </a:rPr>
              <a:t>Zdroj </a:t>
            </a:r>
            <a:r>
              <a:rPr lang="cs-CZ" dirty="0" err="1">
                <a:latin typeface="+mj-lt"/>
              </a:rPr>
              <a:t>obrázku:</a:t>
            </a:r>
            <a:r>
              <a:rPr lang="cs-CZ" sz="1800" dirty="0" err="1">
                <a:solidFill>
                  <a:srgbClr val="534949"/>
                </a:solidFill>
                <a:latin typeface="+mj-lt"/>
                <a:cs typeface="CHQOBS+Century Gothic"/>
              </a:rPr>
              <a:t>https</a:t>
            </a:r>
            <a:r>
              <a:rPr lang="cs-CZ" sz="1800" dirty="0">
                <a:solidFill>
                  <a:srgbClr val="534949"/>
                </a:solidFill>
                <a:latin typeface="+mj-lt"/>
                <a:cs typeface="CHQOBS+Century Gothic"/>
              </a:rPr>
              <a:t>://</a:t>
            </a:r>
            <a:r>
              <a:rPr lang="cs-CZ" sz="1800" dirty="0" err="1">
                <a:solidFill>
                  <a:srgbClr val="534949"/>
                </a:solidFill>
                <a:latin typeface="+mj-lt"/>
                <a:cs typeface="CHQOBS+Century Gothic"/>
              </a:rPr>
              <a:t>ssgtl.ahol.cz</a:t>
            </a:r>
            <a:endParaRPr lang="cs-CZ" dirty="0">
              <a:latin typeface="+mj-l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16940" y="398350"/>
            <a:ext cx="3492028" cy="110046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164"/>
              </a:lnSpc>
              <a:spcBef>
                <a:spcPts val="0"/>
              </a:spcBef>
              <a:spcAft>
                <a:spcPts val="0"/>
              </a:spcAft>
            </a:pPr>
            <a:r>
              <a:rPr sz="3500" b="1" dirty="0">
                <a:solidFill>
                  <a:srgbClr val="9E4934"/>
                </a:solidFill>
                <a:latin typeface="VREJAO+Book Antiqua Bold"/>
                <a:cs typeface="VREJAO+Book Antiqua Bold"/>
              </a:rPr>
              <a:t>MODEL</a:t>
            </a:r>
          </a:p>
          <a:p>
            <a:pPr marL="0" marR="0">
              <a:lnSpc>
                <a:spcPts val="4167"/>
              </a:lnSpc>
              <a:spcBef>
                <a:spcPts val="33"/>
              </a:spcBef>
              <a:spcAft>
                <a:spcPts val="0"/>
              </a:spcAft>
            </a:pPr>
            <a:r>
              <a:rPr sz="3500" b="1" dirty="0">
                <a:solidFill>
                  <a:srgbClr val="9E4934"/>
                </a:solidFill>
                <a:latin typeface="VREJAO+Book Antiqua Bold"/>
                <a:cs typeface="VREJAO+Book Antiqua Bold"/>
              </a:rPr>
              <a:t>KOMUNIKACE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62940" y="2691888"/>
            <a:ext cx="2768270" cy="30108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820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C66951"/>
                </a:solidFill>
                <a:latin typeface="PVEAAE+Arial"/>
                <a:cs typeface="PVEAAE+Arial"/>
              </a:rPr>
              <a:t>•</a:t>
            </a:r>
            <a:r>
              <a:rPr sz="3200" spc="-120" dirty="0">
                <a:solidFill>
                  <a:srgbClr val="C66951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534949"/>
                </a:solidFill>
                <a:latin typeface="CHQOBS+Century Gothic"/>
                <a:cs typeface="CHQOBS+Century Gothic"/>
              </a:rPr>
              <a:t>Separace.</a:t>
            </a:r>
          </a:p>
          <a:p>
            <a:pPr marL="0" marR="0">
              <a:lnSpc>
                <a:spcPts val="3817"/>
              </a:lnSpc>
              <a:spcBef>
                <a:spcPts val="2712"/>
              </a:spcBef>
              <a:spcAft>
                <a:spcPts val="0"/>
              </a:spcAft>
            </a:pPr>
            <a:r>
              <a:rPr sz="3200" dirty="0">
                <a:solidFill>
                  <a:srgbClr val="C66951"/>
                </a:solidFill>
                <a:latin typeface="PVEAAE+Arial"/>
                <a:cs typeface="PVEAAE+Arial"/>
              </a:rPr>
              <a:t>•</a:t>
            </a:r>
            <a:r>
              <a:rPr sz="3200" spc="-120" dirty="0">
                <a:solidFill>
                  <a:srgbClr val="C66951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534949"/>
                </a:solidFill>
                <a:latin typeface="CHQOBS+Century Gothic"/>
                <a:cs typeface="CHQOBS+Century Gothic"/>
              </a:rPr>
              <a:t>Selektivnost.</a:t>
            </a:r>
          </a:p>
          <a:p>
            <a:pPr marL="0" marR="0">
              <a:lnSpc>
                <a:spcPts val="3817"/>
              </a:lnSpc>
              <a:spcBef>
                <a:spcPts val="2762"/>
              </a:spcBef>
              <a:spcAft>
                <a:spcPts val="0"/>
              </a:spcAft>
            </a:pPr>
            <a:r>
              <a:rPr sz="3200" dirty="0">
                <a:solidFill>
                  <a:srgbClr val="C66951"/>
                </a:solidFill>
                <a:latin typeface="PVEAAE+Arial"/>
                <a:cs typeface="PVEAAE+Arial"/>
              </a:rPr>
              <a:t>•</a:t>
            </a:r>
            <a:r>
              <a:rPr sz="3200" spc="-120" dirty="0">
                <a:solidFill>
                  <a:srgbClr val="C66951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534949"/>
                </a:solidFill>
                <a:latin typeface="TDKCSO+Century Gothic"/>
                <a:cs typeface="TDKCSO+Century Gothic"/>
              </a:rPr>
              <a:t>Úkolování.</a:t>
            </a:r>
          </a:p>
          <a:p>
            <a:pPr marL="0" marR="0">
              <a:lnSpc>
                <a:spcPts val="3817"/>
              </a:lnSpc>
              <a:spcBef>
                <a:spcPts val="2710"/>
              </a:spcBef>
              <a:spcAft>
                <a:spcPts val="0"/>
              </a:spcAft>
            </a:pPr>
            <a:r>
              <a:rPr sz="3200" dirty="0">
                <a:solidFill>
                  <a:srgbClr val="C66951"/>
                </a:solidFill>
                <a:latin typeface="PVEAAE+Arial"/>
                <a:cs typeface="PVEAAE+Arial"/>
              </a:rPr>
              <a:t>•</a:t>
            </a:r>
            <a:r>
              <a:rPr sz="3200" spc="-120" dirty="0">
                <a:solidFill>
                  <a:srgbClr val="C66951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534949"/>
                </a:solidFill>
                <a:latin typeface="TDKCSO+Century Gothic"/>
                <a:cs typeface="TDKCSO+Century Gothic"/>
              </a:rPr>
              <a:t>Formálnost.</a:t>
            </a: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470FB512-247E-508C-3E56-8EB73C68FFC6}"/>
              </a:ext>
            </a:extLst>
          </p:cNvPr>
          <p:cNvSpPr txBox="1"/>
          <p:nvPr/>
        </p:nvSpPr>
        <p:spPr>
          <a:xfrm>
            <a:off x="767986" y="6446581"/>
            <a:ext cx="3744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>
                <a:latin typeface="+mj-lt"/>
              </a:rPr>
              <a:t>Zdroj </a:t>
            </a:r>
            <a:r>
              <a:rPr lang="cs-CZ" dirty="0" err="1">
                <a:latin typeface="+mj-lt"/>
              </a:rPr>
              <a:t>obrázku:</a:t>
            </a:r>
            <a:r>
              <a:rPr lang="cs-CZ" sz="1800" dirty="0" err="1">
                <a:solidFill>
                  <a:srgbClr val="534949"/>
                </a:solidFill>
                <a:latin typeface="+mj-lt"/>
                <a:cs typeface="CHQOBS+Century Gothic"/>
              </a:rPr>
              <a:t>https</a:t>
            </a:r>
            <a:r>
              <a:rPr lang="cs-CZ" sz="1800" dirty="0">
                <a:solidFill>
                  <a:srgbClr val="534949"/>
                </a:solidFill>
                <a:latin typeface="+mj-lt"/>
                <a:cs typeface="CHQOBS+Century Gothic"/>
              </a:rPr>
              <a:t>://</a:t>
            </a:r>
            <a:r>
              <a:rPr lang="cs-CZ" sz="1800" dirty="0" err="1">
                <a:solidFill>
                  <a:srgbClr val="534949"/>
                </a:solidFill>
                <a:latin typeface="+mj-lt"/>
                <a:cs typeface="CHQOBS+Century Gothic"/>
              </a:rPr>
              <a:t>ssgtl.ahol.cz</a:t>
            </a:r>
            <a:endParaRPr lang="cs-CZ" dirty="0">
              <a:latin typeface="+mj-l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-11776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685290" y="665050"/>
            <a:ext cx="5894715" cy="56698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164"/>
              </a:lnSpc>
              <a:spcBef>
                <a:spcPts val="0"/>
              </a:spcBef>
              <a:spcAft>
                <a:spcPts val="0"/>
              </a:spcAft>
            </a:pPr>
            <a:r>
              <a:rPr sz="3500" b="1" dirty="0">
                <a:solidFill>
                  <a:srgbClr val="9E4934"/>
                </a:solidFill>
                <a:latin typeface="QSQVHU+Book Antiqua Bold"/>
                <a:cs typeface="QSQVHU+Book Antiqua Bold"/>
              </a:rPr>
              <a:t>PROČ</a:t>
            </a:r>
            <a:r>
              <a:rPr sz="3500" b="1" spc="-14" dirty="0">
                <a:solidFill>
                  <a:srgbClr val="9E4934"/>
                </a:solidFill>
                <a:latin typeface="QSQVHU+Book Antiqua Bold"/>
                <a:cs typeface="QSQVHU+Book Antiqua Bold"/>
              </a:rPr>
              <a:t> </a:t>
            </a:r>
            <a:r>
              <a:rPr sz="3500" b="1" dirty="0">
                <a:solidFill>
                  <a:srgbClr val="9E4934"/>
                </a:solidFill>
                <a:latin typeface="QSQVHU+Book Antiqua Bold"/>
                <a:cs typeface="QSQVHU+Book Antiqua Bold"/>
              </a:rPr>
              <a:t>SPOLUPRACOVAT?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30554" y="1934152"/>
            <a:ext cx="7544629" cy="11012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31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534949"/>
                </a:solidFill>
                <a:latin typeface="TDKCSO+Century Gothic"/>
                <a:cs typeface="TDKCSO+Century Gothic"/>
              </a:rPr>
              <a:t>Argumenty</a:t>
            </a:r>
            <a:r>
              <a:rPr sz="2800" spc="24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800" dirty="0">
                <a:solidFill>
                  <a:srgbClr val="534949"/>
                </a:solidFill>
                <a:latin typeface="TDKCSO+Century Gothic"/>
                <a:cs typeface="TDKCSO+Century Gothic"/>
              </a:rPr>
              <a:t>hovořící</a:t>
            </a:r>
            <a:r>
              <a:rPr sz="2800" spc="10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800" dirty="0">
                <a:solidFill>
                  <a:srgbClr val="534949"/>
                </a:solidFill>
                <a:latin typeface="TDKCSO+Century Gothic"/>
                <a:cs typeface="TDKCSO+Century Gothic"/>
              </a:rPr>
              <a:t>pro zapojení rodičů</a:t>
            </a:r>
            <a:r>
              <a:rPr sz="2800" spc="-17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800" dirty="0">
                <a:solidFill>
                  <a:srgbClr val="534949"/>
                </a:solidFill>
                <a:latin typeface="TDKCSO+Century Gothic"/>
                <a:cs typeface="TDKCSO+Century Gothic"/>
              </a:rPr>
              <a:t>do</a:t>
            </a:r>
          </a:p>
          <a:p>
            <a:pPr marL="2286355" marR="0">
              <a:lnSpc>
                <a:spcPts val="3331"/>
              </a:lnSpc>
              <a:spcBef>
                <a:spcPts val="1758"/>
              </a:spcBef>
              <a:spcAft>
                <a:spcPts val="0"/>
              </a:spcAft>
            </a:pPr>
            <a:r>
              <a:rPr sz="2800" dirty="0">
                <a:solidFill>
                  <a:srgbClr val="534949"/>
                </a:solidFill>
                <a:latin typeface="TDKCSO+Century Gothic"/>
                <a:cs typeface="TDKCSO+Century Gothic"/>
              </a:rPr>
              <a:t>vzdělávání</a:t>
            </a:r>
            <a:r>
              <a:rPr sz="2800" spc="28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800" dirty="0">
                <a:solidFill>
                  <a:srgbClr val="534949"/>
                </a:solidFill>
                <a:latin typeface="TDKCSO+Century Gothic"/>
                <a:cs typeface="TDKCSO+Century Gothic"/>
              </a:rPr>
              <a:t>dětí :</a:t>
            </a: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03265197-BCDE-2B6A-11AF-264D82548B88}"/>
              </a:ext>
            </a:extLst>
          </p:cNvPr>
          <p:cNvSpPr txBox="1"/>
          <p:nvPr/>
        </p:nvSpPr>
        <p:spPr>
          <a:xfrm>
            <a:off x="668817" y="6381328"/>
            <a:ext cx="28950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Zdroj obrázku: volné dílo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784350" y="665050"/>
            <a:ext cx="5697196" cy="56698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164"/>
              </a:lnSpc>
              <a:spcBef>
                <a:spcPts val="0"/>
              </a:spcBef>
              <a:spcAft>
                <a:spcPts val="0"/>
              </a:spcAft>
            </a:pPr>
            <a:r>
              <a:rPr sz="3500" b="1" dirty="0">
                <a:solidFill>
                  <a:srgbClr val="9E4934"/>
                </a:solidFill>
                <a:latin typeface="QSQVHU+Book Antiqua Bold"/>
                <a:cs typeface="QSQVHU+Book Antiqua Bold"/>
              </a:rPr>
              <a:t>PROČ</a:t>
            </a:r>
            <a:r>
              <a:rPr sz="3500" b="1" spc="-14" dirty="0">
                <a:solidFill>
                  <a:srgbClr val="9E4934"/>
                </a:solidFill>
                <a:latin typeface="QSQVHU+Book Antiqua Bold"/>
                <a:cs typeface="QSQVHU+Book Antiqua Bold"/>
              </a:rPr>
              <a:t> </a:t>
            </a:r>
            <a:r>
              <a:rPr sz="3500" b="1" dirty="0">
                <a:solidFill>
                  <a:srgbClr val="9E4934"/>
                </a:solidFill>
                <a:latin typeface="QSQVHU+Book Antiqua Bold"/>
                <a:cs typeface="QSQVHU+Book Antiqua Bold"/>
              </a:rPr>
              <a:t>SPOLUPRACOVAT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29944" y="1934152"/>
            <a:ext cx="7544629" cy="11012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31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534949"/>
                </a:solidFill>
                <a:latin typeface="TDKCSO+Century Gothic"/>
                <a:cs typeface="TDKCSO+Century Gothic"/>
              </a:rPr>
              <a:t>Argumenty</a:t>
            </a:r>
            <a:r>
              <a:rPr sz="2800" spc="24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800" dirty="0">
                <a:solidFill>
                  <a:srgbClr val="534949"/>
                </a:solidFill>
                <a:latin typeface="TDKCSO+Century Gothic"/>
                <a:cs typeface="TDKCSO+Century Gothic"/>
              </a:rPr>
              <a:t>hovořící</a:t>
            </a:r>
            <a:r>
              <a:rPr sz="2800" spc="10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800" dirty="0">
                <a:solidFill>
                  <a:srgbClr val="534949"/>
                </a:solidFill>
                <a:latin typeface="TDKCSO+Century Gothic"/>
                <a:cs typeface="TDKCSO+Century Gothic"/>
              </a:rPr>
              <a:t>pro zapojení rodičů</a:t>
            </a:r>
            <a:r>
              <a:rPr sz="2800" spc="-17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800" dirty="0">
                <a:solidFill>
                  <a:srgbClr val="534949"/>
                </a:solidFill>
                <a:latin typeface="TDKCSO+Century Gothic"/>
                <a:cs typeface="TDKCSO+Century Gothic"/>
              </a:rPr>
              <a:t>do</a:t>
            </a:r>
          </a:p>
          <a:p>
            <a:pPr marL="2286330" marR="0">
              <a:lnSpc>
                <a:spcPts val="3331"/>
              </a:lnSpc>
              <a:spcBef>
                <a:spcPts val="1758"/>
              </a:spcBef>
              <a:spcAft>
                <a:spcPts val="0"/>
              </a:spcAft>
            </a:pPr>
            <a:r>
              <a:rPr sz="2800" dirty="0">
                <a:solidFill>
                  <a:srgbClr val="534949"/>
                </a:solidFill>
                <a:latin typeface="TDKCSO+Century Gothic"/>
                <a:cs typeface="TDKCSO+Century Gothic"/>
              </a:rPr>
              <a:t>vzdělávání</a:t>
            </a:r>
            <a:r>
              <a:rPr sz="2800" spc="28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800" dirty="0">
                <a:solidFill>
                  <a:srgbClr val="534949"/>
                </a:solidFill>
                <a:latin typeface="TDKCSO+Century Gothic"/>
                <a:cs typeface="TDKCSO+Century Gothic"/>
              </a:rPr>
              <a:t>dětí :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62940" y="3496582"/>
            <a:ext cx="1345647" cy="401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85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C66951"/>
                </a:solidFill>
                <a:latin typeface="PVEAAE+Arial"/>
                <a:cs typeface="PVEAAE+Arial"/>
              </a:rPr>
              <a:t>•</a:t>
            </a:r>
            <a:r>
              <a:rPr sz="2400" spc="360" dirty="0">
                <a:solidFill>
                  <a:srgbClr val="C66951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právo,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7D838525-08BB-B43B-71BB-ABBE2E4F7B3B}"/>
              </a:ext>
            </a:extLst>
          </p:cNvPr>
          <p:cNvSpPr txBox="1"/>
          <p:nvPr/>
        </p:nvSpPr>
        <p:spPr>
          <a:xfrm>
            <a:off x="668817" y="6381328"/>
            <a:ext cx="28950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Zdroj obrázku: volné dílo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784350" y="665050"/>
            <a:ext cx="5697196" cy="56698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164"/>
              </a:lnSpc>
              <a:spcBef>
                <a:spcPts val="0"/>
              </a:spcBef>
              <a:spcAft>
                <a:spcPts val="0"/>
              </a:spcAft>
            </a:pPr>
            <a:r>
              <a:rPr sz="3500" b="1" dirty="0">
                <a:solidFill>
                  <a:srgbClr val="9E4934"/>
                </a:solidFill>
                <a:latin typeface="QSQVHU+Book Antiqua Bold"/>
                <a:cs typeface="QSQVHU+Book Antiqua Bold"/>
              </a:rPr>
              <a:t>PROČ</a:t>
            </a:r>
            <a:r>
              <a:rPr sz="3500" b="1" spc="-14" dirty="0">
                <a:solidFill>
                  <a:srgbClr val="9E4934"/>
                </a:solidFill>
                <a:latin typeface="QSQVHU+Book Antiqua Bold"/>
                <a:cs typeface="QSQVHU+Book Antiqua Bold"/>
              </a:rPr>
              <a:t> </a:t>
            </a:r>
            <a:r>
              <a:rPr sz="3500" b="1" dirty="0">
                <a:solidFill>
                  <a:srgbClr val="9E4934"/>
                </a:solidFill>
                <a:latin typeface="QSQVHU+Book Antiqua Bold"/>
                <a:cs typeface="QSQVHU+Book Antiqua Bold"/>
              </a:rPr>
              <a:t>SPOLUPRACOVAT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29944" y="1934152"/>
            <a:ext cx="7544629" cy="11012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31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534949"/>
                </a:solidFill>
                <a:latin typeface="TDKCSO+Century Gothic"/>
                <a:cs typeface="TDKCSO+Century Gothic"/>
              </a:rPr>
              <a:t>Argumenty</a:t>
            </a:r>
            <a:r>
              <a:rPr sz="2800" spc="24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800" dirty="0">
                <a:solidFill>
                  <a:srgbClr val="534949"/>
                </a:solidFill>
                <a:latin typeface="TDKCSO+Century Gothic"/>
                <a:cs typeface="TDKCSO+Century Gothic"/>
              </a:rPr>
              <a:t>hovořící</a:t>
            </a:r>
            <a:r>
              <a:rPr sz="2800" spc="10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800" dirty="0">
                <a:solidFill>
                  <a:srgbClr val="534949"/>
                </a:solidFill>
                <a:latin typeface="TDKCSO+Century Gothic"/>
                <a:cs typeface="TDKCSO+Century Gothic"/>
              </a:rPr>
              <a:t>pro zapojení rodičů</a:t>
            </a:r>
            <a:r>
              <a:rPr sz="2800" spc="-17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800" dirty="0">
                <a:solidFill>
                  <a:srgbClr val="534949"/>
                </a:solidFill>
                <a:latin typeface="TDKCSO+Century Gothic"/>
                <a:cs typeface="TDKCSO+Century Gothic"/>
              </a:rPr>
              <a:t>do</a:t>
            </a:r>
          </a:p>
          <a:p>
            <a:pPr marL="2335098" marR="0">
              <a:lnSpc>
                <a:spcPts val="3331"/>
              </a:lnSpc>
              <a:spcBef>
                <a:spcPts val="1758"/>
              </a:spcBef>
              <a:spcAft>
                <a:spcPts val="0"/>
              </a:spcAft>
            </a:pPr>
            <a:r>
              <a:rPr sz="2800" dirty="0">
                <a:solidFill>
                  <a:srgbClr val="534949"/>
                </a:solidFill>
                <a:latin typeface="TDKCSO+Century Gothic"/>
                <a:cs typeface="TDKCSO+Century Gothic"/>
              </a:rPr>
              <a:t>vzdělávání</a:t>
            </a:r>
            <a:r>
              <a:rPr sz="2800" spc="28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800" dirty="0">
                <a:solidFill>
                  <a:srgbClr val="534949"/>
                </a:solidFill>
                <a:latin typeface="TDKCSO+Century Gothic"/>
                <a:cs typeface="TDKCSO+Century Gothic"/>
              </a:rPr>
              <a:t>dětí: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62940" y="3496582"/>
            <a:ext cx="1345647" cy="401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85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C66951"/>
                </a:solidFill>
                <a:latin typeface="PVEAAE+Arial"/>
                <a:cs typeface="PVEAAE+Arial"/>
              </a:rPr>
              <a:t>•</a:t>
            </a:r>
            <a:r>
              <a:rPr sz="2400" spc="360" dirty="0">
                <a:solidFill>
                  <a:srgbClr val="C66951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právo,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62940" y="4118373"/>
            <a:ext cx="1537672" cy="401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85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C66951"/>
                </a:solidFill>
                <a:latin typeface="PVEAAE+Arial"/>
                <a:cs typeface="PVEAAE+Arial"/>
              </a:rPr>
              <a:t>•</a:t>
            </a:r>
            <a:r>
              <a:rPr sz="2400" spc="360" dirty="0">
                <a:solidFill>
                  <a:srgbClr val="C66951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4949"/>
                </a:solidFill>
                <a:latin typeface="CHQOBS+Century Gothic"/>
                <a:cs typeface="CHQOBS+Century Gothic"/>
              </a:rPr>
              <a:t>rovnost,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8134DDED-F0E3-766F-4208-95B5BFCB87F5}"/>
              </a:ext>
            </a:extLst>
          </p:cNvPr>
          <p:cNvSpPr txBox="1"/>
          <p:nvPr/>
        </p:nvSpPr>
        <p:spPr>
          <a:xfrm>
            <a:off x="668817" y="6381328"/>
            <a:ext cx="28950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Zdroj obrázku: volné dílo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784350" y="665050"/>
            <a:ext cx="5697196" cy="56698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164"/>
              </a:lnSpc>
              <a:spcBef>
                <a:spcPts val="0"/>
              </a:spcBef>
              <a:spcAft>
                <a:spcPts val="0"/>
              </a:spcAft>
            </a:pPr>
            <a:r>
              <a:rPr sz="3500" b="1" dirty="0">
                <a:solidFill>
                  <a:srgbClr val="9E4934"/>
                </a:solidFill>
                <a:latin typeface="QSQVHU+Book Antiqua Bold"/>
                <a:cs typeface="QSQVHU+Book Antiqua Bold"/>
              </a:rPr>
              <a:t>PROČ</a:t>
            </a:r>
            <a:r>
              <a:rPr sz="3500" b="1" spc="-14" dirty="0">
                <a:solidFill>
                  <a:srgbClr val="9E4934"/>
                </a:solidFill>
                <a:latin typeface="QSQVHU+Book Antiqua Bold"/>
                <a:cs typeface="QSQVHU+Book Antiqua Bold"/>
              </a:rPr>
              <a:t> </a:t>
            </a:r>
            <a:r>
              <a:rPr sz="3500" b="1" dirty="0">
                <a:solidFill>
                  <a:srgbClr val="9E4934"/>
                </a:solidFill>
                <a:latin typeface="QSQVHU+Book Antiqua Bold"/>
                <a:cs typeface="QSQVHU+Book Antiqua Bold"/>
              </a:rPr>
              <a:t>SPOLUPRACOVAT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29944" y="1934152"/>
            <a:ext cx="7544629" cy="11012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31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534949"/>
                </a:solidFill>
                <a:latin typeface="TDKCSO+Century Gothic"/>
                <a:cs typeface="TDKCSO+Century Gothic"/>
              </a:rPr>
              <a:t>Argumenty</a:t>
            </a:r>
            <a:r>
              <a:rPr sz="2800" spc="24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800" dirty="0">
                <a:solidFill>
                  <a:srgbClr val="534949"/>
                </a:solidFill>
                <a:latin typeface="TDKCSO+Century Gothic"/>
                <a:cs typeface="TDKCSO+Century Gothic"/>
              </a:rPr>
              <a:t>hovořící</a:t>
            </a:r>
            <a:r>
              <a:rPr sz="2800" spc="10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800" dirty="0">
                <a:solidFill>
                  <a:srgbClr val="534949"/>
                </a:solidFill>
                <a:latin typeface="TDKCSO+Century Gothic"/>
                <a:cs typeface="TDKCSO+Century Gothic"/>
              </a:rPr>
              <a:t>pro zapojení rodičů</a:t>
            </a:r>
            <a:r>
              <a:rPr sz="2800" spc="-17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800" dirty="0">
                <a:solidFill>
                  <a:srgbClr val="534949"/>
                </a:solidFill>
                <a:latin typeface="TDKCSO+Century Gothic"/>
                <a:cs typeface="TDKCSO+Century Gothic"/>
              </a:rPr>
              <a:t>do</a:t>
            </a:r>
          </a:p>
          <a:p>
            <a:pPr marL="2286330" marR="0">
              <a:lnSpc>
                <a:spcPts val="3331"/>
              </a:lnSpc>
              <a:spcBef>
                <a:spcPts val="1758"/>
              </a:spcBef>
              <a:spcAft>
                <a:spcPts val="0"/>
              </a:spcAft>
            </a:pPr>
            <a:r>
              <a:rPr sz="2800" dirty="0">
                <a:solidFill>
                  <a:srgbClr val="534949"/>
                </a:solidFill>
                <a:latin typeface="TDKCSO+Century Gothic"/>
                <a:cs typeface="TDKCSO+Century Gothic"/>
              </a:rPr>
              <a:t>vzdělávání</a:t>
            </a:r>
            <a:r>
              <a:rPr sz="2800" spc="28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800" dirty="0">
                <a:solidFill>
                  <a:srgbClr val="534949"/>
                </a:solidFill>
                <a:latin typeface="TDKCSO+Century Gothic"/>
                <a:cs typeface="TDKCSO+Century Gothic"/>
              </a:rPr>
              <a:t>dětí :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62940" y="3496582"/>
            <a:ext cx="1345647" cy="401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85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C66951"/>
                </a:solidFill>
                <a:latin typeface="PVEAAE+Arial"/>
                <a:cs typeface="PVEAAE+Arial"/>
              </a:rPr>
              <a:t>•</a:t>
            </a:r>
            <a:r>
              <a:rPr sz="2400" spc="360" dirty="0">
                <a:solidFill>
                  <a:srgbClr val="C66951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právo,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62940" y="4118373"/>
            <a:ext cx="2088140" cy="102341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85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C66951"/>
                </a:solidFill>
                <a:latin typeface="PVEAAE+Arial"/>
                <a:cs typeface="PVEAAE+Arial"/>
              </a:rPr>
              <a:t>•</a:t>
            </a:r>
            <a:r>
              <a:rPr sz="2400" spc="360" dirty="0">
                <a:solidFill>
                  <a:srgbClr val="C66951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4949"/>
                </a:solidFill>
                <a:latin typeface="CHQOBS+Century Gothic"/>
                <a:cs typeface="CHQOBS+Century Gothic"/>
              </a:rPr>
              <a:t>rovnost,</a:t>
            </a:r>
          </a:p>
          <a:p>
            <a:pPr marL="0" marR="0">
              <a:lnSpc>
                <a:spcPts val="2859"/>
              </a:lnSpc>
              <a:spcBef>
                <a:spcPts val="2039"/>
              </a:spcBef>
              <a:spcAft>
                <a:spcPts val="0"/>
              </a:spcAft>
            </a:pPr>
            <a:r>
              <a:rPr sz="2400" dirty="0">
                <a:solidFill>
                  <a:srgbClr val="C66951"/>
                </a:solidFill>
                <a:latin typeface="PVEAAE+Arial"/>
                <a:cs typeface="PVEAAE+Arial"/>
              </a:rPr>
              <a:t>•</a:t>
            </a:r>
            <a:r>
              <a:rPr sz="2400" spc="360" dirty="0">
                <a:solidFill>
                  <a:srgbClr val="C66951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4949"/>
                </a:solidFill>
                <a:latin typeface="CHQOBS+Century Gothic"/>
                <a:cs typeface="CHQOBS+Century Gothic"/>
              </a:rPr>
              <a:t>reciprocita.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E26D73CF-19C2-B665-E813-5D1568DC66EB}"/>
              </a:ext>
            </a:extLst>
          </p:cNvPr>
          <p:cNvSpPr txBox="1"/>
          <p:nvPr/>
        </p:nvSpPr>
        <p:spPr>
          <a:xfrm>
            <a:off x="668817" y="6381328"/>
            <a:ext cx="28950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Zdroj obrázku: volné dílo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784350" y="665050"/>
            <a:ext cx="5697196" cy="56698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164"/>
              </a:lnSpc>
              <a:spcBef>
                <a:spcPts val="0"/>
              </a:spcBef>
              <a:spcAft>
                <a:spcPts val="0"/>
              </a:spcAft>
            </a:pPr>
            <a:r>
              <a:rPr sz="3500" b="1" dirty="0">
                <a:solidFill>
                  <a:srgbClr val="9E4934"/>
                </a:solidFill>
                <a:latin typeface="QSQVHU+Book Antiqua Bold"/>
                <a:cs typeface="QSQVHU+Book Antiqua Bold"/>
              </a:rPr>
              <a:t>PROČ</a:t>
            </a:r>
            <a:r>
              <a:rPr sz="3500" b="1" spc="-14" dirty="0">
                <a:solidFill>
                  <a:srgbClr val="9E4934"/>
                </a:solidFill>
                <a:latin typeface="QSQVHU+Book Antiqua Bold"/>
                <a:cs typeface="QSQVHU+Book Antiqua Bold"/>
              </a:rPr>
              <a:t> </a:t>
            </a:r>
            <a:r>
              <a:rPr sz="3500" b="1" dirty="0">
                <a:solidFill>
                  <a:srgbClr val="9E4934"/>
                </a:solidFill>
                <a:latin typeface="QSQVHU+Book Antiqua Bold"/>
                <a:cs typeface="QSQVHU+Book Antiqua Bold"/>
              </a:rPr>
              <a:t>SPOLUPRACOVAT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29944" y="1934152"/>
            <a:ext cx="7544629" cy="11012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31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534949"/>
                </a:solidFill>
                <a:latin typeface="TDKCSO+Century Gothic"/>
                <a:cs typeface="TDKCSO+Century Gothic"/>
              </a:rPr>
              <a:t>Argumenty</a:t>
            </a:r>
            <a:r>
              <a:rPr sz="2800" spc="24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800" dirty="0">
                <a:solidFill>
                  <a:srgbClr val="534949"/>
                </a:solidFill>
                <a:latin typeface="TDKCSO+Century Gothic"/>
                <a:cs typeface="TDKCSO+Century Gothic"/>
              </a:rPr>
              <a:t>hovořící</a:t>
            </a:r>
            <a:r>
              <a:rPr sz="2800" spc="10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800" dirty="0">
                <a:solidFill>
                  <a:srgbClr val="534949"/>
                </a:solidFill>
                <a:latin typeface="TDKCSO+Century Gothic"/>
                <a:cs typeface="TDKCSO+Century Gothic"/>
              </a:rPr>
              <a:t>pro zapojení rodičů</a:t>
            </a:r>
            <a:r>
              <a:rPr sz="2800" spc="-17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800" dirty="0">
                <a:solidFill>
                  <a:srgbClr val="534949"/>
                </a:solidFill>
                <a:latin typeface="TDKCSO+Century Gothic"/>
                <a:cs typeface="TDKCSO+Century Gothic"/>
              </a:rPr>
              <a:t>do</a:t>
            </a:r>
          </a:p>
          <a:p>
            <a:pPr marL="2335098" marR="0">
              <a:lnSpc>
                <a:spcPts val="3331"/>
              </a:lnSpc>
              <a:spcBef>
                <a:spcPts val="1758"/>
              </a:spcBef>
              <a:spcAft>
                <a:spcPts val="0"/>
              </a:spcAft>
            </a:pPr>
            <a:r>
              <a:rPr sz="2800" dirty="0">
                <a:solidFill>
                  <a:srgbClr val="534949"/>
                </a:solidFill>
                <a:latin typeface="TDKCSO+Century Gothic"/>
                <a:cs typeface="TDKCSO+Century Gothic"/>
              </a:rPr>
              <a:t>vzdělávání</a:t>
            </a:r>
            <a:r>
              <a:rPr sz="2800" spc="28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800" dirty="0">
                <a:solidFill>
                  <a:srgbClr val="534949"/>
                </a:solidFill>
                <a:latin typeface="TDKCSO+Century Gothic"/>
                <a:cs typeface="TDKCSO+Century Gothic"/>
              </a:rPr>
              <a:t>dětí: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62940" y="3496582"/>
            <a:ext cx="1345647" cy="401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85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C66951"/>
                </a:solidFill>
                <a:latin typeface="PVEAAE+Arial"/>
                <a:cs typeface="PVEAAE+Arial"/>
              </a:rPr>
              <a:t>•</a:t>
            </a:r>
            <a:r>
              <a:rPr sz="2400" spc="360" dirty="0">
                <a:solidFill>
                  <a:srgbClr val="C66951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právo,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62940" y="4118373"/>
            <a:ext cx="1537672" cy="401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85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C66951"/>
                </a:solidFill>
                <a:latin typeface="PVEAAE+Arial"/>
                <a:cs typeface="PVEAAE+Arial"/>
              </a:rPr>
              <a:t>•</a:t>
            </a:r>
            <a:r>
              <a:rPr sz="2400" spc="360" dirty="0">
                <a:solidFill>
                  <a:srgbClr val="C66951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4949"/>
                </a:solidFill>
                <a:latin typeface="CHQOBS+Century Gothic"/>
                <a:cs typeface="CHQOBS+Century Gothic"/>
              </a:rPr>
              <a:t>rovnost,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62940" y="4740547"/>
            <a:ext cx="2088140" cy="102298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85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C66951"/>
                </a:solidFill>
                <a:latin typeface="PVEAAE+Arial"/>
                <a:cs typeface="PVEAAE+Arial"/>
              </a:rPr>
              <a:t>•</a:t>
            </a:r>
            <a:r>
              <a:rPr sz="2400" spc="360" dirty="0">
                <a:solidFill>
                  <a:srgbClr val="C66951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4949"/>
                </a:solidFill>
                <a:latin typeface="CHQOBS+Century Gothic"/>
                <a:cs typeface="CHQOBS+Century Gothic"/>
              </a:rPr>
              <a:t>reciprocita,</a:t>
            </a:r>
          </a:p>
          <a:p>
            <a:pPr marL="0" marR="0">
              <a:lnSpc>
                <a:spcPts val="2859"/>
              </a:lnSpc>
              <a:spcBef>
                <a:spcPts val="2036"/>
              </a:spcBef>
              <a:spcAft>
                <a:spcPts val="0"/>
              </a:spcAft>
            </a:pPr>
            <a:r>
              <a:rPr sz="2400" dirty="0">
                <a:solidFill>
                  <a:srgbClr val="C66951"/>
                </a:solidFill>
                <a:latin typeface="PVEAAE+Arial"/>
                <a:cs typeface="PVEAAE+Arial"/>
              </a:rPr>
              <a:t>•</a:t>
            </a:r>
            <a:r>
              <a:rPr sz="2400" spc="360" dirty="0">
                <a:solidFill>
                  <a:srgbClr val="C66951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posilování</a:t>
            </a:r>
            <a:r>
              <a:rPr sz="2400" spc="-44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.</a:t>
            </a: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DB619ABA-FFF2-4FE8-EA6E-9A84D33AA425}"/>
              </a:ext>
            </a:extLst>
          </p:cNvPr>
          <p:cNvSpPr txBox="1"/>
          <p:nvPr/>
        </p:nvSpPr>
        <p:spPr>
          <a:xfrm>
            <a:off x="668817" y="6381328"/>
            <a:ext cx="28950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Zdroj obrázku: volné dílo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55294" y="647012"/>
            <a:ext cx="7756184" cy="591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354"/>
              </a:lnSpc>
              <a:spcBef>
                <a:spcPts val="0"/>
              </a:spcBef>
              <a:spcAft>
                <a:spcPts val="0"/>
              </a:spcAft>
            </a:pPr>
            <a:r>
              <a:rPr sz="3500" dirty="0">
                <a:solidFill>
                  <a:srgbClr val="9E4934"/>
                </a:solidFill>
                <a:latin typeface="GSENQH+Book Antiqua"/>
                <a:cs typeface="GSENQH+Book Antiqua"/>
              </a:rPr>
              <a:t>PROČ DOCHÁZÍ</a:t>
            </a:r>
            <a:r>
              <a:rPr sz="3500" spc="-19" dirty="0">
                <a:solidFill>
                  <a:srgbClr val="9E4934"/>
                </a:solidFill>
                <a:latin typeface="GSENQH+Book Antiqua"/>
                <a:cs typeface="GSENQH+Book Antiqua"/>
              </a:rPr>
              <a:t> </a:t>
            </a:r>
            <a:r>
              <a:rPr sz="3500" dirty="0">
                <a:solidFill>
                  <a:srgbClr val="9E4934"/>
                </a:solidFill>
                <a:latin typeface="GSENQH+Book Antiqua"/>
                <a:cs typeface="GSENQH+Book Antiqua"/>
              </a:rPr>
              <a:t>KE KONFLIKTŮM?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62940" y="1801640"/>
            <a:ext cx="7765934" cy="24497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85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C66951"/>
                </a:solidFill>
                <a:latin typeface="CHQOBS+Century Gothic"/>
                <a:cs typeface="CHQOBS+Century Gothic"/>
              </a:rPr>
              <a:t>1.</a:t>
            </a:r>
            <a:r>
              <a:rPr sz="2400" spc="939" dirty="0">
                <a:solidFill>
                  <a:srgbClr val="C66951"/>
                </a:solidFill>
                <a:latin typeface="CHQOBS+Century Gothic"/>
                <a:cs typeface="CHQOBS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Školy jsou</a:t>
            </a:r>
            <a:r>
              <a:rPr sz="2400" spc="-14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uzavřené</a:t>
            </a:r>
            <a:r>
              <a:rPr sz="2400" spc="-23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vůči</a:t>
            </a:r>
            <a:r>
              <a:rPr sz="2400" spc="-35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vnějším</a:t>
            </a:r>
            <a:r>
              <a:rPr sz="2400" spc="-52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vlivům</a:t>
            </a:r>
          </a:p>
          <a:p>
            <a:pPr marL="0" marR="0">
              <a:lnSpc>
                <a:spcPts val="2859"/>
              </a:lnSpc>
              <a:spcBef>
                <a:spcPts val="546"/>
              </a:spcBef>
              <a:spcAft>
                <a:spcPts val="0"/>
              </a:spcAft>
            </a:pPr>
            <a:r>
              <a:rPr sz="2400" dirty="0">
                <a:solidFill>
                  <a:srgbClr val="C66951"/>
                </a:solidFill>
                <a:latin typeface="CHQOBS+Century Gothic"/>
                <a:cs typeface="CHQOBS+Century Gothic"/>
              </a:rPr>
              <a:t>2.</a:t>
            </a:r>
            <a:r>
              <a:rPr sz="2400" spc="939" dirty="0">
                <a:solidFill>
                  <a:srgbClr val="C66951"/>
                </a:solidFill>
                <a:latin typeface="CHQOBS+Century Gothic"/>
                <a:cs typeface="CHQOBS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Rodiče</a:t>
            </a:r>
            <a:r>
              <a:rPr sz="2400" spc="-12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(často pod tíhou vlastních</a:t>
            </a:r>
            <a:r>
              <a:rPr sz="2400" spc="-33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vzpomínek)</a:t>
            </a:r>
          </a:p>
          <a:p>
            <a:pPr marL="457504" marR="0">
              <a:lnSpc>
                <a:spcPts val="2859"/>
              </a:lnSpc>
              <a:spcBef>
                <a:spcPts val="20"/>
              </a:spcBef>
              <a:spcAft>
                <a:spcPts val="0"/>
              </a:spcAft>
            </a:pP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berou</a:t>
            </a:r>
            <a:r>
              <a:rPr sz="2400" spc="12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školní prostředí</a:t>
            </a:r>
            <a:r>
              <a:rPr sz="2400" spc="20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jako</a:t>
            </a:r>
            <a:r>
              <a:rPr sz="2400" spc="-33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nepřátelské.</a:t>
            </a:r>
          </a:p>
          <a:p>
            <a:pPr marL="0" marR="0">
              <a:lnSpc>
                <a:spcPts val="2862"/>
              </a:lnSpc>
              <a:spcBef>
                <a:spcPts val="594"/>
              </a:spcBef>
              <a:spcAft>
                <a:spcPts val="0"/>
              </a:spcAft>
            </a:pPr>
            <a:r>
              <a:rPr sz="2400" dirty="0">
                <a:solidFill>
                  <a:srgbClr val="C66951"/>
                </a:solidFill>
                <a:latin typeface="CHQOBS+Century Gothic"/>
                <a:cs typeface="CHQOBS+Century Gothic"/>
              </a:rPr>
              <a:t>3.</a:t>
            </a:r>
            <a:r>
              <a:rPr sz="2400" spc="939" dirty="0">
                <a:solidFill>
                  <a:srgbClr val="C66951"/>
                </a:solidFill>
                <a:latin typeface="CHQOBS+Century Gothic"/>
                <a:cs typeface="CHQOBS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Učitelé mají</a:t>
            </a:r>
            <a:r>
              <a:rPr sz="2400" spc="-48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problémy</a:t>
            </a:r>
            <a:r>
              <a:rPr sz="2400" spc="15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zvládnout</a:t>
            </a:r>
            <a:r>
              <a:rPr sz="2400" spc="-40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komunikaci</a:t>
            </a:r>
            <a:r>
              <a:rPr sz="2400" spc="-41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v</a:t>
            </a:r>
          </a:p>
          <a:p>
            <a:pPr marL="457504" marR="0">
              <a:lnSpc>
                <a:spcPts val="285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konfliktních</a:t>
            </a:r>
            <a:r>
              <a:rPr sz="2400" spc="-45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situacích.</a:t>
            </a:r>
          </a:p>
          <a:p>
            <a:pPr marL="0" marR="0">
              <a:lnSpc>
                <a:spcPts val="2859"/>
              </a:lnSpc>
              <a:spcBef>
                <a:spcPts val="596"/>
              </a:spcBef>
              <a:spcAft>
                <a:spcPts val="0"/>
              </a:spcAft>
            </a:pPr>
            <a:r>
              <a:rPr sz="2400" dirty="0">
                <a:solidFill>
                  <a:srgbClr val="C66951"/>
                </a:solidFill>
                <a:latin typeface="CHQOBS+Century Gothic"/>
                <a:cs typeface="CHQOBS+Century Gothic"/>
              </a:rPr>
              <a:t>4.</a:t>
            </a:r>
            <a:r>
              <a:rPr sz="2400" spc="939" dirty="0">
                <a:solidFill>
                  <a:srgbClr val="C66951"/>
                </a:solidFill>
                <a:latin typeface="CHQOBS+Century Gothic"/>
                <a:cs typeface="CHQOBS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Komunikace</a:t>
            </a:r>
            <a:r>
              <a:rPr sz="2400" spc="-35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se často dostává</a:t>
            </a:r>
            <a:r>
              <a:rPr sz="2400" spc="-42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z věcné</a:t>
            </a:r>
            <a:r>
              <a:rPr sz="2400" spc="-41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roviny</a:t>
            </a:r>
            <a:r>
              <a:rPr sz="2400" spc="-49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do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120444" y="4215910"/>
            <a:ext cx="2317960" cy="401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85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roviny</a:t>
            </a:r>
            <a:r>
              <a:rPr sz="2400" spc="-49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emoční.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826766" y="281168"/>
            <a:ext cx="3613378" cy="41686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82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9E4934"/>
                </a:solidFill>
                <a:latin typeface="GSENQH+Book Antiqua"/>
                <a:cs typeface="GSENQH+Book Antiqua"/>
              </a:rPr>
              <a:t>ROZDÍL V OČEKÁVÁNÍ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518660" y="648486"/>
            <a:ext cx="228525" cy="3221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36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9E4934"/>
                </a:solidFill>
                <a:latin typeface="RNHNMH+Book Antiqua"/>
                <a:cs typeface="RNHNMH+Book Antiqua"/>
              </a:rPr>
              <a:t>-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3364992" y="921248"/>
            <a:ext cx="2534055" cy="41686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82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9E4934"/>
                </a:solidFill>
                <a:latin typeface="GSENQH+Book Antiqua"/>
                <a:cs typeface="GSENQH+Book Antiqua"/>
              </a:rPr>
              <a:t>KÁMEN ÚRAZU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62940" y="3111673"/>
            <a:ext cx="8084682" cy="7739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12"/>
              </a:lnSpc>
              <a:spcBef>
                <a:spcPts val="0"/>
              </a:spcBef>
              <a:spcAft>
                <a:spcPts val="0"/>
              </a:spcAft>
            </a:pPr>
            <a:r>
              <a:rPr sz="2400" b="1" dirty="0">
                <a:solidFill>
                  <a:srgbClr val="534949"/>
                </a:solidFill>
                <a:latin typeface="MWPAKA+Century Gothic Bold"/>
                <a:cs typeface="MWPAKA+Century Gothic Bold"/>
              </a:rPr>
              <a:t>Mnohdy</a:t>
            </a:r>
            <a:r>
              <a:rPr sz="2400" b="1" spc="1193" dirty="0">
                <a:solidFill>
                  <a:srgbClr val="534949"/>
                </a:solidFill>
                <a:latin typeface="Times New Roman"/>
                <a:cs typeface="Times New Roman"/>
              </a:rPr>
              <a:t> </a:t>
            </a:r>
            <a:r>
              <a:rPr sz="2400" b="1" spc="13" dirty="0">
                <a:solidFill>
                  <a:srgbClr val="534949"/>
                </a:solidFill>
                <a:latin typeface="MWPAKA+Century Gothic Bold"/>
                <a:cs typeface="MWPAKA+Century Gothic Bold"/>
              </a:rPr>
              <a:t>je</a:t>
            </a:r>
            <a:r>
              <a:rPr sz="2400" b="1" spc="1175" dirty="0">
                <a:solidFill>
                  <a:srgbClr val="534949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534949"/>
                </a:solidFill>
                <a:latin typeface="EBVABA+Century Gothic Bold"/>
                <a:cs typeface="EBVABA+Century Gothic Bold"/>
              </a:rPr>
              <a:t>prvotním</a:t>
            </a:r>
            <a:r>
              <a:rPr sz="2400" b="1" spc="1112" dirty="0">
                <a:solidFill>
                  <a:srgbClr val="534949"/>
                </a:solidFill>
                <a:latin typeface="EBVABA+Century Gothic Bold"/>
                <a:cs typeface="EBVABA+Century Gothic Bold"/>
              </a:rPr>
              <a:t> </a:t>
            </a:r>
            <a:r>
              <a:rPr sz="2400" b="1" dirty="0">
                <a:solidFill>
                  <a:srgbClr val="534949"/>
                </a:solidFill>
                <a:latin typeface="EBVABA+Century Gothic Bold"/>
                <a:cs typeface="EBVABA+Century Gothic Bold"/>
              </a:rPr>
              <a:t>problémem</a:t>
            </a:r>
            <a:r>
              <a:rPr sz="2400" b="1" spc="1114" dirty="0">
                <a:solidFill>
                  <a:srgbClr val="534949"/>
                </a:solidFill>
                <a:latin typeface="EBVABA+Century Gothic Bold"/>
                <a:cs typeface="EBVABA+Century Gothic Bold"/>
              </a:rPr>
              <a:t> </a:t>
            </a:r>
            <a:r>
              <a:rPr sz="2400" b="1" dirty="0">
                <a:solidFill>
                  <a:srgbClr val="534949"/>
                </a:solidFill>
                <a:latin typeface="MWPAKA+Century Gothic Bold"/>
                <a:cs typeface="MWPAKA+Century Gothic Bold"/>
              </a:rPr>
              <a:t>v</a:t>
            </a:r>
            <a:r>
              <a:rPr sz="2400" b="1" spc="1200" dirty="0">
                <a:solidFill>
                  <a:srgbClr val="534949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534949"/>
                </a:solidFill>
                <a:latin typeface="MWPAKA+Century Gothic Bold"/>
                <a:cs typeface="MWPAKA+Century Gothic Bold"/>
              </a:rPr>
              <a:t>komunikaci</a:t>
            </a:r>
            <a:r>
              <a:rPr sz="2400" b="1" spc="1178" dirty="0">
                <a:solidFill>
                  <a:srgbClr val="534949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534949"/>
                </a:solidFill>
                <a:latin typeface="MWPAKA+Century Gothic Bold"/>
                <a:cs typeface="MWPAKA+Century Gothic Bold"/>
              </a:rPr>
              <a:t>s</a:t>
            </a:r>
          </a:p>
          <a:p>
            <a:pPr marL="228599" marR="0">
              <a:lnSpc>
                <a:spcPts val="2881"/>
              </a:lnSpc>
              <a:spcBef>
                <a:spcPts val="0"/>
              </a:spcBef>
              <a:spcAft>
                <a:spcPts val="0"/>
              </a:spcAft>
            </a:pPr>
            <a:r>
              <a:rPr sz="2400" b="1" dirty="0">
                <a:solidFill>
                  <a:srgbClr val="534949"/>
                </a:solidFill>
                <a:latin typeface="EBVABA+Century Gothic Bold"/>
                <a:cs typeface="EBVABA+Century Gothic Bold"/>
              </a:rPr>
              <a:t>rodičem</a:t>
            </a:r>
            <a:r>
              <a:rPr sz="2400" b="1" spc="-14" dirty="0">
                <a:solidFill>
                  <a:srgbClr val="534949"/>
                </a:solidFill>
                <a:latin typeface="EBVABA+Century Gothic Bold"/>
                <a:cs typeface="EBVABA+Century Gothic Bold"/>
              </a:rPr>
              <a:t> </a:t>
            </a:r>
            <a:r>
              <a:rPr sz="2400" b="1" dirty="0">
                <a:solidFill>
                  <a:srgbClr val="534949"/>
                </a:solidFill>
                <a:latin typeface="EBVABA+Century Gothic Bold"/>
                <a:cs typeface="EBVABA+Century Gothic Bold"/>
              </a:rPr>
              <a:t>rozdílnost </a:t>
            </a:r>
            <a:r>
              <a:rPr sz="2400" b="1" dirty="0">
                <a:solidFill>
                  <a:srgbClr val="534949"/>
                </a:solidFill>
                <a:latin typeface="MWPAKA+Century Gothic Bold"/>
                <a:cs typeface="MWPAKA+Century Gothic Bold"/>
              </a:rPr>
              <a:t>ve</a:t>
            </a:r>
            <a:r>
              <a:rPr sz="2400" b="1" spc="84" dirty="0">
                <a:solidFill>
                  <a:srgbClr val="534949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534949"/>
                </a:solidFill>
                <a:latin typeface="EBVABA+Century Gothic Bold"/>
                <a:cs typeface="EBVABA+Century Gothic Bold"/>
              </a:rPr>
              <a:t>vzájemném očekávání</a:t>
            </a:r>
            <a:r>
              <a:rPr sz="2400" b="1" dirty="0">
                <a:solidFill>
                  <a:srgbClr val="534949"/>
                </a:solidFill>
                <a:latin typeface="MWPAKA+Century Gothic Bold"/>
                <a:cs typeface="MWPAKA+Century Gothic Bold"/>
              </a:rPr>
              <a:t>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10514" y="663526"/>
            <a:ext cx="8048102" cy="56698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164"/>
              </a:lnSpc>
              <a:spcBef>
                <a:spcPts val="0"/>
              </a:spcBef>
              <a:spcAft>
                <a:spcPts val="0"/>
              </a:spcAft>
            </a:pPr>
            <a:r>
              <a:rPr sz="3500" b="1" dirty="0">
                <a:solidFill>
                  <a:srgbClr val="9E4934"/>
                </a:solidFill>
                <a:latin typeface="QSQVHU+Book Antiqua Bold"/>
                <a:cs typeface="QSQVHU+Book Antiqua Bold"/>
              </a:rPr>
              <a:t>OČEKÁVÁNÍ RODIČŮ</a:t>
            </a:r>
            <a:r>
              <a:rPr sz="3500" b="1" spc="-15" dirty="0">
                <a:solidFill>
                  <a:srgbClr val="9E4934"/>
                </a:solidFill>
                <a:latin typeface="QSQVHU+Book Antiqua Bold"/>
                <a:cs typeface="QSQVHU+Book Antiqua Bold"/>
              </a:rPr>
              <a:t> </a:t>
            </a:r>
            <a:r>
              <a:rPr sz="3500" b="1" dirty="0">
                <a:solidFill>
                  <a:srgbClr val="9E4934"/>
                </a:solidFill>
                <a:latin typeface="QSQVHU+Book Antiqua Bold"/>
                <a:cs typeface="QSQVHU+Book Antiqua Bold"/>
              </a:rPr>
              <a:t>OD</a:t>
            </a:r>
            <a:r>
              <a:rPr sz="3500" b="1" spc="-13" dirty="0">
                <a:solidFill>
                  <a:srgbClr val="9E4934"/>
                </a:solidFill>
                <a:latin typeface="QSQVHU+Book Antiqua Bold"/>
                <a:cs typeface="QSQVHU+Book Antiqua Bold"/>
              </a:rPr>
              <a:t> </a:t>
            </a:r>
            <a:r>
              <a:rPr sz="3500" b="1" dirty="0">
                <a:solidFill>
                  <a:srgbClr val="9E4934"/>
                </a:solidFill>
                <a:latin typeface="QSQVHU+Book Antiqua Bold"/>
                <a:cs typeface="QSQVHU+Book Antiqua Bold"/>
              </a:rPr>
              <a:t>UČITELŮ</a:t>
            </a: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8B9B37D5-7223-0816-6A5F-C3A6E75475EC}"/>
              </a:ext>
            </a:extLst>
          </p:cNvPr>
          <p:cNvSpPr txBox="1"/>
          <p:nvPr/>
        </p:nvSpPr>
        <p:spPr>
          <a:xfrm>
            <a:off x="668817" y="6381328"/>
            <a:ext cx="28950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Zdroj obrázku: volné dílo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10514" y="663526"/>
            <a:ext cx="8048102" cy="56698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164"/>
              </a:lnSpc>
              <a:spcBef>
                <a:spcPts val="0"/>
              </a:spcBef>
              <a:spcAft>
                <a:spcPts val="0"/>
              </a:spcAft>
            </a:pPr>
            <a:r>
              <a:rPr sz="3500" b="1" dirty="0">
                <a:solidFill>
                  <a:srgbClr val="9E4934"/>
                </a:solidFill>
                <a:latin typeface="QSQVHU+Book Antiqua Bold"/>
                <a:cs typeface="QSQVHU+Book Antiqua Bold"/>
              </a:rPr>
              <a:t>OČEKÁVÁNÍ RODIČŮ</a:t>
            </a:r>
            <a:r>
              <a:rPr sz="3500" b="1" spc="-15" dirty="0">
                <a:solidFill>
                  <a:srgbClr val="9E4934"/>
                </a:solidFill>
                <a:latin typeface="QSQVHU+Book Antiqua Bold"/>
                <a:cs typeface="QSQVHU+Book Antiqua Bold"/>
              </a:rPr>
              <a:t> </a:t>
            </a:r>
            <a:r>
              <a:rPr sz="3500" b="1" dirty="0">
                <a:solidFill>
                  <a:srgbClr val="9E4934"/>
                </a:solidFill>
                <a:latin typeface="QSQVHU+Book Antiqua Bold"/>
                <a:cs typeface="QSQVHU+Book Antiqua Bold"/>
              </a:rPr>
              <a:t>OD</a:t>
            </a:r>
            <a:r>
              <a:rPr sz="3500" b="1" spc="-13" dirty="0">
                <a:solidFill>
                  <a:srgbClr val="9E4934"/>
                </a:solidFill>
                <a:latin typeface="QSQVHU+Book Antiqua Bold"/>
                <a:cs typeface="QSQVHU+Book Antiqua Bold"/>
              </a:rPr>
              <a:t> </a:t>
            </a:r>
            <a:r>
              <a:rPr sz="3500" b="1" dirty="0">
                <a:solidFill>
                  <a:srgbClr val="9E4934"/>
                </a:solidFill>
                <a:latin typeface="QSQVHU+Book Antiqua Bold"/>
                <a:cs typeface="QSQVHU+Book Antiqua Bold"/>
              </a:rPr>
              <a:t>UČITELŮ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62940" y="1677560"/>
            <a:ext cx="8086150" cy="76706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85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C66951"/>
                </a:solidFill>
                <a:latin typeface="PVEAAE+Arial"/>
                <a:cs typeface="PVEAAE+Arial"/>
              </a:rPr>
              <a:t>•</a:t>
            </a:r>
            <a:r>
              <a:rPr sz="2400" spc="360" dirty="0">
                <a:solidFill>
                  <a:srgbClr val="C66951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4949"/>
                </a:solidFill>
                <a:latin typeface="CHQOBS+Century Gothic"/>
                <a:cs typeface="CHQOBS+Century Gothic"/>
              </a:rPr>
              <a:t>Chci</a:t>
            </a:r>
            <a:r>
              <a:rPr sz="2400" spc="571" dirty="0">
                <a:solidFill>
                  <a:srgbClr val="534949"/>
                </a:solidFill>
                <a:latin typeface="CHQOBS+Century Gothic"/>
                <a:cs typeface="CHQOBS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CHQOBS+Century Gothic"/>
                <a:cs typeface="CHQOBS+Century Gothic"/>
              </a:rPr>
              <a:t>poradit,</a:t>
            </a:r>
            <a:r>
              <a:rPr sz="2400" spc="538" dirty="0">
                <a:solidFill>
                  <a:srgbClr val="534949"/>
                </a:solidFill>
                <a:latin typeface="CHQOBS+Century Gothic"/>
                <a:cs typeface="CHQOBS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CHQOBS+Century Gothic"/>
                <a:cs typeface="CHQOBS+Century Gothic"/>
              </a:rPr>
              <a:t>co</a:t>
            </a:r>
            <a:r>
              <a:rPr sz="2400" spc="565" dirty="0">
                <a:solidFill>
                  <a:srgbClr val="534949"/>
                </a:solidFill>
                <a:latin typeface="CHQOBS+Century Gothic"/>
                <a:cs typeface="CHQOBS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mám</a:t>
            </a:r>
            <a:r>
              <a:rPr sz="2400" spc="564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dělat,</a:t>
            </a:r>
            <a:r>
              <a:rPr sz="2400" spc="538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když</a:t>
            </a:r>
            <a:r>
              <a:rPr sz="2400" spc="563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CHQOBS+Century Gothic"/>
                <a:cs typeface="CHQOBS+Century Gothic"/>
              </a:rPr>
              <a:t>s</a:t>
            </a:r>
            <a:r>
              <a:rPr sz="2400" spc="576" dirty="0">
                <a:solidFill>
                  <a:srgbClr val="534949"/>
                </a:solidFill>
                <a:latin typeface="CHQOBS+Century Gothic"/>
                <a:cs typeface="CHQOBS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dítětem</a:t>
            </a:r>
            <a:r>
              <a:rPr sz="2400" spc="558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není</a:t>
            </a:r>
          </a:p>
          <a:p>
            <a:pPr marL="228599" marR="0">
              <a:lnSpc>
                <a:spcPts val="2862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něco </a:t>
            </a:r>
            <a:r>
              <a:rPr sz="2400" dirty="0">
                <a:solidFill>
                  <a:srgbClr val="534949"/>
                </a:solidFill>
                <a:latin typeface="CHQOBS+Century Gothic"/>
                <a:cs typeface="CHQOBS+Century Gothic"/>
              </a:rPr>
              <a:t>v</a:t>
            </a:r>
            <a:r>
              <a:rPr sz="2400" spc="-15" dirty="0">
                <a:solidFill>
                  <a:srgbClr val="534949"/>
                </a:solidFill>
                <a:latin typeface="CHQOBS+Century Gothic"/>
                <a:cs typeface="CHQOBS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pořádku</a:t>
            </a:r>
            <a:r>
              <a:rPr sz="2400" dirty="0">
                <a:solidFill>
                  <a:srgbClr val="534949"/>
                </a:solidFill>
                <a:latin typeface="CHQOBS+Century Gothic"/>
                <a:cs typeface="CHQOBS+Century Gothic"/>
              </a:rPr>
              <a:t>.</a:t>
            </a: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3086EFA6-5C26-6E3E-F9F1-189F5BA17E36}"/>
              </a:ext>
            </a:extLst>
          </p:cNvPr>
          <p:cNvSpPr txBox="1"/>
          <p:nvPr/>
        </p:nvSpPr>
        <p:spPr>
          <a:xfrm>
            <a:off x="668817" y="6381328"/>
            <a:ext cx="28950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Zdroj obrázku: volné dílo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10514" y="663526"/>
            <a:ext cx="8048102" cy="56698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164"/>
              </a:lnSpc>
              <a:spcBef>
                <a:spcPts val="0"/>
              </a:spcBef>
              <a:spcAft>
                <a:spcPts val="0"/>
              </a:spcAft>
            </a:pPr>
            <a:r>
              <a:rPr sz="3500" b="1" dirty="0">
                <a:solidFill>
                  <a:srgbClr val="9E4934"/>
                </a:solidFill>
                <a:latin typeface="QSQVHU+Book Antiqua Bold"/>
                <a:cs typeface="QSQVHU+Book Antiqua Bold"/>
              </a:rPr>
              <a:t>OČEKÁVÁNÍ RODIČŮ</a:t>
            </a:r>
            <a:r>
              <a:rPr sz="3500" b="1" spc="-15" dirty="0">
                <a:solidFill>
                  <a:srgbClr val="9E4934"/>
                </a:solidFill>
                <a:latin typeface="QSQVHU+Book Antiqua Bold"/>
                <a:cs typeface="QSQVHU+Book Antiqua Bold"/>
              </a:rPr>
              <a:t> </a:t>
            </a:r>
            <a:r>
              <a:rPr sz="3500" b="1" dirty="0">
                <a:solidFill>
                  <a:srgbClr val="9E4934"/>
                </a:solidFill>
                <a:latin typeface="QSQVHU+Book Antiqua Bold"/>
                <a:cs typeface="QSQVHU+Book Antiqua Bold"/>
              </a:rPr>
              <a:t>OD</a:t>
            </a:r>
            <a:r>
              <a:rPr sz="3500" b="1" spc="-13" dirty="0">
                <a:solidFill>
                  <a:srgbClr val="9E4934"/>
                </a:solidFill>
                <a:latin typeface="QSQVHU+Book Antiqua Bold"/>
                <a:cs typeface="QSQVHU+Book Antiqua Bold"/>
              </a:rPr>
              <a:t> </a:t>
            </a:r>
            <a:r>
              <a:rPr sz="3500" b="1" dirty="0">
                <a:solidFill>
                  <a:srgbClr val="9E4934"/>
                </a:solidFill>
                <a:latin typeface="QSQVHU+Book Antiqua Bold"/>
                <a:cs typeface="QSQVHU+Book Antiqua Bold"/>
              </a:rPr>
              <a:t>UČITELŮ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62940" y="1677560"/>
            <a:ext cx="8086150" cy="12061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85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C66951"/>
                </a:solidFill>
                <a:latin typeface="PVEAAE+Arial"/>
                <a:cs typeface="PVEAAE+Arial"/>
              </a:rPr>
              <a:t>•</a:t>
            </a:r>
            <a:r>
              <a:rPr sz="2400" spc="360" dirty="0">
                <a:solidFill>
                  <a:srgbClr val="C66951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4949"/>
                </a:solidFill>
                <a:latin typeface="CHQOBS+Century Gothic"/>
                <a:cs typeface="CHQOBS+Century Gothic"/>
              </a:rPr>
              <a:t>Chci</a:t>
            </a:r>
            <a:r>
              <a:rPr sz="2400" spc="571" dirty="0">
                <a:solidFill>
                  <a:srgbClr val="534949"/>
                </a:solidFill>
                <a:latin typeface="CHQOBS+Century Gothic"/>
                <a:cs typeface="CHQOBS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CHQOBS+Century Gothic"/>
                <a:cs typeface="CHQOBS+Century Gothic"/>
              </a:rPr>
              <a:t>poradit,</a:t>
            </a:r>
            <a:r>
              <a:rPr sz="2400" spc="538" dirty="0">
                <a:solidFill>
                  <a:srgbClr val="534949"/>
                </a:solidFill>
                <a:latin typeface="CHQOBS+Century Gothic"/>
                <a:cs typeface="CHQOBS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CHQOBS+Century Gothic"/>
                <a:cs typeface="CHQOBS+Century Gothic"/>
              </a:rPr>
              <a:t>co</a:t>
            </a:r>
            <a:r>
              <a:rPr sz="2400" spc="565" dirty="0">
                <a:solidFill>
                  <a:srgbClr val="534949"/>
                </a:solidFill>
                <a:latin typeface="CHQOBS+Century Gothic"/>
                <a:cs typeface="CHQOBS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mám</a:t>
            </a:r>
            <a:r>
              <a:rPr sz="2400" spc="564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dělat,</a:t>
            </a:r>
            <a:r>
              <a:rPr sz="2400" spc="538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když</a:t>
            </a:r>
            <a:r>
              <a:rPr sz="2400" spc="563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CHQOBS+Century Gothic"/>
                <a:cs typeface="CHQOBS+Century Gothic"/>
              </a:rPr>
              <a:t>s</a:t>
            </a:r>
            <a:r>
              <a:rPr sz="2400" spc="576" dirty="0">
                <a:solidFill>
                  <a:srgbClr val="534949"/>
                </a:solidFill>
                <a:latin typeface="CHQOBS+Century Gothic"/>
                <a:cs typeface="CHQOBS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dítětem</a:t>
            </a:r>
            <a:r>
              <a:rPr sz="2400" spc="558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není</a:t>
            </a:r>
          </a:p>
          <a:p>
            <a:pPr marL="228599" marR="0">
              <a:lnSpc>
                <a:spcPts val="2862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něco </a:t>
            </a:r>
            <a:r>
              <a:rPr sz="2400" dirty="0">
                <a:solidFill>
                  <a:srgbClr val="534949"/>
                </a:solidFill>
                <a:latin typeface="CHQOBS+Century Gothic"/>
                <a:cs typeface="CHQOBS+Century Gothic"/>
              </a:rPr>
              <a:t>v</a:t>
            </a:r>
            <a:r>
              <a:rPr sz="2400" spc="-15" dirty="0">
                <a:solidFill>
                  <a:srgbClr val="534949"/>
                </a:solidFill>
                <a:latin typeface="CHQOBS+Century Gothic"/>
                <a:cs typeface="CHQOBS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pořádku</a:t>
            </a:r>
            <a:r>
              <a:rPr sz="2400" dirty="0">
                <a:solidFill>
                  <a:srgbClr val="534949"/>
                </a:solidFill>
                <a:latin typeface="CHQOBS+Century Gothic"/>
                <a:cs typeface="CHQOBS+Century Gothic"/>
              </a:rPr>
              <a:t>.</a:t>
            </a:r>
          </a:p>
          <a:p>
            <a:pPr marL="0" marR="0">
              <a:lnSpc>
                <a:spcPts val="2859"/>
              </a:lnSpc>
              <a:spcBef>
                <a:spcPts val="598"/>
              </a:spcBef>
              <a:spcAft>
                <a:spcPts val="0"/>
              </a:spcAft>
            </a:pPr>
            <a:r>
              <a:rPr sz="2400" dirty="0">
                <a:solidFill>
                  <a:srgbClr val="C66951"/>
                </a:solidFill>
                <a:latin typeface="PVEAAE+Arial"/>
                <a:cs typeface="PVEAAE+Arial"/>
              </a:rPr>
              <a:t>•</a:t>
            </a:r>
            <a:r>
              <a:rPr sz="2400" spc="360" dirty="0">
                <a:solidFill>
                  <a:srgbClr val="C66951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4949"/>
                </a:solidFill>
                <a:latin typeface="CHQOBS+Century Gothic"/>
                <a:cs typeface="CHQOBS+Century Gothic"/>
              </a:rPr>
              <a:t>Chci,</a:t>
            </a:r>
            <a:r>
              <a:rPr sz="2400" spc="-43" dirty="0">
                <a:solidFill>
                  <a:srgbClr val="534949"/>
                </a:solidFill>
                <a:latin typeface="CHQOBS+Century Gothic"/>
                <a:cs typeface="CHQOBS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CHQOBS+Century Gothic"/>
                <a:cs typeface="CHQOBS+Century Gothic"/>
              </a:rPr>
              <a:t>aby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učitel</a:t>
            </a:r>
            <a:r>
              <a:rPr sz="2400" spc="-38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měl mé dítě rád</a:t>
            </a:r>
            <a:r>
              <a:rPr sz="2400" dirty="0">
                <a:solidFill>
                  <a:srgbClr val="534949"/>
                </a:solidFill>
                <a:latin typeface="CHQOBS+Century Gothic"/>
                <a:cs typeface="CHQOBS+Century Gothic"/>
              </a:rPr>
              <a:t>.</a:t>
            </a: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159D4007-207C-849C-338E-E6DCA5AE06FC}"/>
              </a:ext>
            </a:extLst>
          </p:cNvPr>
          <p:cNvSpPr txBox="1"/>
          <p:nvPr/>
        </p:nvSpPr>
        <p:spPr>
          <a:xfrm>
            <a:off x="668817" y="6381328"/>
            <a:ext cx="28950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Zdroj obrázku: volné dílo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10514" y="663526"/>
            <a:ext cx="8048102" cy="56698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164"/>
              </a:lnSpc>
              <a:spcBef>
                <a:spcPts val="0"/>
              </a:spcBef>
              <a:spcAft>
                <a:spcPts val="0"/>
              </a:spcAft>
            </a:pPr>
            <a:r>
              <a:rPr sz="3500" b="1" dirty="0">
                <a:solidFill>
                  <a:srgbClr val="9E4934"/>
                </a:solidFill>
                <a:latin typeface="QSQVHU+Book Antiqua Bold"/>
                <a:cs typeface="QSQVHU+Book Antiqua Bold"/>
              </a:rPr>
              <a:t>OČEKÁVÁNÍ RODIČŮ</a:t>
            </a:r>
            <a:r>
              <a:rPr sz="3500" b="1" spc="-15" dirty="0">
                <a:solidFill>
                  <a:srgbClr val="9E4934"/>
                </a:solidFill>
                <a:latin typeface="QSQVHU+Book Antiqua Bold"/>
                <a:cs typeface="QSQVHU+Book Antiqua Bold"/>
              </a:rPr>
              <a:t> </a:t>
            </a:r>
            <a:r>
              <a:rPr sz="3500" b="1" dirty="0">
                <a:solidFill>
                  <a:srgbClr val="9E4934"/>
                </a:solidFill>
                <a:latin typeface="QSQVHU+Book Antiqua Bold"/>
                <a:cs typeface="QSQVHU+Book Antiqua Bold"/>
              </a:rPr>
              <a:t>OD</a:t>
            </a:r>
            <a:r>
              <a:rPr sz="3500" b="1" spc="-13" dirty="0">
                <a:solidFill>
                  <a:srgbClr val="9E4934"/>
                </a:solidFill>
                <a:latin typeface="QSQVHU+Book Antiqua Bold"/>
                <a:cs typeface="QSQVHU+Book Antiqua Bold"/>
              </a:rPr>
              <a:t> </a:t>
            </a:r>
            <a:r>
              <a:rPr sz="3500" b="1" dirty="0">
                <a:solidFill>
                  <a:srgbClr val="9E4934"/>
                </a:solidFill>
                <a:latin typeface="QSQVHU+Book Antiqua Bold"/>
                <a:cs typeface="QSQVHU+Book Antiqua Bold"/>
              </a:rPr>
              <a:t>UČITELŮ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62940" y="1677560"/>
            <a:ext cx="8086150" cy="20109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85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C66951"/>
                </a:solidFill>
                <a:latin typeface="PVEAAE+Arial"/>
                <a:cs typeface="PVEAAE+Arial"/>
              </a:rPr>
              <a:t>•</a:t>
            </a:r>
            <a:r>
              <a:rPr sz="2400" spc="360" dirty="0">
                <a:solidFill>
                  <a:srgbClr val="C66951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4949"/>
                </a:solidFill>
                <a:latin typeface="CHQOBS+Century Gothic"/>
                <a:cs typeface="CHQOBS+Century Gothic"/>
              </a:rPr>
              <a:t>Chci</a:t>
            </a:r>
            <a:r>
              <a:rPr sz="2400" spc="571" dirty="0">
                <a:solidFill>
                  <a:srgbClr val="534949"/>
                </a:solidFill>
                <a:latin typeface="CHQOBS+Century Gothic"/>
                <a:cs typeface="CHQOBS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CHQOBS+Century Gothic"/>
                <a:cs typeface="CHQOBS+Century Gothic"/>
              </a:rPr>
              <a:t>poradit,</a:t>
            </a:r>
            <a:r>
              <a:rPr sz="2400" spc="538" dirty="0">
                <a:solidFill>
                  <a:srgbClr val="534949"/>
                </a:solidFill>
                <a:latin typeface="CHQOBS+Century Gothic"/>
                <a:cs typeface="CHQOBS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CHQOBS+Century Gothic"/>
                <a:cs typeface="CHQOBS+Century Gothic"/>
              </a:rPr>
              <a:t>co</a:t>
            </a:r>
            <a:r>
              <a:rPr sz="2400" spc="565" dirty="0">
                <a:solidFill>
                  <a:srgbClr val="534949"/>
                </a:solidFill>
                <a:latin typeface="CHQOBS+Century Gothic"/>
                <a:cs typeface="CHQOBS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mám</a:t>
            </a:r>
            <a:r>
              <a:rPr sz="2400" spc="564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dělat,</a:t>
            </a:r>
            <a:r>
              <a:rPr sz="2400" spc="538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když</a:t>
            </a:r>
            <a:r>
              <a:rPr sz="2400" spc="563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CHQOBS+Century Gothic"/>
                <a:cs typeface="CHQOBS+Century Gothic"/>
              </a:rPr>
              <a:t>s</a:t>
            </a:r>
            <a:r>
              <a:rPr sz="2400" spc="576" dirty="0">
                <a:solidFill>
                  <a:srgbClr val="534949"/>
                </a:solidFill>
                <a:latin typeface="CHQOBS+Century Gothic"/>
                <a:cs typeface="CHQOBS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dítětem</a:t>
            </a:r>
            <a:r>
              <a:rPr sz="2400" spc="558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není</a:t>
            </a:r>
          </a:p>
          <a:p>
            <a:pPr marL="228599" marR="0">
              <a:lnSpc>
                <a:spcPts val="2862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něco </a:t>
            </a:r>
            <a:r>
              <a:rPr sz="2400" dirty="0">
                <a:solidFill>
                  <a:srgbClr val="534949"/>
                </a:solidFill>
                <a:latin typeface="CHQOBS+Century Gothic"/>
                <a:cs typeface="CHQOBS+Century Gothic"/>
              </a:rPr>
              <a:t>v</a:t>
            </a:r>
            <a:r>
              <a:rPr sz="2400" spc="-15" dirty="0">
                <a:solidFill>
                  <a:srgbClr val="534949"/>
                </a:solidFill>
                <a:latin typeface="CHQOBS+Century Gothic"/>
                <a:cs typeface="CHQOBS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pořádku</a:t>
            </a:r>
            <a:r>
              <a:rPr sz="2400" dirty="0">
                <a:solidFill>
                  <a:srgbClr val="534949"/>
                </a:solidFill>
                <a:latin typeface="CHQOBS+Century Gothic"/>
                <a:cs typeface="CHQOBS+Century Gothic"/>
              </a:rPr>
              <a:t>.</a:t>
            </a:r>
          </a:p>
          <a:p>
            <a:pPr marL="0" marR="0">
              <a:lnSpc>
                <a:spcPts val="2859"/>
              </a:lnSpc>
              <a:spcBef>
                <a:spcPts val="598"/>
              </a:spcBef>
              <a:spcAft>
                <a:spcPts val="0"/>
              </a:spcAft>
            </a:pPr>
            <a:r>
              <a:rPr sz="2400" dirty="0">
                <a:solidFill>
                  <a:srgbClr val="C66951"/>
                </a:solidFill>
                <a:latin typeface="PVEAAE+Arial"/>
                <a:cs typeface="PVEAAE+Arial"/>
              </a:rPr>
              <a:t>•</a:t>
            </a:r>
            <a:r>
              <a:rPr sz="2400" spc="360" dirty="0">
                <a:solidFill>
                  <a:srgbClr val="C66951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4949"/>
                </a:solidFill>
                <a:latin typeface="CHQOBS+Century Gothic"/>
                <a:cs typeface="CHQOBS+Century Gothic"/>
              </a:rPr>
              <a:t>Chci,</a:t>
            </a:r>
            <a:r>
              <a:rPr sz="2400" spc="-43" dirty="0">
                <a:solidFill>
                  <a:srgbClr val="534949"/>
                </a:solidFill>
                <a:latin typeface="CHQOBS+Century Gothic"/>
                <a:cs typeface="CHQOBS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CHQOBS+Century Gothic"/>
                <a:cs typeface="CHQOBS+Century Gothic"/>
              </a:rPr>
              <a:t>aby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učitel</a:t>
            </a:r>
            <a:r>
              <a:rPr sz="2400" spc="-38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měl mé dítě rád</a:t>
            </a:r>
            <a:r>
              <a:rPr sz="2400" dirty="0">
                <a:solidFill>
                  <a:srgbClr val="534949"/>
                </a:solidFill>
                <a:latin typeface="CHQOBS+Century Gothic"/>
                <a:cs typeface="CHQOBS+Century Gothic"/>
              </a:rPr>
              <a:t>.</a:t>
            </a:r>
          </a:p>
          <a:p>
            <a:pPr marL="0" marR="0">
              <a:lnSpc>
                <a:spcPts val="2859"/>
              </a:lnSpc>
              <a:spcBef>
                <a:spcPts val="596"/>
              </a:spcBef>
              <a:spcAft>
                <a:spcPts val="0"/>
              </a:spcAft>
            </a:pPr>
            <a:r>
              <a:rPr sz="2400" dirty="0">
                <a:solidFill>
                  <a:srgbClr val="C66951"/>
                </a:solidFill>
                <a:latin typeface="PVEAAE+Arial"/>
                <a:cs typeface="PVEAAE+Arial"/>
              </a:rPr>
              <a:t>•</a:t>
            </a:r>
            <a:r>
              <a:rPr sz="2400" spc="360" dirty="0">
                <a:solidFill>
                  <a:srgbClr val="C66951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Učitel</a:t>
            </a:r>
            <a:r>
              <a:rPr sz="2400" spc="208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má</a:t>
            </a:r>
            <a:r>
              <a:rPr sz="2400" spc="210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dítě</a:t>
            </a:r>
            <a:r>
              <a:rPr sz="2400" spc="229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naučit</a:t>
            </a:r>
            <a:r>
              <a:rPr sz="2400" spc="219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spc="12" dirty="0">
                <a:solidFill>
                  <a:srgbClr val="534949"/>
                </a:solidFill>
                <a:latin typeface="TDKCSO+Century Gothic"/>
                <a:cs typeface="TDKCSO+Century Gothic"/>
              </a:rPr>
              <a:t>vše</a:t>
            </a:r>
            <a:r>
              <a:rPr sz="2400" spc="219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CHQOBS+Century Gothic"/>
                <a:cs typeface="CHQOBS+Century Gothic"/>
              </a:rPr>
              <a:t>bez</a:t>
            </a:r>
            <a:r>
              <a:rPr sz="2400" spc="233" dirty="0">
                <a:solidFill>
                  <a:srgbClr val="534949"/>
                </a:solidFill>
                <a:latin typeface="CHQOBS+Century Gothic"/>
                <a:cs typeface="CHQOBS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domácích</a:t>
            </a:r>
            <a:r>
              <a:rPr sz="2400" spc="218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úkolů,</a:t>
            </a:r>
            <a:r>
              <a:rPr sz="2400" spc="206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CHQOBS+Century Gothic"/>
                <a:cs typeface="CHQOBS+Century Gothic"/>
              </a:rPr>
              <a:t>bez</a:t>
            </a:r>
          </a:p>
          <a:p>
            <a:pPr marL="228599" marR="0">
              <a:lnSpc>
                <a:spcPts val="2862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problémů</a:t>
            </a:r>
            <a:r>
              <a:rPr sz="2400" dirty="0">
                <a:solidFill>
                  <a:srgbClr val="534949"/>
                </a:solidFill>
                <a:latin typeface="CHQOBS+Century Gothic"/>
                <a:cs typeface="CHQOBS+Century Gothic"/>
              </a:rPr>
              <a:t>.</a:t>
            </a: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9ECB0D66-0961-02A4-930C-6AD80101493B}"/>
              </a:ext>
            </a:extLst>
          </p:cNvPr>
          <p:cNvSpPr txBox="1"/>
          <p:nvPr/>
        </p:nvSpPr>
        <p:spPr>
          <a:xfrm>
            <a:off x="668817" y="6381328"/>
            <a:ext cx="28950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Zdroj obrázku: volné dílo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10514" y="663526"/>
            <a:ext cx="8048102" cy="56698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164"/>
              </a:lnSpc>
              <a:spcBef>
                <a:spcPts val="0"/>
              </a:spcBef>
              <a:spcAft>
                <a:spcPts val="0"/>
              </a:spcAft>
            </a:pPr>
            <a:r>
              <a:rPr sz="3500" b="1" dirty="0">
                <a:solidFill>
                  <a:srgbClr val="9E4934"/>
                </a:solidFill>
                <a:latin typeface="QSQVHU+Book Antiqua Bold"/>
                <a:cs typeface="QSQVHU+Book Antiqua Bold"/>
              </a:rPr>
              <a:t>OČEKÁVÁNÍ RODIČŮ</a:t>
            </a:r>
            <a:r>
              <a:rPr sz="3500" b="1" spc="-15" dirty="0">
                <a:solidFill>
                  <a:srgbClr val="9E4934"/>
                </a:solidFill>
                <a:latin typeface="QSQVHU+Book Antiqua Bold"/>
                <a:cs typeface="QSQVHU+Book Antiqua Bold"/>
              </a:rPr>
              <a:t> </a:t>
            </a:r>
            <a:r>
              <a:rPr sz="3500" b="1" dirty="0">
                <a:solidFill>
                  <a:srgbClr val="9E4934"/>
                </a:solidFill>
                <a:latin typeface="QSQVHU+Book Antiqua Bold"/>
                <a:cs typeface="QSQVHU+Book Antiqua Bold"/>
              </a:rPr>
              <a:t>OD</a:t>
            </a:r>
            <a:r>
              <a:rPr sz="3500" b="1" spc="-13" dirty="0">
                <a:solidFill>
                  <a:srgbClr val="9E4934"/>
                </a:solidFill>
                <a:latin typeface="QSQVHU+Book Antiqua Bold"/>
                <a:cs typeface="QSQVHU+Book Antiqua Bold"/>
              </a:rPr>
              <a:t> </a:t>
            </a:r>
            <a:r>
              <a:rPr sz="3500" b="1" dirty="0">
                <a:solidFill>
                  <a:srgbClr val="9E4934"/>
                </a:solidFill>
                <a:latin typeface="QSQVHU+Book Antiqua Bold"/>
                <a:cs typeface="QSQVHU+Book Antiqua Bold"/>
              </a:rPr>
              <a:t>UČITELŮ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62940" y="1677560"/>
            <a:ext cx="8086150" cy="28890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85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C66951"/>
                </a:solidFill>
                <a:latin typeface="PVEAAE+Arial"/>
                <a:cs typeface="PVEAAE+Arial"/>
              </a:rPr>
              <a:t>•</a:t>
            </a:r>
            <a:r>
              <a:rPr sz="2400" spc="360" dirty="0">
                <a:solidFill>
                  <a:srgbClr val="C66951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4949"/>
                </a:solidFill>
                <a:latin typeface="CHQOBS+Century Gothic"/>
                <a:cs typeface="CHQOBS+Century Gothic"/>
              </a:rPr>
              <a:t>Chci</a:t>
            </a:r>
            <a:r>
              <a:rPr sz="2400" spc="571" dirty="0">
                <a:solidFill>
                  <a:srgbClr val="534949"/>
                </a:solidFill>
                <a:latin typeface="CHQOBS+Century Gothic"/>
                <a:cs typeface="CHQOBS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CHQOBS+Century Gothic"/>
                <a:cs typeface="CHQOBS+Century Gothic"/>
              </a:rPr>
              <a:t>poradit,</a:t>
            </a:r>
            <a:r>
              <a:rPr sz="2400" spc="538" dirty="0">
                <a:solidFill>
                  <a:srgbClr val="534949"/>
                </a:solidFill>
                <a:latin typeface="CHQOBS+Century Gothic"/>
                <a:cs typeface="CHQOBS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CHQOBS+Century Gothic"/>
                <a:cs typeface="CHQOBS+Century Gothic"/>
              </a:rPr>
              <a:t>co</a:t>
            </a:r>
            <a:r>
              <a:rPr sz="2400" spc="565" dirty="0">
                <a:solidFill>
                  <a:srgbClr val="534949"/>
                </a:solidFill>
                <a:latin typeface="CHQOBS+Century Gothic"/>
                <a:cs typeface="CHQOBS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mám</a:t>
            </a:r>
            <a:r>
              <a:rPr sz="2400" spc="564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dělat,</a:t>
            </a:r>
            <a:r>
              <a:rPr sz="2400" spc="538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když</a:t>
            </a:r>
            <a:r>
              <a:rPr sz="2400" spc="563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CHQOBS+Century Gothic"/>
                <a:cs typeface="CHQOBS+Century Gothic"/>
              </a:rPr>
              <a:t>s</a:t>
            </a:r>
            <a:r>
              <a:rPr sz="2400" spc="576" dirty="0">
                <a:solidFill>
                  <a:srgbClr val="534949"/>
                </a:solidFill>
                <a:latin typeface="CHQOBS+Century Gothic"/>
                <a:cs typeface="CHQOBS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dítětem</a:t>
            </a:r>
            <a:r>
              <a:rPr sz="2400" spc="558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není</a:t>
            </a:r>
          </a:p>
          <a:p>
            <a:pPr marL="228599" marR="0">
              <a:lnSpc>
                <a:spcPts val="2862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něco </a:t>
            </a:r>
            <a:r>
              <a:rPr sz="2400" dirty="0">
                <a:solidFill>
                  <a:srgbClr val="534949"/>
                </a:solidFill>
                <a:latin typeface="CHQOBS+Century Gothic"/>
                <a:cs typeface="CHQOBS+Century Gothic"/>
              </a:rPr>
              <a:t>v</a:t>
            </a:r>
            <a:r>
              <a:rPr sz="2400" spc="-15" dirty="0">
                <a:solidFill>
                  <a:srgbClr val="534949"/>
                </a:solidFill>
                <a:latin typeface="CHQOBS+Century Gothic"/>
                <a:cs typeface="CHQOBS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pořádku</a:t>
            </a:r>
            <a:r>
              <a:rPr sz="2400" dirty="0">
                <a:solidFill>
                  <a:srgbClr val="534949"/>
                </a:solidFill>
                <a:latin typeface="CHQOBS+Century Gothic"/>
                <a:cs typeface="CHQOBS+Century Gothic"/>
              </a:rPr>
              <a:t>.</a:t>
            </a:r>
          </a:p>
          <a:p>
            <a:pPr marL="0" marR="0">
              <a:lnSpc>
                <a:spcPts val="2859"/>
              </a:lnSpc>
              <a:spcBef>
                <a:spcPts val="598"/>
              </a:spcBef>
              <a:spcAft>
                <a:spcPts val="0"/>
              </a:spcAft>
            </a:pPr>
            <a:r>
              <a:rPr sz="2400" dirty="0">
                <a:solidFill>
                  <a:srgbClr val="C66951"/>
                </a:solidFill>
                <a:latin typeface="PVEAAE+Arial"/>
                <a:cs typeface="PVEAAE+Arial"/>
              </a:rPr>
              <a:t>•</a:t>
            </a:r>
            <a:r>
              <a:rPr sz="2400" spc="360" dirty="0">
                <a:solidFill>
                  <a:srgbClr val="C66951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4949"/>
                </a:solidFill>
                <a:latin typeface="CHQOBS+Century Gothic"/>
                <a:cs typeface="CHQOBS+Century Gothic"/>
              </a:rPr>
              <a:t>Chci,</a:t>
            </a:r>
            <a:r>
              <a:rPr sz="2400" spc="-43" dirty="0">
                <a:solidFill>
                  <a:srgbClr val="534949"/>
                </a:solidFill>
                <a:latin typeface="CHQOBS+Century Gothic"/>
                <a:cs typeface="CHQOBS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CHQOBS+Century Gothic"/>
                <a:cs typeface="CHQOBS+Century Gothic"/>
              </a:rPr>
              <a:t>aby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učitel</a:t>
            </a:r>
            <a:r>
              <a:rPr sz="2400" spc="-38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měl mé dítě rád</a:t>
            </a:r>
            <a:r>
              <a:rPr sz="2400" dirty="0">
                <a:solidFill>
                  <a:srgbClr val="534949"/>
                </a:solidFill>
                <a:latin typeface="CHQOBS+Century Gothic"/>
                <a:cs typeface="CHQOBS+Century Gothic"/>
              </a:rPr>
              <a:t>.</a:t>
            </a:r>
          </a:p>
          <a:p>
            <a:pPr marL="0" marR="0">
              <a:lnSpc>
                <a:spcPts val="2859"/>
              </a:lnSpc>
              <a:spcBef>
                <a:spcPts val="596"/>
              </a:spcBef>
              <a:spcAft>
                <a:spcPts val="0"/>
              </a:spcAft>
            </a:pPr>
            <a:r>
              <a:rPr sz="2400" dirty="0">
                <a:solidFill>
                  <a:srgbClr val="C66951"/>
                </a:solidFill>
                <a:latin typeface="PVEAAE+Arial"/>
                <a:cs typeface="PVEAAE+Arial"/>
              </a:rPr>
              <a:t>•</a:t>
            </a:r>
            <a:r>
              <a:rPr sz="2400" spc="360" dirty="0">
                <a:solidFill>
                  <a:srgbClr val="C66951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Učitel</a:t>
            </a:r>
            <a:r>
              <a:rPr sz="2400" spc="208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má</a:t>
            </a:r>
            <a:r>
              <a:rPr sz="2400" spc="210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dítě</a:t>
            </a:r>
            <a:r>
              <a:rPr sz="2400" spc="229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naučit</a:t>
            </a:r>
            <a:r>
              <a:rPr sz="2400" spc="219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spc="12" dirty="0">
                <a:solidFill>
                  <a:srgbClr val="534949"/>
                </a:solidFill>
                <a:latin typeface="TDKCSO+Century Gothic"/>
                <a:cs typeface="TDKCSO+Century Gothic"/>
              </a:rPr>
              <a:t>vše</a:t>
            </a:r>
            <a:r>
              <a:rPr sz="2400" spc="219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CHQOBS+Century Gothic"/>
                <a:cs typeface="CHQOBS+Century Gothic"/>
              </a:rPr>
              <a:t>bez</a:t>
            </a:r>
            <a:r>
              <a:rPr sz="2400" spc="233" dirty="0">
                <a:solidFill>
                  <a:srgbClr val="534949"/>
                </a:solidFill>
                <a:latin typeface="CHQOBS+Century Gothic"/>
                <a:cs typeface="CHQOBS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domácích</a:t>
            </a:r>
            <a:r>
              <a:rPr sz="2400" spc="218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úkolů,</a:t>
            </a:r>
            <a:r>
              <a:rPr sz="2400" spc="206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CHQOBS+Century Gothic"/>
                <a:cs typeface="CHQOBS+Century Gothic"/>
              </a:rPr>
              <a:t>bez</a:t>
            </a:r>
          </a:p>
          <a:p>
            <a:pPr marL="228599" marR="0">
              <a:lnSpc>
                <a:spcPts val="2862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problémů</a:t>
            </a:r>
            <a:r>
              <a:rPr sz="2400" dirty="0">
                <a:solidFill>
                  <a:srgbClr val="534949"/>
                </a:solidFill>
                <a:latin typeface="CHQOBS+Century Gothic"/>
                <a:cs typeface="CHQOBS+Century Gothic"/>
              </a:rPr>
              <a:t>.</a:t>
            </a:r>
          </a:p>
          <a:p>
            <a:pPr marL="0" marR="0">
              <a:lnSpc>
                <a:spcPts val="2859"/>
              </a:lnSpc>
              <a:spcBef>
                <a:spcPts val="599"/>
              </a:spcBef>
              <a:spcAft>
                <a:spcPts val="0"/>
              </a:spcAft>
            </a:pPr>
            <a:r>
              <a:rPr sz="2400" dirty="0">
                <a:solidFill>
                  <a:srgbClr val="C66951"/>
                </a:solidFill>
                <a:latin typeface="PVEAAE+Arial"/>
                <a:cs typeface="PVEAAE+Arial"/>
              </a:rPr>
              <a:t>•</a:t>
            </a:r>
            <a:r>
              <a:rPr sz="2400" spc="360" dirty="0">
                <a:solidFill>
                  <a:srgbClr val="C66951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Učitel</a:t>
            </a:r>
            <a:r>
              <a:rPr sz="2400" spc="-11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má</a:t>
            </a:r>
            <a:r>
              <a:rPr sz="2400" spc="-17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vyřešit</a:t>
            </a:r>
            <a:r>
              <a:rPr sz="2400" spc="-35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problémy </a:t>
            </a:r>
            <a:r>
              <a:rPr sz="2400" dirty="0">
                <a:solidFill>
                  <a:srgbClr val="534949"/>
                </a:solidFill>
                <a:latin typeface="CHQOBS+Century Gothic"/>
                <a:cs typeface="CHQOBS+Century Gothic"/>
              </a:rPr>
              <a:t>ze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školy </a:t>
            </a:r>
            <a:r>
              <a:rPr sz="2400" spc="26" dirty="0">
                <a:solidFill>
                  <a:srgbClr val="534949"/>
                </a:solidFill>
                <a:latin typeface="CHQOBS+Century Gothic"/>
                <a:cs typeface="CHQOBS+Century Gothic"/>
              </a:rPr>
              <a:t>ve</a:t>
            </a:r>
          </a:p>
          <a:p>
            <a:pPr marL="253288" marR="0">
              <a:lnSpc>
                <a:spcPts val="2859"/>
              </a:lnSpc>
              <a:spcBef>
                <a:spcPts val="546"/>
              </a:spcBef>
              <a:spcAft>
                <a:spcPts val="0"/>
              </a:spcAft>
            </a:pP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škole</a:t>
            </a:r>
            <a:r>
              <a:rPr sz="2400" dirty="0">
                <a:solidFill>
                  <a:srgbClr val="534949"/>
                </a:solidFill>
                <a:latin typeface="CHQOBS+Century Gothic"/>
                <a:cs typeface="CHQOBS+Century Gothic"/>
              </a:rPr>
              <a:t>.</a:t>
            </a: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BF7CC905-A685-3646-62E1-F42767FA32D8}"/>
              </a:ext>
            </a:extLst>
          </p:cNvPr>
          <p:cNvSpPr txBox="1"/>
          <p:nvPr/>
        </p:nvSpPr>
        <p:spPr>
          <a:xfrm>
            <a:off x="668817" y="6381328"/>
            <a:ext cx="28950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Zdroj obrázku: volné dílo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10514" y="663526"/>
            <a:ext cx="8048102" cy="56698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164"/>
              </a:lnSpc>
              <a:spcBef>
                <a:spcPts val="0"/>
              </a:spcBef>
              <a:spcAft>
                <a:spcPts val="0"/>
              </a:spcAft>
            </a:pPr>
            <a:r>
              <a:rPr sz="3500" b="1" dirty="0">
                <a:solidFill>
                  <a:srgbClr val="9E4934"/>
                </a:solidFill>
                <a:latin typeface="QSQVHU+Book Antiqua Bold"/>
                <a:cs typeface="QSQVHU+Book Antiqua Bold"/>
              </a:rPr>
              <a:t>OČEKÁVÁNÍ RODIČŮ</a:t>
            </a:r>
            <a:r>
              <a:rPr sz="3500" b="1" spc="-15" dirty="0">
                <a:solidFill>
                  <a:srgbClr val="9E4934"/>
                </a:solidFill>
                <a:latin typeface="QSQVHU+Book Antiqua Bold"/>
                <a:cs typeface="QSQVHU+Book Antiqua Bold"/>
              </a:rPr>
              <a:t> </a:t>
            </a:r>
            <a:r>
              <a:rPr sz="3500" b="1" dirty="0">
                <a:solidFill>
                  <a:srgbClr val="9E4934"/>
                </a:solidFill>
                <a:latin typeface="QSQVHU+Book Antiqua Bold"/>
                <a:cs typeface="QSQVHU+Book Antiqua Bold"/>
              </a:rPr>
              <a:t>OD</a:t>
            </a:r>
            <a:r>
              <a:rPr sz="3500" b="1" spc="-13" dirty="0">
                <a:solidFill>
                  <a:srgbClr val="9E4934"/>
                </a:solidFill>
                <a:latin typeface="QSQVHU+Book Antiqua Bold"/>
                <a:cs typeface="QSQVHU+Book Antiqua Bold"/>
              </a:rPr>
              <a:t> </a:t>
            </a:r>
            <a:r>
              <a:rPr sz="3500" b="1" dirty="0">
                <a:solidFill>
                  <a:srgbClr val="9E4934"/>
                </a:solidFill>
                <a:latin typeface="QSQVHU+Book Antiqua Bold"/>
                <a:cs typeface="QSQVHU+Book Antiqua Bold"/>
              </a:rPr>
              <a:t>UČITELŮ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62940" y="1677560"/>
            <a:ext cx="8086150" cy="28890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85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C66951"/>
                </a:solidFill>
                <a:latin typeface="PVEAAE+Arial"/>
                <a:cs typeface="PVEAAE+Arial"/>
              </a:rPr>
              <a:t>•</a:t>
            </a:r>
            <a:r>
              <a:rPr sz="2400" spc="360" dirty="0">
                <a:solidFill>
                  <a:srgbClr val="C66951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4949"/>
                </a:solidFill>
                <a:latin typeface="CHQOBS+Century Gothic"/>
                <a:cs typeface="CHQOBS+Century Gothic"/>
              </a:rPr>
              <a:t>Chci</a:t>
            </a:r>
            <a:r>
              <a:rPr sz="2400" spc="571" dirty="0">
                <a:solidFill>
                  <a:srgbClr val="534949"/>
                </a:solidFill>
                <a:latin typeface="CHQOBS+Century Gothic"/>
                <a:cs typeface="CHQOBS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CHQOBS+Century Gothic"/>
                <a:cs typeface="CHQOBS+Century Gothic"/>
              </a:rPr>
              <a:t>poradit,</a:t>
            </a:r>
            <a:r>
              <a:rPr sz="2400" spc="538" dirty="0">
                <a:solidFill>
                  <a:srgbClr val="534949"/>
                </a:solidFill>
                <a:latin typeface="CHQOBS+Century Gothic"/>
                <a:cs typeface="CHQOBS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CHQOBS+Century Gothic"/>
                <a:cs typeface="CHQOBS+Century Gothic"/>
              </a:rPr>
              <a:t>co</a:t>
            </a:r>
            <a:r>
              <a:rPr sz="2400" spc="565" dirty="0">
                <a:solidFill>
                  <a:srgbClr val="534949"/>
                </a:solidFill>
                <a:latin typeface="CHQOBS+Century Gothic"/>
                <a:cs typeface="CHQOBS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mám</a:t>
            </a:r>
            <a:r>
              <a:rPr sz="2400" spc="564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dělat,</a:t>
            </a:r>
            <a:r>
              <a:rPr sz="2400" spc="538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když</a:t>
            </a:r>
            <a:r>
              <a:rPr sz="2400" spc="563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CHQOBS+Century Gothic"/>
                <a:cs typeface="CHQOBS+Century Gothic"/>
              </a:rPr>
              <a:t>s</a:t>
            </a:r>
            <a:r>
              <a:rPr sz="2400" spc="576" dirty="0">
                <a:solidFill>
                  <a:srgbClr val="534949"/>
                </a:solidFill>
                <a:latin typeface="CHQOBS+Century Gothic"/>
                <a:cs typeface="CHQOBS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dítětem</a:t>
            </a:r>
            <a:r>
              <a:rPr sz="2400" spc="558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není</a:t>
            </a:r>
          </a:p>
          <a:p>
            <a:pPr marL="228599" marR="0">
              <a:lnSpc>
                <a:spcPts val="2862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něco </a:t>
            </a:r>
            <a:r>
              <a:rPr sz="2400" dirty="0">
                <a:solidFill>
                  <a:srgbClr val="534949"/>
                </a:solidFill>
                <a:latin typeface="CHQOBS+Century Gothic"/>
                <a:cs typeface="CHQOBS+Century Gothic"/>
              </a:rPr>
              <a:t>v</a:t>
            </a:r>
            <a:r>
              <a:rPr sz="2400" spc="-15" dirty="0">
                <a:solidFill>
                  <a:srgbClr val="534949"/>
                </a:solidFill>
                <a:latin typeface="CHQOBS+Century Gothic"/>
                <a:cs typeface="CHQOBS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pořádku</a:t>
            </a:r>
            <a:r>
              <a:rPr sz="2400" dirty="0">
                <a:solidFill>
                  <a:srgbClr val="534949"/>
                </a:solidFill>
                <a:latin typeface="CHQOBS+Century Gothic"/>
                <a:cs typeface="CHQOBS+Century Gothic"/>
              </a:rPr>
              <a:t>.</a:t>
            </a:r>
          </a:p>
          <a:p>
            <a:pPr marL="0" marR="0">
              <a:lnSpc>
                <a:spcPts val="2859"/>
              </a:lnSpc>
              <a:spcBef>
                <a:spcPts val="598"/>
              </a:spcBef>
              <a:spcAft>
                <a:spcPts val="0"/>
              </a:spcAft>
            </a:pPr>
            <a:r>
              <a:rPr sz="2400" dirty="0">
                <a:solidFill>
                  <a:srgbClr val="C66951"/>
                </a:solidFill>
                <a:latin typeface="PVEAAE+Arial"/>
                <a:cs typeface="PVEAAE+Arial"/>
              </a:rPr>
              <a:t>•</a:t>
            </a:r>
            <a:r>
              <a:rPr sz="2400" spc="360" dirty="0">
                <a:solidFill>
                  <a:srgbClr val="C66951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4949"/>
                </a:solidFill>
                <a:latin typeface="CHQOBS+Century Gothic"/>
                <a:cs typeface="CHQOBS+Century Gothic"/>
              </a:rPr>
              <a:t>Chci,</a:t>
            </a:r>
            <a:r>
              <a:rPr sz="2400" spc="-43" dirty="0">
                <a:solidFill>
                  <a:srgbClr val="534949"/>
                </a:solidFill>
                <a:latin typeface="CHQOBS+Century Gothic"/>
                <a:cs typeface="CHQOBS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CHQOBS+Century Gothic"/>
                <a:cs typeface="CHQOBS+Century Gothic"/>
              </a:rPr>
              <a:t>aby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učitel</a:t>
            </a:r>
            <a:r>
              <a:rPr sz="2400" spc="-38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měl mé dítě rád</a:t>
            </a:r>
            <a:r>
              <a:rPr sz="2400" dirty="0">
                <a:solidFill>
                  <a:srgbClr val="534949"/>
                </a:solidFill>
                <a:latin typeface="CHQOBS+Century Gothic"/>
                <a:cs typeface="CHQOBS+Century Gothic"/>
              </a:rPr>
              <a:t>.</a:t>
            </a:r>
          </a:p>
          <a:p>
            <a:pPr marL="0" marR="0">
              <a:lnSpc>
                <a:spcPts val="2859"/>
              </a:lnSpc>
              <a:spcBef>
                <a:spcPts val="596"/>
              </a:spcBef>
              <a:spcAft>
                <a:spcPts val="0"/>
              </a:spcAft>
            </a:pPr>
            <a:r>
              <a:rPr sz="2400" dirty="0">
                <a:solidFill>
                  <a:srgbClr val="C66951"/>
                </a:solidFill>
                <a:latin typeface="PVEAAE+Arial"/>
                <a:cs typeface="PVEAAE+Arial"/>
              </a:rPr>
              <a:t>•</a:t>
            </a:r>
            <a:r>
              <a:rPr sz="2400" spc="360" dirty="0">
                <a:solidFill>
                  <a:srgbClr val="C66951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Učitel</a:t>
            </a:r>
            <a:r>
              <a:rPr sz="2400" spc="208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má</a:t>
            </a:r>
            <a:r>
              <a:rPr sz="2400" spc="210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dítě</a:t>
            </a:r>
            <a:r>
              <a:rPr sz="2400" spc="229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naučit</a:t>
            </a:r>
            <a:r>
              <a:rPr sz="2400" spc="219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spc="12" dirty="0">
                <a:solidFill>
                  <a:srgbClr val="534949"/>
                </a:solidFill>
                <a:latin typeface="TDKCSO+Century Gothic"/>
                <a:cs typeface="TDKCSO+Century Gothic"/>
              </a:rPr>
              <a:t>vše</a:t>
            </a:r>
            <a:r>
              <a:rPr sz="2400" spc="219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CHQOBS+Century Gothic"/>
                <a:cs typeface="CHQOBS+Century Gothic"/>
              </a:rPr>
              <a:t>bez</a:t>
            </a:r>
            <a:r>
              <a:rPr sz="2400" spc="233" dirty="0">
                <a:solidFill>
                  <a:srgbClr val="534949"/>
                </a:solidFill>
                <a:latin typeface="CHQOBS+Century Gothic"/>
                <a:cs typeface="CHQOBS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domácích</a:t>
            </a:r>
            <a:r>
              <a:rPr sz="2400" spc="218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úkolů,</a:t>
            </a:r>
            <a:r>
              <a:rPr sz="2400" spc="206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CHQOBS+Century Gothic"/>
                <a:cs typeface="CHQOBS+Century Gothic"/>
              </a:rPr>
              <a:t>bez</a:t>
            </a:r>
          </a:p>
          <a:p>
            <a:pPr marL="228599" marR="0">
              <a:lnSpc>
                <a:spcPts val="2862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problémů</a:t>
            </a:r>
            <a:r>
              <a:rPr sz="2400" dirty="0">
                <a:solidFill>
                  <a:srgbClr val="534949"/>
                </a:solidFill>
                <a:latin typeface="CHQOBS+Century Gothic"/>
                <a:cs typeface="CHQOBS+Century Gothic"/>
              </a:rPr>
              <a:t>.</a:t>
            </a:r>
          </a:p>
          <a:p>
            <a:pPr marL="0" marR="0">
              <a:lnSpc>
                <a:spcPts val="2859"/>
              </a:lnSpc>
              <a:spcBef>
                <a:spcPts val="599"/>
              </a:spcBef>
              <a:spcAft>
                <a:spcPts val="0"/>
              </a:spcAft>
            </a:pPr>
            <a:r>
              <a:rPr sz="2400" dirty="0">
                <a:solidFill>
                  <a:srgbClr val="C66951"/>
                </a:solidFill>
                <a:latin typeface="PVEAAE+Arial"/>
                <a:cs typeface="PVEAAE+Arial"/>
              </a:rPr>
              <a:t>•</a:t>
            </a:r>
            <a:r>
              <a:rPr sz="2400" spc="360" dirty="0">
                <a:solidFill>
                  <a:srgbClr val="C66951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Učitel</a:t>
            </a:r>
            <a:r>
              <a:rPr sz="2400" spc="-11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má</a:t>
            </a:r>
            <a:r>
              <a:rPr sz="2400" spc="-17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vyřešit</a:t>
            </a:r>
            <a:r>
              <a:rPr sz="2400" spc="-35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problémy </a:t>
            </a:r>
            <a:r>
              <a:rPr sz="2400" dirty="0">
                <a:solidFill>
                  <a:srgbClr val="534949"/>
                </a:solidFill>
                <a:latin typeface="CHQOBS+Century Gothic"/>
                <a:cs typeface="CHQOBS+Century Gothic"/>
              </a:rPr>
              <a:t>ze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školy </a:t>
            </a:r>
            <a:r>
              <a:rPr sz="2400" spc="26" dirty="0">
                <a:solidFill>
                  <a:srgbClr val="534949"/>
                </a:solidFill>
                <a:latin typeface="CHQOBS+Century Gothic"/>
                <a:cs typeface="CHQOBS+Century Gothic"/>
              </a:rPr>
              <a:t>ve</a:t>
            </a:r>
          </a:p>
          <a:p>
            <a:pPr marL="253288" marR="0">
              <a:lnSpc>
                <a:spcPts val="2859"/>
              </a:lnSpc>
              <a:spcBef>
                <a:spcPts val="546"/>
              </a:spcBef>
              <a:spcAft>
                <a:spcPts val="0"/>
              </a:spcAft>
            </a:pP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škole</a:t>
            </a:r>
            <a:r>
              <a:rPr sz="2400" dirty="0">
                <a:solidFill>
                  <a:srgbClr val="534949"/>
                </a:solidFill>
                <a:latin typeface="CHQOBS+Century Gothic"/>
                <a:cs typeface="CHQOBS+Century Gothic"/>
              </a:rPr>
              <a:t>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62940" y="4604276"/>
            <a:ext cx="5330327" cy="8404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85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C66951"/>
                </a:solidFill>
                <a:latin typeface="PVEAAE+Arial"/>
                <a:cs typeface="PVEAAE+Arial"/>
              </a:rPr>
              <a:t>•</a:t>
            </a:r>
            <a:r>
              <a:rPr sz="2400" spc="360" dirty="0">
                <a:solidFill>
                  <a:srgbClr val="C66951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Učitel</a:t>
            </a:r>
            <a:r>
              <a:rPr sz="2400" spc="-11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má</a:t>
            </a:r>
            <a:r>
              <a:rPr sz="2400" spc="-17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zprávy</a:t>
            </a:r>
            <a:r>
              <a:rPr sz="2400" spc="-18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CHQOBS+Century Gothic"/>
                <a:cs typeface="CHQOBS+Century Gothic"/>
              </a:rPr>
              <a:t>o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dítěti podávat</a:t>
            </a:r>
          </a:p>
          <a:p>
            <a:pPr marL="253288" marR="0">
              <a:lnSpc>
                <a:spcPts val="2859"/>
              </a:lnSpc>
              <a:spcBef>
                <a:spcPts val="548"/>
              </a:spcBef>
              <a:spcAft>
                <a:spcPts val="0"/>
              </a:spcAft>
            </a:pP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soukromě </a:t>
            </a:r>
            <a:r>
              <a:rPr sz="2400" dirty="0">
                <a:solidFill>
                  <a:srgbClr val="534949"/>
                </a:solidFill>
                <a:latin typeface="CHQOBS+Century Gothic"/>
                <a:cs typeface="CHQOBS+Century Gothic"/>
              </a:rPr>
              <a:t>a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taktně</a:t>
            </a:r>
            <a:r>
              <a:rPr sz="2400" dirty="0">
                <a:solidFill>
                  <a:srgbClr val="534949"/>
                </a:solidFill>
                <a:latin typeface="CHQOBS+Century Gothic"/>
                <a:cs typeface="CHQOBS+Century Gothic"/>
              </a:rPr>
              <a:t>.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FA23A777-B5C9-EAFE-5AEF-624F256D6D26}"/>
              </a:ext>
            </a:extLst>
          </p:cNvPr>
          <p:cNvSpPr txBox="1"/>
          <p:nvPr/>
        </p:nvSpPr>
        <p:spPr>
          <a:xfrm>
            <a:off x="668817" y="6381328"/>
            <a:ext cx="28950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Zdroj obrázku: volné dílo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10514" y="663526"/>
            <a:ext cx="8048102" cy="56698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164"/>
              </a:lnSpc>
              <a:spcBef>
                <a:spcPts val="0"/>
              </a:spcBef>
              <a:spcAft>
                <a:spcPts val="0"/>
              </a:spcAft>
            </a:pPr>
            <a:r>
              <a:rPr sz="3500" b="1" dirty="0">
                <a:solidFill>
                  <a:srgbClr val="9E4934"/>
                </a:solidFill>
                <a:latin typeface="QSQVHU+Book Antiqua Bold"/>
                <a:cs typeface="QSQVHU+Book Antiqua Bold"/>
              </a:rPr>
              <a:t>OČEKÁVÁNÍ RODIČŮ</a:t>
            </a:r>
            <a:r>
              <a:rPr sz="3500" b="1" spc="-15" dirty="0">
                <a:solidFill>
                  <a:srgbClr val="9E4934"/>
                </a:solidFill>
                <a:latin typeface="QSQVHU+Book Antiqua Bold"/>
                <a:cs typeface="QSQVHU+Book Antiqua Bold"/>
              </a:rPr>
              <a:t> </a:t>
            </a:r>
            <a:r>
              <a:rPr sz="3500" b="1" dirty="0">
                <a:solidFill>
                  <a:srgbClr val="9E4934"/>
                </a:solidFill>
                <a:latin typeface="QSQVHU+Book Antiqua Bold"/>
                <a:cs typeface="QSQVHU+Book Antiqua Bold"/>
              </a:rPr>
              <a:t>OD</a:t>
            </a:r>
            <a:r>
              <a:rPr sz="3500" b="1" spc="-13" dirty="0">
                <a:solidFill>
                  <a:srgbClr val="9E4934"/>
                </a:solidFill>
                <a:latin typeface="QSQVHU+Book Antiqua Bold"/>
                <a:cs typeface="QSQVHU+Book Antiqua Bold"/>
              </a:rPr>
              <a:t> </a:t>
            </a:r>
            <a:r>
              <a:rPr sz="3500" b="1" dirty="0">
                <a:solidFill>
                  <a:srgbClr val="9E4934"/>
                </a:solidFill>
                <a:latin typeface="QSQVHU+Book Antiqua Bold"/>
                <a:cs typeface="QSQVHU+Book Antiqua Bold"/>
              </a:rPr>
              <a:t>UČITELŮ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62940" y="1677560"/>
            <a:ext cx="8086150" cy="42060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85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C66951"/>
                </a:solidFill>
                <a:latin typeface="PVEAAE+Arial"/>
                <a:cs typeface="PVEAAE+Arial"/>
              </a:rPr>
              <a:t>•</a:t>
            </a:r>
            <a:r>
              <a:rPr sz="2400" spc="360" dirty="0">
                <a:solidFill>
                  <a:srgbClr val="C66951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4949"/>
                </a:solidFill>
                <a:latin typeface="CHQOBS+Century Gothic"/>
                <a:cs typeface="CHQOBS+Century Gothic"/>
              </a:rPr>
              <a:t>Chci</a:t>
            </a:r>
            <a:r>
              <a:rPr sz="2400" spc="571" dirty="0">
                <a:solidFill>
                  <a:srgbClr val="534949"/>
                </a:solidFill>
                <a:latin typeface="CHQOBS+Century Gothic"/>
                <a:cs typeface="CHQOBS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CHQOBS+Century Gothic"/>
                <a:cs typeface="CHQOBS+Century Gothic"/>
              </a:rPr>
              <a:t>poradit,</a:t>
            </a:r>
            <a:r>
              <a:rPr sz="2400" spc="538" dirty="0">
                <a:solidFill>
                  <a:srgbClr val="534949"/>
                </a:solidFill>
                <a:latin typeface="CHQOBS+Century Gothic"/>
                <a:cs typeface="CHQOBS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CHQOBS+Century Gothic"/>
                <a:cs typeface="CHQOBS+Century Gothic"/>
              </a:rPr>
              <a:t>co</a:t>
            </a:r>
            <a:r>
              <a:rPr sz="2400" spc="565" dirty="0">
                <a:solidFill>
                  <a:srgbClr val="534949"/>
                </a:solidFill>
                <a:latin typeface="CHQOBS+Century Gothic"/>
                <a:cs typeface="CHQOBS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mám</a:t>
            </a:r>
            <a:r>
              <a:rPr sz="2400" spc="564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dělat,</a:t>
            </a:r>
            <a:r>
              <a:rPr sz="2400" spc="538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když</a:t>
            </a:r>
            <a:r>
              <a:rPr sz="2400" spc="563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CHQOBS+Century Gothic"/>
                <a:cs typeface="CHQOBS+Century Gothic"/>
              </a:rPr>
              <a:t>s</a:t>
            </a:r>
            <a:r>
              <a:rPr sz="2400" spc="576" dirty="0">
                <a:solidFill>
                  <a:srgbClr val="534949"/>
                </a:solidFill>
                <a:latin typeface="CHQOBS+Century Gothic"/>
                <a:cs typeface="CHQOBS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dítětem</a:t>
            </a:r>
            <a:r>
              <a:rPr sz="2400" spc="558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není</a:t>
            </a:r>
          </a:p>
          <a:p>
            <a:pPr marL="228599" marR="0">
              <a:lnSpc>
                <a:spcPts val="2862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něco </a:t>
            </a:r>
            <a:r>
              <a:rPr sz="2400" dirty="0">
                <a:solidFill>
                  <a:srgbClr val="534949"/>
                </a:solidFill>
                <a:latin typeface="CHQOBS+Century Gothic"/>
                <a:cs typeface="CHQOBS+Century Gothic"/>
              </a:rPr>
              <a:t>v</a:t>
            </a:r>
            <a:r>
              <a:rPr sz="2400" spc="-15" dirty="0">
                <a:solidFill>
                  <a:srgbClr val="534949"/>
                </a:solidFill>
                <a:latin typeface="CHQOBS+Century Gothic"/>
                <a:cs typeface="CHQOBS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pořádku</a:t>
            </a:r>
            <a:r>
              <a:rPr sz="2400" dirty="0">
                <a:solidFill>
                  <a:srgbClr val="534949"/>
                </a:solidFill>
                <a:latin typeface="CHQOBS+Century Gothic"/>
                <a:cs typeface="CHQOBS+Century Gothic"/>
              </a:rPr>
              <a:t>.</a:t>
            </a:r>
          </a:p>
          <a:p>
            <a:pPr marL="0" marR="0">
              <a:lnSpc>
                <a:spcPts val="2859"/>
              </a:lnSpc>
              <a:spcBef>
                <a:spcPts val="598"/>
              </a:spcBef>
              <a:spcAft>
                <a:spcPts val="0"/>
              </a:spcAft>
            </a:pPr>
            <a:r>
              <a:rPr sz="2400" dirty="0">
                <a:solidFill>
                  <a:srgbClr val="C66951"/>
                </a:solidFill>
                <a:latin typeface="PVEAAE+Arial"/>
                <a:cs typeface="PVEAAE+Arial"/>
              </a:rPr>
              <a:t>•</a:t>
            </a:r>
            <a:r>
              <a:rPr sz="2400" spc="360" dirty="0">
                <a:solidFill>
                  <a:srgbClr val="C66951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4949"/>
                </a:solidFill>
                <a:latin typeface="CHQOBS+Century Gothic"/>
                <a:cs typeface="CHQOBS+Century Gothic"/>
              </a:rPr>
              <a:t>Chci,</a:t>
            </a:r>
            <a:r>
              <a:rPr sz="2400" spc="-43" dirty="0">
                <a:solidFill>
                  <a:srgbClr val="534949"/>
                </a:solidFill>
                <a:latin typeface="CHQOBS+Century Gothic"/>
                <a:cs typeface="CHQOBS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CHQOBS+Century Gothic"/>
                <a:cs typeface="CHQOBS+Century Gothic"/>
              </a:rPr>
              <a:t>aby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učitel</a:t>
            </a:r>
            <a:r>
              <a:rPr sz="2400" spc="-38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měl mé dítě rád</a:t>
            </a:r>
            <a:r>
              <a:rPr sz="2400" dirty="0">
                <a:solidFill>
                  <a:srgbClr val="534949"/>
                </a:solidFill>
                <a:latin typeface="CHQOBS+Century Gothic"/>
                <a:cs typeface="CHQOBS+Century Gothic"/>
              </a:rPr>
              <a:t>.</a:t>
            </a:r>
          </a:p>
          <a:p>
            <a:pPr marL="0" marR="0">
              <a:lnSpc>
                <a:spcPts val="2859"/>
              </a:lnSpc>
              <a:spcBef>
                <a:spcPts val="596"/>
              </a:spcBef>
              <a:spcAft>
                <a:spcPts val="0"/>
              </a:spcAft>
            </a:pPr>
            <a:r>
              <a:rPr sz="2400" dirty="0">
                <a:solidFill>
                  <a:srgbClr val="C66951"/>
                </a:solidFill>
                <a:latin typeface="PVEAAE+Arial"/>
                <a:cs typeface="PVEAAE+Arial"/>
              </a:rPr>
              <a:t>•</a:t>
            </a:r>
            <a:r>
              <a:rPr sz="2400" spc="360" dirty="0">
                <a:solidFill>
                  <a:srgbClr val="C66951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Učitel</a:t>
            </a:r>
            <a:r>
              <a:rPr sz="2400" spc="208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má</a:t>
            </a:r>
            <a:r>
              <a:rPr sz="2400" spc="210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dítě</a:t>
            </a:r>
            <a:r>
              <a:rPr sz="2400" spc="229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naučit</a:t>
            </a:r>
            <a:r>
              <a:rPr sz="2400" spc="219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spc="12" dirty="0">
                <a:solidFill>
                  <a:srgbClr val="534949"/>
                </a:solidFill>
                <a:latin typeface="TDKCSO+Century Gothic"/>
                <a:cs typeface="TDKCSO+Century Gothic"/>
              </a:rPr>
              <a:t>vše</a:t>
            </a:r>
            <a:r>
              <a:rPr sz="2400" spc="219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CHQOBS+Century Gothic"/>
                <a:cs typeface="CHQOBS+Century Gothic"/>
              </a:rPr>
              <a:t>bez</a:t>
            </a:r>
            <a:r>
              <a:rPr sz="2400" spc="233" dirty="0">
                <a:solidFill>
                  <a:srgbClr val="534949"/>
                </a:solidFill>
                <a:latin typeface="CHQOBS+Century Gothic"/>
                <a:cs typeface="CHQOBS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domácích</a:t>
            </a:r>
            <a:r>
              <a:rPr sz="2400" spc="218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úkolů,</a:t>
            </a:r>
            <a:r>
              <a:rPr sz="2400" spc="206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CHQOBS+Century Gothic"/>
                <a:cs typeface="CHQOBS+Century Gothic"/>
              </a:rPr>
              <a:t>bez</a:t>
            </a:r>
          </a:p>
          <a:p>
            <a:pPr marL="228599" marR="0">
              <a:lnSpc>
                <a:spcPts val="2862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problémů</a:t>
            </a:r>
            <a:r>
              <a:rPr sz="2400" dirty="0">
                <a:solidFill>
                  <a:srgbClr val="534949"/>
                </a:solidFill>
                <a:latin typeface="CHQOBS+Century Gothic"/>
                <a:cs typeface="CHQOBS+Century Gothic"/>
              </a:rPr>
              <a:t>.</a:t>
            </a:r>
          </a:p>
          <a:p>
            <a:pPr marL="0" marR="0">
              <a:lnSpc>
                <a:spcPts val="2859"/>
              </a:lnSpc>
              <a:spcBef>
                <a:spcPts val="599"/>
              </a:spcBef>
              <a:spcAft>
                <a:spcPts val="0"/>
              </a:spcAft>
            </a:pPr>
            <a:r>
              <a:rPr sz="2400" dirty="0">
                <a:solidFill>
                  <a:srgbClr val="C66951"/>
                </a:solidFill>
                <a:latin typeface="PVEAAE+Arial"/>
                <a:cs typeface="PVEAAE+Arial"/>
              </a:rPr>
              <a:t>•</a:t>
            </a:r>
            <a:r>
              <a:rPr sz="2400" spc="360" dirty="0">
                <a:solidFill>
                  <a:srgbClr val="C66951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Učitel</a:t>
            </a:r>
            <a:r>
              <a:rPr sz="2400" spc="-11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má</a:t>
            </a:r>
            <a:r>
              <a:rPr sz="2400" spc="-17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vyřešit</a:t>
            </a:r>
            <a:r>
              <a:rPr sz="2400" spc="-35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problémy </a:t>
            </a:r>
            <a:r>
              <a:rPr sz="2400" dirty="0">
                <a:solidFill>
                  <a:srgbClr val="534949"/>
                </a:solidFill>
                <a:latin typeface="CHQOBS+Century Gothic"/>
                <a:cs typeface="CHQOBS+Century Gothic"/>
              </a:rPr>
              <a:t>ze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školy </a:t>
            </a:r>
            <a:r>
              <a:rPr sz="2400" spc="26" dirty="0">
                <a:solidFill>
                  <a:srgbClr val="534949"/>
                </a:solidFill>
                <a:latin typeface="CHQOBS+Century Gothic"/>
                <a:cs typeface="CHQOBS+Century Gothic"/>
              </a:rPr>
              <a:t>ve</a:t>
            </a:r>
          </a:p>
          <a:p>
            <a:pPr marL="253288" marR="0">
              <a:lnSpc>
                <a:spcPts val="2859"/>
              </a:lnSpc>
              <a:spcBef>
                <a:spcPts val="546"/>
              </a:spcBef>
              <a:spcAft>
                <a:spcPts val="0"/>
              </a:spcAft>
            </a:pP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škole</a:t>
            </a:r>
            <a:r>
              <a:rPr sz="2400" dirty="0">
                <a:solidFill>
                  <a:srgbClr val="534949"/>
                </a:solidFill>
                <a:latin typeface="CHQOBS+Century Gothic"/>
                <a:cs typeface="CHQOBS+Century Gothic"/>
              </a:rPr>
              <a:t>.</a:t>
            </a:r>
          </a:p>
          <a:p>
            <a:pPr marL="0" marR="0">
              <a:lnSpc>
                <a:spcPts val="2859"/>
              </a:lnSpc>
              <a:spcBef>
                <a:spcPts val="596"/>
              </a:spcBef>
              <a:spcAft>
                <a:spcPts val="0"/>
              </a:spcAft>
            </a:pPr>
            <a:r>
              <a:rPr sz="2400" dirty="0">
                <a:solidFill>
                  <a:srgbClr val="C66951"/>
                </a:solidFill>
                <a:latin typeface="PVEAAE+Arial"/>
                <a:cs typeface="PVEAAE+Arial"/>
              </a:rPr>
              <a:t>•</a:t>
            </a:r>
            <a:r>
              <a:rPr sz="2400" spc="360" dirty="0">
                <a:solidFill>
                  <a:srgbClr val="C66951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Učitel</a:t>
            </a:r>
            <a:r>
              <a:rPr sz="2400" spc="-11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má</a:t>
            </a:r>
            <a:r>
              <a:rPr sz="2400" spc="-17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zprávy</a:t>
            </a:r>
            <a:r>
              <a:rPr sz="2400" spc="-18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CHQOBS+Century Gothic"/>
                <a:cs typeface="CHQOBS+Century Gothic"/>
              </a:rPr>
              <a:t>o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dítěti podávat</a:t>
            </a:r>
          </a:p>
          <a:p>
            <a:pPr marL="253288" marR="0">
              <a:lnSpc>
                <a:spcPts val="2859"/>
              </a:lnSpc>
              <a:spcBef>
                <a:spcPts val="598"/>
              </a:spcBef>
              <a:spcAft>
                <a:spcPts val="0"/>
              </a:spcAft>
            </a:pP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soukromě </a:t>
            </a:r>
            <a:r>
              <a:rPr sz="2400" dirty="0">
                <a:solidFill>
                  <a:srgbClr val="534949"/>
                </a:solidFill>
                <a:latin typeface="CHQOBS+Century Gothic"/>
                <a:cs typeface="CHQOBS+Century Gothic"/>
              </a:rPr>
              <a:t>a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taktně</a:t>
            </a:r>
            <a:r>
              <a:rPr sz="2400" dirty="0">
                <a:solidFill>
                  <a:srgbClr val="534949"/>
                </a:solidFill>
                <a:latin typeface="CHQOBS+Century Gothic"/>
                <a:cs typeface="CHQOBS+Century Gothic"/>
              </a:rPr>
              <a:t>.</a:t>
            </a:r>
          </a:p>
          <a:p>
            <a:pPr marL="0" marR="0">
              <a:lnSpc>
                <a:spcPts val="2859"/>
              </a:lnSpc>
              <a:spcBef>
                <a:spcPts val="546"/>
              </a:spcBef>
              <a:spcAft>
                <a:spcPts val="0"/>
              </a:spcAft>
            </a:pPr>
            <a:r>
              <a:rPr sz="2400" dirty="0">
                <a:solidFill>
                  <a:srgbClr val="C66951"/>
                </a:solidFill>
                <a:latin typeface="PVEAAE+Arial"/>
                <a:cs typeface="PVEAAE+Arial"/>
              </a:rPr>
              <a:t>•</a:t>
            </a:r>
            <a:r>
              <a:rPr sz="2400" spc="360" dirty="0">
                <a:solidFill>
                  <a:srgbClr val="C66951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Učitel</a:t>
            </a:r>
            <a:r>
              <a:rPr sz="2400" spc="-11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má</a:t>
            </a:r>
            <a:r>
              <a:rPr sz="2400" spc="-17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být</a:t>
            </a:r>
            <a:r>
              <a:rPr sz="2400" spc="17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spravedlivý</a:t>
            </a:r>
            <a:r>
              <a:rPr sz="2400" spc="-38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CHQOBS+Century Gothic"/>
                <a:cs typeface="CHQOBS+Century Gothic"/>
              </a:rPr>
              <a:t>ke</a:t>
            </a:r>
            <a:r>
              <a:rPr sz="2400" spc="10" dirty="0">
                <a:solidFill>
                  <a:srgbClr val="534949"/>
                </a:solidFill>
                <a:latin typeface="CHQOBS+Century Gothic"/>
                <a:cs typeface="CHQOBS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všem</a:t>
            </a:r>
            <a:r>
              <a:rPr sz="2400" dirty="0">
                <a:solidFill>
                  <a:srgbClr val="534949"/>
                </a:solidFill>
                <a:latin typeface="CHQOBS+Century Gothic"/>
                <a:cs typeface="CHQOBS+Century Gothic"/>
              </a:rPr>
              <a:t>.</a:t>
            </a: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22F471B9-C8F3-3F6C-113C-4F77133A0793}"/>
              </a:ext>
            </a:extLst>
          </p:cNvPr>
          <p:cNvSpPr txBox="1"/>
          <p:nvPr/>
        </p:nvSpPr>
        <p:spPr>
          <a:xfrm>
            <a:off x="668817" y="6381328"/>
            <a:ext cx="28950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Zdroj obrázku: volné dílo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10514" y="663526"/>
            <a:ext cx="8048102" cy="56698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164"/>
              </a:lnSpc>
              <a:spcBef>
                <a:spcPts val="0"/>
              </a:spcBef>
              <a:spcAft>
                <a:spcPts val="0"/>
              </a:spcAft>
            </a:pPr>
            <a:r>
              <a:rPr sz="3500" b="1" dirty="0">
                <a:solidFill>
                  <a:srgbClr val="9E4934"/>
                </a:solidFill>
                <a:latin typeface="QSQVHU+Book Antiqua Bold"/>
                <a:cs typeface="QSQVHU+Book Antiqua Bold"/>
              </a:rPr>
              <a:t>OČEKÁVÁNÍ RODIČŮ</a:t>
            </a:r>
            <a:r>
              <a:rPr sz="3500" b="1" spc="-15" dirty="0">
                <a:solidFill>
                  <a:srgbClr val="9E4934"/>
                </a:solidFill>
                <a:latin typeface="QSQVHU+Book Antiqua Bold"/>
                <a:cs typeface="QSQVHU+Book Antiqua Bold"/>
              </a:rPr>
              <a:t> </a:t>
            </a:r>
            <a:r>
              <a:rPr sz="3500" b="1" dirty="0">
                <a:solidFill>
                  <a:srgbClr val="9E4934"/>
                </a:solidFill>
                <a:latin typeface="QSQVHU+Book Antiqua Bold"/>
                <a:cs typeface="QSQVHU+Book Antiqua Bold"/>
              </a:rPr>
              <a:t>OD</a:t>
            </a:r>
            <a:r>
              <a:rPr sz="3500" b="1" spc="-13" dirty="0">
                <a:solidFill>
                  <a:srgbClr val="9E4934"/>
                </a:solidFill>
                <a:latin typeface="QSQVHU+Book Antiqua Bold"/>
                <a:cs typeface="QSQVHU+Book Antiqua Bold"/>
              </a:rPr>
              <a:t> </a:t>
            </a:r>
            <a:r>
              <a:rPr sz="3500" b="1" dirty="0">
                <a:solidFill>
                  <a:srgbClr val="9E4934"/>
                </a:solidFill>
                <a:latin typeface="QSQVHU+Book Antiqua Bold"/>
                <a:cs typeface="QSQVHU+Book Antiqua Bold"/>
              </a:rPr>
              <a:t>UČITELŮ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62940" y="1677560"/>
            <a:ext cx="8086150" cy="50841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85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C66951"/>
                </a:solidFill>
                <a:latin typeface="PVEAAE+Arial"/>
                <a:cs typeface="PVEAAE+Arial"/>
              </a:rPr>
              <a:t>•</a:t>
            </a:r>
            <a:r>
              <a:rPr sz="2400" spc="360" dirty="0">
                <a:solidFill>
                  <a:srgbClr val="C66951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4949"/>
                </a:solidFill>
                <a:latin typeface="CHQOBS+Century Gothic"/>
                <a:cs typeface="CHQOBS+Century Gothic"/>
              </a:rPr>
              <a:t>Chci</a:t>
            </a:r>
            <a:r>
              <a:rPr sz="2400" spc="571" dirty="0">
                <a:solidFill>
                  <a:srgbClr val="534949"/>
                </a:solidFill>
                <a:latin typeface="CHQOBS+Century Gothic"/>
                <a:cs typeface="CHQOBS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CHQOBS+Century Gothic"/>
                <a:cs typeface="CHQOBS+Century Gothic"/>
              </a:rPr>
              <a:t>poradit,</a:t>
            </a:r>
            <a:r>
              <a:rPr sz="2400" spc="538" dirty="0">
                <a:solidFill>
                  <a:srgbClr val="534949"/>
                </a:solidFill>
                <a:latin typeface="CHQOBS+Century Gothic"/>
                <a:cs typeface="CHQOBS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CHQOBS+Century Gothic"/>
                <a:cs typeface="CHQOBS+Century Gothic"/>
              </a:rPr>
              <a:t>co</a:t>
            </a:r>
            <a:r>
              <a:rPr sz="2400" spc="565" dirty="0">
                <a:solidFill>
                  <a:srgbClr val="534949"/>
                </a:solidFill>
                <a:latin typeface="CHQOBS+Century Gothic"/>
                <a:cs typeface="CHQOBS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mám</a:t>
            </a:r>
            <a:r>
              <a:rPr sz="2400" spc="564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dělat,</a:t>
            </a:r>
            <a:r>
              <a:rPr sz="2400" spc="538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když</a:t>
            </a:r>
            <a:r>
              <a:rPr sz="2400" spc="563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CHQOBS+Century Gothic"/>
                <a:cs typeface="CHQOBS+Century Gothic"/>
              </a:rPr>
              <a:t>s</a:t>
            </a:r>
            <a:r>
              <a:rPr sz="2400" spc="576" dirty="0">
                <a:solidFill>
                  <a:srgbClr val="534949"/>
                </a:solidFill>
                <a:latin typeface="CHQOBS+Century Gothic"/>
                <a:cs typeface="CHQOBS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dítětem</a:t>
            </a:r>
            <a:r>
              <a:rPr sz="2400" spc="558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není</a:t>
            </a:r>
          </a:p>
          <a:p>
            <a:pPr marL="228599" marR="0">
              <a:lnSpc>
                <a:spcPts val="2862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něco </a:t>
            </a:r>
            <a:r>
              <a:rPr sz="2400" dirty="0">
                <a:solidFill>
                  <a:srgbClr val="534949"/>
                </a:solidFill>
                <a:latin typeface="CHQOBS+Century Gothic"/>
                <a:cs typeface="CHQOBS+Century Gothic"/>
              </a:rPr>
              <a:t>v</a:t>
            </a:r>
            <a:r>
              <a:rPr sz="2400" spc="-15" dirty="0">
                <a:solidFill>
                  <a:srgbClr val="534949"/>
                </a:solidFill>
                <a:latin typeface="CHQOBS+Century Gothic"/>
                <a:cs typeface="CHQOBS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pořádku</a:t>
            </a:r>
            <a:r>
              <a:rPr sz="2400" dirty="0">
                <a:solidFill>
                  <a:srgbClr val="534949"/>
                </a:solidFill>
                <a:latin typeface="CHQOBS+Century Gothic"/>
                <a:cs typeface="CHQOBS+Century Gothic"/>
              </a:rPr>
              <a:t>.</a:t>
            </a:r>
          </a:p>
          <a:p>
            <a:pPr marL="0" marR="0">
              <a:lnSpc>
                <a:spcPts val="2859"/>
              </a:lnSpc>
              <a:spcBef>
                <a:spcPts val="598"/>
              </a:spcBef>
              <a:spcAft>
                <a:spcPts val="0"/>
              </a:spcAft>
            </a:pPr>
            <a:r>
              <a:rPr sz="2400" dirty="0">
                <a:solidFill>
                  <a:srgbClr val="C66951"/>
                </a:solidFill>
                <a:latin typeface="PVEAAE+Arial"/>
                <a:cs typeface="PVEAAE+Arial"/>
              </a:rPr>
              <a:t>•</a:t>
            </a:r>
            <a:r>
              <a:rPr sz="2400" spc="360" dirty="0">
                <a:solidFill>
                  <a:srgbClr val="C66951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4949"/>
                </a:solidFill>
                <a:latin typeface="CHQOBS+Century Gothic"/>
                <a:cs typeface="CHQOBS+Century Gothic"/>
              </a:rPr>
              <a:t>Chci,</a:t>
            </a:r>
            <a:r>
              <a:rPr sz="2400" spc="-43" dirty="0">
                <a:solidFill>
                  <a:srgbClr val="534949"/>
                </a:solidFill>
                <a:latin typeface="CHQOBS+Century Gothic"/>
                <a:cs typeface="CHQOBS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CHQOBS+Century Gothic"/>
                <a:cs typeface="CHQOBS+Century Gothic"/>
              </a:rPr>
              <a:t>aby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učitel</a:t>
            </a:r>
            <a:r>
              <a:rPr sz="2400" spc="-38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měl mé dítě rád</a:t>
            </a:r>
            <a:r>
              <a:rPr sz="2400" dirty="0">
                <a:solidFill>
                  <a:srgbClr val="534949"/>
                </a:solidFill>
                <a:latin typeface="CHQOBS+Century Gothic"/>
                <a:cs typeface="CHQOBS+Century Gothic"/>
              </a:rPr>
              <a:t>.</a:t>
            </a:r>
          </a:p>
          <a:p>
            <a:pPr marL="0" marR="0">
              <a:lnSpc>
                <a:spcPts val="2859"/>
              </a:lnSpc>
              <a:spcBef>
                <a:spcPts val="596"/>
              </a:spcBef>
              <a:spcAft>
                <a:spcPts val="0"/>
              </a:spcAft>
            </a:pPr>
            <a:r>
              <a:rPr sz="2400" dirty="0">
                <a:solidFill>
                  <a:srgbClr val="C66951"/>
                </a:solidFill>
                <a:latin typeface="PVEAAE+Arial"/>
                <a:cs typeface="PVEAAE+Arial"/>
              </a:rPr>
              <a:t>•</a:t>
            </a:r>
            <a:r>
              <a:rPr sz="2400" spc="360" dirty="0">
                <a:solidFill>
                  <a:srgbClr val="C66951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Učitel</a:t>
            </a:r>
            <a:r>
              <a:rPr sz="2400" spc="208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má</a:t>
            </a:r>
            <a:r>
              <a:rPr sz="2400" spc="210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dítě</a:t>
            </a:r>
            <a:r>
              <a:rPr sz="2400" spc="229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naučit</a:t>
            </a:r>
            <a:r>
              <a:rPr sz="2400" spc="219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spc="12" dirty="0">
                <a:solidFill>
                  <a:srgbClr val="534949"/>
                </a:solidFill>
                <a:latin typeface="TDKCSO+Century Gothic"/>
                <a:cs typeface="TDKCSO+Century Gothic"/>
              </a:rPr>
              <a:t>vše</a:t>
            </a:r>
            <a:r>
              <a:rPr sz="2400" spc="219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CHQOBS+Century Gothic"/>
                <a:cs typeface="CHQOBS+Century Gothic"/>
              </a:rPr>
              <a:t>bez</a:t>
            </a:r>
            <a:r>
              <a:rPr sz="2400" spc="233" dirty="0">
                <a:solidFill>
                  <a:srgbClr val="534949"/>
                </a:solidFill>
                <a:latin typeface="CHQOBS+Century Gothic"/>
                <a:cs typeface="CHQOBS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domácích</a:t>
            </a:r>
            <a:r>
              <a:rPr sz="2400" spc="218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úkolů,</a:t>
            </a:r>
            <a:r>
              <a:rPr sz="2400" spc="206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CHQOBS+Century Gothic"/>
                <a:cs typeface="CHQOBS+Century Gothic"/>
              </a:rPr>
              <a:t>bez</a:t>
            </a:r>
          </a:p>
          <a:p>
            <a:pPr marL="228599" marR="0">
              <a:lnSpc>
                <a:spcPts val="2862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problémů</a:t>
            </a:r>
            <a:r>
              <a:rPr sz="2400" dirty="0">
                <a:solidFill>
                  <a:srgbClr val="534949"/>
                </a:solidFill>
                <a:latin typeface="CHQOBS+Century Gothic"/>
                <a:cs typeface="CHQOBS+Century Gothic"/>
              </a:rPr>
              <a:t>.</a:t>
            </a:r>
          </a:p>
          <a:p>
            <a:pPr marL="0" marR="0">
              <a:lnSpc>
                <a:spcPts val="2859"/>
              </a:lnSpc>
              <a:spcBef>
                <a:spcPts val="599"/>
              </a:spcBef>
              <a:spcAft>
                <a:spcPts val="0"/>
              </a:spcAft>
            </a:pPr>
            <a:r>
              <a:rPr sz="2400" dirty="0">
                <a:solidFill>
                  <a:srgbClr val="C66951"/>
                </a:solidFill>
                <a:latin typeface="PVEAAE+Arial"/>
                <a:cs typeface="PVEAAE+Arial"/>
              </a:rPr>
              <a:t>•</a:t>
            </a:r>
            <a:r>
              <a:rPr sz="2400" spc="360" dirty="0">
                <a:solidFill>
                  <a:srgbClr val="C66951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Učitel</a:t>
            </a:r>
            <a:r>
              <a:rPr sz="2400" spc="-11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má</a:t>
            </a:r>
            <a:r>
              <a:rPr sz="2400" spc="-17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vyřešit</a:t>
            </a:r>
            <a:r>
              <a:rPr sz="2400" spc="-35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problémy </a:t>
            </a:r>
            <a:r>
              <a:rPr sz="2400" dirty="0">
                <a:solidFill>
                  <a:srgbClr val="534949"/>
                </a:solidFill>
                <a:latin typeface="CHQOBS+Century Gothic"/>
                <a:cs typeface="CHQOBS+Century Gothic"/>
              </a:rPr>
              <a:t>ze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školy </a:t>
            </a:r>
            <a:r>
              <a:rPr sz="2400" spc="26" dirty="0">
                <a:solidFill>
                  <a:srgbClr val="534949"/>
                </a:solidFill>
                <a:latin typeface="CHQOBS+Century Gothic"/>
                <a:cs typeface="CHQOBS+Century Gothic"/>
              </a:rPr>
              <a:t>ve</a:t>
            </a:r>
          </a:p>
          <a:p>
            <a:pPr marL="253288" marR="0">
              <a:lnSpc>
                <a:spcPts val="2859"/>
              </a:lnSpc>
              <a:spcBef>
                <a:spcPts val="546"/>
              </a:spcBef>
              <a:spcAft>
                <a:spcPts val="0"/>
              </a:spcAft>
            </a:pP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škole</a:t>
            </a:r>
            <a:r>
              <a:rPr sz="2400" dirty="0">
                <a:solidFill>
                  <a:srgbClr val="534949"/>
                </a:solidFill>
                <a:latin typeface="CHQOBS+Century Gothic"/>
                <a:cs typeface="CHQOBS+Century Gothic"/>
              </a:rPr>
              <a:t>.</a:t>
            </a:r>
          </a:p>
          <a:p>
            <a:pPr marL="0" marR="0">
              <a:lnSpc>
                <a:spcPts val="2859"/>
              </a:lnSpc>
              <a:spcBef>
                <a:spcPts val="596"/>
              </a:spcBef>
              <a:spcAft>
                <a:spcPts val="0"/>
              </a:spcAft>
            </a:pPr>
            <a:r>
              <a:rPr sz="2400" dirty="0">
                <a:solidFill>
                  <a:srgbClr val="C66951"/>
                </a:solidFill>
                <a:latin typeface="PVEAAE+Arial"/>
                <a:cs typeface="PVEAAE+Arial"/>
              </a:rPr>
              <a:t>•</a:t>
            </a:r>
            <a:r>
              <a:rPr sz="2400" spc="360" dirty="0">
                <a:solidFill>
                  <a:srgbClr val="C66951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Učitel</a:t>
            </a:r>
            <a:r>
              <a:rPr sz="2400" spc="-11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má</a:t>
            </a:r>
            <a:r>
              <a:rPr sz="2400" spc="-17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zprávy</a:t>
            </a:r>
            <a:r>
              <a:rPr sz="2400" spc="-18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CHQOBS+Century Gothic"/>
                <a:cs typeface="CHQOBS+Century Gothic"/>
              </a:rPr>
              <a:t>o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dítěti podávat</a:t>
            </a:r>
          </a:p>
          <a:p>
            <a:pPr marL="253288" marR="0">
              <a:lnSpc>
                <a:spcPts val="2859"/>
              </a:lnSpc>
              <a:spcBef>
                <a:spcPts val="598"/>
              </a:spcBef>
              <a:spcAft>
                <a:spcPts val="0"/>
              </a:spcAft>
            </a:pP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soukromě </a:t>
            </a:r>
            <a:r>
              <a:rPr sz="2400" dirty="0">
                <a:solidFill>
                  <a:srgbClr val="534949"/>
                </a:solidFill>
                <a:latin typeface="CHQOBS+Century Gothic"/>
                <a:cs typeface="CHQOBS+Century Gothic"/>
              </a:rPr>
              <a:t>a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taktně</a:t>
            </a:r>
            <a:r>
              <a:rPr sz="2400" dirty="0">
                <a:solidFill>
                  <a:srgbClr val="534949"/>
                </a:solidFill>
                <a:latin typeface="CHQOBS+Century Gothic"/>
                <a:cs typeface="CHQOBS+Century Gothic"/>
              </a:rPr>
              <a:t>.</a:t>
            </a:r>
          </a:p>
          <a:p>
            <a:pPr marL="0" marR="0">
              <a:lnSpc>
                <a:spcPts val="2859"/>
              </a:lnSpc>
              <a:spcBef>
                <a:spcPts val="546"/>
              </a:spcBef>
              <a:spcAft>
                <a:spcPts val="0"/>
              </a:spcAft>
            </a:pPr>
            <a:r>
              <a:rPr sz="2400" dirty="0">
                <a:solidFill>
                  <a:srgbClr val="C66951"/>
                </a:solidFill>
                <a:latin typeface="PVEAAE+Arial"/>
                <a:cs typeface="PVEAAE+Arial"/>
              </a:rPr>
              <a:t>•</a:t>
            </a:r>
            <a:r>
              <a:rPr sz="2400" spc="360" dirty="0">
                <a:solidFill>
                  <a:srgbClr val="C66951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Učitel</a:t>
            </a:r>
            <a:r>
              <a:rPr sz="2400" spc="-11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má</a:t>
            </a:r>
            <a:r>
              <a:rPr sz="2400" spc="-17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být</a:t>
            </a:r>
            <a:r>
              <a:rPr sz="2400" spc="17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spravedlivý</a:t>
            </a:r>
            <a:r>
              <a:rPr sz="2400" spc="-38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CHQOBS+Century Gothic"/>
                <a:cs typeface="CHQOBS+Century Gothic"/>
              </a:rPr>
              <a:t>ke</a:t>
            </a:r>
            <a:r>
              <a:rPr sz="2400" spc="10" dirty="0">
                <a:solidFill>
                  <a:srgbClr val="534949"/>
                </a:solidFill>
                <a:latin typeface="CHQOBS+Century Gothic"/>
                <a:cs typeface="CHQOBS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všem</a:t>
            </a:r>
            <a:r>
              <a:rPr sz="2400" dirty="0">
                <a:solidFill>
                  <a:srgbClr val="534949"/>
                </a:solidFill>
                <a:latin typeface="CHQOBS+Century Gothic"/>
                <a:cs typeface="CHQOBS+Century Gothic"/>
              </a:rPr>
              <a:t>.</a:t>
            </a:r>
          </a:p>
          <a:p>
            <a:pPr marL="0" marR="0">
              <a:lnSpc>
                <a:spcPts val="2859"/>
              </a:lnSpc>
              <a:spcBef>
                <a:spcPts val="596"/>
              </a:spcBef>
              <a:spcAft>
                <a:spcPts val="0"/>
              </a:spcAft>
            </a:pPr>
            <a:r>
              <a:rPr sz="2400" dirty="0">
                <a:solidFill>
                  <a:srgbClr val="C66951"/>
                </a:solidFill>
                <a:latin typeface="PVEAAE+Arial"/>
                <a:cs typeface="PVEAAE+Arial"/>
              </a:rPr>
              <a:t>•</a:t>
            </a:r>
            <a:r>
              <a:rPr sz="2400" spc="360" dirty="0">
                <a:solidFill>
                  <a:srgbClr val="C66951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Ať škola</a:t>
            </a:r>
            <a:r>
              <a:rPr sz="2400" spc="-12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neobtěžuje</a:t>
            </a:r>
            <a:r>
              <a:rPr sz="2400" spc="11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CHQOBS+Century Gothic"/>
                <a:cs typeface="CHQOBS+Century Gothic"/>
              </a:rPr>
              <a:t>a</a:t>
            </a:r>
            <a:r>
              <a:rPr sz="2400" spc="-12" dirty="0">
                <a:solidFill>
                  <a:srgbClr val="534949"/>
                </a:solidFill>
                <a:latin typeface="CHQOBS+Century Gothic"/>
                <a:cs typeface="CHQOBS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nezatěžuje</a:t>
            </a:r>
          </a:p>
          <a:p>
            <a:pPr marL="253288" marR="0">
              <a:lnSpc>
                <a:spcPts val="2859"/>
              </a:lnSpc>
              <a:spcBef>
                <a:spcPts val="549"/>
              </a:spcBef>
              <a:spcAft>
                <a:spcPts val="0"/>
              </a:spcAft>
            </a:pP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rodiče</a:t>
            </a:r>
            <a:r>
              <a:rPr sz="2400" dirty="0">
                <a:solidFill>
                  <a:srgbClr val="534949"/>
                </a:solidFill>
                <a:latin typeface="CHQOBS+Century Gothic"/>
                <a:cs typeface="CHQOBS+Century Gothic"/>
              </a:rPr>
              <a:t>.</a:t>
            </a: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1E483EEC-F245-9A60-803F-2AB559A6D123}"/>
              </a:ext>
            </a:extLst>
          </p:cNvPr>
          <p:cNvSpPr txBox="1"/>
          <p:nvPr/>
        </p:nvSpPr>
        <p:spPr>
          <a:xfrm>
            <a:off x="3707904" y="6440541"/>
            <a:ext cx="28950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Zdroj obrázku: volné dílo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-19116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10514" y="665050"/>
            <a:ext cx="8048102" cy="56698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164"/>
              </a:lnSpc>
              <a:spcBef>
                <a:spcPts val="0"/>
              </a:spcBef>
              <a:spcAft>
                <a:spcPts val="0"/>
              </a:spcAft>
            </a:pPr>
            <a:r>
              <a:rPr sz="3500" b="1" dirty="0">
                <a:solidFill>
                  <a:srgbClr val="9E4934"/>
                </a:solidFill>
                <a:latin typeface="QSQVHU+Book Antiqua Bold"/>
                <a:cs typeface="QSQVHU+Book Antiqua Bold"/>
              </a:rPr>
              <a:t>OČEKÁVÁNÍ UČITELŮ</a:t>
            </a:r>
            <a:r>
              <a:rPr sz="3500" b="1" spc="-15" dirty="0">
                <a:solidFill>
                  <a:srgbClr val="9E4934"/>
                </a:solidFill>
                <a:latin typeface="QSQVHU+Book Antiqua Bold"/>
                <a:cs typeface="QSQVHU+Book Antiqua Bold"/>
              </a:rPr>
              <a:t> </a:t>
            </a:r>
            <a:r>
              <a:rPr sz="3500" b="1" dirty="0">
                <a:solidFill>
                  <a:srgbClr val="9E4934"/>
                </a:solidFill>
                <a:latin typeface="QSQVHU+Book Antiqua Bold"/>
                <a:cs typeface="QSQVHU+Book Antiqua Bold"/>
              </a:rPr>
              <a:t>OD</a:t>
            </a:r>
            <a:r>
              <a:rPr sz="3500" b="1" spc="-13" dirty="0">
                <a:solidFill>
                  <a:srgbClr val="9E4934"/>
                </a:solidFill>
                <a:latin typeface="QSQVHU+Book Antiqua Bold"/>
                <a:cs typeface="QSQVHU+Book Antiqua Bold"/>
              </a:rPr>
              <a:t> </a:t>
            </a:r>
            <a:r>
              <a:rPr sz="3500" b="1" dirty="0">
                <a:solidFill>
                  <a:srgbClr val="9E4934"/>
                </a:solidFill>
                <a:latin typeface="QSQVHU+Book Antiqua Bold"/>
                <a:cs typeface="QSQVHU+Book Antiqua Bold"/>
              </a:rPr>
              <a:t>RODIČŮ</a:t>
            </a: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2A5167BF-5917-57D9-D26D-6E9FFC74EDA4}"/>
              </a:ext>
            </a:extLst>
          </p:cNvPr>
          <p:cNvSpPr txBox="1"/>
          <p:nvPr/>
        </p:nvSpPr>
        <p:spPr>
          <a:xfrm>
            <a:off x="1835696" y="6469551"/>
            <a:ext cx="28950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Zdroj obrázku: volné dílo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10514" y="665050"/>
            <a:ext cx="8048102" cy="56698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164"/>
              </a:lnSpc>
              <a:spcBef>
                <a:spcPts val="0"/>
              </a:spcBef>
              <a:spcAft>
                <a:spcPts val="0"/>
              </a:spcAft>
            </a:pPr>
            <a:r>
              <a:rPr sz="3500" b="1" dirty="0">
                <a:solidFill>
                  <a:srgbClr val="9E4934"/>
                </a:solidFill>
                <a:latin typeface="QSQVHU+Book Antiqua Bold"/>
                <a:cs typeface="QSQVHU+Book Antiqua Bold"/>
              </a:rPr>
              <a:t>OČEKÁVÁNÍ UČITELŮ</a:t>
            </a:r>
            <a:r>
              <a:rPr sz="3500" b="1" spc="-15" dirty="0">
                <a:solidFill>
                  <a:srgbClr val="9E4934"/>
                </a:solidFill>
                <a:latin typeface="QSQVHU+Book Antiqua Bold"/>
                <a:cs typeface="QSQVHU+Book Antiqua Bold"/>
              </a:rPr>
              <a:t> </a:t>
            </a:r>
            <a:r>
              <a:rPr sz="3500" b="1" dirty="0">
                <a:solidFill>
                  <a:srgbClr val="9E4934"/>
                </a:solidFill>
                <a:latin typeface="QSQVHU+Book Antiqua Bold"/>
                <a:cs typeface="QSQVHU+Book Antiqua Bold"/>
              </a:rPr>
              <a:t>OD</a:t>
            </a:r>
            <a:r>
              <a:rPr sz="3500" b="1" spc="-13" dirty="0">
                <a:solidFill>
                  <a:srgbClr val="9E4934"/>
                </a:solidFill>
                <a:latin typeface="QSQVHU+Book Antiqua Bold"/>
                <a:cs typeface="QSQVHU+Book Antiqua Bold"/>
              </a:rPr>
              <a:t> </a:t>
            </a:r>
            <a:r>
              <a:rPr sz="3500" b="1" dirty="0">
                <a:solidFill>
                  <a:srgbClr val="9E4934"/>
                </a:solidFill>
                <a:latin typeface="QSQVHU+Book Antiqua Bold"/>
                <a:cs typeface="QSQVHU+Book Antiqua Bold"/>
              </a:rPr>
              <a:t>RODIČŮ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898269" y="1790336"/>
            <a:ext cx="7198711" cy="9501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85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C66951"/>
                </a:solidFill>
                <a:latin typeface="PVEAAE+Arial"/>
                <a:cs typeface="PVEAAE+Arial"/>
              </a:rPr>
              <a:t>•</a:t>
            </a:r>
            <a:r>
              <a:rPr sz="2400" spc="360" dirty="0">
                <a:solidFill>
                  <a:srgbClr val="C66951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Učitelé</a:t>
            </a:r>
            <a:r>
              <a:rPr sz="2400" spc="1970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očekávají</a:t>
            </a:r>
            <a:r>
              <a:rPr sz="2400" spc="1962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CHQOBS+Century Gothic"/>
                <a:cs typeface="CHQOBS+Century Gothic"/>
              </a:rPr>
              <a:t>ochotu</a:t>
            </a:r>
            <a:r>
              <a:rPr sz="2400" spc="1968" dirty="0">
                <a:solidFill>
                  <a:srgbClr val="534949"/>
                </a:solidFill>
                <a:latin typeface="CHQOBS+Century Gothic"/>
                <a:cs typeface="CHQOBS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řešit</a:t>
            </a:r>
            <a:r>
              <a:rPr sz="2400" spc="1966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společné</a:t>
            </a:r>
          </a:p>
          <a:p>
            <a:pPr marL="228600" marR="0">
              <a:lnSpc>
                <a:spcPts val="2859"/>
              </a:lnSpc>
              <a:spcBef>
                <a:spcPts val="1412"/>
              </a:spcBef>
              <a:spcAft>
                <a:spcPts val="0"/>
              </a:spcAft>
            </a:pP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problémy</a:t>
            </a:r>
            <a:r>
              <a:rPr sz="2400" dirty="0">
                <a:solidFill>
                  <a:srgbClr val="534949"/>
                </a:solidFill>
                <a:latin typeface="CHQOBS+Century Gothic"/>
                <a:cs typeface="CHQOBS+Century Gothic"/>
              </a:rPr>
              <a:t>.</a:t>
            </a: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FC536FF1-2CC4-12A8-F0DF-04535F6F00F6}"/>
              </a:ext>
            </a:extLst>
          </p:cNvPr>
          <p:cNvSpPr txBox="1"/>
          <p:nvPr/>
        </p:nvSpPr>
        <p:spPr>
          <a:xfrm>
            <a:off x="1747101" y="6479469"/>
            <a:ext cx="28950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Zdroj obrázku: volné dílo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10514" y="665050"/>
            <a:ext cx="8048102" cy="56698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164"/>
              </a:lnSpc>
              <a:spcBef>
                <a:spcPts val="0"/>
              </a:spcBef>
              <a:spcAft>
                <a:spcPts val="0"/>
              </a:spcAft>
            </a:pPr>
            <a:r>
              <a:rPr sz="3500" b="1" dirty="0">
                <a:solidFill>
                  <a:srgbClr val="9E4934"/>
                </a:solidFill>
                <a:latin typeface="QSQVHU+Book Antiqua Bold"/>
                <a:cs typeface="QSQVHU+Book Antiqua Bold"/>
              </a:rPr>
              <a:t>OČEKÁVÁNÍ UČITELŮ</a:t>
            </a:r>
            <a:r>
              <a:rPr sz="3500" b="1" spc="-15" dirty="0">
                <a:solidFill>
                  <a:srgbClr val="9E4934"/>
                </a:solidFill>
                <a:latin typeface="QSQVHU+Book Antiqua Bold"/>
                <a:cs typeface="QSQVHU+Book Antiqua Bold"/>
              </a:rPr>
              <a:t> </a:t>
            </a:r>
            <a:r>
              <a:rPr sz="3500" b="1" dirty="0">
                <a:solidFill>
                  <a:srgbClr val="9E4934"/>
                </a:solidFill>
                <a:latin typeface="QSQVHU+Book Antiqua Bold"/>
                <a:cs typeface="QSQVHU+Book Antiqua Bold"/>
              </a:rPr>
              <a:t>OD</a:t>
            </a:r>
            <a:r>
              <a:rPr sz="3500" b="1" spc="-13" dirty="0">
                <a:solidFill>
                  <a:srgbClr val="9E4934"/>
                </a:solidFill>
                <a:latin typeface="QSQVHU+Book Antiqua Bold"/>
                <a:cs typeface="QSQVHU+Book Antiqua Bold"/>
              </a:rPr>
              <a:t> </a:t>
            </a:r>
            <a:r>
              <a:rPr sz="3500" b="1" dirty="0">
                <a:solidFill>
                  <a:srgbClr val="9E4934"/>
                </a:solidFill>
                <a:latin typeface="QSQVHU+Book Antiqua Bold"/>
                <a:cs typeface="QSQVHU+Book Antiqua Bold"/>
              </a:rPr>
              <a:t>RODIČŮ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898269" y="1790336"/>
            <a:ext cx="7198711" cy="9501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85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C66951"/>
                </a:solidFill>
                <a:latin typeface="PVEAAE+Arial"/>
                <a:cs typeface="PVEAAE+Arial"/>
              </a:rPr>
              <a:t>•</a:t>
            </a:r>
            <a:r>
              <a:rPr sz="2400" spc="360" dirty="0">
                <a:solidFill>
                  <a:srgbClr val="C66951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Učitelé</a:t>
            </a:r>
            <a:r>
              <a:rPr sz="2400" spc="1970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očekávají</a:t>
            </a:r>
            <a:r>
              <a:rPr sz="2400" spc="1962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CHQOBS+Century Gothic"/>
                <a:cs typeface="CHQOBS+Century Gothic"/>
              </a:rPr>
              <a:t>ochotu</a:t>
            </a:r>
            <a:r>
              <a:rPr sz="2400" spc="1968" dirty="0">
                <a:solidFill>
                  <a:srgbClr val="534949"/>
                </a:solidFill>
                <a:latin typeface="CHQOBS+Century Gothic"/>
                <a:cs typeface="CHQOBS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řešit</a:t>
            </a:r>
            <a:r>
              <a:rPr sz="2400" spc="1966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společné</a:t>
            </a:r>
          </a:p>
          <a:p>
            <a:pPr marL="228600" marR="0">
              <a:lnSpc>
                <a:spcPts val="2859"/>
              </a:lnSpc>
              <a:spcBef>
                <a:spcPts val="1412"/>
              </a:spcBef>
              <a:spcAft>
                <a:spcPts val="0"/>
              </a:spcAft>
            </a:pP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problémy</a:t>
            </a:r>
            <a:r>
              <a:rPr sz="2400" dirty="0">
                <a:solidFill>
                  <a:srgbClr val="534949"/>
                </a:solidFill>
                <a:latin typeface="CHQOBS+Century Gothic"/>
                <a:cs typeface="CHQOBS+Century Gothic"/>
              </a:rPr>
              <a:t>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2987014" y="2961022"/>
            <a:ext cx="5383613" cy="401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85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ření</a:t>
            </a:r>
            <a:r>
              <a:rPr sz="2400" spc="-21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pozitivního</a:t>
            </a:r>
            <a:r>
              <a:rPr sz="2400" spc="-32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rodinného</a:t>
            </a:r>
            <a:r>
              <a:rPr sz="2400" spc="-14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prostředí</a:t>
            </a:r>
            <a:r>
              <a:rPr sz="2400" dirty="0">
                <a:solidFill>
                  <a:srgbClr val="534949"/>
                </a:solidFill>
                <a:latin typeface="CHQOBS+Century Gothic"/>
                <a:cs typeface="CHQOBS+Century Gothic"/>
              </a:rPr>
              <a:t>.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7C838B2D-090D-8EAB-EA1D-FE8939833141}"/>
              </a:ext>
            </a:extLst>
          </p:cNvPr>
          <p:cNvSpPr txBox="1"/>
          <p:nvPr/>
        </p:nvSpPr>
        <p:spPr>
          <a:xfrm>
            <a:off x="1739494" y="6488667"/>
            <a:ext cx="28950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Zdroj obrázku: volné dílo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10514" y="665050"/>
            <a:ext cx="8048102" cy="56698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164"/>
              </a:lnSpc>
              <a:spcBef>
                <a:spcPts val="0"/>
              </a:spcBef>
              <a:spcAft>
                <a:spcPts val="0"/>
              </a:spcAft>
            </a:pPr>
            <a:r>
              <a:rPr sz="3500" b="1" dirty="0">
                <a:solidFill>
                  <a:srgbClr val="9E4934"/>
                </a:solidFill>
                <a:latin typeface="QSQVHU+Book Antiqua Bold"/>
                <a:cs typeface="QSQVHU+Book Antiqua Bold"/>
              </a:rPr>
              <a:t>OČEKÁVÁNÍ UČITELŮ</a:t>
            </a:r>
            <a:r>
              <a:rPr sz="3500" b="1" spc="-15" dirty="0">
                <a:solidFill>
                  <a:srgbClr val="9E4934"/>
                </a:solidFill>
                <a:latin typeface="QSQVHU+Book Antiqua Bold"/>
                <a:cs typeface="QSQVHU+Book Antiqua Bold"/>
              </a:rPr>
              <a:t> </a:t>
            </a:r>
            <a:r>
              <a:rPr sz="3500" b="1" dirty="0">
                <a:solidFill>
                  <a:srgbClr val="9E4934"/>
                </a:solidFill>
                <a:latin typeface="QSQVHU+Book Antiqua Bold"/>
                <a:cs typeface="QSQVHU+Book Antiqua Bold"/>
              </a:rPr>
              <a:t>OD</a:t>
            </a:r>
            <a:r>
              <a:rPr sz="3500" b="1" spc="-13" dirty="0">
                <a:solidFill>
                  <a:srgbClr val="9E4934"/>
                </a:solidFill>
                <a:latin typeface="QSQVHU+Book Antiqua Bold"/>
                <a:cs typeface="QSQVHU+Book Antiqua Bold"/>
              </a:rPr>
              <a:t> </a:t>
            </a:r>
            <a:r>
              <a:rPr sz="3500" b="1" dirty="0">
                <a:solidFill>
                  <a:srgbClr val="9E4934"/>
                </a:solidFill>
                <a:latin typeface="QSQVHU+Book Antiqua Bold"/>
                <a:cs typeface="QSQVHU+Book Antiqua Bold"/>
              </a:rPr>
              <a:t>RODIČŮ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898269" y="1790336"/>
            <a:ext cx="7198711" cy="9501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85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C66951"/>
                </a:solidFill>
                <a:latin typeface="PVEAAE+Arial"/>
                <a:cs typeface="PVEAAE+Arial"/>
              </a:rPr>
              <a:t>•</a:t>
            </a:r>
            <a:r>
              <a:rPr sz="2400" spc="360" dirty="0">
                <a:solidFill>
                  <a:srgbClr val="C66951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Učitelé</a:t>
            </a:r>
            <a:r>
              <a:rPr sz="2400" spc="1970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očekávají</a:t>
            </a:r>
            <a:r>
              <a:rPr sz="2400" spc="1962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CHQOBS+Century Gothic"/>
                <a:cs typeface="CHQOBS+Century Gothic"/>
              </a:rPr>
              <a:t>ochotu</a:t>
            </a:r>
            <a:r>
              <a:rPr sz="2400" spc="1968" dirty="0">
                <a:solidFill>
                  <a:srgbClr val="534949"/>
                </a:solidFill>
                <a:latin typeface="CHQOBS+Century Gothic"/>
                <a:cs typeface="CHQOBS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řešit</a:t>
            </a:r>
            <a:r>
              <a:rPr sz="2400" spc="1966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společné</a:t>
            </a:r>
          </a:p>
          <a:p>
            <a:pPr marL="228600" marR="0">
              <a:lnSpc>
                <a:spcPts val="2859"/>
              </a:lnSpc>
              <a:spcBef>
                <a:spcPts val="1412"/>
              </a:spcBef>
              <a:spcAft>
                <a:spcPts val="0"/>
              </a:spcAft>
            </a:pP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problémy</a:t>
            </a:r>
            <a:r>
              <a:rPr sz="2400" dirty="0">
                <a:solidFill>
                  <a:srgbClr val="534949"/>
                </a:solidFill>
                <a:latin typeface="CHQOBS+Century Gothic"/>
                <a:cs typeface="CHQOBS+Century Gothic"/>
              </a:rPr>
              <a:t>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2987014" y="2961022"/>
            <a:ext cx="5423236" cy="102341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85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ření</a:t>
            </a:r>
            <a:r>
              <a:rPr sz="2400" spc="-21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pozitivního</a:t>
            </a:r>
            <a:r>
              <a:rPr sz="2400" spc="-32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rodinného</a:t>
            </a:r>
            <a:r>
              <a:rPr sz="2400" spc="-14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prostředí</a:t>
            </a:r>
            <a:r>
              <a:rPr sz="2400" dirty="0">
                <a:solidFill>
                  <a:srgbClr val="534949"/>
                </a:solidFill>
                <a:latin typeface="CHQOBS+Century Gothic"/>
                <a:cs typeface="CHQOBS+Century Gothic"/>
              </a:rPr>
              <a:t>.</a:t>
            </a:r>
          </a:p>
          <a:p>
            <a:pPr marL="11582" marR="0">
              <a:lnSpc>
                <a:spcPts val="2859"/>
              </a:lnSpc>
              <a:spcBef>
                <a:spcPts val="2039"/>
              </a:spcBef>
              <a:spcAft>
                <a:spcPts val="0"/>
              </a:spcAft>
            </a:pP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i</a:t>
            </a:r>
            <a:r>
              <a:rPr sz="2400" spc="10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CHQOBS+Century Gothic"/>
                <a:cs typeface="CHQOBS+Century Gothic"/>
              </a:rPr>
              <a:t>o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práci svých</a:t>
            </a:r>
            <a:r>
              <a:rPr sz="2400" spc="-29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dětí </a:t>
            </a:r>
            <a:r>
              <a:rPr sz="2400" dirty="0">
                <a:solidFill>
                  <a:srgbClr val="534949"/>
                </a:solidFill>
                <a:latin typeface="CHQOBS+Century Gothic"/>
                <a:cs typeface="CHQOBS+Century Gothic"/>
              </a:rPr>
              <a:t>a jejich</a:t>
            </a:r>
            <a:r>
              <a:rPr sz="2400" spc="-44" dirty="0">
                <a:solidFill>
                  <a:srgbClr val="534949"/>
                </a:solidFill>
                <a:latin typeface="CHQOBS+Century Gothic"/>
                <a:cs typeface="CHQOBS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CHQOBS+Century Gothic"/>
                <a:cs typeface="CHQOBS+Century Gothic"/>
              </a:rPr>
              <a:t>kontrolu.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C4163B0A-D2A1-509B-2A6B-5453AF5E677A}"/>
              </a:ext>
            </a:extLst>
          </p:cNvPr>
          <p:cNvSpPr txBox="1"/>
          <p:nvPr/>
        </p:nvSpPr>
        <p:spPr>
          <a:xfrm>
            <a:off x="1739494" y="6488667"/>
            <a:ext cx="28950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Zdroj obrázku: volné dílo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1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10514" y="665050"/>
            <a:ext cx="8048102" cy="56698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164"/>
              </a:lnSpc>
              <a:spcBef>
                <a:spcPts val="0"/>
              </a:spcBef>
              <a:spcAft>
                <a:spcPts val="0"/>
              </a:spcAft>
            </a:pPr>
            <a:r>
              <a:rPr sz="3500" b="1" dirty="0">
                <a:solidFill>
                  <a:srgbClr val="9E4934"/>
                </a:solidFill>
                <a:latin typeface="QSQVHU+Book Antiqua Bold"/>
                <a:cs typeface="QSQVHU+Book Antiqua Bold"/>
              </a:rPr>
              <a:t>OČEKÁVÁNÍ UČITELŮ</a:t>
            </a:r>
            <a:r>
              <a:rPr sz="3500" b="1" spc="-15" dirty="0">
                <a:solidFill>
                  <a:srgbClr val="9E4934"/>
                </a:solidFill>
                <a:latin typeface="QSQVHU+Book Antiqua Bold"/>
                <a:cs typeface="QSQVHU+Book Antiqua Bold"/>
              </a:rPr>
              <a:t> </a:t>
            </a:r>
            <a:r>
              <a:rPr sz="3500" b="1" dirty="0">
                <a:solidFill>
                  <a:srgbClr val="9E4934"/>
                </a:solidFill>
                <a:latin typeface="QSQVHU+Book Antiqua Bold"/>
                <a:cs typeface="QSQVHU+Book Antiqua Bold"/>
              </a:rPr>
              <a:t>OD</a:t>
            </a:r>
            <a:r>
              <a:rPr sz="3500" b="1" spc="-13" dirty="0">
                <a:solidFill>
                  <a:srgbClr val="9E4934"/>
                </a:solidFill>
                <a:latin typeface="QSQVHU+Book Antiqua Bold"/>
                <a:cs typeface="QSQVHU+Book Antiqua Bold"/>
              </a:rPr>
              <a:t> </a:t>
            </a:r>
            <a:r>
              <a:rPr sz="3500" b="1" dirty="0">
                <a:solidFill>
                  <a:srgbClr val="9E4934"/>
                </a:solidFill>
                <a:latin typeface="QSQVHU+Book Antiqua Bold"/>
                <a:cs typeface="QSQVHU+Book Antiqua Bold"/>
              </a:rPr>
              <a:t>RODIČŮ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898269" y="1790336"/>
            <a:ext cx="7198711" cy="9501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85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C66951"/>
                </a:solidFill>
                <a:latin typeface="PVEAAE+Arial"/>
                <a:cs typeface="PVEAAE+Arial"/>
              </a:rPr>
              <a:t>•</a:t>
            </a:r>
            <a:r>
              <a:rPr sz="2400" spc="360" dirty="0">
                <a:solidFill>
                  <a:srgbClr val="C66951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Učitelé</a:t>
            </a:r>
            <a:r>
              <a:rPr sz="2400" spc="1970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očekávají</a:t>
            </a:r>
            <a:r>
              <a:rPr sz="2400" spc="1962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CHQOBS+Century Gothic"/>
                <a:cs typeface="CHQOBS+Century Gothic"/>
              </a:rPr>
              <a:t>ochotu</a:t>
            </a:r>
            <a:r>
              <a:rPr sz="2400" spc="1968" dirty="0">
                <a:solidFill>
                  <a:srgbClr val="534949"/>
                </a:solidFill>
                <a:latin typeface="CHQOBS+Century Gothic"/>
                <a:cs typeface="CHQOBS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řešit</a:t>
            </a:r>
            <a:r>
              <a:rPr sz="2400" spc="1966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společné</a:t>
            </a:r>
          </a:p>
          <a:p>
            <a:pPr marL="228600" marR="0">
              <a:lnSpc>
                <a:spcPts val="2859"/>
              </a:lnSpc>
              <a:spcBef>
                <a:spcPts val="1412"/>
              </a:spcBef>
              <a:spcAft>
                <a:spcPts val="0"/>
              </a:spcAft>
            </a:pP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problémy</a:t>
            </a:r>
            <a:r>
              <a:rPr sz="2400" dirty="0">
                <a:solidFill>
                  <a:srgbClr val="534949"/>
                </a:solidFill>
                <a:latin typeface="CHQOBS+Century Gothic"/>
                <a:cs typeface="CHQOBS+Century Gothic"/>
              </a:rPr>
              <a:t>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2987014" y="2961022"/>
            <a:ext cx="5423236" cy="102341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85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ření</a:t>
            </a:r>
            <a:r>
              <a:rPr sz="2400" spc="-21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pozitivního</a:t>
            </a:r>
            <a:r>
              <a:rPr sz="2400" spc="-32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rodinného</a:t>
            </a:r>
            <a:r>
              <a:rPr sz="2400" spc="-14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prostředí</a:t>
            </a:r>
            <a:r>
              <a:rPr sz="2400" dirty="0">
                <a:solidFill>
                  <a:srgbClr val="534949"/>
                </a:solidFill>
                <a:latin typeface="CHQOBS+Century Gothic"/>
                <a:cs typeface="CHQOBS+Century Gothic"/>
              </a:rPr>
              <a:t>.</a:t>
            </a:r>
          </a:p>
          <a:p>
            <a:pPr marL="11582" marR="0">
              <a:lnSpc>
                <a:spcPts val="2859"/>
              </a:lnSpc>
              <a:spcBef>
                <a:spcPts val="2039"/>
              </a:spcBef>
              <a:spcAft>
                <a:spcPts val="0"/>
              </a:spcAft>
            </a:pP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i</a:t>
            </a:r>
            <a:r>
              <a:rPr sz="2400" spc="10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CHQOBS+Century Gothic"/>
                <a:cs typeface="CHQOBS+Century Gothic"/>
              </a:rPr>
              <a:t>o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práci svých</a:t>
            </a:r>
            <a:r>
              <a:rPr sz="2400" spc="-29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dětí </a:t>
            </a:r>
            <a:r>
              <a:rPr sz="2400" dirty="0">
                <a:solidFill>
                  <a:srgbClr val="534949"/>
                </a:solidFill>
                <a:latin typeface="CHQOBS+Century Gothic"/>
                <a:cs typeface="CHQOBS+Century Gothic"/>
              </a:rPr>
              <a:t>a jejich</a:t>
            </a:r>
            <a:r>
              <a:rPr sz="2400" spc="-44" dirty="0">
                <a:solidFill>
                  <a:srgbClr val="534949"/>
                </a:solidFill>
                <a:latin typeface="CHQOBS+Century Gothic"/>
                <a:cs typeface="CHQOBS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CHQOBS+Century Gothic"/>
                <a:cs typeface="CHQOBS+Century Gothic"/>
              </a:rPr>
              <a:t>kontrolu.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110230" y="4204988"/>
            <a:ext cx="5985297" cy="94994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85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94734E"/>
                </a:solidFill>
                <a:latin typeface="PVEAAE+Arial"/>
                <a:cs typeface="PVEAAE+Arial"/>
              </a:rPr>
              <a:t>•</a:t>
            </a:r>
            <a:r>
              <a:rPr sz="2400" spc="360" dirty="0">
                <a:solidFill>
                  <a:srgbClr val="94734E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Zajištění</a:t>
            </a:r>
            <a:r>
              <a:rPr sz="2400" spc="180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CHQOBS+Century Gothic"/>
                <a:cs typeface="CHQOBS+Century Gothic"/>
              </a:rPr>
              <a:t>toho,</a:t>
            </a:r>
            <a:r>
              <a:rPr sz="2400" spc="151" dirty="0">
                <a:solidFill>
                  <a:srgbClr val="534949"/>
                </a:solidFill>
                <a:latin typeface="CHQOBS+Century Gothic"/>
                <a:cs typeface="CHQOBS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CHQOBS+Century Gothic"/>
                <a:cs typeface="CHQOBS+Century Gothic"/>
              </a:rPr>
              <a:t>aby</a:t>
            </a:r>
            <a:r>
              <a:rPr sz="2400" spc="185" dirty="0">
                <a:solidFill>
                  <a:srgbClr val="534949"/>
                </a:solidFill>
                <a:latin typeface="CHQOBS+Century Gothic"/>
                <a:cs typeface="CHQOBS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děti</a:t>
            </a:r>
            <a:r>
              <a:rPr sz="2400" spc="203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CHQOBS+Century Gothic"/>
                <a:cs typeface="CHQOBS+Century Gothic"/>
              </a:rPr>
              <a:t>nosily</a:t>
            </a:r>
            <a:r>
              <a:rPr sz="2400" spc="166" dirty="0">
                <a:solidFill>
                  <a:srgbClr val="534949"/>
                </a:solidFill>
                <a:latin typeface="CHQOBS+Century Gothic"/>
                <a:cs typeface="CHQOBS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CHQOBS+Century Gothic"/>
                <a:cs typeface="CHQOBS+Century Gothic"/>
              </a:rPr>
              <a:t>do</a:t>
            </a:r>
            <a:r>
              <a:rPr sz="2400" spc="176" dirty="0">
                <a:solidFill>
                  <a:srgbClr val="534949"/>
                </a:solidFill>
                <a:latin typeface="CHQOBS+Century Gothic"/>
                <a:cs typeface="CHQOBS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školy</a:t>
            </a:r>
          </a:p>
          <a:p>
            <a:pPr marL="228600" marR="0">
              <a:lnSpc>
                <a:spcPts val="2862"/>
              </a:lnSpc>
              <a:spcBef>
                <a:spcPts val="1408"/>
              </a:spcBef>
              <a:spcAft>
                <a:spcPts val="0"/>
              </a:spcAft>
            </a:pP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pomůcky</a:t>
            </a:r>
            <a:r>
              <a:rPr sz="2400" dirty="0">
                <a:solidFill>
                  <a:srgbClr val="534949"/>
                </a:solidFill>
                <a:latin typeface="CHQOBS+Century Gothic"/>
                <a:cs typeface="CHQOBS+Century Gothic"/>
              </a:rPr>
              <a:t>.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025DE186-BE1C-1F85-BD68-E3CB1E4656E1}"/>
              </a:ext>
            </a:extLst>
          </p:cNvPr>
          <p:cNvSpPr txBox="1"/>
          <p:nvPr/>
        </p:nvSpPr>
        <p:spPr>
          <a:xfrm>
            <a:off x="1979712" y="6488667"/>
            <a:ext cx="28950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Zdroj obrázku: volné dílo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10514" y="665050"/>
            <a:ext cx="8048102" cy="56698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164"/>
              </a:lnSpc>
              <a:spcBef>
                <a:spcPts val="0"/>
              </a:spcBef>
              <a:spcAft>
                <a:spcPts val="0"/>
              </a:spcAft>
            </a:pPr>
            <a:r>
              <a:rPr sz="3500" b="1" dirty="0">
                <a:solidFill>
                  <a:srgbClr val="9E4934"/>
                </a:solidFill>
                <a:latin typeface="QSQVHU+Book Antiqua Bold"/>
                <a:cs typeface="QSQVHU+Book Antiqua Bold"/>
              </a:rPr>
              <a:t>OČEKÁVÁNÍ UČITELŮ</a:t>
            </a:r>
            <a:r>
              <a:rPr sz="3500" b="1" spc="-15" dirty="0">
                <a:solidFill>
                  <a:srgbClr val="9E4934"/>
                </a:solidFill>
                <a:latin typeface="QSQVHU+Book Antiqua Bold"/>
                <a:cs typeface="QSQVHU+Book Antiqua Bold"/>
              </a:rPr>
              <a:t> </a:t>
            </a:r>
            <a:r>
              <a:rPr sz="3500" b="1" dirty="0">
                <a:solidFill>
                  <a:srgbClr val="9E4934"/>
                </a:solidFill>
                <a:latin typeface="QSQVHU+Book Antiqua Bold"/>
                <a:cs typeface="QSQVHU+Book Antiqua Bold"/>
              </a:rPr>
              <a:t>OD</a:t>
            </a:r>
            <a:r>
              <a:rPr sz="3500" b="1" spc="-13" dirty="0">
                <a:solidFill>
                  <a:srgbClr val="9E4934"/>
                </a:solidFill>
                <a:latin typeface="QSQVHU+Book Antiqua Bold"/>
                <a:cs typeface="QSQVHU+Book Antiqua Bold"/>
              </a:rPr>
              <a:t> </a:t>
            </a:r>
            <a:r>
              <a:rPr sz="3500" b="1" dirty="0">
                <a:solidFill>
                  <a:srgbClr val="9E4934"/>
                </a:solidFill>
                <a:latin typeface="QSQVHU+Book Antiqua Bold"/>
                <a:cs typeface="QSQVHU+Book Antiqua Bold"/>
              </a:rPr>
              <a:t>RODIČŮ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898269" y="1790336"/>
            <a:ext cx="7198711" cy="9501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85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C66951"/>
                </a:solidFill>
                <a:latin typeface="PVEAAE+Arial"/>
                <a:cs typeface="PVEAAE+Arial"/>
              </a:rPr>
              <a:t>•</a:t>
            </a:r>
            <a:r>
              <a:rPr sz="2400" spc="360" dirty="0">
                <a:solidFill>
                  <a:srgbClr val="C66951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Učitelé</a:t>
            </a:r>
            <a:r>
              <a:rPr sz="2400" spc="1970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očekávají</a:t>
            </a:r>
            <a:r>
              <a:rPr sz="2400" spc="1962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CHQOBS+Century Gothic"/>
                <a:cs typeface="CHQOBS+Century Gothic"/>
              </a:rPr>
              <a:t>ochotu</a:t>
            </a:r>
            <a:r>
              <a:rPr sz="2400" spc="1968" dirty="0">
                <a:solidFill>
                  <a:srgbClr val="534949"/>
                </a:solidFill>
                <a:latin typeface="CHQOBS+Century Gothic"/>
                <a:cs typeface="CHQOBS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řešit</a:t>
            </a:r>
            <a:r>
              <a:rPr sz="2400" spc="1966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společné</a:t>
            </a:r>
          </a:p>
          <a:p>
            <a:pPr marL="228600" marR="0">
              <a:lnSpc>
                <a:spcPts val="2859"/>
              </a:lnSpc>
              <a:spcBef>
                <a:spcPts val="1412"/>
              </a:spcBef>
              <a:spcAft>
                <a:spcPts val="0"/>
              </a:spcAft>
            </a:pP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problémy</a:t>
            </a:r>
            <a:r>
              <a:rPr sz="2400" dirty="0">
                <a:solidFill>
                  <a:srgbClr val="534949"/>
                </a:solidFill>
                <a:latin typeface="CHQOBS+Century Gothic"/>
                <a:cs typeface="CHQOBS+Century Gothic"/>
              </a:rPr>
              <a:t>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2987014" y="2961022"/>
            <a:ext cx="5423236" cy="102341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85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ření</a:t>
            </a:r>
            <a:r>
              <a:rPr sz="2400" spc="-21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pozitivního</a:t>
            </a:r>
            <a:r>
              <a:rPr sz="2400" spc="-32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rodinného</a:t>
            </a:r>
            <a:r>
              <a:rPr sz="2400" spc="-14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prostředí</a:t>
            </a:r>
            <a:r>
              <a:rPr sz="2400" dirty="0">
                <a:solidFill>
                  <a:srgbClr val="534949"/>
                </a:solidFill>
                <a:latin typeface="CHQOBS+Century Gothic"/>
                <a:cs typeface="CHQOBS+Century Gothic"/>
              </a:rPr>
              <a:t>.</a:t>
            </a:r>
          </a:p>
          <a:p>
            <a:pPr marL="11582" marR="0">
              <a:lnSpc>
                <a:spcPts val="2859"/>
              </a:lnSpc>
              <a:spcBef>
                <a:spcPts val="2039"/>
              </a:spcBef>
              <a:spcAft>
                <a:spcPts val="0"/>
              </a:spcAft>
            </a:pP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i</a:t>
            </a:r>
            <a:r>
              <a:rPr sz="2400" spc="10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CHQOBS+Century Gothic"/>
                <a:cs typeface="CHQOBS+Century Gothic"/>
              </a:rPr>
              <a:t>o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práci svých</a:t>
            </a:r>
            <a:r>
              <a:rPr sz="2400" spc="-29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dětí </a:t>
            </a:r>
            <a:r>
              <a:rPr sz="2400" dirty="0">
                <a:solidFill>
                  <a:srgbClr val="534949"/>
                </a:solidFill>
                <a:latin typeface="CHQOBS+Century Gothic"/>
                <a:cs typeface="CHQOBS+Century Gothic"/>
              </a:rPr>
              <a:t>a jejich</a:t>
            </a:r>
            <a:r>
              <a:rPr sz="2400" spc="-44" dirty="0">
                <a:solidFill>
                  <a:srgbClr val="534949"/>
                </a:solidFill>
                <a:latin typeface="CHQOBS+Century Gothic"/>
                <a:cs typeface="CHQOBS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CHQOBS+Century Gothic"/>
                <a:cs typeface="CHQOBS+Century Gothic"/>
              </a:rPr>
              <a:t>kontrolu.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110230" y="4204988"/>
            <a:ext cx="5985297" cy="94994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85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94734E"/>
                </a:solidFill>
                <a:latin typeface="PVEAAE+Arial"/>
                <a:cs typeface="PVEAAE+Arial"/>
              </a:rPr>
              <a:t>•</a:t>
            </a:r>
            <a:r>
              <a:rPr sz="2400" spc="360" dirty="0">
                <a:solidFill>
                  <a:srgbClr val="94734E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Zajištění</a:t>
            </a:r>
            <a:r>
              <a:rPr sz="2400" spc="180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CHQOBS+Century Gothic"/>
                <a:cs typeface="CHQOBS+Century Gothic"/>
              </a:rPr>
              <a:t>toho,</a:t>
            </a:r>
            <a:r>
              <a:rPr sz="2400" spc="151" dirty="0">
                <a:solidFill>
                  <a:srgbClr val="534949"/>
                </a:solidFill>
                <a:latin typeface="CHQOBS+Century Gothic"/>
                <a:cs typeface="CHQOBS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CHQOBS+Century Gothic"/>
                <a:cs typeface="CHQOBS+Century Gothic"/>
              </a:rPr>
              <a:t>aby</a:t>
            </a:r>
            <a:r>
              <a:rPr sz="2400" spc="185" dirty="0">
                <a:solidFill>
                  <a:srgbClr val="534949"/>
                </a:solidFill>
                <a:latin typeface="CHQOBS+Century Gothic"/>
                <a:cs typeface="CHQOBS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děti</a:t>
            </a:r>
            <a:r>
              <a:rPr sz="2400" spc="203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CHQOBS+Century Gothic"/>
                <a:cs typeface="CHQOBS+Century Gothic"/>
              </a:rPr>
              <a:t>nosily</a:t>
            </a:r>
            <a:r>
              <a:rPr sz="2400" spc="166" dirty="0">
                <a:solidFill>
                  <a:srgbClr val="534949"/>
                </a:solidFill>
                <a:latin typeface="CHQOBS+Century Gothic"/>
                <a:cs typeface="CHQOBS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CHQOBS+Century Gothic"/>
                <a:cs typeface="CHQOBS+Century Gothic"/>
              </a:rPr>
              <a:t>do</a:t>
            </a:r>
            <a:r>
              <a:rPr sz="2400" spc="176" dirty="0">
                <a:solidFill>
                  <a:srgbClr val="534949"/>
                </a:solidFill>
                <a:latin typeface="CHQOBS+Century Gothic"/>
                <a:cs typeface="CHQOBS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školy</a:t>
            </a:r>
          </a:p>
          <a:p>
            <a:pPr marL="228600" marR="0">
              <a:lnSpc>
                <a:spcPts val="2862"/>
              </a:lnSpc>
              <a:spcBef>
                <a:spcPts val="1408"/>
              </a:spcBef>
              <a:spcAft>
                <a:spcPts val="0"/>
              </a:spcAft>
            </a:pP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pomůcky</a:t>
            </a:r>
            <a:r>
              <a:rPr sz="2400" dirty="0">
                <a:solidFill>
                  <a:srgbClr val="534949"/>
                </a:solidFill>
                <a:latin typeface="CHQOBS+Century Gothic"/>
                <a:cs typeface="CHQOBS+Century Gothic"/>
              </a:rPr>
              <a:t>.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3064510" y="5375699"/>
            <a:ext cx="4688897" cy="401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85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Zájem</a:t>
            </a:r>
            <a:r>
              <a:rPr sz="2400" spc="-26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CHQOBS+Century Gothic"/>
                <a:cs typeface="CHQOBS+Century Gothic"/>
              </a:rPr>
              <a:t>o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děti</a:t>
            </a:r>
            <a:r>
              <a:rPr sz="2400" spc="11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CHQOBS+Century Gothic"/>
                <a:cs typeface="CHQOBS+Century Gothic"/>
              </a:rPr>
              <a:t>a</a:t>
            </a:r>
            <a:r>
              <a:rPr sz="2400" spc="-12" dirty="0">
                <a:solidFill>
                  <a:srgbClr val="534949"/>
                </a:solidFill>
                <a:latin typeface="CHQOBS+Century Gothic"/>
                <a:cs typeface="CHQOBS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CHQOBS+Century Gothic"/>
                <a:cs typeface="CHQOBS+Century Gothic"/>
              </a:rPr>
              <a:t>jejich</a:t>
            </a:r>
            <a:r>
              <a:rPr sz="2400" spc="-46" dirty="0">
                <a:solidFill>
                  <a:srgbClr val="534949"/>
                </a:solidFill>
                <a:latin typeface="CHQOBS+Century Gothic"/>
                <a:cs typeface="CHQOBS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volný</a:t>
            </a:r>
            <a:r>
              <a:rPr sz="2400" spc="-33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čas</a:t>
            </a:r>
            <a:r>
              <a:rPr sz="2400" dirty="0">
                <a:solidFill>
                  <a:srgbClr val="534949"/>
                </a:solidFill>
                <a:latin typeface="CHQOBS+Century Gothic"/>
                <a:cs typeface="CHQOBS+Century Gothic"/>
              </a:rPr>
              <a:t>.</a:t>
            </a: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55716EF3-6C26-C7A2-3F0B-842AD90A0772}"/>
              </a:ext>
            </a:extLst>
          </p:cNvPr>
          <p:cNvSpPr txBox="1"/>
          <p:nvPr/>
        </p:nvSpPr>
        <p:spPr>
          <a:xfrm>
            <a:off x="1927047" y="6446176"/>
            <a:ext cx="28950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Zdroj obrázku: volné dílo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10514" y="665050"/>
            <a:ext cx="8048102" cy="56698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164"/>
              </a:lnSpc>
              <a:spcBef>
                <a:spcPts val="0"/>
              </a:spcBef>
              <a:spcAft>
                <a:spcPts val="0"/>
              </a:spcAft>
            </a:pPr>
            <a:r>
              <a:rPr sz="3500" b="1" dirty="0">
                <a:solidFill>
                  <a:srgbClr val="9E4934"/>
                </a:solidFill>
                <a:latin typeface="QSQVHU+Book Antiqua Bold"/>
                <a:cs typeface="QSQVHU+Book Antiqua Bold"/>
              </a:rPr>
              <a:t>OČEKÁVÁNÍ UČITELŮ</a:t>
            </a:r>
            <a:r>
              <a:rPr sz="3500" b="1" spc="-15" dirty="0">
                <a:solidFill>
                  <a:srgbClr val="9E4934"/>
                </a:solidFill>
                <a:latin typeface="QSQVHU+Book Antiqua Bold"/>
                <a:cs typeface="QSQVHU+Book Antiqua Bold"/>
              </a:rPr>
              <a:t> </a:t>
            </a:r>
            <a:r>
              <a:rPr sz="3500" b="1" dirty="0">
                <a:solidFill>
                  <a:srgbClr val="9E4934"/>
                </a:solidFill>
                <a:latin typeface="QSQVHU+Book Antiqua Bold"/>
                <a:cs typeface="QSQVHU+Book Antiqua Bold"/>
              </a:rPr>
              <a:t>OD</a:t>
            </a:r>
            <a:r>
              <a:rPr sz="3500" b="1" spc="-13" dirty="0">
                <a:solidFill>
                  <a:srgbClr val="9E4934"/>
                </a:solidFill>
                <a:latin typeface="QSQVHU+Book Antiqua Bold"/>
                <a:cs typeface="QSQVHU+Book Antiqua Bold"/>
              </a:rPr>
              <a:t> </a:t>
            </a:r>
            <a:r>
              <a:rPr sz="3500" b="1" dirty="0">
                <a:solidFill>
                  <a:srgbClr val="9E4934"/>
                </a:solidFill>
                <a:latin typeface="QSQVHU+Book Antiqua Bold"/>
                <a:cs typeface="QSQVHU+Book Antiqua Bold"/>
              </a:rPr>
              <a:t>RODIČŮ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898269" y="1834533"/>
            <a:ext cx="7198711" cy="9133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85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C66951"/>
                </a:solidFill>
                <a:latin typeface="PVEAAE+Arial"/>
                <a:cs typeface="PVEAAE+Arial"/>
              </a:rPr>
              <a:t>•</a:t>
            </a:r>
            <a:r>
              <a:rPr sz="2400" spc="360" dirty="0">
                <a:solidFill>
                  <a:srgbClr val="C66951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Učitelé</a:t>
            </a:r>
            <a:r>
              <a:rPr sz="2400" spc="1970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očekávají</a:t>
            </a:r>
            <a:r>
              <a:rPr sz="2400" spc="1962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CHQOBS+Century Gothic"/>
                <a:cs typeface="CHQOBS+Century Gothic"/>
              </a:rPr>
              <a:t>ochotu</a:t>
            </a:r>
            <a:r>
              <a:rPr sz="2400" spc="1968" dirty="0">
                <a:solidFill>
                  <a:srgbClr val="534949"/>
                </a:solidFill>
                <a:latin typeface="CHQOBS+Century Gothic"/>
                <a:cs typeface="CHQOBS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řešit</a:t>
            </a:r>
            <a:r>
              <a:rPr sz="2400" spc="1966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společné</a:t>
            </a:r>
          </a:p>
          <a:p>
            <a:pPr marL="228600" marR="0">
              <a:lnSpc>
                <a:spcPts val="2859"/>
              </a:lnSpc>
              <a:spcBef>
                <a:spcPts val="1122"/>
              </a:spcBef>
              <a:spcAft>
                <a:spcPts val="0"/>
              </a:spcAft>
            </a:pP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problémy</a:t>
            </a:r>
            <a:r>
              <a:rPr sz="2400" dirty="0">
                <a:solidFill>
                  <a:srgbClr val="534949"/>
                </a:solidFill>
                <a:latin typeface="CHQOBS+Century Gothic"/>
                <a:cs typeface="CHQOBS+Century Gothic"/>
              </a:rPr>
              <a:t>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2987264" y="2931516"/>
            <a:ext cx="5422986" cy="9870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862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ření</a:t>
            </a:r>
            <a:r>
              <a:rPr sz="2400" spc="-28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pozitivního</a:t>
            </a:r>
            <a:r>
              <a:rPr sz="2400" spc="-39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rodinného</a:t>
            </a:r>
            <a:r>
              <a:rPr sz="2400" spc="-20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prostředí</a:t>
            </a:r>
            <a:r>
              <a:rPr sz="2400" dirty="0">
                <a:solidFill>
                  <a:srgbClr val="534949"/>
                </a:solidFill>
                <a:latin typeface="CHQOBS+Century Gothic"/>
                <a:cs typeface="CHQOBS+Century Gothic"/>
              </a:rPr>
              <a:t>.</a:t>
            </a:r>
          </a:p>
          <a:p>
            <a:pPr marL="11332" marR="0">
              <a:lnSpc>
                <a:spcPts val="2859"/>
              </a:lnSpc>
              <a:spcBef>
                <a:spcPts val="1700"/>
              </a:spcBef>
              <a:spcAft>
                <a:spcPts val="0"/>
              </a:spcAft>
            </a:pP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i</a:t>
            </a:r>
            <a:r>
              <a:rPr sz="2400" spc="10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CHQOBS+Century Gothic"/>
                <a:cs typeface="CHQOBS+Century Gothic"/>
              </a:rPr>
              <a:t>o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práci svých</a:t>
            </a:r>
            <a:r>
              <a:rPr sz="2400" spc="-29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dětí </a:t>
            </a:r>
            <a:r>
              <a:rPr sz="2400" dirty="0">
                <a:solidFill>
                  <a:srgbClr val="534949"/>
                </a:solidFill>
                <a:latin typeface="CHQOBS+Century Gothic"/>
                <a:cs typeface="CHQOBS+Century Gothic"/>
              </a:rPr>
              <a:t>a jejich</a:t>
            </a:r>
            <a:r>
              <a:rPr sz="2400" spc="-44" dirty="0">
                <a:solidFill>
                  <a:srgbClr val="534949"/>
                </a:solidFill>
                <a:latin typeface="CHQOBS+Century Gothic"/>
                <a:cs typeface="CHQOBS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CHQOBS+Century Gothic"/>
                <a:cs typeface="CHQOBS+Century Gothic"/>
              </a:rPr>
              <a:t>kontrolu.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110230" y="4102498"/>
            <a:ext cx="5985297" cy="9136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85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94734E"/>
                </a:solidFill>
                <a:latin typeface="PVEAAE+Arial"/>
                <a:cs typeface="PVEAAE+Arial"/>
              </a:rPr>
              <a:t>•</a:t>
            </a:r>
            <a:r>
              <a:rPr sz="2400" spc="360" dirty="0">
                <a:solidFill>
                  <a:srgbClr val="94734E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Zajištění</a:t>
            </a:r>
            <a:r>
              <a:rPr sz="2400" spc="180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CHQOBS+Century Gothic"/>
                <a:cs typeface="CHQOBS+Century Gothic"/>
              </a:rPr>
              <a:t>toho,</a:t>
            </a:r>
            <a:r>
              <a:rPr sz="2400" spc="151" dirty="0">
                <a:solidFill>
                  <a:srgbClr val="534949"/>
                </a:solidFill>
                <a:latin typeface="CHQOBS+Century Gothic"/>
                <a:cs typeface="CHQOBS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CHQOBS+Century Gothic"/>
                <a:cs typeface="CHQOBS+Century Gothic"/>
              </a:rPr>
              <a:t>aby</a:t>
            </a:r>
            <a:r>
              <a:rPr sz="2400" spc="185" dirty="0">
                <a:solidFill>
                  <a:srgbClr val="534949"/>
                </a:solidFill>
                <a:latin typeface="CHQOBS+Century Gothic"/>
                <a:cs typeface="CHQOBS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děti</a:t>
            </a:r>
            <a:r>
              <a:rPr sz="2400" spc="203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CHQOBS+Century Gothic"/>
                <a:cs typeface="CHQOBS+Century Gothic"/>
              </a:rPr>
              <a:t>nosily</a:t>
            </a:r>
            <a:r>
              <a:rPr sz="2400" spc="166" dirty="0">
                <a:solidFill>
                  <a:srgbClr val="534949"/>
                </a:solidFill>
                <a:latin typeface="CHQOBS+Century Gothic"/>
                <a:cs typeface="CHQOBS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CHQOBS+Century Gothic"/>
                <a:cs typeface="CHQOBS+Century Gothic"/>
              </a:rPr>
              <a:t>do</a:t>
            </a:r>
            <a:r>
              <a:rPr sz="2400" spc="176" dirty="0">
                <a:solidFill>
                  <a:srgbClr val="534949"/>
                </a:solidFill>
                <a:latin typeface="CHQOBS+Century Gothic"/>
                <a:cs typeface="CHQOBS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školy</a:t>
            </a:r>
          </a:p>
          <a:p>
            <a:pPr marL="228600" marR="0">
              <a:lnSpc>
                <a:spcPts val="2859"/>
              </a:lnSpc>
              <a:spcBef>
                <a:spcPts val="1125"/>
              </a:spcBef>
              <a:spcAft>
                <a:spcPts val="0"/>
              </a:spcAft>
            </a:pP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pomůcky</a:t>
            </a:r>
            <a:r>
              <a:rPr sz="2400" dirty="0">
                <a:solidFill>
                  <a:srgbClr val="534949"/>
                </a:solidFill>
                <a:latin typeface="CHQOBS+Century Gothic"/>
                <a:cs typeface="CHQOBS+Century Gothic"/>
              </a:rPr>
              <a:t>.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2842844" y="5200159"/>
            <a:ext cx="4910563" cy="157195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21665" marR="0">
              <a:lnSpc>
                <a:spcPts val="285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Zájem</a:t>
            </a:r>
            <a:r>
              <a:rPr sz="2400" spc="-26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CHQOBS+Century Gothic"/>
                <a:cs typeface="CHQOBS+Century Gothic"/>
              </a:rPr>
              <a:t>o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děti</a:t>
            </a:r>
            <a:r>
              <a:rPr sz="2400" spc="11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CHQOBS+Century Gothic"/>
                <a:cs typeface="CHQOBS+Century Gothic"/>
              </a:rPr>
              <a:t>a</a:t>
            </a:r>
            <a:r>
              <a:rPr sz="2400" spc="-12" dirty="0">
                <a:solidFill>
                  <a:srgbClr val="534949"/>
                </a:solidFill>
                <a:latin typeface="CHQOBS+Century Gothic"/>
                <a:cs typeface="CHQOBS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CHQOBS+Century Gothic"/>
                <a:cs typeface="CHQOBS+Century Gothic"/>
              </a:rPr>
              <a:t>jejich</a:t>
            </a:r>
            <a:r>
              <a:rPr sz="2400" spc="-46" dirty="0">
                <a:solidFill>
                  <a:srgbClr val="534949"/>
                </a:solidFill>
                <a:latin typeface="CHQOBS+Century Gothic"/>
                <a:cs typeface="CHQOBS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volný</a:t>
            </a:r>
            <a:r>
              <a:rPr sz="2400" spc="-33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čas</a:t>
            </a:r>
            <a:r>
              <a:rPr sz="2400" dirty="0">
                <a:solidFill>
                  <a:srgbClr val="534949"/>
                </a:solidFill>
                <a:latin typeface="CHQOBS+Century Gothic"/>
                <a:cs typeface="CHQOBS+Century Gothic"/>
              </a:rPr>
              <a:t>.</a:t>
            </a:r>
          </a:p>
          <a:p>
            <a:pPr marL="0" marR="0">
              <a:lnSpc>
                <a:spcPts val="2859"/>
              </a:lnSpc>
              <a:spcBef>
                <a:spcPts val="1700"/>
              </a:spcBef>
              <a:spcAft>
                <a:spcPts val="0"/>
              </a:spcAft>
            </a:pP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em</a:t>
            </a:r>
            <a:r>
              <a:rPr sz="2400" spc="-18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CHQOBS+Century Gothic"/>
                <a:cs typeface="CHQOBS+Century Gothic"/>
              </a:rPr>
              <a:t>o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setkávání</a:t>
            </a:r>
            <a:r>
              <a:rPr sz="2400" spc="-45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CHQOBS+Century Gothic"/>
                <a:cs typeface="CHQOBS+Century Gothic"/>
              </a:rPr>
              <a:t>s</a:t>
            </a:r>
            <a:r>
              <a:rPr sz="2400" spc="12" dirty="0">
                <a:solidFill>
                  <a:srgbClr val="534949"/>
                </a:solidFill>
                <a:latin typeface="CHQOBS+Century Gothic"/>
                <a:cs typeface="CHQOBS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učitelem</a:t>
            </a:r>
            <a:r>
              <a:rPr sz="2400" dirty="0">
                <a:solidFill>
                  <a:srgbClr val="534949"/>
                </a:solidFill>
                <a:latin typeface="CHQOBS+Century Gothic"/>
                <a:cs typeface="CHQOBS+Century Gothic"/>
              </a:rPr>
              <a:t>.</a:t>
            </a:r>
          </a:p>
          <a:p>
            <a:pPr marL="95402" marR="0">
              <a:lnSpc>
                <a:spcPts val="2859"/>
              </a:lnSpc>
              <a:spcBef>
                <a:spcPts val="1748"/>
              </a:spcBef>
              <a:spcAft>
                <a:spcPts val="0"/>
              </a:spcAft>
            </a:pP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í požadavků</a:t>
            </a:r>
            <a:r>
              <a:rPr sz="2400" spc="-27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učitele</a:t>
            </a:r>
            <a:r>
              <a:rPr sz="2400" dirty="0">
                <a:solidFill>
                  <a:srgbClr val="534949"/>
                </a:solidFill>
                <a:latin typeface="CHQOBS+Century Gothic"/>
                <a:cs typeface="CHQOBS+Century Gothic"/>
              </a:rPr>
              <a:t>.</a:t>
            </a: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17D6B03E-BC35-2912-9684-9BB67D31872B}"/>
              </a:ext>
            </a:extLst>
          </p:cNvPr>
          <p:cNvSpPr txBox="1"/>
          <p:nvPr/>
        </p:nvSpPr>
        <p:spPr>
          <a:xfrm>
            <a:off x="6588224" y="6445723"/>
            <a:ext cx="28950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Zdroj obrázku: volné dílo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412494" y="444197"/>
            <a:ext cx="6441980" cy="10094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807"/>
              </a:lnSpc>
              <a:spcBef>
                <a:spcPts val="0"/>
              </a:spcBef>
              <a:spcAft>
                <a:spcPts val="0"/>
              </a:spcAft>
            </a:pPr>
            <a:r>
              <a:rPr sz="3200" b="1" dirty="0">
                <a:solidFill>
                  <a:srgbClr val="9E4934"/>
                </a:solidFill>
                <a:latin typeface="QSQVHU+Book Antiqua Bold"/>
                <a:cs typeface="QSQVHU+Book Antiqua Bold"/>
              </a:rPr>
              <a:t>VÝSLEDKY</a:t>
            </a:r>
            <a:r>
              <a:rPr sz="3200" b="1" spc="-38" dirty="0">
                <a:solidFill>
                  <a:srgbClr val="9E4934"/>
                </a:solidFill>
                <a:latin typeface="QSQVHU+Book Antiqua Bold"/>
                <a:cs typeface="QSQVHU+Book Antiqua Bold"/>
              </a:rPr>
              <a:t> </a:t>
            </a:r>
            <a:r>
              <a:rPr sz="3200" b="1" dirty="0">
                <a:solidFill>
                  <a:srgbClr val="9E4934"/>
                </a:solidFill>
                <a:latin typeface="QSQVHU+Book Antiqua Bold"/>
                <a:cs typeface="QSQVHU+Book Antiqua Bold"/>
              </a:rPr>
              <a:t>DOTAZNÍKOVÉHO</a:t>
            </a:r>
          </a:p>
          <a:p>
            <a:pPr marL="1054607" marR="0">
              <a:lnSpc>
                <a:spcPts val="3810"/>
              </a:lnSpc>
              <a:spcBef>
                <a:spcPts val="29"/>
              </a:spcBef>
              <a:spcAft>
                <a:spcPts val="0"/>
              </a:spcAft>
            </a:pPr>
            <a:r>
              <a:rPr sz="3200" b="1" dirty="0">
                <a:solidFill>
                  <a:srgbClr val="9E4934"/>
                </a:solidFill>
                <a:latin typeface="QSQVHU+Book Antiqua Bold"/>
                <a:cs typeface="QSQVHU+Book Antiqua Bold"/>
              </a:rPr>
              <a:t>ŠETŘENÍ</a:t>
            </a:r>
            <a:r>
              <a:rPr sz="3200" b="1" spc="-28" dirty="0">
                <a:solidFill>
                  <a:srgbClr val="9E4934"/>
                </a:solidFill>
                <a:latin typeface="QSQVHU+Book Antiqua Bold"/>
                <a:cs typeface="QSQVHU+Book Antiqua Bold"/>
              </a:rPr>
              <a:t> </a:t>
            </a:r>
            <a:r>
              <a:rPr sz="3200" b="1" dirty="0">
                <a:solidFill>
                  <a:srgbClr val="9E4934"/>
                </a:solidFill>
                <a:latin typeface="QSQVHU+Book Antiqua Bold"/>
                <a:cs typeface="QSQVHU+Book Antiqua Bold"/>
              </a:rPr>
              <a:t>U UČITELŮ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62940" y="1801640"/>
            <a:ext cx="8086060" cy="767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85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C66951"/>
                </a:solidFill>
                <a:latin typeface="PVEAAE+Arial"/>
                <a:cs typeface="PVEAAE+Arial"/>
              </a:rPr>
              <a:t>•</a:t>
            </a:r>
            <a:r>
              <a:rPr sz="2400" spc="360" dirty="0">
                <a:solidFill>
                  <a:srgbClr val="C66951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Nejčastější</a:t>
            </a:r>
            <a:r>
              <a:rPr sz="2400" spc="107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CHQOBS+Century Gothic"/>
                <a:cs typeface="CHQOBS+Century Gothic"/>
              </a:rPr>
              <a:t>kontakt</a:t>
            </a:r>
            <a:r>
              <a:rPr sz="2400" spc="131" dirty="0">
                <a:solidFill>
                  <a:srgbClr val="534949"/>
                </a:solidFill>
                <a:latin typeface="CHQOBS+Century Gothic"/>
                <a:cs typeface="CHQOBS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CHQOBS+Century Gothic"/>
                <a:cs typeface="CHQOBS+Century Gothic"/>
              </a:rPr>
              <a:t>s</a:t>
            </a:r>
            <a:r>
              <a:rPr sz="2400" spc="132" dirty="0">
                <a:solidFill>
                  <a:srgbClr val="534949"/>
                </a:solidFill>
                <a:latin typeface="CHQOBS+Century Gothic"/>
                <a:cs typeface="CHQOBS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rodiči</a:t>
            </a:r>
            <a:r>
              <a:rPr sz="2400" spc="157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CHQOBS+Century Gothic"/>
                <a:cs typeface="CHQOBS+Century Gothic"/>
              </a:rPr>
              <a:t>se</a:t>
            </a:r>
            <a:r>
              <a:rPr sz="2400" spc="111" dirty="0">
                <a:solidFill>
                  <a:srgbClr val="534949"/>
                </a:solidFill>
                <a:latin typeface="CHQOBS+Century Gothic"/>
                <a:cs typeface="CHQOBS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CHQOBS+Century Gothic"/>
                <a:cs typeface="CHQOBS+Century Gothic"/>
              </a:rPr>
              <a:t>v</a:t>
            </a:r>
            <a:r>
              <a:rPr sz="2400" spc="129" dirty="0">
                <a:solidFill>
                  <a:srgbClr val="534949"/>
                </a:solidFill>
                <a:latin typeface="CHQOBS+Century Gothic"/>
                <a:cs typeface="CHQOBS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CHQOBS+Century Gothic"/>
                <a:cs typeface="CHQOBS+Century Gothic"/>
              </a:rPr>
              <a:t>59%</a:t>
            </a:r>
            <a:r>
              <a:rPr sz="2400" spc="918" dirty="0">
                <a:solidFill>
                  <a:srgbClr val="534949"/>
                </a:solidFill>
                <a:latin typeface="CHQOBS+Century Gothic"/>
                <a:cs typeface="CHQOBS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uskutečňuje</a:t>
            </a:r>
            <a:r>
              <a:rPr sz="2400" spc="122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CHQOBS+Century Gothic"/>
                <a:cs typeface="CHQOBS+Century Gothic"/>
              </a:rPr>
              <a:t>ve</a:t>
            </a:r>
          </a:p>
          <a:p>
            <a:pPr marL="228599" marR="0">
              <a:lnSpc>
                <a:spcPts val="285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třídě</a:t>
            </a:r>
            <a:r>
              <a:rPr sz="2400" dirty="0">
                <a:solidFill>
                  <a:srgbClr val="534949"/>
                </a:solidFill>
                <a:latin typeface="CHQOBS+Century Gothic"/>
                <a:cs typeface="CHQOBS+Century Gothic"/>
              </a:rPr>
              <a:t>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62940" y="2682511"/>
            <a:ext cx="8085757" cy="76706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85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C66951"/>
                </a:solidFill>
                <a:latin typeface="PVEAAE+Arial"/>
                <a:cs typeface="PVEAAE+Arial"/>
              </a:rPr>
              <a:t>•</a:t>
            </a:r>
            <a:r>
              <a:rPr sz="2400" spc="360" dirty="0">
                <a:solidFill>
                  <a:srgbClr val="C66951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Rodičovských</a:t>
            </a:r>
            <a:r>
              <a:rPr sz="2400" spc="206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schůzek</a:t>
            </a:r>
            <a:r>
              <a:rPr sz="2400" spc="219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CHQOBS+Century Gothic"/>
                <a:cs typeface="CHQOBS+Century Gothic"/>
              </a:rPr>
              <a:t>se</a:t>
            </a:r>
            <a:r>
              <a:rPr sz="2400" spc="219" dirty="0">
                <a:solidFill>
                  <a:srgbClr val="534949"/>
                </a:solidFill>
                <a:latin typeface="CHQOBS+Century Gothic"/>
                <a:cs typeface="CHQOBS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účastní</a:t>
            </a:r>
            <a:r>
              <a:rPr sz="2400" spc="215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CHQOBS+Century Gothic"/>
                <a:cs typeface="CHQOBS+Century Gothic"/>
              </a:rPr>
              <a:t>pouze</a:t>
            </a:r>
            <a:r>
              <a:rPr sz="2400" spc="239" dirty="0">
                <a:solidFill>
                  <a:srgbClr val="534949"/>
                </a:solidFill>
                <a:latin typeface="CHQOBS+Century Gothic"/>
                <a:cs typeface="CHQOBS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CHQOBS+Century Gothic"/>
                <a:cs typeface="CHQOBS+Century Gothic"/>
              </a:rPr>
              <a:t>17%</a:t>
            </a:r>
            <a:r>
              <a:rPr sz="2400" spc="222" dirty="0">
                <a:solidFill>
                  <a:srgbClr val="534949"/>
                </a:solidFill>
                <a:latin typeface="CHQOBS+Century Gothic"/>
                <a:cs typeface="CHQOBS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rodičů</a:t>
            </a:r>
          </a:p>
          <a:p>
            <a:pPr marL="228599" marR="0">
              <a:lnSpc>
                <a:spcPts val="2862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„problémových“</a:t>
            </a:r>
            <a:r>
              <a:rPr sz="2400" spc="-52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žáků</a:t>
            </a:r>
            <a:r>
              <a:rPr sz="2400" dirty="0">
                <a:solidFill>
                  <a:srgbClr val="534949"/>
                </a:solidFill>
                <a:latin typeface="CHQOBS+Century Gothic"/>
                <a:cs typeface="CHQOBS+Century Gothic"/>
              </a:rPr>
              <a:t>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62940" y="3563638"/>
            <a:ext cx="8083406" cy="11328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85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C66951"/>
                </a:solidFill>
                <a:latin typeface="PVEAAE+Arial"/>
                <a:cs typeface="PVEAAE+Arial"/>
              </a:rPr>
              <a:t>•</a:t>
            </a:r>
            <a:r>
              <a:rPr sz="2400" spc="360" dirty="0">
                <a:solidFill>
                  <a:srgbClr val="C66951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Učitelé</a:t>
            </a:r>
            <a:r>
              <a:rPr sz="2400" spc="1804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hodnotí</a:t>
            </a:r>
            <a:r>
              <a:rPr sz="2400" spc="1824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CHQOBS+Century Gothic"/>
                <a:cs typeface="CHQOBS+Century Gothic"/>
              </a:rPr>
              <a:t>svoje</a:t>
            </a:r>
            <a:r>
              <a:rPr sz="2400" spc="1826" dirty="0">
                <a:solidFill>
                  <a:srgbClr val="534949"/>
                </a:solidFill>
                <a:latin typeface="CHQOBS+Century Gothic"/>
                <a:cs typeface="CHQOBS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komunikační</a:t>
            </a:r>
            <a:r>
              <a:rPr sz="2400" spc="1796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CHQOBS+Century Gothic"/>
                <a:cs typeface="CHQOBS+Century Gothic"/>
              </a:rPr>
              <a:t>dovednosti</a:t>
            </a:r>
          </a:p>
          <a:p>
            <a:pPr marL="228599" marR="0">
              <a:lnSpc>
                <a:spcPts val="285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534949"/>
                </a:solidFill>
                <a:latin typeface="CHQOBS+Century Gothic"/>
                <a:cs typeface="CHQOBS+Century Gothic"/>
              </a:rPr>
              <a:t>vysoko</a:t>
            </a:r>
            <a:r>
              <a:rPr sz="2400" spc="383" dirty="0">
                <a:solidFill>
                  <a:srgbClr val="534949"/>
                </a:solidFill>
                <a:latin typeface="CHQOBS+Century Gothic"/>
                <a:cs typeface="CHQOBS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CHQOBS+Century Gothic"/>
                <a:cs typeface="CHQOBS+Century Gothic"/>
              </a:rPr>
              <a:t>a</a:t>
            </a:r>
            <a:r>
              <a:rPr sz="2400" spc="396" dirty="0">
                <a:solidFill>
                  <a:srgbClr val="534949"/>
                </a:solidFill>
                <a:latin typeface="CHQOBS+Century Gothic"/>
                <a:cs typeface="CHQOBS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dělají</a:t>
            </a:r>
            <a:r>
              <a:rPr sz="2400" spc="395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CHQOBS+Century Gothic"/>
                <a:cs typeface="CHQOBS+Century Gothic"/>
              </a:rPr>
              <a:t>maximum</a:t>
            </a:r>
            <a:r>
              <a:rPr sz="2400" spc="399" dirty="0">
                <a:solidFill>
                  <a:srgbClr val="534949"/>
                </a:solidFill>
                <a:latin typeface="CHQOBS+Century Gothic"/>
                <a:cs typeface="CHQOBS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CHQOBS+Century Gothic"/>
                <a:cs typeface="CHQOBS+Century Gothic"/>
              </a:rPr>
              <a:t>pro</a:t>
            </a:r>
            <a:r>
              <a:rPr sz="2400" spc="397" dirty="0">
                <a:solidFill>
                  <a:srgbClr val="534949"/>
                </a:solidFill>
                <a:latin typeface="CHQOBS+Century Gothic"/>
                <a:cs typeface="CHQOBS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fungující</a:t>
            </a:r>
            <a:r>
              <a:rPr sz="2400" spc="411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CHQOBS+Century Gothic"/>
                <a:cs typeface="CHQOBS+Century Gothic"/>
              </a:rPr>
              <a:t>komunikaci</a:t>
            </a:r>
          </a:p>
          <a:p>
            <a:pPr marL="228599" marR="0">
              <a:lnSpc>
                <a:spcPts val="2862"/>
              </a:lnSpc>
              <a:spcBef>
                <a:spcPts val="18"/>
              </a:spcBef>
              <a:spcAft>
                <a:spcPts val="0"/>
              </a:spcAft>
            </a:pPr>
            <a:r>
              <a:rPr sz="2400" dirty="0">
                <a:solidFill>
                  <a:srgbClr val="534949"/>
                </a:solidFill>
                <a:latin typeface="CHQOBS+Century Gothic"/>
                <a:cs typeface="CHQOBS+Century Gothic"/>
              </a:rPr>
              <a:t>s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rodiči</a:t>
            </a:r>
            <a:r>
              <a:rPr sz="2400" dirty="0">
                <a:solidFill>
                  <a:srgbClr val="534949"/>
                </a:solidFill>
                <a:latin typeface="CHQOBS+Century Gothic"/>
                <a:cs typeface="CHQOBS+Century Gothic"/>
              </a:rPr>
              <a:t>.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62940" y="4810651"/>
            <a:ext cx="8085216" cy="767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85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C66951"/>
                </a:solidFill>
                <a:latin typeface="PVEAAE+Arial"/>
                <a:cs typeface="PVEAAE+Arial"/>
              </a:rPr>
              <a:t>•</a:t>
            </a:r>
            <a:r>
              <a:rPr sz="2400" spc="360" dirty="0">
                <a:solidFill>
                  <a:srgbClr val="C66951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4949"/>
                </a:solidFill>
                <a:latin typeface="CHQOBS+Century Gothic"/>
                <a:cs typeface="CHQOBS+Century Gothic"/>
              </a:rPr>
              <a:t>90%</a:t>
            </a:r>
            <a:r>
              <a:rPr sz="2400" spc="556" dirty="0">
                <a:solidFill>
                  <a:srgbClr val="534949"/>
                </a:solidFill>
                <a:latin typeface="CHQOBS+Century Gothic"/>
                <a:cs typeface="CHQOBS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učitelů</a:t>
            </a:r>
            <a:r>
              <a:rPr sz="2400" spc="571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odpovědělo,</a:t>
            </a:r>
            <a:r>
              <a:rPr sz="2400" spc="525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že</a:t>
            </a:r>
            <a:r>
              <a:rPr sz="2400" spc="583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dělá</a:t>
            </a:r>
            <a:r>
              <a:rPr sz="2400" spc="552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vše</a:t>
            </a:r>
            <a:r>
              <a:rPr sz="2400" spc="564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CHQOBS+Century Gothic"/>
                <a:cs typeface="CHQOBS+Century Gothic"/>
              </a:rPr>
              <a:t>pro</a:t>
            </a:r>
            <a:r>
              <a:rPr sz="2400" spc="553" dirty="0">
                <a:solidFill>
                  <a:srgbClr val="534949"/>
                </a:solidFill>
                <a:latin typeface="CHQOBS+Century Gothic"/>
                <a:cs typeface="CHQOBS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CHQOBS+Century Gothic"/>
                <a:cs typeface="CHQOBS+Century Gothic"/>
              </a:rPr>
              <a:t>to,</a:t>
            </a:r>
            <a:r>
              <a:rPr sz="2400" spc="539" dirty="0">
                <a:solidFill>
                  <a:srgbClr val="534949"/>
                </a:solidFill>
                <a:latin typeface="CHQOBS+Century Gothic"/>
                <a:cs typeface="CHQOBS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CHQOBS+Century Gothic"/>
                <a:cs typeface="CHQOBS+Century Gothic"/>
              </a:rPr>
              <a:t>aby</a:t>
            </a:r>
          </a:p>
          <a:p>
            <a:pPr marL="228599" marR="0">
              <a:lnSpc>
                <a:spcPts val="285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534949"/>
                </a:solidFill>
                <a:latin typeface="CHQOBS+Century Gothic"/>
                <a:cs typeface="CHQOBS+Century Gothic"/>
              </a:rPr>
              <a:t>komunikace</a:t>
            </a:r>
            <a:r>
              <a:rPr sz="2400" spc="-54" dirty="0">
                <a:solidFill>
                  <a:srgbClr val="534949"/>
                </a:solidFill>
                <a:latin typeface="CHQOBS+Century Gothic"/>
                <a:cs typeface="CHQOBS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CHQOBS+Century Gothic"/>
                <a:cs typeface="CHQOBS+Century Gothic"/>
              </a:rPr>
              <a:t>s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rodiči</a:t>
            </a:r>
            <a:r>
              <a:rPr sz="2400" spc="-23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CHQOBS+Century Gothic"/>
                <a:cs typeface="CHQOBS+Century Gothic"/>
              </a:rPr>
              <a:t>fungovala</a:t>
            </a:r>
            <a:r>
              <a:rPr sz="2400" spc="-39" dirty="0">
                <a:solidFill>
                  <a:srgbClr val="534949"/>
                </a:solidFill>
                <a:latin typeface="CHQOBS+Century Gothic"/>
                <a:cs typeface="CHQOBS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dobře</a:t>
            </a:r>
            <a:r>
              <a:rPr sz="2400" dirty="0">
                <a:solidFill>
                  <a:srgbClr val="534949"/>
                </a:solidFill>
                <a:latin typeface="CHQOBS+Century Gothic"/>
                <a:cs typeface="CHQOBS+Century Gothic"/>
              </a:rPr>
              <a:t>.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17194" y="444197"/>
            <a:ext cx="7831157" cy="10094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807"/>
              </a:lnSpc>
              <a:spcBef>
                <a:spcPts val="0"/>
              </a:spcBef>
              <a:spcAft>
                <a:spcPts val="0"/>
              </a:spcAft>
            </a:pPr>
            <a:r>
              <a:rPr sz="3200" b="1" dirty="0">
                <a:solidFill>
                  <a:srgbClr val="9E4934"/>
                </a:solidFill>
                <a:latin typeface="QSQVHU+Book Antiqua Bold"/>
                <a:cs typeface="QSQVHU+Book Antiqua Bold"/>
              </a:rPr>
              <a:t>PRÁCE</a:t>
            </a:r>
            <a:r>
              <a:rPr sz="3200" b="1" spc="-25" dirty="0">
                <a:solidFill>
                  <a:srgbClr val="9E4934"/>
                </a:solidFill>
                <a:latin typeface="QSQVHU+Book Antiqua Bold"/>
                <a:cs typeface="QSQVHU+Book Antiqua Bold"/>
              </a:rPr>
              <a:t> </a:t>
            </a:r>
            <a:r>
              <a:rPr sz="3200" b="1" dirty="0">
                <a:solidFill>
                  <a:srgbClr val="9E4934"/>
                </a:solidFill>
                <a:latin typeface="QSQVHU+Book Antiqua Bold"/>
                <a:cs typeface="QSQVHU+Book Antiqua Bold"/>
              </a:rPr>
              <a:t>NA KOMUNIKACI</a:t>
            </a:r>
            <a:r>
              <a:rPr sz="3200" b="1" spc="-27" dirty="0">
                <a:solidFill>
                  <a:srgbClr val="9E4934"/>
                </a:solidFill>
                <a:latin typeface="QSQVHU+Book Antiqua Bold"/>
                <a:cs typeface="QSQVHU+Book Antiqua Bold"/>
              </a:rPr>
              <a:t> </a:t>
            </a:r>
            <a:r>
              <a:rPr sz="3200" b="1" dirty="0">
                <a:solidFill>
                  <a:srgbClr val="9E4934"/>
                </a:solidFill>
                <a:latin typeface="QSQVHU+Book Antiqua Bold"/>
                <a:cs typeface="QSQVHU+Book Antiqua Bold"/>
              </a:rPr>
              <a:t>ZE</a:t>
            </a:r>
            <a:r>
              <a:rPr sz="3200" b="1" spc="-12" dirty="0">
                <a:solidFill>
                  <a:srgbClr val="9E4934"/>
                </a:solidFill>
                <a:latin typeface="QSQVHU+Book Antiqua Bold"/>
                <a:cs typeface="QSQVHU+Book Antiqua Bold"/>
              </a:rPr>
              <a:t> </a:t>
            </a:r>
            <a:r>
              <a:rPr sz="3200" b="1" dirty="0">
                <a:solidFill>
                  <a:srgbClr val="9E4934"/>
                </a:solidFill>
                <a:latin typeface="QSQVHU+Book Antiqua Bold"/>
                <a:cs typeface="QSQVHU+Book Antiqua Bold"/>
              </a:rPr>
              <a:t>STRANY</a:t>
            </a:r>
          </a:p>
          <a:p>
            <a:pPr marL="2946501" marR="0">
              <a:lnSpc>
                <a:spcPts val="3810"/>
              </a:lnSpc>
              <a:spcBef>
                <a:spcPts val="29"/>
              </a:spcBef>
              <a:spcAft>
                <a:spcPts val="0"/>
              </a:spcAft>
            </a:pPr>
            <a:r>
              <a:rPr sz="3200" b="1" dirty="0">
                <a:solidFill>
                  <a:srgbClr val="9E4934"/>
                </a:solidFill>
                <a:latin typeface="QSQVHU+Book Antiqua Bold"/>
                <a:cs typeface="QSQVHU+Book Antiqua Bold"/>
              </a:rPr>
              <a:t>UČITELE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62940" y="1790336"/>
            <a:ext cx="3726440" cy="401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85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C66951"/>
                </a:solidFill>
                <a:latin typeface="CHQOBS+Century Gothic"/>
                <a:cs typeface="CHQOBS+Century Gothic"/>
              </a:rPr>
              <a:t>1.</a:t>
            </a:r>
            <a:r>
              <a:rPr sz="2400" spc="939" dirty="0">
                <a:solidFill>
                  <a:srgbClr val="C66951"/>
                </a:solidFill>
                <a:latin typeface="CHQOBS+Century Gothic"/>
                <a:cs typeface="CHQOBS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Nabídka spolupráce.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62940" y="2412383"/>
            <a:ext cx="3542646" cy="401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85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C66951"/>
                </a:solidFill>
                <a:latin typeface="CHQOBS+Century Gothic"/>
                <a:cs typeface="CHQOBS+Century Gothic"/>
              </a:rPr>
              <a:t>2.</a:t>
            </a:r>
            <a:r>
              <a:rPr sz="2400" spc="939" dirty="0">
                <a:solidFill>
                  <a:srgbClr val="C66951"/>
                </a:solidFill>
                <a:latin typeface="CHQOBS+Century Gothic"/>
                <a:cs typeface="CHQOBS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Dobrá komunikace.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62940" y="3034174"/>
            <a:ext cx="4966062" cy="102341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85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C66951"/>
                </a:solidFill>
                <a:latin typeface="CHQOBS+Century Gothic"/>
                <a:cs typeface="CHQOBS+Century Gothic"/>
              </a:rPr>
              <a:t>3.</a:t>
            </a:r>
            <a:r>
              <a:rPr sz="2400" spc="939" dirty="0">
                <a:solidFill>
                  <a:srgbClr val="C66951"/>
                </a:solidFill>
                <a:latin typeface="CHQOBS+Century Gothic"/>
                <a:cs typeface="CHQOBS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Vzájemná</a:t>
            </a:r>
            <a:r>
              <a:rPr sz="2400" spc="-24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výměna</a:t>
            </a:r>
            <a:r>
              <a:rPr sz="2400" spc="-38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informací.</a:t>
            </a:r>
          </a:p>
          <a:p>
            <a:pPr marL="0" marR="0">
              <a:lnSpc>
                <a:spcPts val="2859"/>
              </a:lnSpc>
              <a:spcBef>
                <a:spcPts val="2039"/>
              </a:spcBef>
              <a:spcAft>
                <a:spcPts val="0"/>
              </a:spcAft>
            </a:pPr>
            <a:r>
              <a:rPr sz="2400" dirty="0">
                <a:solidFill>
                  <a:srgbClr val="C66951"/>
                </a:solidFill>
                <a:latin typeface="CHQOBS+Century Gothic"/>
                <a:cs typeface="CHQOBS+Century Gothic"/>
              </a:rPr>
              <a:t>4.</a:t>
            </a:r>
            <a:r>
              <a:rPr sz="2400" spc="939" dirty="0">
                <a:solidFill>
                  <a:srgbClr val="C66951"/>
                </a:solidFill>
                <a:latin typeface="CHQOBS+Century Gothic"/>
                <a:cs typeface="CHQOBS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Vytváření</a:t>
            </a:r>
            <a:r>
              <a:rPr sz="2400" spc="-29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přátelského vztahu.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62940" y="4278139"/>
            <a:ext cx="7823300" cy="401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85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C66951"/>
                </a:solidFill>
                <a:latin typeface="CHQOBS+Century Gothic"/>
                <a:cs typeface="CHQOBS+Century Gothic"/>
              </a:rPr>
              <a:t>5.</a:t>
            </a:r>
            <a:r>
              <a:rPr sz="2400" spc="939" dirty="0">
                <a:solidFill>
                  <a:srgbClr val="C66951"/>
                </a:solidFill>
                <a:latin typeface="CHQOBS+Century Gothic"/>
                <a:cs typeface="CHQOBS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Řízení rodičů</a:t>
            </a:r>
            <a:r>
              <a:rPr sz="2400" spc="-21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ke správným</a:t>
            </a:r>
            <a:r>
              <a:rPr sz="2400" spc="-30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vzdělávacím</a:t>
            </a:r>
            <a:r>
              <a:rPr sz="2400" spc="-42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návykům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120444" y="4826483"/>
            <a:ext cx="1657133" cy="40160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862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jejich</a:t>
            </a:r>
            <a:r>
              <a:rPr sz="2400" spc="-51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dětí.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26364" y="486299"/>
            <a:ext cx="7909346" cy="8858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25"/>
              </a:lnSpc>
              <a:spcBef>
                <a:spcPts val="0"/>
              </a:spcBef>
              <a:spcAft>
                <a:spcPts val="0"/>
              </a:spcAft>
            </a:pPr>
            <a:r>
              <a:rPr sz="2800" b="1" dirty="0">
                <a:solidFill>
                  <a:srgbClr val="9E4934"/>
                </a:solidFill>
                <a:latin typeface="QSQVHU+Book Antiqua Bold"/>
                <a:cs typeface="QSQVHU+Book Antiqua Bold"/>
              </a:rPr>
              <a:t>PŘI</a:t>
            </a:r>
            <a:r>
              <a:rPr sz="2800" b="1" spc="14" dirty="0">
                <a:solidFill>
                  <a:srgbClr val="9E4934"/>
                </a:solidFill>
                <a:latin typeface="QSQVHU+Book Antiqua Bold"/>
                <a:cs typeface="QSQVHU+Book Antiqua Bold"/>
              </a:rPr>
              <a:t> </a:t>
            </a:r>
            <a:r>
              <a:rPr sz="2800" b="1" dirty="0">
                <a:solidFill>
                  <a:srgbClr val="9E4934"/>
                </a:solidFill>
                <a:latin typeface="QSQVHU+Book Antiqua Bold"/>
                <a:cs typeface="QSQVHU+Book Antiqua Bold"/>
              </a:rPr>
              <a:t>ZÍSKÁVÁNÍ</a:t>
            </a:r>
            <a:r>
              <a:rPr sz="2800" b="1" spc="34" dirty="0">
                <a:solidFill>
                  <a:srgbClr val="9E4934"/>
                </a:solidFill>
                <a:latin typeface="QSQVHU+Book Antiqua Bold"/>
                <a:cs typeface="QSQVHU+Book Antiqua Bold"/>
              </a:rPr>
              <a:t> </a:t>
            </a:r>
            <a:r>
              <a:rPr sz="2800" b="1" dirty="0">
                <a:solidFill>
                  <a:srgbClr val="9E4934"/>
                </a:solidFill>
                <a:latin typeface="QSQVHU+Book Antiqua Bold"/>
                <a:cs typeface="QSQVHU+Book Antiqua Bold"/>
              </a:rPr>
              <a:t>RODIČŮ</a:t>
            </a:r>
            <a:r>
              <a:rPr sz="2800" b="1" spc="25" dirty="0">
                <a:solidFill>
                  <a:srgbClr val="9E4934"/>
                </a:solidFill>
                <a:latin typeface="QSQVHU+Book Antiqua Bold"/>
                <a:cs typeface="QSQVHU+Book Antiqua Bold"/>
              </a:rPr>
              <a:t> </a:t>
            </a:r>
            <a:r>
              <a:rPr sz="2800" b="1" dirty="0">
                <a:solidFill>
                  <a:srgbClr val="9E4934"/>
                </a:solidFill>
                <a:latin typeface="QSQVHU+Book Antiqua Bold"/>
                <a:cs typeface="QSQVHU+Book Antiqua Bold"/>
              </a:rPr>
              <a:t>PRO</a:t>
            </a:r>
            <a:r>
              <a:rPr sz="2800" b="1" spc="30" dirty="0">
                <a:solidFill>
                  <a:srgbClr val="9E4934"/>
                </a:solidFill>
                <a:latin typeface="QSQVHU+Book Antiqua Bold"/>
                <a:cs typeface="QSQVHU+Book Antiqua Bold"/>
              </a:rPr>
              <a:t> </a:t>
            </a:r>
            <a:r>
              <a:rPr sz="2800" b="1" dirty="0">
                <a:solidFill>
                  <a:srgbClr val="9E4934"/>
                </a:solidFill>
                <a:latin typeface="QSQVHU+Book Antiqua Bold"/>
                <a:cs typeface="QSQVHU+Book Antiqua Bold"/>
              </a:rPr>
              <a:t>SPOLUPRÁCI</a:t>
            </a:r>
          </a:p>
          <a:p>
            <a:pPr marL="1224026" marR="0">
              <a:lnSpc>
                <a:spcPts val="3322"/>
              </a:lnSpc>
              <a:spcBef>
                <a:spcPts val="76"/>
              </a:spcBef>
              <a:spcAft>
                <a:spcPts val="0"/>
              </a:spcAft>
            </a:pPr>
            <a:r>
              <a:rPr sz="2800" b="1" dirty="0">
                <a:solidFill>
                  <a:srgbClr val="9E4934"/>
                </a:solidFill>
                <a:latin typeface="QSQVHU+Book Antiqua Bold"/>
                <a:cs typeface="QSQVHU+Book Antiqua Bold"/>
              </a:rPr>
              <a:t>LZE</a:t>
            </a:r>
            <a:r>
              <a:rPr sz="2800" b="1" spc="17" dirty="0">
                <a:solidFill>
                  <a:srgbClr val="9E4934"/>
                </a:solidFill>
                <a:latin typeface="QSQVHU+Book Antiqua Bold"/>
                <a:cs typeface="QSQVHU+Book Antiqua Bold"/>
              </a:rPr>
              <a:t> </a:t>
            </a:r>
            <a:r>
              <a:rPr sz="2800" b="1" dirty="0">
                <a:solidFill>
                  <a:srgbClr val="9E4934"/>
                </a:solidFill>
                <a:latin typeface="QSQVHU+Book Antiqua Bold"/>
                <a:cs typeface="QSQVHU+Book Antiqua Bold"/>
              </a:rPr>
              <a:t>DOPORUČIT</a:t>
            </a:r>
            <a:r>
              <a:rPr sz="2800" b="1" spc="48" dirty="0">
                <a:solidFill>
                  <a:srgbClr val="9E4934"/>
                </a:solidFill>
                <a:latin typeface="QSQVHU+Book Antiqua Bold"/>
                <a:cs typeface="QSQVHU+Book Antiqua Bold"/>
              </a:rPr>
              <a:t> </a:t>
            </a:r>
            <a:r>
              <a:rPr sz="2800" b="1" dirty="0">
                <a:solidFill>
                  <a:srgbClr val="9E4934"/>
                </a:solidFill>
                <a:latin typeface="QSQVHU+Book Antiqua Bold"/>
                <a:cs typeface="QSQVHU+Book Antiqua Bold"/>
              </a:rPr>
              <a:t>PŘEDEVŠÍM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62940" y="2727342"/>
            <a:ext cx="2422201" cy="401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85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C66951"/>
                </a:solidFill>
                <a:latin typeface="PVEAAE+Arial"/>
                <a:cs typeface="PVEAAE+Arial"/>
              </a:rPr>
              <a:t>•</a:t>
            </a:r>
            <a:r>
              <a:rPr sz="2400" spc="360" dirty="0">
                <a:solidFill>
                  <a:srgbClr val="C66951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4949"/>
                </a:solidFill>
                <a:latin typeface="CHQOBS+Century Gothic"/>
                <a:cs typeface="CHQOBS+Century Gothic"/>
              </a:rPr>
              <a:t>Profesionalitu.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62940" y="3349135"/>
            <a:ext cx="5150492" cy="16450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85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C66951"/>
                </a:solidFill>
                <a:latin typeface="PVEAAE+Arial"/>
                <a:cs typeface="PVEAAE+Arial"/>
              </a:rPr>
              <a:t>•</a:t>
            </a:r>
            <a:r>
              <a:rPr sz="2400" spc="360" dirty="0">
                <a:solidFill>
                  <a:srgbClr val="C66951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4949"/>
                </a:solidFill>
                <a:latin typeface="CHQOBS+Century Gothic"/>
                <a:cs typeface="CHQOBS+Century Gothic"/>
              </a:rPr>
              <a:t>Vhodnou</a:t>
            </a:r>
            <a:r>
              <a:rPr sz="2400" spc="14" dirty="0">
                <a:solidFill>
                  <a:srgbClr val="534949"/>
                </a:solidFill>
                <a:latin typeface="CHQOBS+Century Gothic"/>
                <a:cs typeface="CHQOBS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CHQOBS+Century Gothic"/>
                <a:cs typeface="CHQOBS+Century Gothic"/>
              </a:rPr>
              <a:t>komunikaci</a:t>
            </a:r>
            <a:r>
              <a:rPr sz="2400" spc="-30" dirty="0">
                <a:solidFill>
                  <a:srgbClr val="534949"/>
                </a:solidFill>
                <a:latin typeface="CHQOBS+Century Gothic"/>
                <a:cs typeface="CHQOBS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CHQOBS+Century Gothic"/>
                <a:cs typeface="CHQOBS+Century Gothic"/>
              </a:rPr>
              <a:t>s</a:t>
            </a:r>
            <a:r>
              <a:rPr sz="2400" spc="-24" dirty="0">
                <a:solidFill>
                  <a:srgbClr val="534949"/>
                </a:solidFill>
                <a:latin typeface="CHQOBS+Century Gothic"/>
                <a:cs typeface="CHQOBS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rodičem.</a:t>
            </a:r>
          </a:p>
          <a:p>
            <a:pPr marL="0" marR="0">
              <a:lnSpc>
                <a:spcPts val="2859"/>
              </a:lnSpc>
              <a:spcBef>
                <a:spcPts val="2038"/>
              </a:spcBef>
              <a:spcAft>
                <a:spcPts val="0"/>
              </a:spcAft>
            </a:pPr>
            <a:r>
              <a:rPr sz="2400" dirty="0">
                <a:solidFill>
                  <a:srgbClr val="C66951"/>
                </a:solidFill>
                <a:latin typeface="PVEAAE+Arial"/>
                <a:cs typeface="PVEAAE+Arial"/>
              </a:rPr>
              <a:t>•</a:t>
            </a:r>
            <a:r>
              <a:rPr sz="2400" spc="360" dirty="0">
                <a:solidFill>
                  <a:srgbClr val="C66951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Optimismus</a:t>
            </a:r>
            <a:r>
              <a:rPr sz="2400" spc="-24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a</a:t>
            </a:r>
            <a:r>
              <a:rPr sz="2400" spc="-10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pozitivní</a:t>
            </a:r>
            <a:r>
              <a:rPr sz="2400" spc="-57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postoj.</a:t>
            </a:r>
          </a:p>
          <a:p>
            <a:pPr marL="0" marR="0">
              <a:lnSpc>
                <a:spcPts val="2859"/>
              </a:lnSpc>
              <a:spcBef>
                <a:spcPts val="2036"/>
              </a:spcBef>
              <a:spcAft>
                <a:spcPts val="0"/>
              </a:spcAft>
            </a:pPr>
            <a:r>
              <a:rPr sz="2400" dirty="0">
                <a:solidFill>
                  <a:srgbClr val="C66951"/>
                </a:solidFill>
                <a:latin typeface="PVEAAE+Arial"/>
                <a:cs typeface="PVEAAE+Arial"/>
              </a:rPr>
              <a:t>•</a:t>
            </a:r>
            <a:r>
              <a:rPr sz="2400" spc="360" dirty="0">
                <a:solidFill>
                  <a:srgbClr val="C66951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Vstřícnost.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37006" y="426049"/>
            <a:ext cx="7792059" cy="10315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981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9E4934"/>
                </a:solidFill>
                <a:latin typeface="GSENQH+Book Antiqua"/>
                <a:cs typeface="GSENQH+Book Antiqua"/>
              </a:rPr>
              <a:t>JAK</a:t>
            </a:r>
            <a:r>
              <a:rPr sz="3200" spc="-12" dirty="0">
                <a:solidFill>
                  <a:srgbClr val="9E4934"/>
                </a:solidFill>
                <a:latin typeface="GSENQH+Book Antiqua"/>
                <a:cs typeface="GSENQH+Book Antiqua"/>
              </a:rPr>
              <a:t> </a:t>
            </a:r>
            <a:r>
              <a:rPr sz="3200" dirty="0">
                <a:solidFill>
                  <a:srgbClr val="9E4934"/>
                </a:solidFill>
                <a:latin typeface="GSENQH+Book Antiqua"/>
                <a:cs typeface="GSENQH+Book Antiqua"/>
              </a:rPr>
              <a:t>TEDY</a:t>
            </a:r>
            <a:r>
              <a:rPr sz="3200" spc="-12" dirty="0">
                <a:solidFill>
                  <a:srgbClr val="9E4934"/>
                </a:solidFill>
                <a:latin typeface="GSENQH+Book Antiqua"/>
                <a:cs typeface="GSENQH+Book Antiqua"/>
              </a:rPr>
              <a:t> </a:t>
            </a:r>
            <a:r>
              <a:rPr sz="3200" dirty="0">
                <a:solidFill>
                  <a:srgbClr val="9E4934"/>
                </a:solidFill>
                <a:latin typeface="GSENQH+Book Antiqua"/>
                <a:cs typeface="GSENQH+Book Antiqua"/>
              </a:rPr>
              <a:t>SPRÁVNĚ KOMUNIKOVAT</a:t>
            </a:r>
            <a:r>
              <a:rPr sz="3200" spc="-34" dirty="0">
                <a:solidFill>
                  <a:srgbClr val="9E4934"/>
                </a:solidFill>
                <a:latin typeface="GSENQH+Book Antiqua"/>
                <a:cs typeface="GSENQH+Book Antiqua"/>
              </a:rPr>
              <a:t> </a:t>
            </a:r>
            <a:r>
              <a:rPr sz="3200" dirty="0">
                <a:solidFill>
                  <a:srgbClr val="9E4934"/>
                </a:solidFill>
                <a:latin typeface="GSENQH+Book Antiqua"/>
                <a:cs typeface="GSENQH+Book Antiqua"/>
              </a:rPr>
              <a:t>S</a:t>
            </a:r>
          </a:p>
          <a:p>
            <a:pPr marL="2745333" marR="0">
              <a:lnSpc>
                <a:spcPts val="3839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9E4934"/>
                </a:solidFill>
                <a:latin typeface="GSENQH+Book Antiqua"/>
                <a:cs typeface="GSENQH+Book Antiqua"/>
              </a:rPr>
              <a:t>RODIČEM?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62940" y="1801640"/>
            <a:ext cx="6787220" cy="401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85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C66951"/>
                </a:solidFill>
                <a:latin typeface="CHQOBS+Century Gothic"/>
                <a:cs typeface="CHQOBS+Century Gothic"/>
              </a:rPr>
              <a:t>1.</a:t>
            </a:r>
            <a:r>
              <a:rPr sz="2400" spc="939" dirty="0">
                <a:solidFill>
                  <a:srgbClr val="C66951"/>
                </a:solidFill>
                <a:latin typeface="CHQOBS+Century Gothic"/>
                <a:cs typeface="CHQOBS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Setkávat</a:t>
            </a:r>
            <a:r>
              <a:rPr sz="2400" spc="-41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se</a:t>
            </a:r>
            <a:r>
              <a:rPr sz="2400" spc="11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s rodiči</a:t>
            </a:r>
            <a:r>
              <a:rPr sz="2400" spc="-28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v</a:t>
            </a:r>
            <a:r>
              <a:rPr sz="2400" spc="-17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místnosti,</a:t>
            </a:r>
            <a:r>
              <a:rPr sz="2400" spc="-49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která se co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120444" y="2167399"/>
            <a:ext cx="4478077" cy="401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85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nejméně</a:t>
            </a:r>
            <a:r>
              <a:rPr sz="2400" spc="-14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podobá</a:t>
            </a:r>
            <a:r>
              <a:rPr sz="2400" spc="12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školní třídě.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62940" y="2606311"/>
            <a:ext cx="7999841" cy="34742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85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C66951"/>
                </a:solidFill>
                <a:latin typeface="CHQOBS+Century Gothic"/>
                <a:cs typeface="CHQOBS+Century Gothic"/>
              </a:rPr>
              <a:t>2.</a:t>
            </a:r>
            <a:r>
              <a:rPr sz="2400" spc="939" dirty="0">
                <a:solidFill>
                  <a:srgbClr val="C66951"/>
                </a:solidFill>
                <a:latin typeface="CHQOBS+Century Gothic"/>
                <a:cs typeface="CHQOBS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Rodič</a:t>
            </a:r>
            <a:r>
              <a:rPr sz="2400" spc="-13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se dostává</a:t>
            </a:r>
            <a:r>
              <a:rPr sz="2400" spc="-41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do podřízené</a:t>
            </a:r>
            <a:r>
              <a:rPr sz="2400" spc="18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pozice,</a:t>
            </a:r>
            <a:r>
              <a:rPr sz="2400" spc="-19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zejména,</a:t>
            </a:r>
          </a:p>
          <a:p>
            <a:pPr marL="457504" marR="0">
              <a:lnSpc>
                <a:spcPts val="2862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když ho usadíme</a:t>
            </a:r>
            <a:r>
              <a:rPr sz="2400" spc="-20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do lavice</a:t>
            </a:r>
            <a:r>
              <a:rPr sz="2400" spc="-37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(vzpomínka</a:t>
            </a:r>
            <a:r>
              <a:rPr sz="2400" spc="-46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na</a:t>
            </a:r>
            <a:r>
              <a:rPr sz="2400" spc="-16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vlastní</a:t>
            </a:r>
          </a:p>
          <a:p>
            <a:pPr marL="457504" marR="0">
              <a:lnSpc>
                <a:spcPts val="2859"/>
              </a:lnSpc>
              <a:spcBef>
                <a:spcPts val="22"/>
              </a:spcBef>
              <a:spcAft>
                <a:spcPts val="0"/>
              </a:spcAft>
            </a:pP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školní léta,</a:t>
            </a:r>
            <a:r>
              <a:rPr sz="2400" spc="-26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vžívá</a:t>
            </a:r>
            <a:r>
              <a:rPr sz="2400" spc="-15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se</a:t>
            </a:r>
            <a:r>
              <a:rPr sz="2400" spc="-28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do role žáka)</a:t>
            </a:r>
            <a:r>
              <a:rPr sz="2400" spc="-19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a tím</a:t>
            </a:r>
            <a:r>
              <a:rPr sz="2400" spc="-12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pádem lze</a:t>
            </a:r>
          </a:p>
          <a:p>
            <a:pPr marL="457504" marR="0">
              <a:lnSpc>
                <a:spcPts val="2859"/>
              </a:lnSpc>
              <a:spcBef>
                <a:spcPts val="20"/>
              </a:spcBef>
              <a:spcAft>
                <a:spcPts val="0"/>
              </a:spcAft>
            </a:pP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očekávat</a:t>
            </a:r>
            <a:r>
              <a:rPr sz="2400" spc="-36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obranné reakce.</a:t>
            </a:r>
          </a:p>
          <a:p>
            <a:pPr marL="0" marR="0">
              <a:lnSpc>
                <a:spcPts val="2859"/>
              </a:lnSpc>
              <a:spcBef>
                <a:spcPts val="596"/>
              </a:spcBef>
              <a:spcAft>
                <a:spcPts val="0"/>
              </a:spcAft>
            </a:pPr>
            <a:r>
              <a:rPr sz="2400" dirty="0">
                <a:solidFill>
                  <a:srgbClr val="C66951"/>
                </a:solidFill>
                <a:latin typeface="CHQOBS+Century Gothic"/>
                <a:cs typeface="CHQOBS+Century Gothic"/>
              </a:rPr>
              <a:t>3.</a:t>
            </a:r>
            <a:r>
              <a:rPr sz="2400" spc="939" dirty="0">
                <a:solidFill>
                  <a:srgbClr val="C66951"/>
                </a:solidFill>
                <a:latin typeface="CHQOBS+Century Gothic"/>
                <a:cs typeface="CHQOBS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Učitel snadno podlehne chybě sociální</a:t>
            </a:r>
            <a:r>
              <a:rPr sz="2400" spc="-39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percepce</a:t>
            </a:r>
          </a:p>
          <a:p>
            <a:pPr marL="457504" marR="0">
              <a:lnSpc>
                <a:spcPts val="287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– </a:t>
            </a:r>
            <a:r>
              <a:rPr sz="2400" dirty="0">
                <a:solidFill>
                  <a:srgbClr val="534949"/>
                </a:solidFill>
                <a:latin typeface="CHQOBS+Century Gothic"/>
                <a:cs typeface="CHQOBS+Century Gothic"/>
              </a:rPr>
              <a:t>tzv.</a:t>
            </a:r>
            <a:r>
              <a:rPr sz="2400" spc="-40" dirty="0">
                <a:solidFill>
                  <a:srgbClr val="534949"/>
                </a:solidFill>
                <a:latin typeface="CHQOBS+Century Gothic"/>
                <a:cs typeface="CHQOBS+Century Gothic"/>
              </a:rPr>
              <a:t> </a:t>
            </a:r>
            <a:r>
              <a:rPr sz="2400" b="1" dirty="0">
                <a:solidFill>
                  <a:srgbClr val="534949"/>
                </a:solidFill>
                <a:latin typeface="MWPAKA+Century Gothic Bold"/>
                <a:cs typeface="MWPAKA+Century Gothic Bold"/>
              </a:rPr>
              <a:t>projekce</a:t>
            </a:r>
            <a:r>
              <a:rPr sz="2400" dirty="0">
                <a:solidFill>
                  <a:srgbClr val="534949"/>
                </a:solidFill>
                <a:latin typeface="CHQOBS+Century Gothic"/>
                <a:cs typeface="CHQOBS+Century Gothic"/>
              </a:rPr>
              <a:t>.</a:t>
            </a:r>
          </a:p>
          <a:p>
            <a:pPr marL="0" marR="0">
              <a:lnSpc>
                <a:spcPts val="2859"/>
              </a:lnSpc>
              <a:spcBef>
                <a:spcPts val="599"/>
              </a:spcBef>
              <a:spcAft>
                <a:spcPts val="0"/>
              </a:spcAft>
            </a:pPr>
            <a:r>
              <a:rPr sz="2400" dirty="0">
                <a:solidFill>
                  <a:srgbClr val="C66951"/>
                </a:solidFill>
                <a:latin typeface="CHQOBS+Century Gothic"/>
                <a:cs typeface="CHQOBS+Century Gothic"/>
              </a:rPr>
              <a:t>4.</a:t>
            </a:r>
            <a:r>
              <a:rPr sz="2400" spc="939" dirty="0">
                <a:solidFill>
                  <a:srgbClr val="C66951"/>
                </a:solidFill>
                <a:latin typeface="CHQOBS+Century Gothic"/>
                <a:cs typeface="CHQOBS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Doporučuji místnost</a:t>
            </a:r>
            <a:r>
              <a:rPr sz="2400" spc="-15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pro výuku</a:t>
            </a:r>
            <a:r>
              <a:rPr sz="2400" spc="-34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hudební výchovy</a:t>
            </a:r>
            <a:r>
              <a:rPr sz="2400" spc="-47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či</a:t>
            </a:r>
          </a:p>
          <a:p>
            <a:pPr marL="457504" marR="0">
              <a:lnSpc>
                <a:spcPts val="2859"/>
              </a:lnSpc>
              <a:spcBef>
                <a:spcPts val="20"/>
              </a:spcBef>
              <a:spcAft>
                <a:spcPts val="0"/>
              </a:spcAft>
            </a:pP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výtvarný</a:t>
            </a:r>
            <a:r>
              <a:rPr sz="2400" spc="-36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ateliér.</a:t>
            </a:r>
            <a:r>
              <a:rPr sz="2400" spc="-39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Kabinet</a:t>
            </a:r>
            <a:r>
              <a:rPr sz="2400" spc="-41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spc="14" dirty="0">
                <a:solidFill>
                  <a:srgbClr val="534949"/>
                </a:solidFill>
                <a:latin typeface="TDKCSO+Century Gothic"/>
                <a:cs typeface="TDKCSO+Century Gothic"/>
              </a:rPr>
              <a:t>je</a:t>
            </a:r>
            <a:r>
              <a:rPr sz="2400" spc="-30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v tomto</a:t>
            </a:r>
            <a:r>
              <a:rPr sz="2400" spc="-15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případě</a:t>
            </a:r>
            <a:r>
              <a:rPr sz="2400" spc="12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také</a:t>
            </a:r>
          </a:p>
          <a:p>
            <a:pPr marL="457504" marR="0">
              <a:lnSpc>
                <a:spcPts val="2859"/>
              </a:lnSpc>
              <a:spcBef>
                <a:spcPts val="20"/>
              </a:spcBef>
              <a:spcAft>
                <a:spcPts val="0"/>
              </a:spcAft>
            </a:pP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spíše</a:t>
            </a:r>
            <a:r>
              <a:rPr sz="2400" spc="11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nevhodný.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166872" y="647012"/>
            <a:ext cx="2932365" cy="591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354"/>
              </a:lnSpc>
              <a:spcBef>
                <a:spcPts val="0"/>
              </a:spcBef>
              <a:spcAft>
                <a:spcPts val="0"/>
              </a:spcAft>
            </a:pPr>
            <a:r>
              <a:rPr sz="3500" dirty="0">
                <a:solidFill>
                  <a:srgbClr val="9E4934"/>
                </a:solidFill>
                <a:latin typeface="GSENQH+Book Antiqua"/>
                <a:cs typeface="GSENQH+Book Antiqua"/>
              </a:rPr>
              <a:t>ZÁVĚREM</a:t>
            </a:r>
            <a:r>
              <a:rPr sz="3500" spc="-18" dirty="0">
                <a:solidFill>
                  <a:srgbClr val="9E4934"/>
                </a:solidFill>
                <a:latin typeface="GSENQH+Book Antiqua"/>
                <a:cs typeface="GSENQH+Book Antiqua"/>
              </a:rPr>
              <a:t> </a:t>
            </a:r>
            <a:r>
              <a:rPr sz="3500" dirty="0">
                <a:solidFill>
                  <a:srgbClr val="9E4934"/>
                </a:solidFill>
                <a:latin typeface="GSENQH+Book Antiqua"/>
                <a:cs typeface="GSENQH+Book Antiqua"/>
              </a:rPr>
              <a:t>…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62940" y="1801640"/>
            <a:ext cx="7827601" cy="12059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85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C66951"/>
                </a:solidFill>
                <a:latin typeface="PVEAAE+Arial"/>
                <a:cs typeface="PVEAAE+Arial"/>
              </a:rPr>
              <a:t>•</a:t>
            </a:r>
            <a:r>
              <a:rPr sz="2400" spc="360" dirty="0">
                <a:solidFill>
                  <a:srgbClr val="C66951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Nekomunikujte</a:t>
            </a:r>
            <a:r>
              <a:rPr sz="2400" spc="-35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s rozčíleným</a:t>
            </a:r>
            <a:r>
              <a:rPr sz="2400" spc="11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rodičem</a:t>
            </a:r>
            <a:r>
              <a:rPr sz="2400" spc="-14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na chodbě</a:t>
            </a:r>
            <a:r>
              <a:rPr sz="2400" spc="24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a</a:t>
            </a:r>
          </a:p>
          <a:p>
            <a:pPr marL="228599" marR="0">
              <a:lnSpc>
                <a:spcPts val="285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před</a:t>
            </a:r>
            <a:r>
              <a:rPr sz="2400" spc="22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ostatními</a:t>
            </a:r>
            <a:r>
              <a:rPr sz="2400" spc="-30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dětmi a</a:t>
            </a:r>
            <a:r>
              <a:rPr sz="2400" spc="-10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kolegy.</a:t>
            </a:r>
          </a:p>
          <a:p>
            <a:pPr marL="0" marR="0">
              <a:lnSpc>
                <a:spcPts val="2859"/>
              </a:lnSpc>
              <a:spcBef>
                <a:spcPts val="596"/>
              </a:spcBef>
              <a:spcAft>
                <a:spcPts val="0"/>
              </a:spcAft>
            </a:pPr>
            <a:r>
              <a:rPr sz="2400" dirty="0">
                <a:solidFill>
                  <a:srgbClr val="C66951"/>
                </a:solidFill>
                <a:latin typeface="PVEAAE+Arial"/>
                <a:cs typeface="PVEAAE+Arial"/>
              </a:rPr>
              <a:t>•</a:t>
            </a:r>
            <a:r>
              <a:rPr sz="2400" spc="360" dirty="0">
                <a:solidFill>
                  <a:srgbClr val="C66951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Neřešte</a:t>
            </a:r>
            <a:r>
              <a:rPr sz="2400" spc="10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problémy veřejně</a:t>
            </a:r>
            <a:r>
              <a:rPr sz="2400" spc="-29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na chodbě.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62940" y="3044927"/>
            <a:ext cx="7867416" cy="40160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862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C66951"/>
                </a:solidFill>
                <a:latin typeface="PVEAAE+Arial"/>
                <a:cs typeface="PVEAAE+Arial"/>
              </a:rPr>
              <a:t>•</a:t>
            </a:r>
            <a:r>
              <a:rPr sz="2400" spc="360" dirty="0">
                <a:solidFill>
                  <a:srgbClr val="C66951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Snažte se, aby veškeré</a:t>
            </a:r>
            <a:r>
              <a:rPr sz="2400" spc="-12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informace</a:t>
            </a:r>
            <a:r>
              <a:rPr sz="2400" spc="-28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o dítěti dostávali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91539" y="3411238"/>
            <a:ext cx="4526845" cy="401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85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rodiče</a:t>
            </a:r>
            <a:r>
              <a:rPr sz="2400" spc="-20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diskrétně</a:t>
            </a:r>
            <a:r>
              <a:rPr sz="2400" spc="-14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a v</a:t>
            </a:r>
            <a:r>
              <a:rPr sz="2400" spc="-15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soukromí.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62940" y="3850149"/>
            <a:ext cx="8071988" cy="11331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85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C66951"/>
                </a:solidFill>
                <a:latin typeface="PVEAAE+Arial"/>
                <a:cs typeface="PVEAAE+Arial"/>
              </a:rPr>
              <a:t>•</a:t>
            </a:r>
            <a:r>
              <a:rPr sz="2400" spc="360" dirty="0">
                <a:solidFill>
                  <a:srgbClr val="C66951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Pokud</a:t>
            </a:r>
            <a:r>
              <a:rPr sz="2400" spc="24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spc="16" dirty="0">
                <a:solidFill>
                  <a:srgbClr val="534949"/>
                </a:solidFill>
                <a:latin typeface="TDKCSO+Century Gothic"/>
                <a:cs typeface="TDKCSO+Century Gothic"/>
              </a:rPr>
              <a:t>je</a:t>
            </a:r>
            <a:r>
              <a:rPr sz="2400" spc="-28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rodič</a:t>
            </a:r>
            <a:r>
              <a:rPr sz="2400" spc="-24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verbálně</a:t>
            </a:r>
            <a:r>
              <a:rPr sz="2400" spc="-25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či jinak</a:t>
            </a:r>
            <a:r>
              <a:rPr sz="2400" spc="-50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agresivní,</a:t>
            </a:r>
            <a:r>
              <a:rPr sz="2400" spc="-30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požádejte</a:t>
            </a:r>
          </a:p>
          <a:p>
            <a:pPr marL="228599" marR="0">
              <a:lnSpc>
                <a:spcPts val="285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kolegu, aby byl přítomen rozhovoru.</a:t>
            </a:r>
            <a:r>
              <a:rPr sz="2400" spc="-19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A proveďte</a:t>
            </a:r>
          </a:p>
          <a:p>
            <a:pPr marL="228599" marR="0">
              <a:lnSpc>
                <a:spcPts val="2859"/>
              </a:lnSpc>
              <a:spcBef>
                <a:spcPts val="23"/>
              </a:spcBef>
              <a:spcAft>
                <a:spcPts val="0"/>
              </a:spcAft>
            </a:pP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zápis.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25754" y="426049"/>
            <a:ext cx="8017918" cy="10315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981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9E4934"/>
                </a:solidFill>
                <a:latin typeface="GSENQH+Book Antiqua"/>
                <a:cs typeface="GSENQH+Book Antiqua"/>
              </a:rPr>
              <a:t>PRAVIDLA</a:t>
            </a:r>
            <a:r>
              <a:rPr sz="3200" spc="-26" dirty="0">
                <a:solidFill>
                  <a:srgbClr val="9E4934"/>
                </a:solidFill>
                <a:latin typeface="GSENQH+Book Antiqua"/>
                <a:cs typeface="GSENQH+Book Antiqua"/>
              </a:rPr>
              <a:t> </a:t>
            </a:r>
            <a:r>
              <a:rPr sz="3200" dirty="0">
                <a:solidFill>
                  <a:srgbClr val="9E4934"/>
                </a:solidFill>
                <a:latin typeface="GSENQH+Book Antiqua"/>
                <a:cs typeface="GSENQH+Book Antiqua"/>
              </a:rPr>
              <a:t>PRO EFEKTIVNÍ</a:t>
            </a:r>
            <a:r>
              <a:rPr sz="3200" spc="-36" dirty="0">
                <a:solidFill>
                  <a:srgbClr val="9E4934"/>
                </a:solidFill>
                <a:latin typeface="GSENQH+Book Antiqua"/>
                <a:cs typeface="GSENQH+Book Antiqua"/>
              </a:rPr>
              <a:t> </a:t>
            </a:r>
            <a:r>
              <a:rPr sz="3200" dirty="0">
                <a:solidFill>
                  <a:srgbClr val="9E4934"/>
                </a:solidFill>
                <a:latin typeface="GSENQH+Book Antiqua"/>
                <a:cs typeface="GSENQH+Book Antiqua"/>
              </a:rPr>
              <a:t>ROZHOVOR</a:t>
            </a:r>
          </a:p>
          <a:p>
            <a:pPr marL="2791053" marR="0">
              <a:lnSpc>
                <a:spcPts val="3839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9E4934"/>
                </a:solidFill>
                <a:latin typeface="GSENQH+Book Antiqua"/>
                <a:cs typeface="GSENQH+Book Antiqua"/>
              </a:rPr>
              <a:t>S RODIČEM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62940" y="1799545"/>
            <a:ext cx="3095761" cy="2799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04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C66951"/>
                </a:solidFill>
                <a:latin typeface="CHQOBS+Century Gothic"/>
                <a:cs typeface="CHQOBS+Century Gothic"/>
              </a:rPr>
              <a:t>1.</a:t>
            </a:r>
            <a:r>
              <a:rPr sz="1600" spc="927" dirty="0">
                <a:solidFill>
                  <a:srgbClr val="C66951"/>
                </a:solidFill>
                <a:latin typeface="CHQOBS+Century Gothic"/>
                <a:cs typeface="CHQOBS+Century Gothic"/>
              </a:rPr>
              <a:t> </a:t>
            </a:r>
            <a:r>
              <a:rPr sz="1600" dirty="0">
                <a:solidFill>
                  <a:srgbClr val="534949"/>
                </a:solidFill>
                <a:latin typeface="TDKCSO+Century Gothic"/>
                <a:cs typeface="TDKCSO+Century Gothic"/>
              </a:rPr>
              <a:t>Klidná</a:t>
            </a:r>
            <a:r>
              <a:rPr sz="1600" spc="-17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1600" dirty="0">
                <a:solidFill>
                  <a:srgbClr val="534949"/>
                </a:solidFill>
                <a:latin typeface="TDKCSO+Century Gothic"/>
                <a:cs typeface="TDKCSO+Century Gothic"/>
              </a:rPr>
              <a:t>a</a:t>
            </a:r>
            <a:r>
              <a:rPr sz="1600" spc="-13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1600" dirty="0">
                <a:solidFill>
                  <a:srgbClr val="534949"/>
                </a:solidFill>
                <a:latin typeface="TDKCSO+Century Gothic"/>
                <a:cs typeface="TDKCSO+Century Gothic"/>
              </a:rPr>
              <a:t>neutrální</a:t>
            </a:r>
            <a:r>
              <a:rPr sz="1600" spc="12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1600" dirty="0">
                <a:solidFill>
                  <a:srgbClr val="534949"/>
                </a:solidFill>
                <a:latin typeface="TDKCSO+Century Gothic"/>
                <a:cs typeface="TDKCSO+Century Gothic"/>
              </a:rPr>
              <a:t>místnost.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62940" y="2092830"/>
            <a:ext cx="7281308" cy="2795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01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C66951"/>
                </a:solidFill>
                <a:latin typeface="CHQOBS+Century Gothic"/>
                <a:cs typeface="CHQOBS+Century Gothic"/>
              </a:rPr>
              <a:t>2.</a:t>
            </a:r>
            <a:r>
              <a:rPr sz="1600" spc="927" dirty="0">
                <a:solidFill>
                  <a:srgbClr val="C66951"/>
                </a:solidFill>
                <a:latin typeface="CHQOBS+Century Gothic"/>
                <a:cs typeface="CHQOBS+Century Gothic"/>
              </a:rPr>
              <a:t> </a:t>
            </a:r>
            <a:r>
              <a:rPr sz="1600" dirty="0">
                <a:solidFill>
                  <a:srgbClr val="534949"/>
                </a:solidFill>
                <a:latin typeface="TDKCSO+Century Gothic"/>
                <a:cs typeface="TDKCSO+Century Gothic"/>
              </a:rPr>
              <a:t>Kulatý stůl,</a:t>
            </a:r>
            <a:r>
              <a:rPr sz="1600" spc="-12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1600" dirty="0">
                <a:solidFill>
                  <a:srgbClr val="534949"/>
                </a:solidFill>
                <a:latin typeface="TDKCSO+Century Gothic"/>
                <a:cs typeface="TDKCSO+Century Gothic"/>
              </a:rPr>
              <a:t>pokud</a:t>
            </a:r>
            <a:r>
              <a:rPr sz="1600" spc="12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1600" dirty="0">
                <a:solidFill>
                  <a:srgbClr val="534949"/>
                </a:solidFill>
                <a:latin typeface="TDKCSO+Century Gothic"/>
                <a:cs typeface="TDKCSO+Century Gothic"/>
              </a:rPr>
              <a:t>není možné posadit se u stolu tak, aby</a:t>
            </a:r>
            <a:r>
              <a:rPr sz="1600" spc="-19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1600" dirty="0">
                <a:solidFill>
                  <a:srgbClr val="534949"/>
                </a:solidFill>
                <a:latin typeface="TDKCSO+Century Gothic"/>
                <a:cs typeface="TDKCSO+Century Gothic"/>
              </a:rPr>
              <a:t>komunikace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006144" y="2336670"/>
            <a:ext cx="1980044" cy="2795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01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534949"/>
                </a:solidFill>
                <a:latin typeface="TDKCSO+Century Gothic"/>
                <a:cs typeface="TDKCSO+Century Gothic"/>
              </a:rPr>
              <a:t>probíhala</a:t>
            </a:r>
            <a:r>
              <a:rPr sz="1600" spc="-38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1600" dirty="0">
                <a:solidFill>
                  <a:srgbClr val="534949"/>
                </a:solidFill>
                <a:latin typeface="TDKCSO+Century Gothic"/>
                <a:cs typeface="TDKCSO+Century Gothic"/>
              </a:rPr>
              <a:t>přes</a:t>
            </a:r>
            <a:r>
              <a:rPr sz="1600" spc="14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1600" dirty="0">
                <a:solidFill>
                  <a:srgbClr val="534949"/>
                </a:solidFill>
                <a:latin typeface="TDKCSO+Century Gothic"/>
                <a:cs typeface="TDKCSO+Century Gothic"/>
              </a:rPr>
              <a:t>rok.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62940" y="2629278"/>
            <a:ext cx="6748217" cy="2795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01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C66951"/>
                </a:solidFill>
                <a:latin typeface="CHQOBS+Century Gothic"/>
                <a:cs typeface="CHQOBS+Century Gothic"/>
              </a:rPr>
              <a:t>3.</a:t>
            </a:r>
            <a:r>
              <a:rPr sz="1600" spc="927" dirty="0">
                <a:solidFill>
                  <a:srgbClr val="C66951"/>
                </a:solidFill>
                <a:latin typeface="CHQOBS+Century Gothic"/>
                <a:cs typeface="CHQOBS+Century Gothic"/>
              </a:rPr>
              <a:t> </a:t>
            </a:r>
            <a:r>
              <a:rPr sz="1600" dirty="0">
                <a:solidFill>
                  <a:srgbClr val="534949"/>
                </a:solidFill>
                <a:latin typeface="TDKCSO+Century Gothic"/>
                <a:cs typeface="TDKCSO+Century Gothic"/>
              </a:rPr>
              <a:t>Požádat rodiče,</a:t>
            </a:r>
            <a:r>
              <a:rPr sz="1600" spc="23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1600" dirty="0">
                <a:solidFill>
                  <a:srgbClr val="534949"/>
                </a:solidFill>
                <a:latin typeface="TDKCSO+Century Gothic"/>
                <a:cs typeface="TDKCSO+Century Gothic"/>
              </a:rPr>
              <a:t>aby</a:t>
            </a:r>
            <a:r>
              <a:rPr sz="1600" spc="-18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1600" dirty="0">
                <a:solidFill>
                  <a:srgbClr val="534949"/>
                </a:solidFill>
                <a:latin typeface="TDKCSO+Century Gothic"/>
                <a:cs typeface="TDKCSO+Century Gothic"/>
              </a:rPr>
              <a:t>si odložil</a:t>
            </a:r>
            <a:r>
              <a:rPr sz="1600" spc="14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1600" dirty="0">
                <a:solidFill>
                  <a:srgbClr val="534949"/>
                </a:solidFill>
                <a:latin typeface="TDKCSO+Century Gothic"/>
                <a:cs typeface="TDKCSO+Century Gothic"/>
              </a:rPr>
              <a:t>si</a:t>
            </a:r>
            <a:r>
              <a:rPr sz="1600" spc="-11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1600" dirty="0">
                <a:solidFill>
                  <a:srgbClr val="534949"/>
                </a:solidFill>
                <a:latin typeface="TDKCSO+Century Gothic"/>
                <a:cs typeface="TDKCSO+Century Gothic"/>
              </a:rPr>
              <a:t>odložil</a:t>
            </a:r>
            <a:r>
              <a:rPr sz="1600" spc="14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1600" dirty="0">
                <a:solidFill>
                  <a:srgbClr val="534949"/>
                </a:solidFill>
                <a:latin typeface="TDKCSO+Century Gothic"/>
                <a:cs typeface="TDKCSO+Century Gothic"/>
              </a:rPr>
              <a:t>a</a:t>
            </a:r>
            <a:r>
              <a:rPr sz="1600" spc="-10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1600" dirty="0">
                <a:solidFill>
                  <a:srgbClr val="534949"/>
                </a:solidFill>
                <a:latin typeface="TDKCSO+Century Gothic"/>
                <a:cs typeface="TDKCSO+Century Gothic"/>
              </a:rPr>
              <a:t>nabídnout</a:t>
            </a:r>
            <a:r>
              <a:rPr sz="1600" spc="-18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1600" dirty="0">
                <a:solidFill>
                  <a:srgbClr val="534949"/>
                </a:solidFill>
                <a:latin typeface="TDKCSO+Century Gothic"/>
                <a:cs typeface="TDKCSO+Century Gothic"/>
              </a:rPr>
              <a:t>občerstvení.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662940" y="2921886"/>
            <a:ext cx="7670254" cy="2795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01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C66951"/>
                </a:solidFill>
                <a:latin typeface="CHQOBS+Century Gothic"/>
                <a:cs typeface="CHQOBS+Century Gothic"/>
              </a:rPr>
              <a:t>4.</a:t>
            </a:r>
            <a:r>
              <a:rPr sz="1600" spc="927" dirty="0">
                <a:solidFill>
                  <a:srgbClr val="C66951"/>
                </a:solidFill>
                <a:latin typeface="CHQOBS+Century Gothic"/>
                <a:cs typeface="CHQOBS+Century Gothic"/>
              </a:rPr>
              <a:t> </a:t>
            </a:r>
            <a:r>
              <a:rPr sz="1600" dirty="0">
                <a:solidFill>
                  <a:srgbClr val="534949"/>
                </a:solidFill>
                <a:latin typeface="TDKCSO+Century Gothic"/>
                <a:cs typeface="TDKCSO+Century Gothic"/>
              </a:rPr>
              <a:t>Navodit</a:t>
            </a:r>
            <a:r>
              <a:rPr sz="1600" spc="-15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1600" dirty="0">
                <a:solidFill>
                  <a:srgbClr val="534949"/>
                </a:solidFill>
                <a:latin typeface="TDKCSO+Century Gothic"/>
                <a:cs typeface="TDKCSO+Century Gothic"/>
              </a:rPr>
              <a:t>pozitivní</a:t>
            </a:r>
            <a:r>
              <a:rPr sz="1600" spc="-10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1600" dirty="0">
                <a:solidFill>
                  <a:srgbClr val="534949"/>
                </a:solidFill>
                <a:latin typeface="TDKCSO+Century Gothic"/>
                <a:cs typeface="TDKCSO+Century Gothic"/>
              </a:rPr>
              <a:t>atmosféru</a:t>
            </a:r>
            <a:r>
              <a:rPr sz="1600" spc="38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1600" dirty="0">
                <a:solidFill>
                  <a:srgbClr val="534949"/>
                </a:solidFill>
                <a:latin typeface="TDKCSO+Century Gothic"/>
                <a:cs typeface="TDKCSO+Century Gothic"/>
              </a:rPr>
              <a:t>– položit</a:t>
            </a:r>
            <a:r>
              <a:rPr sz="1600" spc="-15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1600" dirty="0">
                <a:solidFill>
                  <a:srgbClr val="534949"/>
                </a:solidFill>
                <a:latin typeface="TDKCSO+Century Gothic"/>
                <a:cs typeface="TDKCSO+Century Gothic"/>
              </a:rPr>
              <a:t>první</a:t>
            </a:r>
            <a:r>
              <a:rPr sz="1600" spc="-26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1600" dirty="0">
                <a:solidFill>
                  <a:srgbClr val="534949"/>
                </a:solidFill>
                <a:latin typeface="TDKCSO+Century Gothic"/>
                <a:cs typeface="TDKCSO+Century Gothic"/>
              </a:rPr>
              <a:t>emočně</a:t>
            </a:r>
            <a:r>
              <a:rPr sz="1600" spc="18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1600" dirty="0">
                <a:solidFill>
                  <a:srgbClr val="534949"/>
                </a:solidFill>
                <a:latin typeface="TDKCSO+Century Gothic"/>
                <a:cs typeface="TDKCSO+Century Gothic"/>
              </a:rPr>
              <a:t>neutrální otázku</a:t>
            </a:r>
            <a:r>
              <a:rPr sz="1600" spc="14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1600" spc="-11" dirty="0">
                <a:solidFill>
                  <a:srgbClr val="534949"/>
                </a:solidFill>
                <a:latin typeface="TDKCSO+Century Gothic"/>
                <a:cs typeface="TDKCSO+Century Gothic"/>
              </a:rPr>
              <a:t>(Jaká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1006144" y="3165430"/>
            <a:ext cx="5099460" cy="2799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04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534949"/>
                </a:solidFill>
                <a:latin typeface="TDKCSO+Century Gothic"/>
                <a:cs typeface="TDKCSO+Century Gothic"/>
              </a:rPr>
              <a:t>byla</a:t>
            </a:r>
            <a:r>
              <a:rPr sz="1600" spc="-30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1600" dirty="0">
                <a:solidFill>
                  <a:srgbClr val="534949"/>
                </a:solidFill>
                <a:latin typeface="TDKCSO+Century Gothic"/>
                <a:cs typeface="TDKCSO+Century Gothic"/>
              </a:rPr>
              <a:t>cesta?</a:t>
            </a:r>
            <a:r>
              <a:rPr sz="1600" spc="20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1600" dirty="0">
                <a:solidFill>
                  <a:srgbClr val="534949"/>
                </a:solidFill>
                <a:latin typeface="TDKCSO+Century Gothic"/>
                <a:cs typeface="TDKCSO+Century Gothic"/>
              </a:rPr>
              <a:t>Našel jste místo setkání</a:t>
            </a:r>
            <a:r>
              <a:rPr sz="1600" spc="18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1600" dirty="0">
                <a:solidFill>
                  <a:srgbClr val="534949"/>
                </a:solidFill>
                <a:latin typeface="TDKCSO+Century Gothic"/>
                <a:cs typeface="TDKCSO+Century Gothic"/>
              </a:rPr>
              <a:t>dobře?</a:t>
            </a:r>
            <a:r>
              <a:rPr sz="1600" spc="17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1600" dirty="0">
                <a:solidFill>
                  <a:srgbClr val="534949"/>
                </a:solidFill>
                <a:latin typeface="TDKCSO+Century Gothic"/>
                <a:cs typeface="TDKCSO+Century Gothic"/>
              </a:rPr>
              <a:t>apod.)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662940" y="3458588"/>
            <a:ext cx="2937811" cy="2795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01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C66951"/>
                </a:solidFill>
                <a:latin typeface="CHQOBS+Century Gothic"/>
                <a:cs typeface="CHQOBS+Century Gothic"/>
              </a:rPr>
              <a:t>5.</a:t>
            </a:r>
            <a:r>
              <a:rPr sz="1600" spc="927" dirty="0">
                <a:solidFill>
                  <a:srgbClr val="C66951"/>
                </a:solidFill>
                <a:latin typeface="CHQOBS+Century Gothic"/>
                <a:cs typeface="CHQOBS+Century Gothic"/>
              </a:rPr>
              <a:t> </a:t>
            </a:r>
            <a:r>
              <a:rPr sz="1600" dirty="0">
                <a:solidFill>
                  <a:srgbClr val="534949"/>
                </a:solidFill>
                <a:latin typeface="TDKCSO+Century Gothic"/>
                <a:cs typeface="TDKCSO+Century Gothic"/>
              </a:rPr>
              <a:t>Osvětlete</a:t>
            </a:r>
            <a:r>
              <a:rPr sz="1600" spc="-17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1600" dirty="0">
                <a:solidFill>
                  <a:srgbClr val="534949"/>
                </a:solidFill>
                <a:latin typeface="TDKCSO+Century Gothic"/>
                <a:cs typeface="TDKCSO+Century Gothic"/>
              </a:rPr>
              <a:t>důvod setkání.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662940" y="3751196"/>
            <a:ext cx="3578925" cy="2795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01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C66951"/>
                </a:solidFill>
                <a:latin typeface="CHQOBS+Century Gothic"/>
                <a:cs typeface="CHQOBS+Century Gothic"/>
              </a:rPr>
              <a:t>6.</a:t>
            </a:r>
            <a:r>
              <a:rPr sz="1600" spc="927" dirty="0">
                <a:solidFill>
                  <a:srgbClr val="C66951"/>
                </a:solidFill>
                <a:latin typeface="CHQOBS+Century Gothic"/>
                <a:cs typeface="CHQOBS+Century Gothic"/>
              </a:rPr>
              <a:t> </a:t>
            </a:r>
            <a:r>
              <a:rPr sz="1600" dirty="0">
                <a:solidFill>
                  <a:srgbClr val="534949"/>
                </a:solidFill>
                <a:latin typeface="TDKCSO+Century Gothic"/>
                <a:cs typeface="TDKCSO+Century Gothic"/>
              </a:rPr>
              <a:t>Začít</a:t>
            </a:r>
            <a:r>
              <a:rPr sz="1600" spc="-27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1600" dirty="0">
                <a:solidFill>
                  <a:srgbClr val="534949"/>
                </a:solidFill>
                <a:latin typeface="TDKCSO+Century Gothic"/>
                <a:cs typeface="TDKCSO+Century Gothic"/>
              </a:rPr>
              <a:t>pozitivně</a:t>
            </a:r>
            <a:r>
              <a:rPr sz="1600" spc="-19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1600" dirty="0">
                <a:solidFill>
                  <a:srgbClr val="534949"/>
                </a:solidFill>
                <a:latin typeface="TDKCSO+Century Gothic"/>
                <a:cs typeface="TDKCSO+Century Gothic"/>
              </a:rPr>
              <a:t>o činnosti</a:t>
            </a:r>
            <a:r>
              <a:rPr sz="1600" spc="28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1600" dirty="0">
                <a:solidFill>
                  <a:srgbClr val="534949"/>
                </a:solidFill>
                <a:latin typeface="TDKCSO+Century Gothic"/>
                <a:cs typeface="TDKCSO+Century Gothic"/>
              </a:rPr>
              <a:t>dítěte.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662940" y="4043804"/>
            <a:ext cx="7993162" cy="2795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01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C66951"/>
                </a:solidFill>
                <a:latin typeface="CHQOBS+Century Gothic"/>
                <a:cs typeface="CHQOBS+Century Gothic"/>
              </a:rPr>
              <a:t>7.</a:t>
            </a:r>
            <a:r>
              <a:rPr sz="1600" spc="927" dirty="0">
                <a:solidFill>
                  <a:srgbClr val="C66951"/>
                </a:solidFill>
                <a:latin typeface="CHQOBS+Century Gothic"/>
                <a:cs typeface="CHQOBS+Century Gothic"/>
              </a:rPr>
              <a:t> </a:t>
            </a:r>
            <a:r>
              <a:rPr sz="1600" dirty="0">
                <a:solidFill>
                  <a:srgbClr val="534949"/>
                </a:solidFill>
                <a:latin typeface="TDKCSO+Century Gothic"/>
                <a:cs typeface="TDKCSO+Century Gothic"/>
              </a:rPr>
              <a:t>Přejít k</a:t>
            </a:r>
            <a:r>
              <a:rPr sz="1600" spc="-11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1600" dirty="0">
                <a:solidFill>
                  <a:srgbClr val="534949"/>
                </a:solidFill>
                <a:latin typeface="TDKCSO+Century Gothic"/>
                <a:cs typeface="TDKCSO+Century Gothic"/>
              </a:rPr>
              <a:t>jádru problému? Striktně</a:t>
            </a:r>
            <a:r>
              <a:rPr sz="1600" spc="31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1600" dirty="0">
                <a:solidFill>
                  <a:srgbClr val="534949"/>
                </a:solidFill>
                <a:latin typeface="TDKCSO+Century Gothic"/>
                <a:cs typeface="TDKCSO+Century Gothic"/>
              </a:rPr>
              <a:t>se držte</a:t>
            </a:r>
            <a:r>
              <a:rPr sz="1600" spc="22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1600" dirty="0">
                <a:solidFill>
                  <a:srgbClr val="534949"/>
                </a:solidFill>
                <a:latin typeface="TDKCSO+Century Gothic"/>
                <a:cs typeface="TDKCSO+Century Gothic"/>
              </a:rPr>
              <a:t>pouze hodnocení</a:t>
            </a:r>
            <a:r>
              <a:rPr sz="1600" spc="40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1600" dirty="0">
                <a:solidFill>
                  <a:srgbClr val="534949"/>
                </a:solidFill>
                <a:latin typeface="TDKCSO+Century Gothic"/>
                <a:cs typeface="TDKCSO+Century Gothic"/>
              </a:rPr>
              <a:t>činnosti,</a:t>
            </a:r>
            <a:r>
              <a:rPr sz="1600" spc="15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1600" dirty="0">
                <a:solidFill>
                  <a:srgbClr val="534949"/>
                </a:solidFill>
                <a:latin typeface="TDKCSO+Century Gothic"/>
                <a:cs typeface="TDKCSO+Century Gothic"/>
              </a:rPr>
              <a:t>vyvarujte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1006144" y="4287644"/>
            <a:ext cx="3275043" cy="2795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01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534949"/>
                </a:solidFill>
                <a:latin typeface="TDKCSO+Century Gothic"/>
                <a:cs typeface="TDKCSO+Century Gothic"/>
              </a:rPr>
              <a:t>se hodnocení</a:t>
            </a:r>
            <a:r>
              <a:rPr sz="1600" spc="40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1600" dirty="0">
                <a:solidFill>
                  <a:srgbClr val="534949"/>
                </a:solidFill>
                <a:latin typeface="TDKCSO+Century Gothic"/>
                <a:cs typeface="TDKCSO+Century Gothic"/>
              </a:rPr>
              <a:t>žákovy</a:t>
            </a:r>
            <a:r>
              <a:rPr sz="1600" spc="-33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1600" dirty="0">
                <a:solidFill>
                  <a:srgbClr val="534949"/>
                </a:solidFill>
                <a:latin typeface="TDKCSO+Century Gothic"/>
                <a:cs typeface="TDKCSO+Century Gothic"/>
              </a:rPr>
              <a:t>osobnosti.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662940" y="4579956"/>
            <a:ext cx="3234002" cy="2799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04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C66951"/>
                </a:solidFill>
                <a:latin typeface="CHQOBS+Century Gothic"/>
                <a:cs typeface="CHQOBS+Century Gothic"/>
              </a:rPr>
              <a:t>8.</a:t>
            </a:r>
            <a:r>
              <a:rPr sz="1600" spc="927" dirty="0">
                <a:solidFill>
                  <a:srgbClr val="C66951"/>
                </a:solidFill>
                <a:latin typeface="CHQOBS+Century Gothic"/>
                <a:cs typeface="CHQOBS+Century Gothic"/>
              </a:rPr>
              <a:t> </a:t>
            </a:r>
            <a:r>
              <a:rPr sz="1600" dirty="0">
                <a:solidFill>
                  <a:srgbClr val="534949"/>
                </a:solidFill>
                <a:latin typeface="TDKCSO+Century Gothic"/>
                <a:cs typeface="TDKCSO+Century Gothic"/>
              </a:rPr>
              <a:t>Zeptejte</a:t>
            </a:r>
            <a:r>
              <a:rPr sz="1600" spc="23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1600" dirty="0">
                <a:solidFill>
                  <a:srgbClr val="534949"/>
                </a:solidFill>
                <a:latin typeface="TDKCSO+Century Gothic"/>
                <a:cs typeface="TDKCSO+Century Gothic"/>
              </a:rPr>
              <a:t>se na názor</a:t>
            </a:r>
            <a:r>
              <a:rPr sz="1600" spc="11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1600" dirty="0">
                <a:solidFill>
                  <a:srgbClr val="534949"/>
                </a:solidFill>
                <a:latin typeface="TDKCSO+Century Gothic"/>
                <a:cs typeface="TDKCSO+Century Gothic"/>
              </a:rPr>
              <a:t>rodiče.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662940" y="4873241"/>
            <a:ext cx="3129355" cy="2795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01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C66951"/>
                </a:solidFill>
                <a:latin typeface="CHQOBS+Century Gothic"/>
                <a:cs typeface="CHQOBS+Century Gothic"/>
              </a:rPr>
              <a:t>9.</a:t>
            </a:r>
            <a:r>
              <a:rPr sz="1600" spc="927" dirty="0">
                <a:solidFill>
                  <a:srgbClr val="C66951"/>
                </a:solidFill>
                <a:latin typeface="CHQOBS+Century Gothic"/>
                <a:cs typeface="CHQOBS+Century Gothic"/>
              </a:rPr>
              <a:t> </a:t>
            </a:r>
            <a:r>
              <a:rPr sz="1600" dirty="0">
                <a:solidFill>
                  <a:srgbClr val="534949"/>
                </a:solidFill>
                <a:latin typeface="TDKCSO+Century Gothic"/>
                <a:cs typeface="TDKCSO+Century Gothic"/>
              </a:rPr>
              <a:t>Navrhněte možnosti</a:t>
            </a:r>
            <a:r>
              <a:rPr sz="1600" spc="30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1600" dirty="0">
                <a:solidFill>
                  <a:srgbClr val="534949"/>
                </a:solidFill>
                <a:latin typeface="TDKCSO+Century Gothic"/>
                <a:cs typeface="TDKCSO+Century Gothic"/>
              </a:rPr>
              <a:t>řešení.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662940" y="5165849"/>
            <a:ext cx="5402545" cy="115742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01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C66951"/>
                </a:solidFill>
                <a:latin typeface="CHQOBS+Century Gothic"/>
                <a:cs typeface="CHQOBS+Century Gothic"/>
              </a:rPr>
              <a:t>10.</a:t>
            </a:r>
            <a:r>
              <a:rPr sz="1600" spc="39" dirty="0">
                <a:solidFill>
                  <a:srgbClr val="C66951"/>
                </a:solidFill>
                <a:latin typeface="CHQOBS+Century Gothic"/>
                <a:cs typeface="CHQOBS+Century Gothic"/>
              </a:rPr>
              <a:t> </a:t>
            </a:r>
            <a:r>
              <a:rPr sz="1600" dirty="0">
                <a:solidFill>
                  <a:srgbClr val="534949"/>
                </a:solidFill>
                <a:latin typeface="TDKCSO+Century Gothic"/>
                <a:cs typeface="TDKCSO+Century Gothic"/>
              </a:rPr>
              <a:t>Dohodněte</a:t>
            </a:r>
            <a:r>
              <a:rPr sz="1600" spc="34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1600" dirty="0">
                <a:solidFill>
                  <a:srgbClr val="534949"/>
                </a:solidFill>
                <a:latin typeface="TDKCSO+Century Gothic"/>
                <a:cs typeface="TDKCSO+Century Gothic"/>
              </a:rPr>
              <a:t>se s rodičem</a:t>
            </a:r>
            <a:r>
              <a:rPr sz="1600" spc="23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1600" dirty="0">
                <a:solidFill>
                  <a:srgbClr val="534949"/>
                </a:solidFill>
                <a:latin typeface="TDKCSO+Century Gothic"/>
                <a:cs typeface="TDKCSO+Century Gothic"/>
              </a:rPr>
              <a:t>na</a:t>
            </a:r>
            <a:r>
              <a:rPr sz="1600" spc="-11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1600" dirty="0">
                <a:solidFill>
                  <a:srgbClr val="534949"/>
                </a:solidFill>
                <a:latin typeface="TDKCSO+Century Gothic"/>
                <a:cs typeface="TDKCSO+Century Gothic"/>
              </a:rPr>
              <a:t>společném</a:t>
            </a:r>
            <a:r>
              <a:rPr sz="1600" spc="13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1600" dirty="0">
                <a:solidFill>
                  <a:srgbClr val="534949"/>
                </a:solidFill>
                <a:latin typeface="TDKCSO+Century Gothic"/>
                <a:cs typeface="TDKCSO+Century Gothic"/>
              </a:rPr>
              <a:t>postupu.</a:t>
            </a:r>
          </a:p>
          <a:p>
            <a:pPr marL="0" marR="0">
              <a:lnSpc>
                <a:spcPts val="1901"/>
              </a:lnSpc>
              <a:spcBef>
                <a:spcPts val="402"/>
              </a:spcBef>
              <a:spcAft>
                <a:spcPts val="0"/>
              </a:spcAft>
            </a:pPr>
            <a:r>
              <a:rPr sz="1600" dirty="0">
                <a:solidFill>
                  <a:srgbClr val="C66951"/>
                </a:solidFill>
                <a:latin typeface="CHQOBS+Century Gothic"/>
                <a:cs typeface="CHQOBS+Century Gothic"/>
              </a:rPr>
              <a:t>11.</a:t>
            </a:r>
            <a:r>
              <a:rPr sz="1600" spc="39" dirty="0">
                <a:solidFill>
                  <a:srgbClr val="C66951"/>
                </a:solidFill>
                <a:latin typeface="CHQOBS+Century Gothic"/>
                <a:cs typeface="CHQOBS+Century Gothic"/>
              </a:rPr>
              <a:t> </a:t>
            </a:r>
            <a:r>
              <a:rPr sz="1600" dirty="0">
                <a:solidFill>
                  <a:srgbClr val="534949"/>
                </a:solidFill>
                <a:latin typeface="TDKCSO+Century Gothic"/>
                <a:cs typeface="TDKCSO+Century Gothic"/>
              </a:rPr>
              <a:t>Vyjádřete</a:t>
            </a:r>
            <a:r>
              <a:rPr sz="1600" spc="45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1600" dirty="0">
                <a:solidFill>
                  <a:srgbClr val="534949"/>
                </a:solidFill>
                <a:latin typeface="TDKCSO+Century Gothic"/>
                <a:cs typeface="TDKCSO+Century Gothic"/>
              </a:rPr>
              <a:t>naději na pozitivní</a:t>
            </a:r>
            <a:r>
              <a:rPr sz="1600" spc="-10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1600" dirty="0">
                <a:solidFill>
                  <a:srgbClr val="534949"/>
                </a:solidFill>
                <a:latin typeface="TDKCSO+Century Gothic"/>
                <a:cs typeface="TDKCSO+Century Gothic"/>
              </a:rPr>
              <a:t>vyřešení</a:t>
            </a:r>
            <a:r>
              <a:rPr sz="1600" spc="-13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1600" dirty="0">
                <a:solidFill>
                  <a:srgbClr val="534949"/>
                </a:solidFill>
                <a:latin typeface="TDKCSO+Century Gothic"/>
                <a:cs typeface="TDKCSO+Century Gothic"/>
              </a:rPr>
              <a:t>problému.</a:t>
            </a:r>
          </a:p>
          <a:p>
            <a:pPr marL="0" marR="0">
              <a:lnSpc>
                <a:spcPts val="1901"/>
              </a:lnSpc>
              <a:spcBef>
                <a:spcPts val="402"/>
              </a:spcBef>
              <a:spcAft>
                <a:spcPts val="0"/>
              </a:spcAft>
            </a:pPr>
            <a:r>
              <a:rPr sz="1600" dirty="0">
                <a:solidFill>
                  <a:srgbClr val="C66951"/>
                </a:solidFill>
                <a:latin typeface="CHQOBS+Century Gothic"/>
                <a:cs typeface="CHQOBS+Century Gothic"/>
              </a:rPr>
              <a:t>12.</a:t>
            </a:r>
            <a:r>
              <a:rPr sz="1600" spc="39" dirty="0">
                <a:solidFill>
                  <a:srgbClr val="C66951"/>
                </a:solidFill>
                <a:latin typeface="CHQOBS+Century Gothic"/>
                <a:cs typeface="CHQOBS+Century Gothic"/>
              </a:rPr>
              <a:t> </a:t>
            </a:r>
            <a:r>
              <a:rPr sz="1600" dirty="0">
                <a:solidFill>
                  <a:srgbClr val="534949"/>
                </a:solidFill>
                <a:latin typeface="TDKCSO+Century Gothic"/>
                <a:cs typeface="TDKCSO+Century Gothic"/>
              </a:rPr>
              <a:t>Dohodněte</a:t>
            </a:r>
            <a:r>
              <a:rPr sz="1600" spc="34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1600" dirty="0">
                <a:solidFill>
                  <a:srgbClr val="534949"/>
                </a:solidFill>
                <a:latin typeface="TDKCSO+Century Gothic"/>
                <a:cs typeface="TDKCSO+Century Gothic"/>
              </a:rPr>
              <a:t>se na dalším</a:t>
            </a:r>
            <a:r>
              <a:rPr sz="1600" spc="-30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1600" dirty="0">
                <a:solidFill>
                  <a:srgbClr val="534949"/>
                </a:solidFill>
                <a:latin typeface="TDKCSO+Century Gothic"/>
                <a:cs typeface="TDKCSO+Century Gothic"/>
              </a:rPr>
              <a:t>setkání</a:t>
            </a:r>
            <a:r>
              <a:rPr sz="1600" spc="12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1600" dirty="0">
                <a:solidFill>
                  <a:srgbClr val="534949"/>
                </a:solidFill>
                <a:latin typeface="TDKCSO+Century Gothic"/>
                <a:cs typeface="TDKCSO+Century Gothic"/>
              </a:rPr>
              <a:t>a</a:t>
            </a:r>
            <a:r>
              <a:rPr sz="1600" spc="-12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1600" dirty="0">
                <a:solidFill>
                  <a:srgbClr val="534949"/>
                </a:solidFill>
                <a:latin typeface="TDKCSO+Century Gothic"/>
                <a:cs typeface="TDKCSO+Century Gothic"/>
              </a:rPr>
              <a:t>proveďte zápis.</a:t>
            </a:r>
          </a:p>
          <a:p>
            <a:pPr marL="0" marR="0">
              <a:lnSpc>
                <a:spcPts val="1904"/>
              </a:lnSpc>
              <a:spcBef>
                <a:spcPts val="400"/>
              </a:spcBef>
              <a:spcAft>
                <a:spcPts val="0"/>
              </a:spcAft>
            </a:pPr>
            <a:r>
              <a:rPr sz="1600" dirty="0">
                <a:solidFill>
                  <a:srgbClr val="C66951"/>
                </a:solidFill>
                <a:latin typeface="CHQOBS+Century Gothic"/>
                <a:cs typeface="CHQOBS+Century Gothic"/>
              </a:rPr>
              <a:t>13.</a:t>
            </a:r>
            <a:r>
              <a:rPr sz="1600" spc="39" dirty="0">
                <a:solidFill>
                  <a:srgbClr val="C66951"/>
                </a:solidFill>
                <a:latin typeface="CHQOBS+Century Gothic"/>
                <a:cs typeface="CHQOBS+Century Gothic"/>
              </a:rPr>
              <a:t> </a:t>
            </a:r>
            <a:r>
              <a:rPr sz="1600" dirty="0">
                <a:solidFill>
                  <a:srgbClr val="534949"/>
                </a:solidFill>
                <a:latin typeface="TDKCSO+Century Gothic"/>
                <a:cs typeface="TDKCSO+Century Gothic"/>
              </a:rPr>
              <a:t>Rozloučení.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508506" y="647012"/>
            <a:ext cx="6247637" cy="591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354"/>
              </a:lnSpc>
              <a:spcBef>
                <a:spcPts val="0"/>
              </a:spcBef>
              <a:spcAft>
                <a:spcPts val="0"/>
              </a:spcAft>
            </a:pPr>
            <a:r>
              <a:rPr sz="3500" dirty="0">
                <a:solidFill>
                  <a:srgbClr val="9E4934"/>
                </a:solidFill>
                <a:latin typeface="GSENQH+Book Antiqua"/>
                <a:cs typeface="GSENQH+Book Antiqua"/>
              </a:rPr>
              <a:t>ZÁSADY PRO</a:t>
            </a:r>
            <a:r>
              <a:rPr sz="3500" spc="-13" dirty="0">
                <a:solidFill>
                  <a:srgbClr val="9E4934"/>
                </a:solidFill>
                <a:latin typeface="GSENQH+Book Antiqua"/>
                <a:cs typeface="GSENQH+Book Antiqua"/>
              </a:rPr>
              <a:t> </a:t>
            </a:r>
            <a:r>
              <a:rPr sz="3500" dirty="0">
                <a:solidFill>
                  <a:srgbClr val="9E4934"/>
                </a:solidFill>
                <a:latin typeface="GSENQH+Book Antiqua"/>
                <a:cs typeface="GSENQH+Book Antiqua"/>
              </a:rPr>
              <a:t>KOMUNIKACI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62940" y="1765064"/>
            <a:ext cx="7244137" cy="401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85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C66951"/>
                </a:solidFill>
                <a:latin typeface="CHQOBS+Century Gothic"/>
                <a:cs typeface="CHQOBS+Century Gothic"/>
              </a:rPr>
              <a:t>1.</a:t>
            </a:r>
            <a:r>
              <a:rPr sz="2400" spc="939" dirty="0">
                <a:solidFill>
                  <a:srgbClr val="C66951"/>
                </a:solidFill>
                <a:latin typeface="CHQOBS+Century Gothic"/>
                <a:cs typeface="CHQOBS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Mluvte</a:t>
            </a:r>
            <a:r>
              <a:rPr sz="2400" spc="-41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s</a:t>
            </a:r>
            <a:r>
              <a:rPr sz="2400" spc="10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rodiči</a:t>
            </a:r>
            <a:r>
              <a:rPr sz="2400" spc="-40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jako</a:t>
            </a:r>
            <a:r>
              <a:rPr sz="2400" spc="-21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s rovnocennými</a:t>
            </a:r>
            <a:r>
              <a:rPr sz="2400" spc="-36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partnery.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62940" y="2167399"/>
            <a:ext cx="8072292" cy="401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85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C66951"/>
                </a:solidFill>
                <a:latin typeface="CHQOBS+Century Gothic"/>
                <a:cs typeface="CHQOBS+Century Gothic"/>
              </a:rPr>
              <a:t>2.</a:t>
            </a:r>
            <a:r>
              <a:rPr sz="2400" spc="939" dirty="0">
                <a:solidFill>
                  <a:srgbClr val="C66951"/>
                </a:solidFill>
                <a:latin typeface="CHQOBS+Century Gothic"/>
                <a:cs typeface="CHQOBS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Vnímejte</a:t>
            </a:r>
            <a:r>
              <a:rPr sz="2400" spc="-16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rodiče</a:t>
            </a:r>
            <a:r>
              <a:rPr sz="2400" spc="-25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jako</a:t>
            </a:r>
            <a:r>
              <a:rPr sz="2400" spc="-33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experta</a:t>
            </a:r>
            <a:r>
              <a:rPr sz="2400" spc="13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který nejlépe</a:t>
            </a:r>
            <a:r>
              <a:rPr sz="2400" spc="-24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zná </a:t>
            </a:r>
            <a:r>
              <a:rPr sz="2400" spc="14" dirty="0">
                <a:solidFill>
                  <a:srgbClr val="534949"/>
                </a:solidFill>
                <a:latin typeface="TDKCSO+Century Gothic"/>
                <a:cs typeface="TDKCSO+Century Gothic"/>
              </a:rPr>
              <a:t>své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120444" y="2496584"/>
            <a:ext cx="807987" cy="401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85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dítě.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62940" y="2898623"/>
            <a:ext cx="7367973" cy="40160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862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C66951"/>
                </a:solidFill>
                <a:latin typeface="CHQOBS+Century Gothic"/>
                <a:cs typeface="CHQOBS+Century Gothic"/>
              </a:rPr>
              <a:t>3.</a:t>
            </a:r>
            <a:r>
              <a:rPr sz="2400" spc="939" dirty="0">
                <a:solidFill>
                  <a:srgbClr val="C66951"/>
                </a:solidFill>
                <a:latin typeface="CHQOBS+Century Gothic"/>
                <a:cs typeface="CHQOBS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Komunikujte</a:t>
            </a:r>
            <a:r>
              <a:rPr sz="2400" spc="-35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s rodiči</a:t>
            </a:r>
            <a:r>
              <a:rPr sz="2400" spc="-39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přímo, ne prostřednictvím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120444" y="3228358"/>
            <a:ext cx="1109428" cy="401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85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dítěte.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662940" y="3630694"/>
            <a:ext cx="7407006" cy="401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85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C66951"/>
                </a:solidFill>
                <a:latin typeface="CHQOBS+Century Gothic"/>
                <a:cs typeface="CHQOBS+Century Gothic"/>
              </a:rPr>
              <a:t>4.</a:t>
            </a:r>
            <a:r>
              <a:rPr sz="2400" spc="939" dirty="0">
                <a:solidFill>
                  <a:srgbClr val="C66951"/>
                </a:solidFill>
                <a:latin typeface="CHQOBS+Century Gothic"/>
                <a:cs typeface="CHQOBS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Berte dítě jako</a:t>
            </a:r>
            <a:r>
              <a:rPr sz="2400" spc="-33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plnoprávnou</a:t>
            </a:r>
            <a:r>
              <a:rPr sz="2400" spc="-25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součást učitelsko</a:t>
            </a:r>
            <a:r>
              <a:rPr sz="2400" dirty="0">
                <a:solidFill>
                  <a:srgbClr val="534949"/>
                </a:solidFill>
                <a:latin typeface="CHQOBS+Century Gothic"/>
                <a:cs typeface="CHQOBS+Century Gothic"/>
              </a:rPr>
              <a:t>-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120444" y="3959877"/>
            <a:ext cx="4045261" cy="401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85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rodičovské</a:t>
            </a:r>
            <a:r>
              <a:rPr sz="2400" spc="-45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debaty o něm.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662940" y="4361917"/>
            <a:ext cx="7983939" cy="40160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862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C66951"/>
                </a:solidFill>
                <a:latin typeface="CHQOBS+Century Gothic"/>
                <a:cs typeface="CHQOBS+Century Gothic"/>
              </a:rPr>
              <a:t>5.</a:t>
            </a:r>
            <a:r>
              <a:rPr sz="2400" spc="939" dirty="0">
                <a:solidFill>
                  <a:srgbClr val="C66951"/>
                </a:solidFill>
                <a:latin typeface="CHQOBS+Century Gothic"/>
                <a:cs typeface="CHQOBS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Nevnímejte</a:t>
            </a:r>
            <a:r>
              <a:rPr sz="2400" spc="-38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každý dotaz či</a:t>
            </a:r>
            <a:r>
              <a:rPr sz="2400" spc="-10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kritiku</a:t>
            </a:r>
            <a:r>
              <a:rPr sz="2400" spc="-43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jako</a:t>
            </a:r>
            <a:r>
              <a:rPr sz="2400" spc="-24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osobní útok.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662940" y="4764931"/>
            <a:ext cx="6849498" cy="401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85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C66951"/>
                </a:solidFill>
                <a:latin typeface="CHQOBS+Century Gothic"/>
                <a:cs typeface="CHQOBS+Century Gothic"/>
              </a:rPr>
              <a:t>6.</a:t>
            </a:r>
            <a:r>
              <a:rPr sz="2400" spc="939" dirty="0">
                <a:solidFill>
                  <a:srgbClr val="C66951"/>
                </a:solidFill>
                <a:latin typeface="CHQOBS+Century Gothic"/>
                <a:cs typeface="CHQOBS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Zkuste si představit</a:t>
            </a:r>
            <a:r>
              <a:rPr sz="2400" spc="-13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s</a:t>
            </a:r>
            <a:r>
              <a:rPr sz="2400" spc="-29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jakými očekáváními</a:t>
            </a:r>
            <a:r>
              <a:rPr sz="2400" spc="-39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a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1120444" y="5094114"/>
            <a:ext cx="5639365" cy="401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85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představami</a:t>
            </a:r>
            <a:r>
              <a:rPr sz="2400" spc="-37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rodiče</a:t>
            </a:r>
            <a:r>
              <a:rPr sz="2400" spc="-25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do školy přichází.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662940" y="5490000"/>
            <a:ext cx="7249709" cy="4076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09"/>
              </a:lnSpc>
              <a:spcBef>
                <a:spcPts val="0"/>
              </a:spcBef>
              <a:spcAft>
                <a:spcPts val="0"/>
              </a:spcAft>
            </a:pPr>
            <a:r>
              <a:rPr sz="2400" b="1" dirty="0">
                <a:solidFill>
                  <a:srgbClr val="C66951"/>
                </a:solidFill>
                <a:latin typeface="MWPAKA+Century Gothic Bold"/>
                <a:cs typeface="MWPAKA+Century Gothic Bold"/>
              </a:rPr>
              <a:t>7.</a:t>
            </a:r>
            <a:r>
              <a:rPr sz="2400" b="1" spc="987" dirty="0">
                <a:solidFill>
                  <a:srgbClr val="C66951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534949"/>
                </a:solidFill>
                <a:latin typeface="EBVABA+Century Gothic Bold"/>
                <a:cs typeface="EBVABA+Century Gothic Bold"/>
              </a:rPr>
              <a:t>Nelze očekávat,</a:t>
            </a:r>
            <a:r>
              <a:rPr sz="2400" b="1" spc="23" dirty="0">
                <a:solidFill>
                  <a:srgbClr val="534949"/>
                </a:solidFill>
                <a:latin typeface="EBVABA+Century Gothic Bold"/>
                <a:cs typeface="EBVABA+Century Gothic Bold"/>
              </a:rPr>
              <a:t> </a:t>
            </a:r>
            <a:r>
              <a:rPr sz="2400" b="1" dirty="0">
                <a:solidFill>
                  <a:srgbClr val="534949"/>
                </a:solidFill>
                <a:latin typeface="EBVABA+Century Gothic Bold"/>
                <a:cs typeface="EBVABA+Century Gothic Bold"/>
              </a:rPr>
              <a:t>že s proměnou</a:t>
            </a:r>
            <a:r>
              <a:rPr sz="2400" b="1" spc="-12" dirty="0">
                <a:solidFill>
                  <a:srgbClr val="534949"/>
                </a:solidFill>
                <a:latin typeface="EBVABA+Century Gothic Bold"/>
                <a:cs typeface="EBVABA+Century Gothic Bold"/>
              </a:rPr>
              <a:t> </a:t>
            </a:r>
            <a:r>
              <a:rPr sz="2400" b="1" dirty="0">
                <a:solidFill>
                  <a:srgbClr val="534949"/>
                </a:solidFill>
                <a:latin typeface="EBVABA+Century Gothic Bold"/>
                <a:cs typeface="EBVABA+Century Gothic Bold"/>
              </a:rPr>
              <a:t>komunikace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1120444" y="5818882"/>
            <a:ext cx="2377783" cy="4080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12"/>
              </a:lnSpc>
              <a:spcBef>
                <a:spcPts val="0"/>
              </a:spcBef>
              <a:spcAft>
                <a:spcPts val="0"/>
              </a:spcAft>
            </a:pPr>
            <a:r>
              <a:rPr sz="2400" b="1" dirty="0">
                <a:solidFill>
                  <a:srgbClr val="534949"/>
                </a:solidFill>
                <a:latin typeface="EBVABA+Century Gothic Bold"/>
                <a:cs typeface="EBVABA+Century Gothic Bold"/>
              </a:rPr>
              <a:t>začnou rodiče.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979422" y="647012"/>
            <a:ext cx="5304635" cy="591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354"/>
              </a:lnSpc>
              <a:spcBef>
                <a:spcPts val="0"/>
              </a:spcBef>
              <a:spcAft>
                <a:spcPts val="0"/>
              </a:spcAft>
            </a:pPr>
            <a:r>
              <a:rPr sz="3500" dirty="0">
                <a:solidFill>
                  <a:srgbClr val="9E4934"/>
                </a:solidFill>
                <a:latin typeface="GSENQH+Book Antiqua"/>
                <a:cs typeface="GSENQH+Book Antiqua"/>
              </a:rPr>
              <a:t>ČEMU </a:t>
            </a:r>
            <a:r>
              <a:rPr sz="3500" spc="-12" dirty="0">
                <a:solidFill>
                  <a:srgbClr val="9E4934"/>
                </a:solidFill>
                <a:latin typeface="GSENQH+Book Antiqua"/>
                <a:cs typeface="GSENQH+Book Antiqua"/>
              </a:rPr>
              <a:t>SE</a:t>
            </a:r>
            <a:r>
              <a:rPr sz="3500" spc="16" dirty="0">
                <a:solidFill>
                  <a:srgbClr val="9E4934"/>
                </a:solidFill>
                <a:latin typeface="GSENQH+Book Antiqua"/>
                <a:cs typeface="GSENQH+Book Antiqua"/>
              </a:rPr>
              <a:t> </a:t>
            </a:r>
            <a:r>
              <a:rPr sz="3500" dirty="0">
                <a:solidFill>
                  <a:srgbClr val="9E4934"/>
                </a:solidFill>
                <a:latin typeface="GSENQH+Book Antiqua"/>
                <a:cs typeface="GSENQH+Book Antiqua"/>
              </a:rPr>
              <a:t>VYVAROVAT?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62940" y="1765064"/>
            <a:ext cx="7559689" cy="15351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85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C66951"/>
                </a:solidFill>
                <a:latin typeface="CHQOBS+Century Gothic"/>
                <a:cs typeface="CHQOBS+Century Gothic"/>
              </a:rPr>
              <a:t>1.</a:t>
            </a:r>
            <a:r>
              <a:rPr sz="2400" spc="939" dirty="0">
                <a:solidFill>
                  <a:srgbClr val="C66951"/>
                </a:solidFill>
                <a:latin typeface="CHQOBS+Century Gothic"/>
                <a:cs typeface="CHQOBS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Netrpělivosti</a:t>
            </a:r>
          </a:p>
          <a:p>
            <a:pPr marL="0" marR="0">
              <a:lnSpc>
                <a:spcPts val="2859"/>
              </a:lnSpc>
              <a:spcBef>
                <a:spcPts val="258"/>
              </a:spcBef>
              <a:spcAft>
                <a:spcPts val="0"/>
              </a:spcAft>
            </a:pPr>
            <a:r>
              <a:rPr sz="2400" dirty="0">
                <a:solidFill>
                  <a:srgbClr val="C66951"/>
                </a:solidFill>
                <a:latin typeface="CHQOBS+Century Gothic"/>
                <a:cs typeface="CHQOBS+Century Gothic"/>
              </a:rPr>
              <a:t>2.</a:t>
            </a:r>
            <a:r>
              <a:rPr sz="2400" spc="939" dirty="0">
                <a:solidFill>
                  <a:srgbClr val="C66951"/>
                </a:solidFill>
                <a:latin typeface="CHQOBS+Century Gothic"/>
                <a:cs typeface="CHQOBS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Skryté či zjevné</a:t>
            </a:r>
            <a:r>
              <a:rPr sz="2400" spc="-34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verbální</a:t>
            </a:r>
            <a:r>
              <a:rPr sz="2400" spc="-47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či</a:t>
            </a:r>
            <a:r>
              <a:rPr sz="2400" spc="-12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neverbální</a:t>
            </a:r>
            <a:r>
              <a:rPr sz="2400" spc="-46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agresivity</a:t>
            </a:r>
          </a:p>
          <a:p>
            <a:pPr marL="457504" marR="0">
              <a:lnSpc>
                <a:spcPts val="2592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nebo nadřazenosti</a:t>
            </a:r>
          </a:p>
          <a:p>
            <a:pPr marL="0" marR="0">
              <a:lnSpc>
                <a:spcPts val="2862"/>
              </a:lnSpc>
              <a:spcBef>
                <a:spcPts val="306"/>
              </a:spcBef>
              <a:spcAft>
                <a:spcPts val="0"/>
              </a:spcAft>
            </a:pPr>
            <a:r>
              <a:rPr sz="2400" dirty="0">
                <a:solidFill>
                  <a:srgbClr val="C66951"/>
                </a:solidFill>
                <a:latin typeface="CHQOBS+Century Gothic"/>
                <a:cs typeface="CHQOBS+Century Gothic"/>
              </a:rPr>
              <a:t>3.</a:t>
            </a:r>
            <a:r>
              <a:rPr sz="2400" spc="939" dirty="0">
                <a:solidFill>
                  <a:srgbClr val="C66951"/>
                </a:solidFill>
                <a:latin typeface="CHQOBS+Century Gothic"/>
                <a:cs typeface="CHQOBS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Křečovitosti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62940" y="3301509"/>
            <a:ext cx="6874517" cy="401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85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C66951"/>
                </a:solidFill>
                <a:latin typeface="CHQOBS+Century Gothic"/>
                <a:cs typeface="CHQOBS+Century Gothic"/>
              </a:rPr>
              <a:t>4.</a:t>
            </a:r>
            <a:r>
              <a:rPr sz="2400" spc="939" dirty="0">
                <a:solidFill>
                  <a:srgbClr val="C66951"/>
                </a:solidFill>
                <a:latin typeface="CHQOBS+Century Gothic"/>
                <a:cs typeface="CHQOBS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Rezignace</a:t>
            </a:r>
            <a:r>
              <a:rPr sz="2400" spc="-36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a neochoty se zapojit</a:t>
            </a:r>
            <a:r>
              <a:rPr sz="2400" spc="-43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do řešení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120444" y="3630694"/>
            <a:ext cx="1589782" cy="401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85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problémů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62940" y="4033029"/>
            <a:ext cx="3870004" cy="401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85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C66951"/>
                </a:solidFill>
                <a:latin typeface="CHQOBS+Century Gothic"/>
                <a:cs typeface="CHQOBS+Century Gothic"/>
              </a:rPr>
              <a:t>5.</a:t>
            </a:r>
            <a:r>
              <a:rPr sz="2400" spc="939" dirty="0">
                <a:solidFill>
                  <a:srgbClr val="C66951"/>
                </a:solidFill>
                <a:latin typeface="CHQOBS+Century Gothic"/>
                <a:cs typeface="CHQOBS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Slibů,</a:t>
            </a:r>
            <a:r>
              <a:rPr sz="2400" spc="-33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které nelze splnit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662940" y="4435069"/>
            <a:ext cx="6406623" cy="40160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862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C66951"/>
                </a:solidFill>
                <a:latin typeface="CHQOBS+Century Gothic"/>
                <a:cs typeface="CHQOBS+Century Gothic"/>
              </a:rPr>
              <a:t>6.</a:t>
            </a:r>
            <a:r>
              <a:rPr sz="2400" spc="939" dirty="0">
                <a:solidFill>
                  <a:srgbClr val="C66951"/>
                </a:solidFill>
                <a:latin typeface="CHQOBS+Century Gothic"/>
                <a:cs typeface="CHQOBS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„Slepoty“ k vlastnímu</a:t>
            </a:r>
            <a:r>
              <a:rPr sz="2400" spc="-42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vyhoření,</a:t>
            </a:r>
            <a:r>
              <a:rPr sz="2400" spc="-34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únavy</a:t>
            </a:r>
            <a:r>
              <a:rPr sz="2400" spc="-38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a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1120444" y="4764931"/>
            <a:ext cx="4044146" cy="401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85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znechucení</a:t>
            </a:r>
            <a:r>
              <a:rPr sz="2400" spc="-10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z práce s lidmi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800858" y="647012"/>
            <a:ext cx="3664777" cy="591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354"/>
              </a:lnSpc>
              <a:spcBef>
                <a:spcPts val="0"/>
              </a:spcBef>
              <a:spcAft>
                <a:spcPts val="0"/>
              </a:spcAft>
            </a:pPr>
            <a:r>
              <a:rPr sz="3500" dirty="0">
                <a:solidFill>
                  <a:srgbClr val="9E4934"/>
                </a:solidFill>
                <a:latin typeface="GSENQH+Book Antiqua"/>
                <a:cs typeface="GSENQH+Book Antiqua"/>
              </a:rPr>
              <a:t>NEZAPOMEŇTE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62940" y="1801640"/>
            <a:ext cx="7719667" cy="288866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85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C66951"/>
                </a:solidFill>
                <a:latin typeface="PVEAAE+Arial"/>
                <a:cs typeface="PVEAAE+Arial"/>
              </a:rPr>
              <a:t>•</a:t>
            </a:r>
            <a:r>
              <a:rPr sz="2400" spc="360" dirty="0">
                <a:solidFill>
                  <a:srgbClr val="C66951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Hodnotit</a:t>
            </a:r>
            <a:r>
              <a:rPr sz="2400" spc="-27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činnost</a:t>
            </a:r>
            <a:r>
              <a:rPr sz="2400" spc="-33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a ne osobnost</a:t>
            </a:r>
            <a:r>
              <a:rPr sz="2400" spc="22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dítěte.</a:t>
            </a:r>
          </a:p>
          <a:p>
            <a:pPr marL="0" marR="0">
              <a:lnSpc>
                <a:spcPts val="2859"/>
              </a:lnSpc>
              <a:spcBef>
                <a:spcPts val="546"/>
              </a:spcBef>
              <a:spcAft>
                <a:spcPts val="0"/>
              </a:spcAft>
            </a:pPr>
            <a:r>
              <a:rPr sz="2400" dirty="0">
                <a:solidFill>
                  <a:srgbClr val="C66951"/>
                </a:solidFill>
                <a:latin typeface="PVEAAE+Arial"/>
                <a:cs typeface="PVEAAE+Arial"/>
              </a:rPr>
              <a:t>•</a:t>
            </a:r>
            <a:r>
              <a:rPr sz="2400" spc="360" dirty="0">
                <a:solidFill>
                  <a:srgbClr val="C66951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Využívejte</a:t>
            </a:r>
            <a:r>
              <a:rPr sz="2400" spc="-39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pravidla</a:t>
            </a:r>
            <a:r>
              <a:rPr sz="2400" spc="-44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pro</a:t>
            </a:r>
            <a:r>
              <a:rPr sz="2400" spc="20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konstruktivní</a:t>
            </a:r>
            <a:r>
              <a:rPr sz="2400" spc="-39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kritiku.</a:t>
            </a:r>
          </a:p>
          <a:p>
            <a:pPr marL="0" marR="0">
              <a:lnSpc>
                <a:spcPts val="2859"/>
              </a:lnSpc>
              <a:spcBef>
                <a:spcPts val="596"/>
              </a:spcBef>
              <a:spcAft>
                <a:spcPts val="0"/>
              </a:spcAft>
            </a:pPr>
            <a:r>
              <a:rPr sz="2400" dirty="0">
                <a:solidFill>
                  <a:srgbClr val="C66951"/>
                </a:solidFill>
                <a:latin typeface="PVEAAE+Arial"/>
                <a:cs typeface="PVEAAE+Arial"/>
              </a:rPr>
              <a:t>•</a:t>
            </a:r>
            <a:r>
              <a:rPr sz="2400" spc="360" dirty="0">
                <a:solidFill>
                  <a:srgbClr val="C66951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Pokud</a:t>
            </a:r>
            <a:r>
              <a:rPr sz="2400" spc="24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spc="16" dirty="0">
                <a:solidFill>
                  <a:srgbClr val="534949"/>
                </a:solidFill>
                <a:latin typeface="TDKCSO+Century Gothic"/>
                <a:cs typeface="TDKCSO+Century Gothic"/>
              </a:rPr>
              <a:t>je</a:t>
            </a:r>
            <a:r>
              <a:rPr sz="2400" spc="-28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rodič</a:t>
            </a:r>
            <a:r>
              <a:rPr sz="2400" spc="-24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příliš</a:t>
            </a:r>
            <a:r>
              <a:rPr sz="2400" spc="-24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nepřátelský či se</a:t>
            </a:r>
            <a:r>
              <a:rPr sz="2400" spc="15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necítíte</a:t>
            </a:r>
            <a:r>
              <a:rPr sz="2400" spc="-13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s ním</a:t>
            </a:r>
          </a:p>
          <a:p>
            <a:pPr marL="228599" marR="0">
              <a:lnSpc>
                <a:spcPts val="2862"/>
              </a:lnSpc>
              <a:spcBef>
                <a:spcPts val="18"/>
              </a:spcBef>
              <a:spcAft>
                <a:spcPts val="0"/>
              </a:spcAft>
            </a:pPr>
            <a:r>
              <a:rPr sz="2400" spc="12" dirty="0">
                <a:solidFill>
                  <a:srgbClr val="534949"/>
                </a:solidFill>
                <a:latin typeface="CHQOBS+Century Gothic"/>
                <a:cs typeface="CHQOBS+Century Gothic"/>
              </a:rPr>
              <a:t>tzv.</a:t>
            </a:r>
            <a:r>
              <a:rPr sz="2400" spc="-48" dirty="0">
                <a:solidFill>
                  <a:srgbClr val="534949"/>
                </a:solidFill>
                <a:latin typeface="CHQOBS+Century Gothic"/>
                <a:cs typeface="CHQOBS+Century Gothic"/>
              </a:rPr>
              <a:t> </a:t>
            </a:r>
            <a:r>
              <a:rPr sz="2400" i="1" dirty="0">
                <a:solidFill>
                  <a:srgbClr val="534949"/>
                </a:solidFill>
                <a:latin typeface="ABSKOH+Century Gothic Italic"/>
                <a:cs typeface="ABSKOH+Century Gothic Italic"/>
              </a:rPr>
              <a:t>pevný v kramflecích,</a:t>
            </a:r>
            <a:r>
              <a:rPr sz="2400" i="1" spc="28" dirty="0">
                <a:solidFill>
                  <a:srgbClr val="534949"/>
                </a:solidFill>
                <a:latin typeface="ABSKOH+Century Gothic Italic"/>
                <a:cs typeface="ABSKOH+Century Gothic Italic"/>
              </a:rPr>
              <a:t> </a:t>
            </a:r>
            <a:r>
              <a:rPr sz="2400" i="1" dirty="0">
                <a:solidFill>
                  <a:srgbClr val="534949"/>
                </a:solidFill>
                <a:latin typeface="ABSKOH+Century Gothic Italic"/>
                <a:cs typeface="ABSKOH+Century Gothic Italic"/>
              </a:rPr>
              <a:t>požádejte o pomoc</a:t>
            </a:r>
          </a:p>
          <a:p>
            <a:pPr marL="228599" marR="0">
              <a:lnSpc>
                <a:spcPts val="2859"/>
              </a:lnSpc>
              <a:spcBef>
                <a:spcPts val="0"/>
              </a:spcBef>
              <a:spcAft>
                <a:spcPts val="0"/>
              </a:spcAft>
            </a:pPr>
            <a:r>
              <a:rPr sz="2400" i="1" dirty="0">
                <a:solidFill>
                  <a:srgbClr val="534949"/>
                </a:solidFill>
                <a:latin typeface="ABSKOH+Century Gothic Italic"/>
                <a:cs typeface="ABSKOH+Century Gothic Italic"/>
              </a:rPr>
              <a:t>někoho z kolegů.</a:t>
            </a:r>
          </a:p>
          <a:p>
            <a:pPr marL="0" marR="0">
              <a:lnSpc>
                <a:spcPts val="2859"/>
              </a:lnSpc>
              <a:spcBef>
                <a:spcPts val="596"/>
              </a:spcBef>
              <a:spcAft>
                <a:spcPts val="0"/>
              </a:spcAft>
            </a:pPr>
            <a:r>
              <a:rPr sz="2400" dirty="0">
                <a:solidFill>
                  <a:srgbClr val="C66951"/>
                </a:solidFill>
                <a:latin typeface="PVEAAE+Arial"/>
                <a:cs typeface="PVEAAE+Arial"/>
              </a:rPr>
              <a:t>•</a:t>
            </a:r>
            <a:r>
              <a:rPr sz="2400" spc="360" dirty="0">
                <a:solidFill>
                  <a:srgbClr val="C66951"/>
                </a:solidFill>
                <a:latin typeface="Times New Roman"/>
                <a:cs typeface="Times New Roman"/>
              </a:rPr>
              <a:t> </a:t>
            </a:r>
            <a:r>
              <a:rPr sz="2400" i="1" dirty="0">
                <a:solidFill>
                  <a:srgbClr val="534949"/>
                </a:solidFill>
                <a:latin typeface="ABSKOH+Century Gothic Italic"/>
                <a:cs typeface="ABSKOH+Century Gothic Italic"/>
              </a:rPr>
              <a:t>Zaručte</a:t>
            </a:r>
            <a:r>
              <a:rPr sz="2400" i="1" spc="-16" dirty="0">
                <a:solidFill>
                  <a:srgbClr val="534949"/>
                </a:solidFill>
                <a:latin typeface="ABSKOH+Century Gothic Italic"/>
                <a:cs typeface="ABSKOH+Century Gothic Italic"/>
              </a:rPr>
              <a:t> </a:t>
            </a:r>
            <a:r>
              <a:rPr sz="2400" i="1" dirty="0">
                <a:solidFill>
                  <a:srgbClr val="534949"/>
                </a:solidFill>
                <a:latin typeface="ABSKOH+Century Gothic Italic"/>
                <a:cs typeface="ABSKOH+Century Gothic Italic"/>
              </a:rPr>
              <a:t>diskrétnost a</a:t>
            </a:r>
            <a:r>
              <a:rPr sz="2400" i="1" spc="-10" dirty="0">
                <a:solidFill>
                  <a:srgbClr val="534949"/>
                </a:solidFill>
                <a:latin typeface="ABSKOH+Century Gothic Italic"/>
                <a:cs typeface="ABSKOH+Century Gothic Italic"/>
              </a:rPr>
              <a:t> </a:t>
            </a:r>
            <a:r>
              <a:rPr sz="2400" i="1" dirty="0">
                <a:solidFill>
                  <a:srgbClr val="534949"/>
                </a:solidFill>
                <a:latin typeface="ABSKOH+Century Gothic Italic"/>
                <a:cs typeface="ABSKOH+Century Gothic Italic"/>
              </a:rPr>
              <a:t>soukromí.</a:t>
            </a:r>
          </a:p>
          <a:p>
            <a:pPr marL="0" marR="0">
              <a:lnSpc>
                <a:spcPts val="2859"/>
              </a:lnSpc>
              <a:spcBef>
                <a:spcPts val="546"/>
              </a:spcBef>
              <a:spcAft>
                <a:spcPts val="0"/>
              </a:spcAft>
            </a:pPr>
            <a:r>
              <a:rPr sz="2400" dirty="0">
                <a:solidFill>
                  <a:srgbClr val="C66951"/>
                </a:solidFill>
                <a:latin typeface="PVEAAE+Arial"/>
                <a:cs typeface="PVEAAE+Arial"/>
              </a:rPr>
              <a:t>•</a:t>
            </a:r>
            <a:r>
              <a:rPr sz="2400" spc="360" dirty="0">
                <a:solidFill>
                  <a:srgbClr val="C66951"/>
                </a:solidFill>
                <a:latin typeface="Times New Roman"/>
                <a:cs typeface="Times New Roman"/>
              </a:rPr>
              <a:t> </a:t>
            </a:r>
            <a:r>
              <a:rPr sz="2400" i="1" dirty="0">
                <a:solidFill>
                  <a:srgbClr val="534949"/>
                </a:solidFill>
                <a:latin typeface="ABSKOH+Century Gothic Italic"/>
                <a:cs typeface="ABSKOH+Century Gothic Italic"/>
              </a:rPr>
              <a:t>Dítě</a:t>
            </a:r>
            <a:r>
              <a:rPr sz="2400" i="1" spc="28" dirty="0">
                <a:solidFill>
                  <a:srgbClr val="534949"/>
                </a:solidFill>
                <a:latin typeface="ABSKOH+Century Gothic Italic"/>
                <a:cs typeface="ABSKOH+Century Gothic Italic"/>
              </a:rPr>
              <a:t> </a:t>
            </a:r>
            <a:r>
              <a:rPr sz="2400" i="1" dirty="0">
                <a:solidFill>
                  <a:srgbClr val="534949"/>
                </a:solidFill>
                <a:latin typeface="ABSKOH+Century Gothic Italic"/>
                <a:cs typeface="ABSKOH+Century Gothic Italic"/>
              </a:rPr>
              <a:t>by rozhovoru</a:t>
            </a:r>
            <a:r>
              <a:rPr sz="2400" i="1" spc="11" dirty="0">
                <a:solidFill>
                  <a:srgbClr val="534949"/>
                </a:solidFill>
                <a:latin typeface="ABSKOH+Century Gothic Italic"/>
                <a:cs typeface="ABSKOH+Century Gothic Italic"/>
              </a:rPr>
              <a:t> </a:t>
            </a:r>
            <a:r>
              <a:rPr sz="2400" i="1" dirty="0">
                <a:solidFill>
                  <a:srgbClr val="534949"/>
                </a:solidFill>
                <a:latin typeface="ABSKOH+Century Gothic Italic"/>
                <a:cs typeface="ABSKOH+Century Gothic Italic"/>
              </a:rPr>
              <a:t>nemělo</a:t>
            </a:r>
            <a:r>
              <a:rPr sz="2400" i="1" spc="10" dirty="0">
                <a:solidFill>
                  <a:srgbClr val="534949"/>
                </a:solidFill>
                <a:latin typeface="ABSKOH+Century Gothic Italic"/>
                <a:cs typeface="ABSKOH+Century Gothic Italic"/>
              </a:rPr>
              <a:t> </a:t>
            </a:r>
            <a:r>
              <a:rPr sz="2400" i="1" dirty="0">
                <a:solidFill>
                  <a:srgbClr val="534949"/>
                </a:solidFill>
                <a:latin typeface="ABSKOH+Century Gothic Italic"/>
                <a:cs typeface="ABSKOH+Century Gothic Italic"/>
              </a:rPr>
              <a:t>být</a:t>
            </a:r>
            <a:r>
              <a:rPr sz="2400" i="1" spc="13" dirty="0">
                <a:solidFill>
                  <a:srgbClr val="534949"/>
                </a:solidFill>
                <a:latin typeface="ABSKOH+Century Gothic Italic"/>
                <a:cs typeface="ABSKOH+Century Gothic Italic"/>
              </a:rPr>
              <a:t> </a:t>
            </a:r>
            <a:r>
              <a:rPr sz="2400" i="1" dirty="0">
                <a:solidFill>
                  <a:srgbClr val="534949"/>
                </a:solidFill>
                <a:latin typeface="ABSKOH+Century Gothic Italic"/>
                <a:cs typeface="ABSKOH+Century Gothic Italic"/>
              </a:rPr>
              <a:t>přítomno,</a:t>
            </a:r>
            <a:r>
              <a:rPr sz="2400" i="1" spc="25" dirty="0">
                <a:solidFill>
                  <a:srgbClr val="534949"/>
                </a:solidFill>
                <a:latin typeface="ABSKOH+Century Gothic Italic"/>
                <a:cs typeface="ABSKOH+Century Gothic Italic"/>
              </a:rPr>
              <a:t> </a:t>
            </a:r>
            <a:r>
              <a:rPr sz="2400" i="1" dirty="0">
                <a:solidFill>
                  <a:srgbClr val="534949"/>
                </a:solidFill>
                <a:latin typeface="ABSKOH+Century Gothic Italic"/>
                <a:cs typeface="ABSKOH+Century Gothic Italic"/>
              </a:rPr>
              <a:t>pouze</a:t>
            </a:r>
            <a:r>
              <a:rPr sz="2400" i="1" spc="11" dirty="0">
                <a:solidFill>
                  <a:srgbClr val="534949"/>
                </a:solidFill>
                <a:latin typeface="ABSKOH+Century Gothic Italic"/>
                <a:cs typeface="ABSKOH+Century Gothic Italic"/>
              </a:rPr>
              <a:t> </a:t>
            </a:r>
            <a:r>
              <a:rPr sz="2400" i="1" dirty="0">
                <a:solidFill>
                  <a:srgbClr val="534949"/>
                </a:solidFill>
                <a:latin typeface="ABSKOH+Century Gothic Italic"/>
                <a:cs typeface="ABSKOH+Century Gothic Italic"/>
              </a:rPr>
              <a:t>v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91539" y="4655202"/>
            <a:ext cx="6605277" cy="401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859"/>
              </a:lnSpc>
              <a:spcBef>
                <a:spcPts val="0"/>
              </a:spcBef>
              <a:spcAft>
                <a:spcPts val="0"/>
              </a:spcAft>
            </a:pPr>
            <a:r>
              <a:rPr sz="2400" i="1" dirty="0">
                <a:solidFill>
                  <a:srgbClr val="534949"/>
                </a:solidFill>
                <a:latin typeface="ABSKOH+Century Gothic Italic"/>
                <a:cs typeface="ABSKOH+Century Gothic Italic"/>
              </a:rPr>
              <a:t>případě,</a:t>
            </a:r>
            <a:r>
              <a:rPr sz="2400" i="1" spc="49" dirty="0">
                <a:solidFill>
                  <a:srgbClr val="534949"/>
                </a:solidFill>
                <a:latin typeface="ABSKOH+Century Gothic Italic"/>
                <a:cs typeface="ABSKOH+Century Gothic Italic"/>
              </a:rPr>
              <a:t> </a:t>
            </a:r>
            <a:r>
              <a:rPr sz="2400" i="1" dirty="0">
                <a:solidFill>
                  <a:srgbClr val="534949"/>
                </a:solidFill>
                <a:latin typeface="ABSKOH+Century Gothic Italic"/>
                <a:cs typeface="ABSKOH+Century Gothic Italic"/>
              </a:rPr>
              <a:t>kdy</a:t>
            </a:r>
            <a:r>
              <a:rPr sz="2400" i="1" spc="19" dirty="0">
                <a:solidFill>
                  <a:srgbClr val="534949"/>
                </a:solidFill>
                <a:latin typeface="ABSKOH+Century Gothic Italic"/>
                <a:cs typeface="ABSKOH+Century Gothic Italic"/>
              </a:rPr>
              <a:t> </a:t>
            </a:r>
            <a:r>
              <a:rPr sz="2400" i="1" dirty="0">
                <a:solidFill>
                  <a:srgbClr val="534949"/>
                </a:solidFill>
                <a:latin typeface="ABSKOH+Century Gothic Italic"/>
                <a:cs typeface="ABSKOH+Century Gothic Italic"/>
              </a:rPr>
              <a:t>ho seznamujte</a:t>
            </a:r>
            <a:r>
              <a:rPr sz="2400" i="1" spc="-16" dirty="0">
                <a:solidFill>
                  <a:srgbClr val="534949"/>
                </a:solidFill>
                <a:latin typeface="ABSKOH+Century Gothic Italic"/>
                <a:cs typeface="ABSKOH+Century Gothic Italic"/>
              </a:rPr>
              <a:t> </a:t>
            </a:r>
            <a:r>
              <a:rPr sz="2400" i="1" dirty="0">
                <a:solidFill>
                  <a:srgbClr val="534949"/>
                </a:solidFill>
                <a:latin typeface="ABSKOH+Century Gothic Italic"/>
                <a:cs typeface="ABSKOH+Century Gothic Italic"/>
              </a:rPr>
              <a:t>s jeho</a:t>
            </a:r>
            <a:r>
              <a:rPr sz="2400" i="1" spc="25" dirty="0">
                <a:solidFill>
                  <a:srgbClr val="534949"/>
                </a:solidFill>
                <a:latin typeface="ABSKOH+Century Gothic Italic"/>
                <a:cs typeface="ABSKOH+Century Gothic Italic"/>
              </a:rPr>
              <a:t> </a:t>
            </a:r>
            <a:r>
              <a:rPr sz="2400" i="1" dirty="0">
                <a:solidFill>
                  <a:srgbClr val="534949"/>
                </a:solidFill>
                <a:latin typeface="ABSKOH+Century Gothic Italic"/>
                <a:cs typeface="ABSKOH+Century Gothic Italic"/>
              </a:rPr>
              <a:t>výsledky.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066288" y="647012"/>
            <a:ext cx="3135561" cy="591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354"/>
              </a:lnSpc>
              <a:spcBef>
                <a:spcPts val="0"/>
              </a:spcBef>
              <a:spcAft>
                <a:spcPts val="0"/>
              </a:spcAft>
            </a:pPr>
            <a:r>
              <a:rPr sz="3500" dirty="0">
                <a:solidFill>
                  <a:srgbClr val="9E4934"/>
                </a:solidFill>
                <a:latin typeface="RNHNMH+Book Antiqua"/>
                <a:cs typeface="RNHNMH+Book Antiqua"/>
              </a:rPr>
              <a:t>LITERATURA: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62940" y="1801640"/>
            <a:ext cx="7665805" cy="20108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85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C66951"/>
                </a:solidFill>
                <a:latin typeface="PVEAAE+Arial"/>
                <a:cs typeface="PVEAAE+Arial"/>
              </a:rPr>
              <a:t>•</a:t>
            </a:r>
            <a:r>
              <a:rPr sz="2400" spc="360" dirty="0">
                <a:solidFill>
                  <a:srgbClr val="C66951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NELEŠOVSKÁ,</a:t>
            </a:r>
            <a:r>
              <a:rPr sz="2400" spc="24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Alena.</a:t>
            </a:r>
            <a:r>
              <a:rPr sz="2400" spc="-50" dirty="0">
                <a:solidFill>
                  <a:srgbClr val="534949"/>
                </a:solidFill>
                <a:latin typeface="TDKCSO+Century Gothic"/>
                <a:cs typeface="TDKCSO+Century Gothic"/>
              </a:rPr>
              <a:t> </a:t>
            </a:r>
            <a:r>
              <a:rPr sz="2400" i="1" dirty="0">
                <a:solidFill>
                  <a:srgbClr val="534949"/>
                </a:solidFill>
                <a:latin typeface="ABSKOH+Century Gothic Italic"/>
                <a:cs typeface="ABSKOH+Century Gothic Italic"/>
              </a:rPr>
              <a:t>Pedagogická komunikace</a:t>
            </a:r>
            <a:r>
              <a:rPr sz="2400" i="1" spc="-16" dirty="0">
                <a:solidFill>
                  <a:srgbClr val="534949"/>
                </a:solidFill>
                <a:latin typeface="ABSKOH+Century Gothic Italic"/>
                <a:cs typeface="ABSKOH+Century Gothic Italic"/>
              </a:rPr>
              <a:t> </a:t>
            </a:r>
            <a:r>
              <a:rPr sz="2400" i="1" dirty="0">
                <a:solidFill>
                  <a:srgbClr val="534949"/>
                </a:solidFill>
                <a:latin typeface="ABSKOH+Century Gothic Italic"/>
                <a:cs typeface="ABSKOH+Century Gothic Italic"/>
              </a:rPr>
              <a:t>v</a:t>
            </a:r>
          </a:p>
          <a:p>
            <a:pPr marL="228599" marR="0">
              <a:lnSpc>
                <a:spcPts val="2859"/>
              </a:lnSpc>
              <a:spcBef>
                <a:spcPts val="0"/>
              </a:spcBef>
              <a:spcAft>
                <a:spcPts val="0"/>
              </a:spcAft>
            </a:pPr>
            <a:r>
              <a:rPr sz="2400" i="1" dirty="0">
                <a:solidFill>
                  <a:srgbClr val="534949"/>
                </a:solidFill>
                <a:latin typeface="HEQHDA+Century Gothic Italic"/>
                <a:cs typeface="HEQHDA+Century Gothic Italic"/>
              </a:rPr>
              <a:t>teorii</a:t>
            </a:r>
            <a:r>
              <a:rPr sz="2400" i="1" spc="-10" dirty="0">
                <a:solidFill>
                  <a:srgbClr val="534949"/>
                </a:solidFill>
                <a:latin typeface="HEQHDA+Century Gothic Italic"/>
                <a:cs typeface="HEQHDA+Century Gothic Italic"/>
              </a:rPr>
              <a:t> </a:t>
            </a:r>
            <a:r>
              <a:rPr sz="2400" i="1" dirty="0">
                <a:solidFill>
                  <a:srgbClr val="534949"/>
                </a:solidFill>
                <a:latin typeface="HEQHDA+Century Gothic Italic"/>
                <a:cs typeface="HEQHDA+Century Gothic Italic"/>
              </a:rPr>
              <a:t>a praxi</a:t>
            </a:r>
            <a:r>
              <a:rPr sz="2400" dirty="0">
                <a:solidFill>
                  <a:srgbClr val="534949"/>
                </a:solidFill>
                <a:latin typeface="CHQOBS+Century Gothic"/>
                <a:cs typeface="CHQOBS+Century Gothic"/>
              </a:rPr>
              <a:t>.</a:t>
            </a:r>
            <a:r>
              <a:rPr sz="2400" spc="-16" dirty="0">
                <a:solidFill>
                  <a:srgbClr val="534949"/>
                </a:solidFill>
                <a:latin typeface="CHQOBS+Century Gothic"/>
                <a:cs typeface="CHQOBS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CHQOBS+Century Gothic"/>
                <a:cs typeface="CHQOBS+Century Gothic"/>
              </a:rPr>
              <a:t>Praha:</a:t>
            </a:r>
            <a:r>
              <a:rPr sz="2400" spc="-11" dirty="0">
                <a:solidFill>
                  <a:srgbClr val="534949"/>
                </a:solidFill>
                <a:latin typeface="CHQOBS+Century Gothic"/>
                <a:cs typeface="CHQOBS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CHQOBS+Century Gothic"/>
                <a:cs typeface="CHQOBS+Century Gothic"/>
              </a:rPr>
              <a:t>Grada,</a:t>
            </a:r>
            <a:r>
              <a:rPr sz="2400" spc="-12" dirty="0">
                <a:solidFill>
                  <a:srgbClr val="534949"/>
                </a:solidFill>
                <a:latin typeface="CHQOBS+Century Gothic"/>
                <a:cs typeface="CHQOBS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CHQOBS+Century Gothic"/>
                <a:cs typeface="CHQOBS+Century Gothic"/>
              </a:rPr>
              <a:t>2005.</a:t>
            </a:r>
            <a:r>
              <a:rPr sz="2400" spc="-34" dirty="0">
                <a:solidFill>
                  <a:srgbClr val="534949"/>
                </a:solidFill>
                <a:latin typeface="CHQOBS+Century Gothic"/>
                <a:cs typeface="CHQOBS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CHQOBS+Century Gothic"/>
                <a:cs typeface="CHQOBS+Century Gothic"/>
              </a:rPr>
              <a:t>Pedagogika</a:t>
            </a:r>
          </a:p>
          <a:p>
            <a:pPr marL="228599" marR="0">
              <a:lnSpc>
                <a:spcPts val="2859"/>
              </a:lnSpc>
              <a:spcBef>
                <a:spcPts val="20"/>
              </a:spcBef>
              <a:spcAft>
                <a:spcPts val="0"/>
              </a:spcAft>
            </a:pPr>
            <a:r>
              <a:rPr sz="2400" dirty="0">
                <a:solidFill>
                  <a:srgbClr val="534949"/>
                </a:solidFill>
                <a:latin typeface="CHQOBS+Century Gothic"/>
                <a:cs typeface="CHQOBS+Century Gothic"/>
              </a:rPr>
              <a:t>(Grada).</a:t>
            </a:r>
            <a:r>
              <a:rPr sz="2400" spc="29" dirty="0">
                <a:solidFill>
                  <a:srgbClr val="534949"/>
                </a:solidFill>
                <a:latin typeface="CHQOBS+Century Gothic"/>
                <a:cs typeface="CHQOBS+Century Gothic"/>
              </a:rPr>
              <a:t> </a:t>
            </a:r>
            <a:r>
              <a:rPr sz="2400" dirty="0">
                <a:solidFill>
                  <a:srgbClr val="534949"/>
                </a:solidFill>
                <a:latin typeface="CHQOBS+Century Gothic"/>
                <a:cs typeface="CHQOBS+Century Gothic"/>
              </a:rPr>
              <a:t>ISBN 80-247-0738-1.</a:t>
            </a:r>
          </a:p>
          <a:p>
            <a:pPr marL="0" marR="0">
              <a:lnSpc>
                <a:spcPts val="2862"/>
              </a:lnSpc>
              <a:spcBef>
                <a:spcPts val="594"/>
              </a:spcBef>
              <a:spcAft>
                <a:spcPts val="0"/>
              </a:spcAft>
            </a:pPr>
            <a:r>
              <a:rPr sz="2400" dirty="0">
                <a:solidFill>
                  <a:srgbClr val="534949"/>
                </a:solidFill>
                <a:latin typeface="TDKCSO+Century Gothic"/>
                <a:cs typeface="TDKCSO+Century Gothic"/>
              </a:rPr>
              <a:t>Zdroje obrázků:</a:t>
            </a:r>
          </a:p>
          <a:p>
            <a:pPr marL="0" marR="0">
              <a:lnSpc>
                <a:spcPts val="2859"/>
              </a:lnSpc>
              <a:spcBef>
                <a:spcPts val="548"/>
              </a:spcBef>
              <a:spcAft>
                <a:spcPts val="0"/>
              </a:spcAft>
            </a:pPr>
            <a:r>
              <a:rPr sz="2400" dirty="0">
                <a:solidFill>
                  <a:srgbClr val="C66951"/>
                </a:solidFill>
                <a:latin typeface="PVEAAE+Arial"/>
                <a:cs typeface="PVEAAE+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•</a:t>
            </a:r>
            <a:r>
              <a:rPr sz="2400" spc="360" dirty="0">
                <a:solidFill>
                  <a:srgbClr val="C66951"/>
                </a:solidFill>
                <a:latin typeface="Times New Roman"/>
                <a:cs typeface="Times New Roman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2400" u="sng" dirty="0">
                <a:solidFill>
                  <a:srgbClr val="CC9900"/>
                </a:solidFill>
                <a:latin typeface="CHQOBS+Century Gothic"/>
                <a:cs typeface="CHQOBS+Century Gothic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https://www.shutterstock.com/image-vector/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62940" y="3850149"/>
            <a:ext cx="3904218" cy="401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85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C66951"/>
                </a:solidFill>
                <a:latin typeface="PVEAAE+Arial"/>
                <a:cs typeface="PVEAAE+Arial"/>
              </a:rPr>
              <a:t>•</a:t>
            </a:r>
            <a:r>
              <a:rPr sz="2400" spc="360" dirty="0">
                <a:solidFill>
                  <a:srgbClr val="C66951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4949"/>
                </a:solidFill>
                <a:latin typeface="CHQOBS+Century Gothic"/>
                <a:cs typeface="CHQOBS+Century Gothic"/>
              </a:rPr>
              <a:t>https://ssgtl.ahol.cz/wp-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91539" y="4215910"/>
            <a:ext cx="6567836" cy="401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85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534949"/>
                </a:solidFill>
                <a:latin typeface="CHQOBS+Century Gothic"/>
                <a:cs typeface="CHQOBS+Century Gothic"/>
              </a:rPr>
              <a:t>content/uploads/2022/03/tridni-schuzky.jpg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124712" y="3822621"/>
            <a:ext cx="5531720" cy="6062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473"/>
              </a:lnSpc>
              <a:spcBef>
                <a:spcPts val="0"/>
              </a:spcBef>
              <a:spcAft>
                <a:spcPts val="0"/>
              </a:spcAft>
            </a:pPr>
            <a:r>
              <a:rPr sz="3600" dirty="0">
                <a:solidFill>
                  <a:srgbClr val="693122"/>
                </a:solidFill>
                <a:latin typeface="GSENQH+Book Antiqua"/>
                <a:cs typeface="GSENQH+Book Antiqua"/>
              </a:rPr>
              <a:t>DĚKUJI ZA POZORNOST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</TotalTime>
  <Words>1632</Words>
  <Application>Microsoft Macintosh PowerPoint</Application>
  <PresentationFormat>Předvádění na obrazovce (4:3)</PresentationFormat>
  <Paragraphs>286</Paragraphs>
  <Slides>40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13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40</vt:i4>
      </vt:variant>
    </vt:vector>
  </HeadingPairs>
  <TitlesOfParts>
    <vt:vector size="54" baseType="lpstr">
      <vt:lpstr>TDKCSO+Century Gothic</vt:lpstr>
      <vt:lpstr>VREJAO+Book Antiqua Bold</vt:lpstr>
      <vt:lpstr>CHQOBS+Century Gothic</vt:lpstr>
      <vt:lpstr>RNHNMH+Book Antiqua</vt:lpstr>
      <vt:lpstr>HEQHDA+Century Gothic Italic</vt:lpstr>
      <vt:lpstr>GSENQH+Book Antiqua</vt:lpstr>
      <vt:lpstr>PVEAAE+Arial</vt:lpstr>
      <vt:lpstr>QSQVHU+Book Antiqua Bold</vt:lpstr>
      <vt:lpstr>ABSKOH+Century Gothic Italic</vt:lpstr>
      <vt:lpstr>Calibri</vt:lpstr>
      <vt:lpstr>MWPAKA+Century Gothic Bold</vt:lpstr>
      <vt:lpstr>EBVABA+Century Gothic Bold</vt:lpstr>
      <vt:lpstr>Times New Roman</vt:lpstr>
      <vt:lpstr>Theme Office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PowerPoint</dc:title>
  <dc:creator>doc2pdf</dc:creator>
  <cp:lastModifiedBy>Jan Topinka</cp:lastModifiedBy>
  <cp:revision>2</cp:revision>
  <dcterms:modified xsi:type="dcterms:W3CDTF">2023-04-11T07:18:38Z</dcterms:modified>
</cp:coreProperties>
</file>