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media/image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sldIdLst>
    <p:sldId id="299" r:id="rId4"/>
    <p:sldId id="290" r:id="rId5"/>
    <p:sldId id="283" r:id="rId6"/>
    <p:sldId id="287" r:id="rId7"/>
    <p:sldId id="280" r:id="rId8"/>
    <p:sldId id="265" r:id="rId9"/>
    <p:sldId id="274" r:id="rId10"/>
    <p:sldId id="275" r:id="rId11"/>
    <p:sldId id="276" r:id="rId12"/>
    <p:sldId id="277" r:id="rId13"/>
    <p:sldId id="278" r:id="rId14"/>
    <p:sldId id="279" r:id="rId15"/>
    <p:sldId id="281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91" r:id="rId24"/>
    <p:sldId id="268" r:id="rId25"/>
    <p:sldId id="264" r:id="rId26"/>
    <p:sldId id="273" r:id="rId27"/>
    <p:sldId id="271" r:id="rId28"/>
    <p:sldId id="297" r:id="rId29"/>
    <p:sldId id="272" r:id="rId30"/>
    <p:sldId id="282" r:id="rId31"/>
    <p:sldId id="284" r:id="rId32"/>
    <p:sldId id="289" r:id="rId33"/>
    <p:sldId id="285" r:id="rId34"/>
    <p:sldId id="286" r:id="rId35"/>
    <p:sldId id="288" r:id="rId36"/>
    <p:sldId id="292" r:id="rId37"/>
    <p:sldId id="293" r:id="rId38"/>
    <p:sldId id="294" r:id="rId39"/>
    <p:sldId id="295" r:id="rId40"/>
    <p:sldId id="296" r:id="rId41"/>
    <p:sldId id="301" r:id="rId4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0749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1697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4551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9253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853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4269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149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38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9243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7442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9129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228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6224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3846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0183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3862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1141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312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70602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8347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3650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98890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5378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2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10851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366382"/>
          </a:xfrm>
        </p:spPr>
        <p:txBody>
          <a:bodyPr lIns="0" tIns="0" rIns="0" bIns="0"/>
          <a:lstStyle>
            <a:lvl1pPr>
              <a:defRPr sz="2381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08513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366382"/>
          </a:xfrm>
        </p:spPr>
        <p:txBody>
          <a:bodyPr lIns="0" tIns="0" rIns="0" bIns="0"/>
          <a:lstStyle>
            <a:lvl1pPr>
              <a:defRPr sz="2381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48602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366382"/>
          </a:xfrm>
        </p:spPr>
        <p:txBody>
          <a:bodyPr lIns="0" tIns="0" rIns="0" bIns="0"/>
          <a:lstStyle>
            <a:lvl1pPr>
              <a:defRPr sz="2381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98170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537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D512-6EF0-4B92-8129-8E84F3B98398}" type="datetimeFigureOut">
              <a:rPr lang="cs-CZ" smtClean="0"/>
              <a:pPr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903B3-C4FB-435C-A981-E471FC4894B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489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7517C-23F5-41B7-9776-D319E25B1897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9F0E8-25C7-47E4-9A35-9F217770D8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939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1"/>
            <a:ext cx="12190407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17" name="bk object 17"/>
          <p:cNvSpPr/>
          <p:nvPr/>
        </p:nvSpPr>
        <p:spPr>
          <a:xfrm>
            <a:off x="7620818" y="6120915"/>
            <a:ext cx="1273991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18" name="bk object 18"/>
          <p:cNvSpPr/>
          <p:nvPr/>
        </p:nvSpPr>
        <p:spPr>
          <a:xfrm>
            <a:off x="4316644" y="6192162"/>
            <a:ext cx="2369981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19" name="bk object 19"/>
          <p:cNvSpPr/>
          <p:nvPr/>
        </p:nvSpPr>
        <p:spPr>
          <a:xfrm>
            <a:off x="3295606" y="6120918"/>
            <a:ext cx="923812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0" name="bk object 20"/>
          <p:cNvSpPr/>
          <p:nvPr/>
        </p:nvSpPr>
        <p:spPr>
          <a:xfrm>
            <a:off x="3724823" y="6175325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1" name="bk object 21"/>
          <p:cNvSpPr/>
          <p:nvPr/>
        </p:nvSpPr>
        <p:spPr>
          <a:xfrm>
            <a:off x="3622210" y="6197193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2" name="bk object 22"/>
          <p:cNvSpPr/>
          <p:nvPr/>
        </p:nvSpPr>
        <p:spPr>
          <a:xfrm>
            <a:off x="3547093" y="6256925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3" name="bk object 23"/>
          <p:cNvSpPr/>
          <p:nvPr/>
        </p:nvSpPr>
        <p:spPr>
          <a:xfrm>
            <a:off x="3519598" y="6338550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4" name="bk object 24"/>
          <p:cNvSpPr/>
          <p:nvPr/>
        </p:nvSpPr>
        <p:spPr>
          <a:xfrm>
            <a:off x="3930049" y="6338550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5" name="bk object 25"/>
          <p:cNvSpPr/>
          <p:nvPr/>
        </p:nvSpPr>
        <p:spPr>
          <a:xfrm>
            <a:off x="3902554" y="6256925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6" name="bk object 26"/>
          <p:cNvSpPr/>
          <p:nvPr/>
        </p:nvSpPr>
        <p:spPr>
          <a:xfrm>
            <a:off x="3827437" y="6197193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7" name="bk object 27"/>
          <p:cNvSpPr/>
          <p:nvPr/>
        </p:nvSpPr>
        <p:spPr>
          <a:xfrm>
            <a:off x="3902554" y="6420152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8" name="bk object 28"/>
          <p:cNvSpPr/>
          <p:nvPr/>
        </p:nvSpPr>
        <p:spPr>
          <a:xfrm>
            <a:off x="3827437" y="6479894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9" name="bk object 29"/>
          <p:cNvSpPr/>
          <p:nvPr/>
        </p:nvSpPr>
        <p:spPr>
          <a:xfrm>
            <a:off x="3724823" y="6501763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30" name="bk object 30"/>
          <p:cNvSpPr/>
          <p:nvPr/>
        </p:nvSpPr>
        <p:spPr>
          <a:xfrm>
            <a:off x="3622210" y="6479894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31" name="bk object 31"/>
          <p:cNvSpPr/>
          <p:nvPr/>
        </p:nvSpPr>
        <p:spPr>
          <a:xfrm>
            <a:off x="3547093" y="6420152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1"/>
            <a:ext cx="10579151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6426" y="1876956"/>
            <a:ext cx="1057915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342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10942">
        <a:defRPr>
          <a:latin typeface="+mn-lt"/>
          <a:ea typeface="+mn-ea"/>
          <a:cs typeface="+mn-cs"/>
        </a:defRPr>
      </a:lvl2pPr>
      <a:lvl3pPr marL="621884">
        <a:defRPr>
          <a:latin typeface="+mn-lt"/>
          <a:ea typeface="+mn-ea"/>
          <a:cs typeface="+mn-cs"/>
        </a:defRPr>
      </a:lvl3pPr>
      <a:lvl4pPr marL="932825">
        <a:defRPr>
          <a:latin typeface="+mn-lt"/>
          <a:ea typeface="+mn-ea"/>
          <a:cs typeface="+mn-cs"/>
        </a:defRPr>
      </a:lvl4pPr>
      <a:lvl5pPr marL="1243767">
        <a:defRPr>
          <a:latin typeface="+mn-lt"/>
          <a:ea typeface="+mn-ea"/>
          <a:cs typeface="+mn-cs"/>
        </a:defRPr>
      </a:lvl5pPr>
      <a:lvl6pPr marL="1554709">
        <a:defRPr>
          <a:latin typeface="+mn-lt"/>
          <a:ea typeface="+mn-ea"/>
          <a:cs typeface="+mn-cs"/>
        </a:defRPr>
      </a:lvl6pPr>
      <a:lvl7pPr marL="1865651">
        <a:defRPr>
          <a:latin typeface="+mn-lt"/>
          <a:ea typeface="+mn-ea"/>
          <a:cs typeface="+mn-cs"/>
        </a:defRPr>
      </a:lvl7pPr>
      <a:lvl8pPr marL="2176592">
        <a:defRPr>
          <a:latin typeface="+mn-lt"/>
          <a:ea typeface="+mn-ea"/>
          <a:cs typeface="+mn-cs"/>
        </a:defRPr>
      </a:lvl8pPr>
      <a:lvl9pPr marL="248753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10942">
        <a:defRPr>
          <a:latin typeface="+mn-lt"/>
          <a:ea typeface="+mn-ea"/>
          <a:cs typeface="+mn-cs"/>
        </a:defRPr>
      </a:lvl2pPr>
      <a:lvl3pPr marL="621884">
        <a:defRPr>
          <a:latin typeface="+mn-lt"/>
          <a:ea typeface="+mn-ea"/>
          <a:cs typeface="+mn-cs"/>
        </a:defRPr>
      </a:lvl3pPr>
      <a:lvl4pPr marL="932825">
        <a:defRPr>
          <a:latin typeface="+mn-lt"/>
          <a:ea typeface="+mn-ea"/>
          <a:cs typeface="+mn-cs"/>
        </a:defRPr>
      </a:lvl4pPr>
      <a:lvl5pPr marL="1243767">
        <a:defRPr>
          <a:latin typeface="+mn-lt"/>
          <a:ea typeface="+mn-ea"/>
          <a:cs typeface="+mn-cs"/>
        </a:defRPr>
      </a:lvl5pPr>
      <a:lvl6pPr marL="1554709">
        <a:defRPr>
          <a:latin typeface="+mn-lt"/>
          <a:ea typeface="+mn-ea"/>
          <a:cs typeface="+mn-cs"/>
        </a:defRPr>
      </a:lvl6pPr>
      <a:lvl7pPr marL="1865651">
        <a:defRPr>
          <a:latin typeface="+mn-lt"/>
          <a:ea typeface="+mn-ea"/>
          <a:cs typeface="+mn-cs"/>
        </a:defRPr>
      </a:lvl7pPr>
      <a:lvl8pPr marL="2176592">
        <a:defRPr>
          <a:latin typeface="+mn-lt"/>
          <a:ea typeface="+mn-ea"/>
          <a:cs typeface="+mn-cs"/>
        </a:defRPr>
      </a:lvl8pPr>
      <a:lvl9pPr marL="248753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kosas.cz/download/niklove-slitiny/htafab.pdf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7" Type="http://schemas.openxmlformats.org/officeDocument/2006/relationships/image" Target="../media/image55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902" b="1" i="0" u="none" strike="noStrike" kern="1200" cap="none" spc="-18" normalizeH="0" baseline="0" noProof="0" dirty="0">
                <a:ln>
                  <a:noFill/>
                </a:ln>
                <a:solidFill>
                  <a:srgbClr val="428F9B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ESF II projekt Západočeské univerzity v Plzni</a:t>
            </a:r>
          </a:p>
          <a:p>
            <a:pPr marL="0" marR="0" lvl="0" indent="0" algn="ctr" defTabSz="914400" rtl="0" eaLnBrk="1" fontAlgn="auto" latinLnBrk="0" hangingPunct="1">
              <a:lnSpc>
                <a:spcPts val="42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14" b="1" i="0" u="none" strike="noStrike" kern="1200" cap="none" spc="-18" normalizeH="0" baseline="0" noProof="0" dirty="0" err="1">
                <a:ln>
                  <a:noFill/>
                </a:ln>
                <a:solidFill>
                  <a:srgbClr val="428F9B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reg</a:t>
            </a:r>
            <a:r>
              <a:rPr kumimoji="0" lang="cs-CZ" sz="1814" b="1" i="0" u="none" strike="noStrike" kern="1200" cap="none" spc="-18" normalizeH="0" baseline="0" noProof="0" dirty="0">
                <a:ln>
                  <a:noFill/>
                </a:ln>
                <a:solidFill>
                  <a:srgbClr val="428F9B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. č. CZ.02.2.69/0.0/0.0/18_056/0013239</a:t>
            </a:r>
            <a:endParaRPr kumimoji="0" sz="362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3E02F126-7BD6-43B9-A3E7-09A1B4FA34B8}"/>
              </a:ext>
            </a:extLst>
          </p:cNvPr>
          <p:cNvSpPr/>
          <p:nvPr/>
        </p:nvSpPr>
        <p:spPr bwMode="auto">
          <a:xfrm>
            <a:off x="3056637" y="5579352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F061C63E-99D7-411F-ABE2-CEDF50DC7A79}"/>
              </a:ext>
            </a:extLst>
          </p:cNvPr>
          <p:cNvSpPr txBox="1">
            <a:spLocks/>
          </p:cNvSpPr>
          <p:nvPr/>
        </p:nvSpPr>
        <p:spPr>
          <a:xfrm>
            <a:off x="1448497" y="1139942"/>
            <a:ext cx="9144000" cy="95057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cs-CZ" sz="5400" b="1" dirty="0">
                <a:solidFill>
                  <a:srgbClr val="0000FF"/>
                </a:solidFill>
              </a:rPr>
              <a:t>SUPERSLITINY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C5A14A2-EDCE-45FD-A83A-74E53EB282BF}"/>
              </a:ext>
            </a:extLst>
          </p:cNvPr>
          <p:cNvSpPr txBox="1"/>
          <p:nvPr/>
        </p:nvSpPr>
        <p:spPr>
          <a:xfrm>
            <a:off x="2916935" y="2030520"/>
            <a:ext cx="60946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altLang="cs-CZ" sz="3200" dirty="0">
                <a:solidFill>
                  <a:srgbClr val="0000FF"/>
                </a:solidFill>
              </a:rPr>
              <a:t>Prof. Dr. Ing. Antonín Kříž</a:t>
            </a:r>
            <a:endParaRPr lang="cs-CZ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1">
            <a:extLst>
              <a:ext uri="{FF2B5EF4-FFF2-40B4-BE49-F238E27FC236}">
                <a16:creationId xmlns:a16="http://schemas.microsoft.com/office/drawing/2014/main" id="{02793AB0-ABFC-450C-8511-6787CB675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935" y="288421"/>
            <a:ext cx="6207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87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en-GB" altLang="cs-CZ" sz="4000" dirty="0" err="1">
                <a:solidFill>
                  <a:srgbClr val="FF0000"/>
                </a:solidFill>
                <a:ea typeface="Arial Unicode MS"/>
                <a:cs typeface="Arial Unicode MS"/>
              </a:rPr>
              <a:t>Strojírenské</a:t>
            </a:r>
            <a:r>
              <a:rPr lang="en-GB" altLang="cs-CZ" sz="4000" dirty="0">
                <a:solidFill>
                  <a:srgbClr val="FF0000"/>
                </a:solidFill>
                <a:ea typeface="Arial Unicode MS"/>
                <a:cs typeface="Arial Unicode MS"/>
              </a:rPr>
              <a:t> </a:t>
            </a:r>
            <a:r>
              <a:rPr lang="en-GB" altLang="cs-CZ" sz="4000" dirty="0" err="1">
                <a:solidFill>
                  <a:srgbClr val="FF0000"/>
                </a:solidFill>
                <a:ea typeface="Arial Unicode MS"/>
                <a:cs typeface="Arial Unicode MS"/>
              </a:rPr>
              <a:t>materiály</a:t>
            </a:r>
            <a:endParaRPr lang="en-GB" altLang="cs-CZ" sz="4000" dirty="0">
              <a:solidFill>
                <a:srgbClr val="FF0000"/>
              </a:solidFill>
              <a:ea typeface="Arial Unicode MS"/>
              <a:cs typeface="Arial Unicode MS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9F292BD-91F3-4046-9642-C08B3CC493E9}"/>
              </a:ext>
            </a:extLst>
          </p:cNvPr>
          <p:cNvSpPr txBox="1"/>
          <p:nvPr/>
        </p:nvSpPr>
        <p:spPr>
          <a:xfrm>
            <a:off x="2177159" y="2647595"/>
            <a:ext cx="7686675" cy="46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>
              <a:lnSpc>
                <a:spcPct val="8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r>
              <a:rPr lang="cs-CZ" altLang="cs-CZ" sz="2800" dirty="0">
                <a:solidFill>
                  <a:srgbClr val="0000FF"/>
                </a:solidFill>
                <a:latin typeface="+mj-lt"/>
              </a:rPr>
              <a:t>Přednáška pro presenční formu studia</a:t>
            </a:r>
            <a:endParaRPr lang="en-GB" altLang="cs-CZ" sz="280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E31BB04-D6F7-4BC0-AE9F-021B401E7C03}"/>
              </a:ext>
            </a:extLst>
          </p:cNvPr>
          <p:cNvSpPr/>
          <p:nvPr/>
        </p:nvSpPr>
        <p:spPr>
          <a:xfrm>
            <a:off x="0" y="4885645"/>
            <a:ext cx="7133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http://www.virginia.edu/ms/research/burns/files/Allison_TCC_2016.pdf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A14AE4B-BABF-444A-92CD-CA0DEA6A7A24}"/>
              </a:ext>
            </a:extLst>
          </p:cNvPr>
          <p:cNvSpPr/>
          <p:nvPr/>
        </p:nvSpPr>
        <p:spPr>
          <a:xfrm>
            <a:off x="0" y="5137850"/>
            <a:ext cx="57562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http://www.inkosas.cz/download/niklove-slitiny/htafab.pdf</a:t>
            </a:r>
            <a:endParaRPr lang="cs-CZ" u="sng" dirty="0"/>
          </a:p>
          <a:p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67676C6-1FB1-45A9-AB29-E78B718351DD}"/>
              </a:ext>
            </a:extLst>
          </p:cNvPr>
          <p:cNvSpPr/>
          <p:nvPr/>
        </p:nvSpPr>
        <p:spPr>
          <a:xfrm>
            <a:off x="0" y="4648722"/>
            <a:ext cx="99527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http://www.pccfasteners.com/assets/local/documents/product-literature/SPS-MP98T-BrochureRev4.pdf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3B8F5108-26C4-4B2B-957D-955EF0683B85}"/>
              </a:ext>
            </a:extLst>
          </p:cNvPr>
          <p:cNvSpPr/>
          <p:nvPr/>
        </p:nvSpPr>
        <p:spPr>
          <a:xfrm>
            <a:off x="34115" y="3866332"/>
            <a:ext cx="117142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https://books.google.cz/books?id=RTwvAHdYiKgC&amp;pg=PA726&amp;lpg=PA726&amp;dq=CMSX+single+crystal+alloys&amp;source=bl&amp;ots=iEjSDXGDuz&amp;sig=YNOgRHrHdanQcSQtA8oMClslP6I&amp;hl=cs&amp;sa=X&amp;ved=0ahUKEwj9x_G71tXZAhUCEVAKHeDIBgwQ6AEIZDAF#v=onepage&amp;q=CMSX%20single%20crystal%20alloys&amp;f=false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16DF6F3C-7B70-46D3-B62F-46933A32D436}"/>
              </a:ext>
            </a:extLst>
          </p:cNvPr>
          <p:cNvSpPr/>
          <p:nvPr/>
        </p:nvSpPr>
        <p:spPr>
          <a:xfrm>
            <a:off x="34115" y="3607079"/>
            <a:ext cx="4911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http://sakimori.nims.go.jp/catalog/TMS-138-A.pdf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16A5C909-42F7-4585-B71F-D0F876A9480D}"/>
              </a:ext>
            </a:extLst>
          </p:cNvPr>
          <p:cNvSpPr/>
          <p:nvPr/>
        </p:nvSpPr>
        <p:spPr>
          <a:xfrm>
            <a:off x="34115" y="3304189"/>
            <a:ext cx="10000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https://nippon.zaidan.info/seikabutsu/2003/00916/pdf/igtc2003tokyo_ts118.pdf</a:t>
            </a:r>
          </a:p>
        </p:txBody>
      </p:sp>
    </p:spTree>
    <p:extLst>
      <p:ext uri="{BB962C8B-B14F-4D97-AF65-F5344CB8AC3E}">
        <p14:creationId xmlns:p14="http://schemas.microsoft.com/office/powerpoint/2010/main" val="16470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198B6471-E2D5-49E2-908F-5130FCD1ACBE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5763" y="140043"/>
            <a:ext cx="7628237" cy="477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61783" y="4829509"/>
            <a:ext cx="120684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err="1"/>
              <a:t>Superslitinami</a:t>
            </a:r>
            <a:r>
              <a:rPr lang="cs-CZ" sz="2400" dirty="0"/>
              <a:t> jsou: </a:t>
            </a:r>
            <a:r>
              <a:rPr lang="cs-CZ" sz="2400" dirty="0" err="1"/>
              <a:t>Hastelloy</a:t>
            </a:r>
            <a:r>
              <a:rPr lang="cs-CZ" sz="2400" dirty="0"/>
              <a:t>, </a:t>
            </a:r>
            <a:r>
              <a:rPr lang="cs-CZ" sz="2400" dirty="0" err="1"/>
              <a:t>Inconel</a:t>
            </a:r>
            <a:r>
              <a:rPr lang="cs-CZ" sz="2400" dirty="0"/>
              <a:t>, </a:t>
            </a:r>
            <a:r>
              <a:rPr lang="cs-CZ" sz="2400" dirty="0" err="1"/>
              <a:t>Waspaloy</a:t>
            </a:r>
            <a:r>
              <a:rPr lang="cs-CZ" sz="2400" dirty="0"/>
              <a:t>, </a:t>
            </a:r>
            <a:r>
              <a:rPr lang="cs-CZ" sz="2400" dirty="0" err="1"/>
              <a:t>Rene</a:t>
            </a:r>
            <a:r>
              <a:rPr lang="cs-CZ" sz="2400" dirty="0"/>
              <a:t> slitiny (např. </a:t>
            </a:r>
            <a:r>
              <a:rPr lang="cs-CZ" sz="2400" dirty="0" err="1"/>
              <a:t>Rene</a:t>
            </a:r>
            <a:r>
              <a:rPr lang="cs-CZ" sz="2400" dirty="0"/>
              <a:t> 41, </a:t>
            </a:r>
            <a:r>
              <a:rPr lang="cs-CZ" sz="2400" dirty="0" err="1"/>
              <a:t>Rene</a:t>
            </a:r>
            <a:r>
              <a:rPr lang="cs-CZ" sz="2400" dirty="0"/>
              <a:t> 80, </a:t>
            </a:r>
            <a:r>
              <a:rPr lang="cs-CZ" sz="2400" dirty="0" err="1"/>
              <a:t>Rene</a:t>
            </a:r>
            <a:r>
              <a:rPr lang="cs-CZ" sz="2400" dirty="0"/>
              <a:t> 95, </a:t>
            </a:r>
            <a:r>
              <a:rPr lang="cs-CZ" sz="2400" dirty="0" err="1"/>
              <a:t>Rene</a:t>
            </a:r>
            <a:r>
              <a:rPr lang="cs-CZ" sz="2400" dirty="0"/>
              <a:t> 104), </a:t>
            </a:r>
            <a:r>
              <a:rPr lang="cs-CZ" sz="2400" dirty="0" err="1"/>
              <a:t>Haynes</a:t>
            </a:r>
            <a:r>
              <a:rPr lang="cs-CZ" sz="2400" dirty="0"/>
              <a:t> slitiny, </a:t>
            </a:r>
            <a:r>
              <a:rPr lang="cs-CZ" sz="2400" dirty="0" err="1"/>
              <a:t>Incoloy</a:t>
            </a:r>
            <a:r>
              <a:rPr lang="cs-CZ" sz="2400" dirty="0"/>
              <a:t>, MP98T, TMS slitiny a „CMSX single </a:t>
            </a:r>
            <a:r>
              <a:rPr lang="cs-CZ" sz="2400" dirty="0" err="1"/>
              <a:t>crystal</a:t>
            </a:r>
            <a:r>
              <a:rPr lang="cs-CZ" sz="2400" dirty="0"/>
              <a:t> </a:t>
            </a:r>
            <a:r>
              <a:rPr lang="cs-CZ" sz="2400" dirty="0" err="1"/>
              <a:t>alloys</a:t>
            </a:r>
            <a:r>
              <a:rPr lang="cs-CZ" sz="2400" dirty="0"/>
              <a:t>“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8826" y="0"/>
            <a:ext cx="7762274" cy="5550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C9EC802-FDAB-4FB8-BF81-DF696F342D14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3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CE702E5F-5D44-4E40-8CE4-4C4AA0B46FE2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9125" y="0"/>
            <a:ext cx="8413750" cy="5805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6ABAEECC-0AAE-4874-BCDA-33152D962B73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3901" y="0"/>
            <a:ext cx="7467600" cy="583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3411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2801" y="0"/>
            <a:ext cx="7454900" cy="5488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9C4BB44C-EEE7-4B59-91EC-23F893E26EB4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3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1" y="0"/>
            <a:ext cx="7543800" cy="557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2638106-EE94-4736-ACD6-97780379F923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3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762000"/>
            <a:ext cx="9532654" cy="491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0"/>
            <a:ext cx="9532654" cy="638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90E9E6B1-12E2-49B2-ADE4-9D34D254CBA4}"/>
              </a:ext>
            </a:extLst>
          </p:cNvPr>
          <p:cNvSpPr/>
          <p:nvPr/>
        </p:nvSpPr>
        <p:spPr bwMode="auto">
          <a:xfrm>
            <a:off x="2588723" y="5681632"/>
            <a:ext cx="5760085" cy="1176368"/>
          </a:xfrm>
          <a:prstGeom prst="rect">
            <a:avLst/>
          </a:prstGeom>
          <a:blipFill>
            <a:blip r:embed="rId4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7C512CA-4520-42CC-AF04-3963336F497F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526" y="1038225"/>
            <a:ext cx="9677644" cy="4712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050" y="493251"/>
            <a:ext cx="9169644" cy="61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01724"/>
            <a:ext cx="9804400" cy="4439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5" y="352425"/>
            <a:ext cx="9756775" cy="65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D7D7444C-24E1-46B2-A2F7-D1281688B620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4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D71B848-7883-44A7-BBAC-E411BE496271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9286" y="121639"/>
            <a:ext cx="6927483" cy="5660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EAE09C32-03C3-460B-93DF-474691C82058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4" y="0"/>
            <a:ext cx="4915998" cy="5518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585531"/>
            <a:ext cx="3904046" cy="203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7285" y="2822574"/>
            <a:ext cx="3983756" cy="164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A79DBA2B-320E-4FF9-BCBA-FF655597D466}"/>
              </a:ext>
            </a:extLst>
          </p:cNvPr>
          <p:cNvSpPr/>
          <p:nvPr/>
        </p:nvSpPr>
        <p:spPr bwMode="auto">
          <a:xfrm>
            <a:off x="3215957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29514" y="144380"/>
            <a:ext cx="11763632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cs-CZ" sz="3200" b="1" i="0" dirty="0" err="1">
                <a:solidFill>
                  <a:srgbClr val="0000FF"/>
                </a:solidFill>
                <a:effectLst/>
                <a:latin typeface="Verdana Roman"/>
              </a:rPr>
              <a:t>Waspaloy</a:t>
            </a:r>
            <a:r>
              <a:rPr lang="cs-CZ" sz="3200" b="1" i="0" dirty="0">
                <a:solidFill>
                  <a:srgbClr val="0000FF"/>
                </a:solidFill>
                <a:effectLst/>
                <a:latin typeface="Verdana Roman"/>
              </a:rPr>
              <a:t> </a:t>
            </a:r>
            <a:r>
              <a:rPr lang="cs-CZ" b="1" i="0" dirty="0" err="1">
                <a:solidFill>
                  <a:srgbClr val="0000FF"/>
                </a:solidFill>
                <a:effectLst/>
                <a:latin typeface="Verdana Roman"/>
              </a:rPr>
              <a:t>Wr</a:t>
            </a:r>
            <a:r>
              <a:rPr lang="cs-CZ" b="1" i="0" dirty="0">
                <a:solidFill>
                  <a:srgbClr val="0000FF"/>
                </a:solidFill>
                <a:effectLst/>
                <a:latin typeface="Verdana Roman"/>
              </a:rPr>
              <a:t>. </a:t>
            </a:r>
            <a:r>
              <a:rPr lang="cs-CZ" b="1" i="0" dirty="0" err="1">
                <a:solidFill>
                  <a:srgbClr val="0000FF"/>
                </a:solidFill>
                <a:effectLst/>
                <a:latin typeface="Verdana Roman"/>
              </a:rPr>
              <a:t>Nr</a:t>
            </a:r>
            <a:r>
              <a:rPr lang="cs-CZ" b="1" i="0" dirty="0">
                <a:solidFill>
                  <a:srgbClr val="0000FF"/>
                </a:solidFill>
                <a:effectLst/>
                <a:latin typeface="Verdana Roman"/>
              </a:rPr>
              <a:t>. 2.4654 UNS N07001</a:t>
            </a:r>
          </a:p>
          <a:p>
            <a:pPr algn="just" fontAlgn="base"/>
            <a:r>
              <a:rPr lang="cs-CZ" b="0" i="0" dirty="0" err="1">
                <a:effectLst/>
                <a:latin typeface="Verdana Roman"/>
              </a:rPr>
              <a:t>Waspaloy</a:t>
            </a:r>
            <a:r>
              <a:rPr lang="cs-CZ" b="0" i="0" dirty="0">
                <a:effectLst/>
                <a:latin typeface="Verdana Roman"/>
              </a:rPr>
              <a:t> je niklová, stárnutím vytvrditelná </a:t>
            </a:r>
            <a:r>
              <a:rPr lang="cs-CZ" b="0" i="0" dirty="0" err="1">
                <a:effectLst/>
                <a:latin typeface="Verdana Roman"/>
              </a:rPr>
              <a:t>superslitina</a:t>
            </a:r>
            <a:r>
              <a:rPr lang="cs-CZ" b="0" i="0" dirty="0">
                <a:effectLst/>
                <a:latin typeface="Verdana Roman"/>
              </a:rPr>
              <a:t> s vynikající pevností za vysokých teplot a dobrou odolností vůči korozi, zejména vůči oxidaci. Používá se pro kritické rotační aplikace součástí leteckých a plynových turbín při pracovní teplotě do 650 °C, a pro ostatní méně náročné aplikace až do 870 °C. Další aplikace zahrnují kola kompresorů, rotory, hřídele, podložky, těsnění, kroužky a pouzdra, spojovací materiál a další různé součásti motorů, sestavy rámů letadel a raketových systémů.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688333"/>
              </p:ext>
            </p:extLst>
          </p:nvPr>
        </p:nvGraphicFramePr>
        <p:xfrm>
          <a:off x="546747" y="2114150"/>
          <a:ext cx="2724958" cy="4416840"/>
        </p:xfrm>
        <a:graphic>
          <a:graphicData uri="http://schemas.openxmlformats.org/drawingml/2006/table">
            <a:tbl>
              <a:tblPr/>
              <a:tblGrid>
                <a:gridCol w="681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0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45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 dirty="0">
                          <a:solidFill>
                            <a:srgbClr val="FF0000"/>
                          </a:solidFill>
                          <a:effectLst/>
                          <a:latin typeface="Verdana Roman"/>
                        </a:rPr>
                        <a:t>Ni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FF0000"/>
                          </a:solidFill>
                          <a:effectLst/>
                          <a:latin typeface="Verdana Roman"/>
                        </a:rPr>
                        <a:t>Zbytek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 dirty="0" err="1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Cr</a:t>
                      </a:r>
                      <a:endParaRPr lang="cs-CZ" sz="1700" b="1" dirty="0">
                        <a:solidFill>
                          <a:srgbClr val="0000FF"/>
                        </a:solidFill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18 -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21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Co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12 -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15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 dirty="0" err="1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Mo</a:t>
                      </a:r>
                      <a:endParaRPr lang="cs-CZ" sz="1700" b="1" dirty="0">
                        <a:solidFill>
                          <a:srgbClr val="0000FF"/>
                        </a:solidFill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3,5 -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5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Ti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2,75 -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3,25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Fe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max.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2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Al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1,2 -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1,6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Mn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max.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solidFill>
                            <a:srgbClr val="0000FF"/>
                          </a:solidFill>
                          <a:effectLst/>
                          <a:latin typeface="Verdana Roman"/>
                        </a:rPr>
                        <a:t>1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effectLst/>
                          <a:latin typeface="Verdana Roman"/>
                        </a:rPr>
                        <a:t>Si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>
                          <a:effectLst/>
                          <a:latin typeface="Verdana Roman"/>
                        </a:rPr>
                        <a:t>max.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effectLst/>
                          <a:latin typeface="Verdana Roman"/>
                        </a:rPr>
                        <a:t>0,75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effectLst/>
                          <a:latin typeface="Verdana Roman"/>
                        </a:rPr>
                        <a:t>Cu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>
                          <a:effectLst/>
                          <a:latin typeface="Verdana Roman"/>
                        </a:rPr>
                        <a:t>max.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effectLst/>
                          <a:latin typeface="Verdana Roman"/>
                        </a:rPr>
                        <a:t>0,50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effectLst/>
                          <a:latin typeface="Verdana Roman"/>
                        </a:rPr>
                        <a:t>Zr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effectLst/>
                          <a:latin typeface="Verdana Roman"/>
                        </a:rPr>
                        <a:t>0,02 -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effectLst/>
                          <a:latin typeface="Verdana Roman"/>
                        </a:rPr>
                        <a:t>0,12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effectLst/>
                          <a:latin typeface="Verdana Roman"/>
                        </a:rPr>
                        <a:t>C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effectLst/>
                          <a:latin typeface="Verdana Roman"/>
                        </a:rPr>
                        <a:t>0,02 -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effectLst/>
                          <a:latin typeface="Verdana Roman"/>
                        </a:rPr>
                        <a:t>0,10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effectLst/>
                          <a:latin typeface="Verdana Roman"/>
                        </a:rPr>
                        <a:t>B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effectLst/>
                          <a:latin typeface="Verdana Roman"/>
                        </a:rPr>
                        <a:t>0,003-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effectLst/>
                          <a:latin typeface="Verdana Roman"/>
                        </a:rPr>
                        <a:t>0,010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effectLst/>
                          <a:latin typeface="Verdana Roman"/>
                        </a:rPr>
                        <a:t>P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>
                          <a:effectLst/>
                          <a:latin typeface="Verdana Roman"/>
                        </a:rPr>
                        <a:t>max.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effectLst/>
                          <a:latin typeface="Verdana Roman"/>
                        </a:rPr>
                        <a:t>0,03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95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1">
                          <a:effectLst/>
                          <a:latin typeface="Verdana Roman"/>
                        </a:rPr>
                        <a:t>S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>
                          <a:effectLst/>
                          <a:latin typeface="Verdana Roman"/>
                        </a:rPr>
                        <a:t>max.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700" b="0" dirty="0">
                          <a:effectLst/>
                          <a:latin typeface="Verdana Roman"/>
                        </a:rPr>
                        <a:t>0,03</a:t>
                      </a: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cs-CZ" sz="1700" b="0" dirty="0">
                        <a:effectLst/>
                        <a:latin typeface="Verdana Roman"/>
                      </a:endParaRPr>
                    </a:p>
                  </a:txBody>
                  <a:tcPr marL="26533" marR="26533" marT="17688" marB="1768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Obdélník 5"/>
          <p:cNvSpPr/>
          <p:nvPr/>
        </p:nvSpPr>
        <p:spPr>
          <a:xfrm>
            <a:off x="4102444" y="222438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 err="1"/>
              <a:t>Rm</a:t>
            </a:r>
            <a:r>
              <a:rPr lang="cs-CZ" dirty="0"/>
              <a:t> (21 °C) = 1070 </a:t>
            </a:r>
            <a:r>
              <a:rPr lang="cs-CZ" dirty="0" err="1"/>
              <a:t>MPa</a:t>
            </a:r>
            <a:r>
              <a:rPr lang="cs-CZ" dirty="0"/>
              <a:t>, HRC = 42 </a:t>
            </a:r>
          </a:p>
          <a:p>
            <a:r>
              <a:rPr lang="cs-CZ" dirty="0" err="1"/>
              <a:t>Rm</a:t>
            </a:r>
            <a:r>
              <a:rPr lang="cs-CZ" dirty="0"/>
              <a:t> (538 °C) = 980 </a:t>
            </a:r>
            <a:r>
              <a:rPr lang="cs-CZ" dirty="0" err="1"/>
              <a:t>MPa</a:t>
            </a:r>
            <a:r>
              <a:rPr lang="cs-CZ" dirty="0"/>
              <a:t>, E (25 °C) = 211 </a:t>
            </a:r>
            <a:r>
              <a:rPr lang="cs-CZ" dirty="0" err="1"/>
              <a:t>GPa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3271705" y="2870718"/>
            <a:ext cx="7802695" cy="29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5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00525A04-F477-4771-ACA0-7A36DD9F0EF3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1162429" y="1077890"/>
            <a:ext cx="8286372" cy="478217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1573" y="95552"/>
            <a:ext cx="2406611" cy="237077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92" y="81157"/>
            <a:ext cx="3389733" cy="217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77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F1877F83-EC32-4658-99B6-3744FEDD8710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1964145" y="295044"/>
            <a:ext cx="7294155" cy="55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47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C6923C1-981E-4E0B-8933-2B5E80015CB1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1319081" y="831066"/>
            <a:ext cx="8950334" cy="486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55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9571787-BBB8-410B-99ED-2D8F32340689}"/>
              </a:ext>
            </a:extLst>
          </p:cNvPr>
          <p:cNvSpPr/>
          <p:nvPr/>
        </p:nvSpPr>
        <p:spPr bwMode="auto">
          <a:xfrm>
            <a:off x="2916969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2" name="Obdélník 1"/>
          <p:cNvSpPr/>
          <p:nvPr/>
        </p:nvSpPr>
        <p:spPr>
          <a:xfrm>
            <a:off x="88900" y="292100"/>
            <a:ext cx="119888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cs-CZ" sz="3200" b="1" dirty="0">
                <a:solidFill>
                  <a:srgbClr val="0000FF"/>
                </a:solidFill>
                <a:latin typeface="Verdana Roman"/>
              </a:rPr>
              <a:t>NIMONIC</a:t>
            </a:r>
            <a:r>
              <a:rPr lang="cs-CZ" b="1" dirty="0">
                <a:solidFill>
                  <a:srgbClr val="000000"/>
                </a:solidFill>
                <a:latin typeface="Verdana Roman"/>
              </a:rPr>
              <a:t>® </a:t>
            </a:r>
            <a:r>
              <a:rPr lang="cs-CZ" b="1" dirty="0" err="1">
                <a:solidFill>
                  <a:srgbClr val="000000"/>
                </a:solidFill>
                <a:latin typeface="Verdana Roman"/>
              </a:rPr>
              <a:t>Alloy</a:t>
            </a:r>
            <a:r>
              <a:rPr lang="cs-CZ" b="1" dirty="0">
                <a:solidFill>
                  <a:srgbClr val="000000"/>
                </a:solidFill>
                <a:latin typeface="Verdana Roman"/>
              </a:rPr>
              <a:t> 80A  </a:t>
            </a:r>
            <a:r>
              <a:rPr lang="cs-CZ" b="1" dirty="0" err="1">
                <a:solidFill>
                  <a:srgbClr val="000000"/>
                </a:solidFill>
                <a:latin typeface="Verdana Roman"/>
              </a:rPr>
              <a:t>Wr</a:t>
            </a:r>
            <a:r>
              <a:rPr lang="cs-CZ" b="1" dirty="0">
                <a:solidFill>
                  <a:srgbClr val="000000"/>
                </a:solidFill>
                <a:latin typeface="Verdana Roman"/>
              </a:rPr>
              <a:t>. N. 2.4952 / 2.4631 UNS N07080</a:t>
            </a:r>
          </a:p>
          <a:p>
            <a:pPr algn="just" fontAlgn="base"/>
            <a:r>
              <a:rPr lang="cs-CZ" dirty="0">
                <a:latin typeface="Verdana Roman"/>
              </a:rPr>
              <a:t>Slitina na bázi Ni-</a:t>
            </a:r>
            <a:r>
              <a:rPr lang="cs-CZ" dirty="0" err="1">
                <a:latin typeface="Verdana Roman"/>
              </a:rPr>
              <a:t>Cr</a:t>
            </a:r>
            <a:r>
              <a:rPr lang="cs-CZ" dirty="0">
                <a:latin typeface="Verdana Roman"/>
              </a:rPr>
              <a:t> podobná slitině </a:t>
            </a:r>
            <a:r>
              <a:rPr lang="cs-CZ" dirty="0" err="1">
                <a:latin typeface="Verdana Roman"/>
              </a:rPr>
              <a:t>NIMONIC</a:t>
            </a:r>
            <a:r>
              <a:rPr lang="cs-CZ" dirty="0">
                <a:latin typeface="Verdana Roman"/>
              </a:rPr>
              <a:t> 75, ale precipitačně vytvrditelná přídavky hliníku a titanu. Má dobrou odolnost vůči korozi, oxidaci a tečení při teplotách do 815 °C. Používá se pro díly plynových turbín (lopatky, kroužky </a:t>
            </a:r>
            <a:br>
              <a:rPr lang="cs-CZ" dirty="0">
                <a:latin typeface="Verdana Roman"/>
              </a:rPr>
            </a:br>
            <a:r>
              <a:rPr lang="cs-CZ" dirty="0">
                <a:latin typeface="Verdana Roman"/>
              </a:rPr>
              <a:t>a disky), šrouby, držáky parního potrubí v jaderných generátorech, vložky a jádra při odlévání a výfukové ventily ve spalovacích motorech.</a:t>
            </a:r>
            <a:endParaRPr lang="cs-CZ" b="0" i="0" dirty="0">
              <a:effectLst/>
              <a:latin typeface="Verdana Roman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480204"/>
              </p:ext>
            </p:extLst>
          </p:nvPr>
        </p:nvGraphicFramePr>
        <p:xfrm>
          <a:off x="361949" y="1984871"/>
          <a:ext cx="2638428" cy="4485922"/>
        </p:xfrm>
        <a:graphic>
          <a:graphicData uri="http://schemas.openxmlformats.org/drawingml/2006/table">
            <a:tbl>
              <a:tblPr/>
              <a:tblGrid>
                <a:gridCol w="659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6320">
                <a:tc gridSpan="4">
                  <a:txBody>
                    <a:bodyPr/>
                    <a:lstStyle/>
                    <a:p>
                      <a:r>
                        <a:rPr lang="cs-C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Chemické složení</a:t>
                      </a:r>
                    </a:p>
                  </a:txBody>
                  <a:tcPr marL="46580" marR="46580" marT="23290" marB="2329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627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zbytek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627"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cs-CZ" sz="18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18 -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1,8 -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1 -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max.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max.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max.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max.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max.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Zr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max.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max.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max.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0,015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888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max.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0,008</a:t>
                      </a: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556" marR="14556" marT="9704" marB="970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1498" y="2061072"/>
            <a:ext cx="4569011" cy="318720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51630" y="1984871"/>
            <a:ext cx="4436836" cy="318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13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0" y="0"/>
            <a:ext cx="6397456" cy="513874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lum bright="-20000" contrast="40000"/>
          </a:blip>
          <a:stretch>
            <a:fillRect/>
          </a:stretch>
        </p:blipFill>
        <p:spPr>
          <a:xfrm>
            <a:off x="4724400" y="3625124"/>
            <a:ext cx="7349347" cy="778844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6678E568-8EDC-415F-A240-5E4F747564FE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4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3891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C1BA3252-93D7-40A8-BAEF-6C4C03B478EC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0" y="0"/>
            <a:ext cx="7477125" cy="578819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lum bright="-20000" contrast="40000"/>
          </a:blip>
          <a:stretch>
            <a:fillRect/>
          </a:stretch>
        </p:blipFill>
        <p:spPr>
          <a:xfrm>
            <a:off x="2494927" y="3429000"/>
            <a:ext cx="9479612" cy="156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14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585E7048-D2AB-4900-A10B-091D847AA8D9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27" y="4172212"/>
            <a:ext cx="7267951" cy="147476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27" y="755003"/>
            <a:ext cx="3790275" cy="329136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690" y="91081"/>
            <a:ext cx="4556613" cy="3563687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87727" y="167496"/>
            <a:ext cx="2041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 98T </a:t>
            </a:r>
            <a:r>
              <a:rPr lang="cs-CZ" sz="2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alloy</a:t>
            </a:r>
            <a:endParaRPr lang="cs-CZ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977" y="2488284"/>
            <a:ext cx="4376748" cy="318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10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461C6B03-720D-4CF2-8D7C-BD123B1BBA34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2" name="Obdélník 1"/>
          <p:cNvSpPr/>
          <p:nvPr/>
        </p:nvSpPr>
        <p:spPr>
          <a:xfrm>
            <a:off x="428805" y="224909"/>
            <a:ext cx="14314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 err="1">
                <a:solidFill>
                  <a:srgbClr val="FF0000"/>
                </a:solidFill>
              </a:rPr>
              <a:t>Inconel</a:t>
            </a:r>
            <a:endParaRPr lang="cs-CZ" sz="32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725" y="838200"/>
            <a:ext cx="8291513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>
            <a:off x="381000" y="2865388"/>
            <a:ext cx="1152525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cs-CZ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INCONEL® </a:t>
            </a:r>
            <a:r>
              <a:rPr lang="cs-CZ" sz="20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Alloy</a:t>
            </a:r>
            <a:r>
              <a:rPr lang="cs-CZ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600 </a:t>
            </a:r>
            <a:r>
              <a:rPr lang="cs-CZ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Wr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. N. 2.4816 UNS N06600</a:t>
            </a:r>
          </a:p>
          <a:p>
            <a:pPr algn="just" fontAlgn="base"/>
            <a:r>
              <a:rPr lang="cs-CZ" dirty="0"/>
              <a:t>Slitina typu Ni-</a:t>
            </a:r>
            <a:r>
              <a:rPr lang="cs-CZ" dirty="0" err="1"/>
              <a:t>Cr</a:t>
            </a:r>
            <a:r>
              <a:rPr lang="cs-CZ" dirty="0"/>
              <a:t> s dobrou odolností vůči oxidaci při vysokých teplotách, vůči trhlinkám pod napětím a vůči alkalické korozi. Používá se v chemickém a potravinářském průmyslu, pro zařízení tepelného zpracování, v jaderném průmyslu a pro výrobu automobilových svíček.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154095"/>
              </p:ext>
            </p:extLst>
          </p:nvPr>
        </p:nvGraphicFramePr>
        <p:xfrm>
          <a:off x="8087214" y="3704979"/>
          <a:ext cx="3987556" cy="2819400"/>
        </p:xfrm>
        <a:graphic>
          <a:graphicData uri="http://schemas.openxmlformats.org/drawingml/2006/table">
            <a:tbl>
              <a:tblPr/>
              <a:tblGrid>
                <a:gridCol w="996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3151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 dirty="0">
                          <a:solidFill>
                            <a:srgbClr val="0000FF"/>
                          </a:solidFill>
                          <a:latin typeface="Verdana Roman"/>
                        </a:rPr>
                        <a:t>Ni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0" dirty="0">
                          <a:solidFill>
                            <a:srgbClr val="0000FF"/>
                          </a:solidFill>
                          <a:latin typeface="Verdana Roman"/>
                        </a:rPr>
                        <a:t>min.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0" dirty="0">
                          <a:solidFill>
                            <a:srgbClr val="0000FF"/>
                          </a:solidFill>
                          <a:latin typeface="Verdana Roman"/>
                        </a:rPr>
                        <a:t>72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151"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dirty="0" err="1">
                          <a:solidFill>
                            <a:srgbClr val="FF0000"/>
                          </a:solidFill>
                          <a:latin typeface="Verdana Roman"/>
                        </a:rPr>
                        <a:t>Cr</a:t>
                      </a:r>
                      <a:endParaRPr lang="cs-CZ" sz="1600" b="1" dirty="0">
                        <a:solidFill>
                          <a:srgbClr val="FF0000"/>
                        </a:solidFill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dirty="0">
                          <a:solidFill>
                            <a:srgbClr val="FF0000"/>
                          </a:solidFill>
                          <a:latin typeface="Verdana Roman"/>
                        </a:rPr>
                        <a:t>14  -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dirty="0">
                          <a:solidFill>
                            <a:srgbClr val="FF0000"/>
                          </a:solidFill>
                          <a:latin typeface="Verdana Roman"/>
                        </a:rPr>
                        <a:t>17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151"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 dirty="0" err="1">
                          <a:solidFill>
                            <a:srgbClr val="FF0000"/>
                          </a:solidFill>
                          <a:latin typeface="Verdana Roman"/>
                        </a:rPr>
                        <a:t>Fe</a:t>
                      </a:r>
                      <a:endParaRPr lang="cs-CZ" sz="1600" b="1" dirty="0">
                        <a:solidFill>
                          <a:srgbClr val="FF0000"/>
                        </a:solidFill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dirty="0">
                          <a:solidFill>
                            <a:srgbClr val="FF0000"/>
                          </a:solidFill>
                          <a:latin typeface="Verdana Roman"/>
                        </a:rPr>
                        <a:t>6  -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dirty="0">
                          <a:solidFill>
                            <a:srgbClr val="FF0000"/>
                          </a:solidFill>
                          <a:latin typeface="Verdana Roman"/>
                        </a:rPr>
                        <a:t>10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151"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1">
                          <a:solidFill>
                            <a:srgbClr val="FF0000"/>
                          </a:solidFill>
                          <a:latin typeface="Verdana Roman"/>
                        </a:rPr>
                        <a:t>Mn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dirty="0">
                          <a:solidFill>
                            <a:srgbClr val="FF0000"/>
                          </a:solidFill>
                          <a:latin typeface="Verdana Roman"/>
                        </a:rPr>
                        <a:t>max.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600" b="0" dirty="0">
                          <a:solidFill>
                            <a:srgbClr val="FF0000"/>
                          </a:solidFill>
                          <a:latin typeface="Verdana Roman"/>
                        </a:rPr>
                        <a:t>1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151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latin typeface="Verdana Roman"/>
                        </a:rPr>
                        <a:t>Cu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0" dirty="0">
                          <a:latin typeface="Verdana Roman"/>
                        </a:rPr>
                        <a:t>max.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0" dirty="0">
                          <a:latin typeface="Verdana Roman"/>
                        </a:rPr>
                        <a:t>0,5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151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latin typeface="Verdana Roman"/>
                        </a:rPr>
                        <a:t>Si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0">
                          <a:latin typeface="Verdana Roman"/>
                        </a:rPr>
                        <a:t>max.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0" dirty="0">
                          <a:latin typeface="Verdana Roman"/>
                        </a:rPr>
                        <a:t>0,5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151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latin typeface="Verdana Roman"/>
                        </a:rPr>
                        <a:t>C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0">
                          <a:latin typeface="Verdana Roman"/>
                        </a:rPr>
                        <a:t>max.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0" dirty="0">
                          <a:latin typeface="Verdana Roman"/>
                        </a:rPr>
                        <a:t>0,15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151"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1">
                          <a:latin typeface="Verdana Roman"/>
                        </a:rPr>
                        <a:t>S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600" b="0">
                          <a:latin typeface="Verdana Roman"/>
                        </a:rPr>
                        <a:t>max.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600" b="0" dirty="0">
                          <a:latin typeface="Verdana Roman"/>
                        </a:rPr>
                        <a:t>0,015</a:t>
                      </a: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151">
                <a:tc>
                  <a:txBody>
                    <a:bodyPr/>
                    <a:lstStyle/>
                    <a:p>
                      <a:pPr algn="l" fontAlgn="t"/>
                      <a:endParaRPr lang="cs-CZ" sz="1600" b="1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151">
                <a:tc>
                  <a:txBody>
                    <a:bodyPr/>
                    <a:lstStyle/>
                    <a:p>
                      <a:pPr algn="l" fontAlgn="t"/>
                      <a:endParaRPr lang="cs-CZ" sz="1600" b="1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cs-CZ" sz="1600" b="0" dirty="0">
                        <a:latin typeface="Verdana Roman"/>
                      </a:endParaRPr>
                    </a:p>
                  </a:txBody>
                  <a:tcPr marL="28575" marR="28575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7F19FF8A-E3CE-4A26-B714-B69BC4296D25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2" name="Obdélník 1"/>
          <p:cNvSpPr/>
          <p:nvPr/>
        </p:nvSpPr>
        <p:spPr>
          <a:xfrm>
            <a:off x="190499" y="122233"/>
            <a:ext cx="117824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cs-CZ" b="1" dirty="0">
                <a:solidFill>
                  <a:srgbClr val="0000FF"/>
                </a:solidFill>
              </a:rPr>
              <a:t>INCONEL® </a:t>
            </a:r>
            <a:r>
              <a:rPr lang="cs-CZ" b="1" dirty="0" err="1">
                <a:solidFill>
                  <a:srgbClr val="0000FF"/>
                </a:solidFill>
              </a:rPr>
              <a:t>Alloy</a:t>
            </a:r>
            <a:r>
              <a:rPr lang="cs-CZ" b="1" dirty="0">
                <a:solidFill>
                  <a:srgbClr val="0000FF"/>
                </a:solidFill>
              </a:rPr>
              <a:t> X-750  </a:t>
            </a:r>
            <a:r>
              <a:rPr lang="cs-CZ" b="1" dirty="0" err="1"/>
              <a:t>Wr</a:t>
            </a:r>
            <a:r>
              <a:rPr lang="cs-CZ" b="1" dirty="0"/>
              <a:t>. N. 2.4669  UNS N07750</a:t>
            </a:r>
          </a:p>
          <a:p>
            <a:pPr algn="just" fontAlgn="base"/>
            <a:r>
              <a:rPr lang="cs-CZ" dirty="0"/>
              <a:t>Vytvrditelná slitina na bázi Ni-</a:t>
            </a:r>
            <a:r>
              <a:rPr lang="cs-CZ" dirty="0" err="1"/>
              <a:t>Cr</a:t>
            </a:r>
            <a:r>
              <a:rPr lang="cs-CZ" dirty="0"/>
              <a:t> je podobná slitině INCONEL </a:t>
            </a:r>
            <a:r>
              <a:rPr lang="cs-CZ" dirty="0" err="1"/>
              <a:t>alloy</a:t>
            </a:r>
            <a:r>
              <a:rPr lang="cs-CZ" dirty="0"/>
              <a:t> 600 </a:t>
            </a:r>
            <a:r>
              <a:rPr lang="cs-CZ" dirty="0">
                <a:solidFill>
                  <a:srgbClr val="FF0000"/>
                </a:solidFill>
              </a:rPr>
              <a:t>s přídavkem hliníku a titanu</a:t>
            </a:r>
            <a:r>
              <a:rPr lang="cs-CZ" dirty="0"/>
              <a:t>. Má velice dobrou odolnost vůči korozi a oxidaci, společně s vysokou pevností v tahu a pevnosti při tečení v teplotách do 700 °C. Díky vynikající odolnosti vůči relaxaci, se tato slitina používá pro výrobu pružin a šroubů, které jsou vystaveny vysokým teplotám. Dále se používá v leteckém průmyslu do raketových motorů, do jaderných reaktorů, na tlakové nádoby, pro spalovací turbíny, nástroje, spojovací součástky, pružiny a součástky automobilů.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1805" y="1876559"/>
            <a:ext cx="5684795" cy="387401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lum bright="-32000" contrast="57000"/>
          </a:blip>
          <a:stretch>
            <a:fillRect/>
          </a:stretch>
        </p:blipFill>
        <p:spPr>
          <a:xfrm>
            <a:off x="8353168" y="1661736"/>
            <a:ext cx="2323127" cy="477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694075"/>
              </p:ext>
            </p:extLst>
          </p:nvPr>
        </p:nvGraphicFramePr>
        <p:xfrm>
          <a:off x="171447" y="2275204"/>
          <a:ext cx="11306175" cy="3291840"/>
        </p:xfrm>
        <a:graphic>
          <a:graphicData uri="http://schemas.openxmlformats.org/drawingml/2006/table">
            <a:tbl>
              <a:tblPr/>
              <a:tblGrid>
                <a:gridCol w="3767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91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9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Mechanické vlastnosti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Mez pevnosti v tahu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1375 MPa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Hodnota za normální teploty u materiálu precipitačně vytvrzeného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Mez pevnosti za zvýšené teploty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1100 </a:t>
                      </a:r>
                      <a:r>
                        <a:rPr lang="cs-CZ" sz="1800" dirty="0" err="1">
                          <a:latin typeface="Times New Roman"/>
                          <a:ea typeface="Times New Roman"/>
                          <a:cs typeface="Times New Roman"/>
                        </a:rPr>
                        <a:t>MPa</a:t>
                      </a:r>
                      <a:endParaRPr lang="cs-C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Při teplotě 650°C u precipitačně vytvrzeného matriálu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Mez kluzu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1100 </a:t>
                      </a:r>
                      <a:r>
                        <a:rPr lang="cs-CZ" sz="1800" dirty="0" err="1">
                          <a:latin typeface="Times New Roman"/>
                          <a:ea typeface="Times New Roman"/>
                          <a:cs typeface="Times New Roman"/>
                        </a:rPr>
                        <a:t>MPa</a:t>
                      </a:r>
                      <a:endParaRPr lang="cs-C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cs-CZ" sz="1800" baseline="-25000">
                          <a:latin typeface="Times New Roman"/>
                          <a:ea typeface="Times New Roman"/>
                          <a:cs typeface="Times New Roman"/>
                        </a:rPr>
                        <a:t>e0,2</a:t>
                      </a: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, hodnota za pokojové teploty u precipitačně vytvrzeného materiálu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Mez kluzu za zvýšené teploty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980 </a:t>
                      </a:r>
                      <a:r>
                        <a:rPr lang="cs-CZ" sz="1800" dirty="0" err="1">
                          <a:latin typeface="Times New Roman"/>
                          <a:ea typeface="Times New Roman"/>
                          <a:cs typeface="Times New Roman"/>
                        </a:rPr>
                        <a:t>MPa</a:t>
                      </a:r>
                      <a:endParaRPr lang="cs-C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cs-CZ" sz="18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e0,2</a:t>
                      </a: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, hodnota při teplotě 650°C u precipitačně vytvrzeného materiálu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Poměrné prodloužení při lomu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25 %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U precipitačně vytvrzeného materiálu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Poměrné prodloužení při lomu za zvýšené teploty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18%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Hodnota při teplotě 650°C u precipitačně vytvrzeného materiálu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8573" y="0"/>
            <a:ext cx="11591925" cy="244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76176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pt-BR" sz="2400" b="1" dirty="0">
                <a:solidFill>
                  <a:srgbClr val="0000FF"/>
                </a:solidFill>
              </a:rPr>
              <a:t>INCONEL® Alloy 718</a:t>
            </a:r>
            <a:r>
              <a:rPr lang="cs-CZ" sz="2400" b="1" dirty="0">
                <a:solidFill>
                  <a:srgbClr val="0000FF"/>
                </a:solidFill>
              </a:rPr>
              <a:t>   </a:t>
            </a:r>
            <a:r>
              <a:rPr lang="cs-CZ" sz="2400" b="1" dirty="0" err="1"/>
              <a:t>Wr</a:t>
            </a:r>
            <a:r>
              <a:rPr lang="cs-CZ" sz="2400" b="1" dirty="0"/>
              <a:t>. N. </a:t>
            </a:r>
            <a:r>
              <a:rPr lang="pt-BR" sz="2400" b="1" dirty="0"/>
              <a:t>2.4668</a:t>
            </a:r>
            <a:r>
              <a:rPr lang="cs-CZ" sz="2400" b="1" dirty="0"/>
              <a:t> </a:t>
            </a:r>
            <a:r>
              <a:rPr lang="pt-BR" sz="2400" b="1" dirty="0"/>
              <a:t>UNS N07718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Jedná se o </a:t>
            </a:r>
            <a:r>
              <a:rPr kumimoji="0" lang="cs-CZ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vysokopevnostní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korozivzdornou, vytvrditelnou slitinu, která může být použita v rozmezí teplot –252 °C až +700 °C. Z důvodu výborné svařitelnosti je </a:t>
            </a:r>
            <a:r>
              <a:rPr kumimoji="0" lang="cs-CZ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Inconel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718 vhodný pro svařované konstrukce, neboť je velice odolný vůči trhlinám vznikajících po svařování. Díky svému širokému teplotní rozsahu použitelnosti se  </a:t>
            </a:r>
            <a:r>
              <a:rPr kumimoji="0" lang="cs-CZ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Inconel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718 využívá pro mnohé aplikace, např. pro výrobu nádrží raket na tuhá paliva, pro komponenty plynových spalovacích turbín (leteckých, stacionárních) </a:t>
            </a:r>
            <a:b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v neposlední řadě se tohoto materiálu používá i pro kryogenní aplikace.</a:t>
            </a:r>
            <a:endParaRPr kumimoji="0" lang="cs-CZ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10E83CB-C143-468B-978D-4CA4908F2AE8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3 kop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498" y="1279000"/>
            <a:ext cx="3462252" cy="2590801"/>
          </a:xfrm>
          <a:prstGeom prst="rect">
            <a:avLst/>
          </a:prstGeom>
          <a:noFill/>
        </p:spPr>
      </p:pic>
      <p:pic>
        <p:nvPicPr>
          <p:cNvPr id="36866" name="Picture 2" descr="INC3 kopi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1750" y="1279000"/>
            <a:ext cx="3533775" cy="2597676"/>
          </a:xfrm>
          <a:prstGeom prst="rect">
            <a:avLst/>
          </a:prstGeom>
          <a:noFill/>
        </p:spPr>
      </p:pic>
      <p:pic>
        <p:nvPicPr>
          <p:cNvPr id="36865" name="Picture 1" descr="Inconel_karbid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7575" y="623931"/>
            <a:ext cx="4400550" cy="3315692"/>
          </a:xfrm>
          <a:prstGeom prst="rect">
            <a:avLst/>
          </a:prstGeom>
          <a:noFill/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6501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276225" y="3939623"/>
            <a:ext cx="11639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Struktura tepelně zpracované slitiny </a:t>
            </a:r>
            <a:r>
              <a:rPr lang="cs-CZ" dirty="0" err="1"/>
              <a:t>Inconel</a:t>
            </a:r>
            <a:r>
              <a:rPr lang="cs-CZ" dirty="0"/>
              <a:t> 718; a) šipkami jsou vyznačeny karbidy </a:t>
            </a:r>
            <a:r>
              <a:rPr lang="cs-CZ" dirty="0" err="1"/>
              <a:t>NbC</a:t>
            </a:r>
            <a:r>
              <a:rPr lang="cs-CZ" dirty="0"/>
              <a:t>, </a:t>
            </a:r>
            <a:br>
              <a:rPr lang="cs-CZ" dirty="0"/>
            </a:br>
            <a:r>
              <a:rPr lang="cs-CZ" dirty="0"/>
              <a:t>b) rozmístění karbidy typu MC a M</a:t>
            </a:r>
            <a:r>
              <a:rPr lang="cs-CZ" baseline="-25000" dirty="0"/>
              <a:t>23</a:t>
            </a:r>
            <a:r>
              <a:rPr lang="cs-CZ" dirty="0"/>
              <a:t>C</a:t>
            </a:r>
            <a:r>
              <a:rPr lang="cs-CZ" baseline="-25000" dirty="0"/>
              <a:t>6</a:t>
            </a:r>
            <a:r>
              <a:rPr lang="cs-CZ" dirty="0"/>
              <a:t>, c) EDX analýza karbidu </a:t>
            </a:r>
            <a:r>
              <a:rPr lang="cs-CZ" dirty="0" err="1"/>
              <a:t>NbC</a:t>
            </a:r>
            <a:r>
              <a:rPr lang="cs-CZ" dirty="0"/>
              <a:t>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6F78981-36D0-4E42-8283-F588BC8AB444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5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39A6A9E8-A32F-4D04-9042-47FB4900FF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456144"/>
              </p:ext>
            </p:extLst>
          </p:nvPr>
        </p:nvGraphicFramePr>
        <p:xfrm>
          <a:off x="229869" y="619124"/>
          <a:ext cx="11732261" cy="4295777"/>
        </p:xfrm>
        <a:graphic>
          <a:graphicData uri="http://schemas.openxmlformats.org/drawingml/2006/table">
            <a:tbl>
              <a:tblPr/>
              <a:tblGrid>
                <a:gridCol w="2345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5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5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7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7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9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 </a:t>
                      </a:r>
                      <a:r>
                        <a:rPr lang="en-US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[MPa]</a:t>
                      </a:r>
                      <a:endParaRPr lang="cs-CZ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</a:t>
                      </a:r>
                      <a:r>
                        <a:rPr lang="en-US" sz="2000" baseline="-25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p0,2 </a:t>
                      </a:r>
                      <a:r>
                        <a:rPr lang="en-US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[MPa]</a:t>
                      </a:r>
                      <a:endParaRPr lang="cs-CZ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</a:t>
                      </a:r>
                      <a:r>
                        <a:rPr lang="cs-CZ" sz="2000" baseline="-25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</a:t>
                      </a: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[MPa]</a:t>
                      </a:r>
                      <a:endParaRPr lang="cs-CZ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A10 </a:t>
                      </a:r>
                      <a:r>
                        <a:rPr lang="en-US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[</a:t>
                      </a: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r>
                        <a:rPr lang="en-US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]</a:t>
                      </a:r>
                      <a:endParaRPr lang="cs-CZ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87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Inconel</a:t>
                      </a:r>
                      <a:r>
                        <a:rPr lang="cs-CZ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718 v dodaném stavu, vzorek č.1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173 780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946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87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Inconel 718 tepelně zpracovaný, vzorek č.1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199 880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1 224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1 445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87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Inconel 718 tepelně zpracovaný, vzorek č.2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191 028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1 235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1 453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délník 2">
            <a:extLst>
              <a:ext uri="{FF2B5EF4-FFF2-40B4-BE49-F238E27FC236}">
                <a16:creationId xmlns:a16="http://schemas.microsoft.com/office/drawing/2014/main" id="{1C40AB24-57D5-4A12-A88A-09FDEBAE3529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071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3584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045260"/>
              </p:ext>
            </p:extLst>
          </p:nvPr>
        </p:nvGraphicFramePr>
        <p:xfrm>
          <a:off x="1152525" y="117475"/>
          <a:ext cx="8960584" cy="5607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f" r:id="rId2" imgW="5829300" imgH="3648075" progId="Excel.Sheet.8">
                  <p:embed/>
                </p:oleObj>
              </mc:Choice>
              <mc:Fallback>
                <p:oleObj name="Graf" r:id="rId2" imgW="5829300" imgH="3648075" progId="Excel.Sheet.8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117475"/>
                        <a:ext cx="8960584" cy="56076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491F8A4A-97CA-485C-8D08-638190E75072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4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644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10E0ECA-1C21-455A-89E1-A3399E466231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11868151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 důvodu zvýšení užitných vlastností se na </a:t>
            </a:r>
            <a:r>
              <a:rPr kumimoji="0" lang="cs-CZ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Inconel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718 se aplikuje rozpouštěcí žíhání a precipitační vytvrzování. Slitina 718 je 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vytvrditelná precipitací sekundární fáze 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(např. primární fází 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Times New Roman" pitchFamily="18" charset="0"/>
                <a:cs typeface="Arial" pitchFamily="34" charset="0"/>
              </a:rPr>
              <a:t>g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v základní matrici. Precipitace těchto niklových (popřípadě hliníkových, titanových, niobových) fází je vyvolána teplotním ohřevem v teplotním rozsahu 600 – 815 °C. Z důvodu správného proběhnutí metalurgických procesů je nezbytné, aby vytvrzující přísady </a:t>
            </a:r>
            <a:b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(tj. hliník, titan, niob) byly zcela rozpuštěny. Jestliže tyto přísady </a:t>
            </a:r>
            <a:r>
              <a:rPr kumimoji="0" lang="cs-CZ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precipitují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jako jiná fáze, nebo v jiné formě, neproběhne proces požadované precipitace, v důsledku čehož není dosaženo požadované pevnosti slitiny. Z tohoto důvodu musí být materiál podroben rozpouštěcímu žíhání.</a:t>
            </a:r>
            <a:endParaRPr kumimoji="0" lang="cs-C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cs-C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Obecně se pro slitinu </a:t>
            </a:r>
            <a:r>
              <a:rPr kumimoji="0" lang="cs-CZ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Inconel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718 používá dvou druhů tepelného zpracování: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cs-C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Rozpouštěcí žíhání při teplotě 930 – 1010 °C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po kterém následuje prudké ochlazení ve vodě. Dále následuje 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precipitační vytvrzování při teplotě 720 °C po dobu 8 hod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Po této době následuje ochlazení na teplotu 620 °C. Po výdrži při teplotě 620 °C po dobu 18 hod. následuje ochlazení na vzduchu.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cs-C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Rozpouštěcí žíhání při teplotě 1040 – 1070 °C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po kterém následuje prudké ochlazení, obyčejně ve vodě. Dále následuje precipitační 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vytvrzování při teplotě 760 °C po dobu 10 hod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Následně se provede ochlazení na teplotu 650 °C, přičemž na této teplotě je výdrž po dobu 20 hod. Poté následuje ochlazení na vzduchu.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kumimoji="0" lang="cs-C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Pokud má být </a:t>
            </a:r>
            <a:r>
              <a:rPr kumimoji="0" lang="cs-CZ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Inconel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718 obráběn, tvářen nebo svařován je dodáván ve stavu žíhaném </a:t>
            </a:r>
            <a:r>
              <a:rPr lang="cs-CZ" dirty="0">
                <a:latin typeface="Arial" pitchFamily="34" charset="0"/>
                <a:cs typeface="Arial" pitchFamily="34" charset="0"/>
              </a:rPr>
              <a:t>na odstranění pnutí (zbytkového napětí). Materiál má potom lepší pružnost a tvárnost, což je výhodnější pro montážní operace. Po smontování součásti může být materiál tepelně zpracován na požadované vlastnosti.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cs-C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FA2D8797-F2F8-4140-9572-CE13ECE02143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2" name="Obdélník 1"/>
          <p:cNvSpPr/>
          <p:nvPr/>
        </p:nvSpPr>
        <p:spPr>
          <a:xfrm>
            <a:off x="222421" y="99024"/>
            <a:ext cx="11327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Nickel Chromium Cobalt Titanium Molybdenum Tungsten Aluminum </a:t>
            </a:r>
            <a:r>
              <a:rPr lang="cs-CZ" sz="2400" b="1" dirty="0">
                <a:solidFill>
                  <a:srgbClr val="0000FF"/>
                </a:solidFill>
              </a:rPr>
              <a:t>– prášková </a:t>
            </a:r>
            <a:r>
              <a:rPr lang="cs-CZ" sz="2400" b="1" dirty="0" err="1">
                <a:solidFill>
                  <a:srgbClr val="0000FF"/>
                </a:solidFill>
              </a:rPr>
              <a:t>superslitina</a:t>
            </a:r>
            <a:r>
              <a:rPr lang="cs-CZ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(René 80)</a:t>
            </a:r>
            <a:endParaRPr lang="cs-CZ" sz="2400" b="1" dirty="0">
              <a:solidFill>
                <a:srgbClr val="0000FF"/>
              </a:solidFill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681" y="1037968"/>
            <a:ext cx="934561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4684" y="2264669"/>
            <a:ext cx="4320000" cy="3254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461318" y="5450700"/>
            <a:ext cx="10849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err="1"/>
              <a:t>Multifázová</a:t>
            </a:r>
            <a:r>
              <a:rPr lang="cs-CZ" dirty="0"/>
              <a:t> </a:t>
            </a:r>
            <a:r>
              <a:rPr lang="cs-CZ" dirty="0" err="1"/>
              <a:t>superslitina</a:t>
            </a:r>
            <a:r>
              <a:rPr lang="cs-CZ" dirty="0"/>
              <a:t> </a:t>
            </a:r>
            <a:r>
              <a:rPr lang="en-US" dirty="0"/>
              <a:t>Rene 80 </a:t>
            </a:r>
            <a:r>
              <a:rPr lang="cs-CZ" dirty="0"/>
              <a:t>základní matrice </a:t>
            </a:r>
            <a:r>
              <a:rPr lang="en-US" dirty="0" err="1"/>
              <a:t>fcc</a:t>
            </a:r>
            <a:r>
              <a:rPr lang="en-US" dirty="0"/>
              <a:t> γ, </a:t>
            </a:r>
            <a:r>
              <a:rPr lang="cs-CZ" dirty="0"/>
              <a:t>karbidy a dispersní částice i</a:t>
            </a:r>
            <a:r>
              <a:rPr lang="en-US" dirty="0" err="1"/>
              <a:t>ntermetal</a:t>
            </a:r>
            <a:r>
              <a:rPr lang="cs-CZ" dirty="0" err="1"/>
              <a:t>ických</a:t>
            </a:r>
            <a:r>
              <a:rPr lang="en-US" dirty="0"/>
              <a:t> γ  </a:t>
            </a:r>
            <a:r>
              <a:rPr lang="cs-CZ" dirty="0"/>
              <a:t>precipitátů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72894" y="229285"/>
            <a:ext cx="27292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dirty="0" err="1">
                <a:solidFill>
                  <a:srgbClr val="0000FF"/>
                </a:solidFill>
              </a:rPr>
              <a:t>Superslitina</a:t>
            </a:r>
            <a:r>
              <a:rPr lang="cs-CZ" sz="2400" dirty="0">
                <a:solidFill>
                  <a:srgbClr val="0000FF"/>
                </a:solidFill>
              </a:rPr>
              <a:t> René 41</a:t>
            </a:r>
          </a:p>
        </p:txBody>
      </p:sp>
      <p:sp>
        <p:nvSpPr>
          <p:cNvPr id="5" name="Obdélník 4"/>
          <p:cNvSpPr/>
          <p:nvPr/>
        </p:nvSpPr>
        <p:spPr>
          <a:xfrm>
            <a:off x="272894" y="851754"/>
            <a:ext cx="11676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333333"/>
                </a:solidFill>
                <a:latin typeface="Roboto"/>
              </a:rPr>
              <a:t>Slitina s vysokou schopností precipitace niklu a chromu s výjimečně vysokou pevností díky přidání hliníku a titanu. Slitina také nabízí vynikající odolnost proti oxidaci až do 870 ° C.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lum bright="-20000" contrast="40000"/>
          </a:blip>
          <a:stretch>
            <a:fillRect/>
          </a:stretch>
        </p:blipFill>
        <p:spPr>
          <a:xfrm>
            <a:off x="367757" y="1658889"/>
            <a:ext cx="11234063" cy="15236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lum bright="-20000" contrast="40000"/>
          </a:blip>
          <a:stretch>
            <a:fillRect/>
          </a:stretch>
        </p:blipFill>
        <p:spPr>
          <a:xfrm>
            <a:off x="406832" y="3550088"/>
            <a:ext cx="11194988" cy="2031467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3002103" y="275451"/>
            <a:ext cx="3599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b="1" dirty="0">
                <a:latin typeface="Verdana" panose="020B0604030504040204" pitchFamily="34" charset="0"/>
              </a:rPr>
              <a:t>Wr</a:t>
            </a:r>
            <a:r>
              <a:rPr lang="cs-CZ" b="1" dirty="0">
                <a:latin typeface="Verdana" panose="020B0604030504040204" pitchFamily="34" charset="0"/>
              </a:rPr>
              <a:t>.</a:t>
            </a:r>
            <a:r>
              <a:rPr lang="nn-NO" b="1" dirty="0">
                <a:latin typeface="Verdana" panose="020B0604030504040204" pitchFamily="34" charset="0"/>
              </a:rPr>
              <a:t> N. 2.4973</a:t>
            </a:r>
            <a:r>
              <a:rPr lang="cs-CZ" b="1" dirty="0">
                <a:latin typeface="Verdana" panose="020B0604030504040204" pitchFamily="34" charset="0"/>
              </a:rPr>
              <a:t>   </a:t>
            </a:r>
            <a:r>
              <a:rPr lang="nn-NO" b="1" dirty="0">
                <a:latin typeface="Verdana" panose="020B0604030504040204" pitchFamily="34" charset="0"/>
              </a:rPr>
              <a:t>AISI 683</a:t>
            </a:r>
            <a:endParaRPr lang="cs-CZ" b="1" dirty="0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73B9EC8-6CEB-47E8-A95A-3922355B4B30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4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15090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6DCCEB24-D050-4702-A9DB-C18BA715E427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2" name="Obdélník 1"/>
          <p:cNvSpPr/>
          <p:nvPr/>
        </p:nvSpPr>
        <p:spPr>
          <a:xfrm>
            <a:off x="214185" y="141756"/>
            <a:ext cx="37235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rgbClr val="0000FF"/>
                </a:solidFill>
              </a:rPr>
              <a:t>HAYNES® 25 </a:t>
            </a:r>
            <a:r>
              <a:rPr lang="cs-CZ" sz="2400" dirty="0" err="1">
                <a:solidFill>
                  <a:srgbClr val="0000FF"/>
                </a:solidFill>
              </a:rPr>
              <a:t>alloy</a:t>
            </a:r>
            <a:r>
              <a:rPr lang="cs-CZ" sz="2400" dirty="0">
                <a:solidFill>
                  <a:srgbClr val="0000FF"/>
                </a:solidFill>
              </a:rPr>
              <a:t> </a:t>
            </a:r>
          </a:p>
          <a:p>
            <a:r>
              <a:rPr lang="cs-CZ" sz="2400" dirty="0">
                <a:solidFill>
                  <a:srgbClr val="0000FF"/>
                </a:solidFill>
              </a:rPr>
              <a:t>HAYNES 188 </a:t>
            </a:r>
            <a:r>
              <a:rPr lang="cs-CZ" sz="2400" dirty="0" err="1">
                <a:solidFill>
                  <a:srgbClr val="0000FF"/>
                </a:solidFill>
              </a:rPr>
              <a:t>alloy</a:t>
            </a:r>
            <a:r>
              <a:rPr lang="cs-CZ" sz="2400" dirty="0">
                <a:solidFill>
                  <a:srgbClr val="0000FF"/>
                </a:solidFill>
              </a:rPr>
              <a:t> </a:t>
            </a:r>
          </a:p>
          <a:p>
            <a:r>
              <a:rPr lang="cs-CZ" sz="2400" dirty="0">
                <a:solidFill>
                  <a:srgbClr val="0000FF"/>
                </a:solidFill>
              </a:rPr>
              <a:t>HAYNES 230® </a:t>
            </a:r>
            <a:r>
              <a:rPr lang="cs-CZ" sz="2400" dirty="0" err="1">
                <a:solidFill>
                  <a:srgbClr val="0000FF"/>
                </a:solidFill>
              </a:rPr>
              <a:t>alloy</a:t>
            </a:r>
            <a:r>
              <a:rPr lang="cs-CZ" sz="2400" dirty="0">
                <a:solidFill>
                  <a:srgbClr val="0000FF"/>
                </a:solidFill>
              </a:rPr>
              <a:t> </a:t>
            </a:r>
          </a:p>
          <a:p>
            <a:r>
              <a:rPr lang="cs-CZ" sz="2400" dirty="0">
                <a:solidFill>
                  <a:srgbClr val="0000FF"/>
                </a:solidFill>
              </a:rPr>
              <a:t>HAYNES 556™ </a:t>
            </a:r>
            <a:r>
              <a:rPr lang="cs-CZ" sz="2400" dirty="0" err="1">
                <a:solidFill>
                  <a:srgbClr val="0000FF"/>
                </a:solidFill>
              </a:rPr>
              <a:t>alloy</a:t>
            </a:r>
            <a:r>
              <a:rPr lang="cs-CZ" sz="2400" dirty="0">
                <a:solidFill>
                  <a:srgbClr val="0000FF"/>
                </a:solidFill>
              </a:rPr>
              <a:t> </a:t>
            </a:r>
          </a:p>
          <a:p>
            <a:r>
              <a:rPr lang="cs-CZ" sz="2400" dirty="0">
                <a:solidFill>
                  <a:srgbClr val="0000FF"/>
                </a:solidFill>
              </a:rPr>
              <a:t>HAYNES </a:t>
            </a:r>
            <a:r>
              <a:rPr lang="cs-CZ" sz="2400" dirty="0" err="1">
                <a:solidFill>
                  <a:srgbClr val="0000FF"/>
                </a:solidFill>
              </a:rPr>
              <a:t>alloy</a:t>
            </a:r>
            <a:r>
              <a:rPr lang="cs-CZ" sz="2400" dirty="0">
                <a:solidFill>
                  <a:srgbClr val="0000FF"/>
                </a:solidFill>
              </a:rPr>
              <a:t> 625 </a:t>
            </a:r>
          </a:p>
          <a:p>
            <a:r>
              <a:rPr lang="cs-CZ" sz="2400" dirty="0">
                <a:solidFill>
                  <a:srgbClr val="0000FF"/>
                </a:solidFill>
              </a:rPr>
              <a:t>HAYNES HR-120® </a:t>
            </a:r>
            <a:r>
              <a:rPr lang="cs-CZ" sz="2400" dirty="0" err="1">
                <a:solidFill>
                  <a:srgbClr val="0000FF"/>
                </a:solidFill>
              </a:rPr>
              <a:t>alloy</a:t>
            </a:r>
            <a:r>
              <a:rPr lang="cs-CZ" sz="2400" dirty="0">
                <a:solidFill>
                  <a:srgbClr val="0000FF"/>
                </a:solidFill>
              </a:rPr>
              <a:t> </a:t>
            </a:r>
          </a:p>
          <a:p>
            <a:r>
              <a:rPr lang="cs-CZ" sz="2400" dirty="0">
                <a:solidFill>
                  <a:srgbClr val="0000FF"/>
                </a:solidFill>
              </a:rPr>
              <a:t>HAYNES HR-160® </a:t>
            </a:r>
            <a:r>
              <a:rPr lang="cs-CZ" sz="2400" dirty="0" err="1">
                <a:solidFill>
                  <a:srgbClr val="0000FF"/>
                </a:solidFill>
              </a:rPr>
              <a:t>alloy</a:t>
            </a:r>
            <a:r>
              <a:rPr lang="cs-CZ" sz="2400" dirty="0">
                <a:solidFill>
                  <a:srgbClr val="0000FF"/>
                </a:solidFill>
              </a:rPr>
              <a:t> </a:t>
            </a:r>
          </a:p>
          <a:p>
            <a:r>
              <a:rPr lang="cs-CZ" sz="2400" dirty="0">
                <a:solidFill>
                  <a:srgbClr val="0000FF"/>
                </a:solidFill>
              </a:rPr>
              <a:t>HASTELLOY® S </a:t>
            </a:r>
            <a:r>
              <a:rPr lang="cs-CZ" sz="2400" dirty="0" err="1">
                <a:solidFill>
                  <a:srgbClr val="0000FF"/>
                </a:solidFill>
              </a:rPr>
              <a:t>alloy</a:t>
            </a:r>
            <a:r>
              <a:rPr lang="cs-CZ" sz="2400" dirty="0">
                <a:solidFill>
                  <a:srgbClr val="0000FF"/>
                </a:solidFill>
              </a:rPr>
              <a:t> </a:t>
            </a:r>
          </a:p>
          <a:p>
            <a:r>
              <a:rPr lang="cs-CZ" sz="2400" dirty="0">
                <a:solidFill>
                  <a:srgbClr val="0000FF"/>
                </a:solidFill>
              </a:rPr>
              <a:t>HASTELLOY X </a:t>
            </a:r>
            <a:r>
              <a:rPr lang="cs-CZ" sz="2400" dirty="0" err="1">
                <a:solidFill>
                  <a:srgbClr val="0000FF"/>
                </a:solidFill>
              </a:rPr>
              <a:t>alloy</a:t>
            </a:r>
            <a:endParaRPr lang="cs-CZ" sz="2400" dirty="0">
              <a:solidFill>
                <a:srgbClr val="0000FF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3929449" y="233917"/>
            <a:ext cx="80977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</a:rPr>
              <a:t>HAYNES® 25 alloy </a:t>
            </a:r>
            <a:r>
              <a:rPr lang="en-US" dirty="0"/>
              <a:t>is a </a:t>
            </a:r>
            <a:r>
              <a:rPr lang="en-US" b="1" dirty="0"/>
              <a:t>cobalt-nickel-</a:t>
            </a:r>
            <a:r>
              <a:rPr lang="en-US" b="1" dirty="0" err="1"/>
              <a:t>chromiumtungsten</a:t>
            </a:r>
            <a:r>
              <a:rPr lang="en-US" dirty="0"/>
              <a:t> alloy with excellent high-temperature strength and good oxidation resistance up to about 1800°F (980</a:t>
            </a:r>
            <a:r>
              <a:rPr lang="cs-CZ" dirty="0"/>
              <a:t> </a:t>
            </a:r>
            <a:r>
              <a:rPr lang="en-US" dirty="0"/>
              <a:t>°C). Alloy 25 also has good resistance to sulfur-bearing environments</a:t>
            </a:r>
            <a:r>
              <a:rPr lang="cs-CZ" dirty="0"/>
              <a:t>.</a:t>
            </a:r>
          </a:p>
        </p:txBody>
      </p:sp>
      <p:sp>
        <p:nvSpPr>
          <p:cNvPr id="4" name="Obdélník 3"/>
          <p:cNvSpPr/>
          <p:nvPr/>
        </p:nvSpPr>
        <p:spPr>
          <a:xfrm>
            <a:off x="3978874" y="1232239"/>
            <a:ext cx="79742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</a:rPr>
              <a:t>HAYNES® 188 alloy </a:t>
            </a:r>
            <a:r>
              <a:rPr lang="en-US" dirty="0"/>
              <a:t>is a </a:t>
            </a:r>
            <a:r>
              <a:rPr lang="en-US" b="1" dirty="0"/>
              <a:t>cobalt-nickel-</a:t>
            </a:r>
            <a:r>
              <a:rPr lang="en-US" b="1" dirty="0" err="1"/>
              <a:t>chromiumtungsten</a:t>
            </a:r>
            <a:r>
              <a:rPr lang="en-US" b="1" dirty="0"/>
              <a:t> </a:t>
            </a:r>
            <a:r>
              <a:rPr lang="en-US" dirty="0"/>
              <a:t>alloy developed as an upgrade to alloy 25. It combines excellent high-temperature strength with very good oxidation resistance up to about 2000°F (1095</a:t>
            </a:r>
            <a:r>
              <a:rPr lang="cs-CZ" dirty="0"/>
              <a:t> </a:t>
            </a:r>
            <a:r>
              <a:rPr lang="en-US" dirty="0"/>
              <a:t>°C). Its thermal stability is better than that for alloy 25, and it is easier to fabricate. 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4036541" y="2479241"/>
            <a:ext cx="79083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</a:rPr>
              <a:t>HAYNES® 230® alloy </a:t>
            </a:r>
            <a:r>
              <a:rPr lang="en-US" dirty="0"/>
              <a:t>is a </a:t>
            </a:r>
            <a:r>
              <a:rPr lang="en-US" b="1" dirty="0"/>
              <a:t>nickel-chromium-</a:t>
            </a:r>
            <a:r>
              <a:rPr lang="en-US" b="1" dirty="0" err="1"/>
              <a:t>tungstenmolybdenum</a:t>
            </a:r>
            <a:r>
              <a:rPr lang="en-US" dirty="0"/>
              <a:t> alloy that combines excellent high-temperature strength, outstanding oxidation resistance up to about 2100°F (1150</a:t>
            </a:r>
            <a:r>
              <a:rPr lang="cs-CZ" dirty="0"/>
              <a:t> </a:t>
            </a:r>
            <a:r>
              <a:rPr lang="en-US" dirty="0"/>
              <a:t>°C), premier </a:t>
            </a:r>
            <a:r>
              <a:rPr lang="en-US" dirty="0" err="1"/>
              <a:t>nitriding</a:t>
            </a:r>
            <a:r>
              <a:rPr lang="en-US" dirty="0"/>
              <a:t> resistance, and excellent long-term thermal stability. The 230 alloy also has lower expansion characteristics than most high-temperature alloys, very good low cycle fatigue </a:t>
            </a:r>
            <a:r>
              <a:rPr lang="en-US" dirty="0" err="1"/>
              <a:t>resistence</a:t>
            </a:r>
            <a:r>
              <a:rPr lang="cs-CZ" dirty="0"/>
              <a:t>.</a:t>
            </a:r>
          </a:p>
        </p:txBody>
      </p:sp>
      <p:sp>
        <p:nvSpPr>
          <p:cNvPr id="6" name="Obdélník 5"/>
          <p:cNvSpPr/>
          <p:nvPr/>
        </p:nvSpPr>
        <p:spPr>
          <a:xfrm>
            <a:off x="172995" y="3998609"/>
            <a:ext cx="11780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</a:rPr>
              <a:t>HAYNES® 556™ alloy </a:t>
            </a:r>
            <a:r>
              <a:rPr lang="en-US" dirty="0"/>
              <a:t>is an </a:t>
            </a:r>
            <a:r>
              <a:rPr lang="en-US" b="1" dirty="0"/>
              <a:t>iron-nickel-cobalt-chromium</a:t>
            </a:r>
            <a:r>
              <a:rPr lang="en-US" dirty="0"/>
              <a:t> alloy with very good high temperature strength and outstanding resistance to a wide range of high-temperature aggressive environments</a:t>
            </a:r>
            <a:r>
              <a:rPr lang="cs-CZ" dirty="0"/>
              <a:t>.</a:t>
            </a:r>
          </a:p>
        </p:txBody>
      </p:sp>
      <p:sp>
        <p:nvSpPr>
          <p:cNvPr id="7" name="Obdélník 6"/>
          <p:cNvSpPr/>
          <p:nvPr/>
        </p:nvSpPr>
        <p:spPr>
          <a:xfrm>
            <a:off x="230658" y="4672049"/>
            <a:ext cx="117389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</a:rPr>
              <a:t>HAYNES® 625 alloy </a:t>
            </a:r>
            <a:r>
              <a:rPr lang="en-US" dirty="0"/>
              <a:t>is a </a:t>
            </a:r>
            <a:r>
              <a:rPr lang="en-US" b="1" dirty="0"/>
              <a:t>nickel-chromium-</a:t>
            </a:r>
            <a:r>
              <a:rPr lang="en-US" b="1" dirty="0" err="1"/>
              <a:t>molybdenumcolumbium</a:t>
            </a:r>
            <a:r>
              <a:rPr lang="en-US" dirty="0"/>
              <a:t> alloy with very good strength up to about 1500°F (815°C) and good oxidation resistance up to about 1800°F (980</a:t>
            </a:r>
            <a:r>
              <a:rPr lang="cs-CZ" dirty="0"/>
              <a:t> </a:t>
            </a:r>
            <a:r>
              <a:rPr lang="en-US" dirty="0"/>
              <a:t>°C). Although it has relatively poor thermal stability from </a:t>
            </a:r>
            <a:br>
              <a:rPr lang="cs-CZ" dirty="0"/>
            </a:br>
            <a:r>
              <a:rPr lang="en-US" dirty="0"/>
              <a:t>1100-1600°F (595-870</a:t>
            </a:r>
            <a:r>
              <a:rPr lang="cs-CZ" dirty="0"/>
              <a:t> </a:t>
            </a:r>
            <a:r>
              <a:rPr lang="en-US" dirty="0"/>
              <a:t>°C), alloy 625 is widely used for fabricated components in the gas turbine and aerospace industry, in the chemical industry, in the nuclear industry, and in some industrial heating applications. </a:t>
            </a:r>
            <a:endParaRPr lang="cs-CZ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63611" y="215379"/>
            <a:ext cx="11763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</a:rPr>
              <a:t>HAYNES® HR-120® alloy </a:t>
            </a:r>
            <a:r>
              <a:rPr lang="en-US" dirty="0"/>
              <a:t>is an </a:t>
            </a:r>
            <a:r>
              <a:rPr lang="en-US" b="1" dirty="0"/>
              <a:t>iron-nickel-chromium</a:t>
            </a:r>
            <a:r>
              <a:rPr lang="en-US" dirty="0"/>
              <a:t> alloy with strength significantly superior to common industrial grade </a:t>
            </a:r>
            <a:r>
              <a:rPr lang="en-US" dirty="0" err="1"/>
              <a:t>ironnickel</a:t>
            </a:r>
            <a:r>
              <a:rPr lang="en-US" dirty="0"/>
              <a:t>-chromium alloys. It has good oxidation resistance up to about 2000°F (1095</a:t>
            </a:r>
            <a:r>
              <a:rPr lang="cs-CZ" dirty="0"/>
              <a:t> </a:t>
            </a:r>
            <a:r>
              <a:rPr lang="en-US" dirty="0"/>
              <a:t>°C), and is resistant to carburizing and </a:t>
            </a:r>
            <a:r>
              <a:rPr lang="en-US" dirty="0" err="1"/>
              <a:t>sulfidizing</a:t>
            </a:r>
            <a:r>
              <a:rPr lang="en-US" dirty="0"/>
              <a:t> environments. Components of HR-120 alloy are easy to fabricate. Principal applications include heat treating equipment and fixtures, thermal processing equipment, and waste incinerator internals.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271849" y="1519020"/>
            <a:ext cx="11565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</a:rPr>
              <a:t>HAYNES® HR-160® alloy </a:t>
            </a:r>
            <a:r>
              <a:rPr lang="en-US" dirty="0"/>
              <a:t>is a </a:t>
            </a:r>
            <a:r>
              <a:rPr lang="en-US" b="1" dirty="0"/>
              <a:t>nickel-cobalt-chromium-silicon</a:t>
            </a:r>
            <a:r>
              <a:rPr lang="en-US" dirty="0"/>
              <a:t> alloy with outstanding resistance to high-temperature corrosive environments up to about 2200°F (1205</a:t>
            </a:r>
            <a:r>
              <a:rPr lang="cs-CZ" dirty="0"/>
              <a:t> </a:t>
            </a:r>
            <a:r>
              <a:rPr lang="en-US" dirty="0"/>
              <a:t>°C). It also has good high-temperature strength, and good thermal stability. 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304801" y="2474090"/>
            <a:ext cx="114505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</a:rPr>
              <a:t>HASTELLOY® S alloy</a:t>
            </a:r>
            <a:r>
              <a:rPr lang="en-US" dirty="0"/>
              <a:t> is a </a:t>
            </a:r>
            <a:r>
              <a:rPr lang="en-US" b="1" dirty="0"/>
              <a:t>nickel-chromium-molybdenum</a:t>
            </a:r>
            <a:r>
              <a:rPr lang="en-US" dirty="0"/>
              <a:t> alloy with outstanding thermal stability combined with moderate strength and very good oxidation resistance up to about 2000°F (1095</a:t>
            </a:r>
            <a:r>
              <a:rPr lang="cs-CZ" dirty="0"/>
              <a:t> </a:t>
            </a:r>
            <a:r>
              <a:rPr lang="en-US" dirty="0"/>
              <a:t>°C). It also has relatively low thermal expansion characteristics, and is relatively easy to fabricate or cast. Alloy S has been successfully used as a dissimilar filler metal for welding other high-temperature alloys. Principal applications include gas turbine seal rings, casings, and containment structures, as well as some industrial uses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313038" y="4069143"/>
            <a:ext cx="115659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</a:rPr>
              <a:t>HASTELLOY® X alloy </a:t>
            </a:r>
            <a:r>
              <a:rPr lang="en-US" dirty="0"/>
              <a:t>is a </a:t>
            </a:r>
            <a:r>
              <a:rPr lang="en-US" b="1" dirty="0"/>
              <a:t>nickel-iron-chromium-molybdenum</a:t>
            </a:r>
            <a:r>
              <a:rPr lang="en-US" dirty="0"/>
              <a:t> alloy with good </a:t>
            </a:r>
            <a:r>
              <a:rPr lang="en-US" dirty="0" err="1"/>
              <a:t>hightemperature</a:t>
            </a:r>
            <a:r>
              <a:rPr lang="en-US" dirty="0"/>
              <a:t> strength, very good oxidation resistance to about 2000°F (1095</a:t>
            </a:r>
            <a:r>
              <a:rPr lang="cs-CZ" dirty="0"/>
              <a:t> </a:t>
            </a:r>
            <a:r>
              <a:rPr lang="en-US" dirty="0"/>
              <a:t>°C), and other fairly well-rounded </a:t>
            </a:r>
            <a:r>
              <a:rPr lang="en-US" dirty="0" err="1"/>
              <a:t>hightemperature</a:t>
            </a:r>
            <a:r>
              <a:rPr lang="en-US" dirty="0"/>
              <a:t> properties. Largely surpassed in capabilities by more recent alloys, it is still one of the most extensively used materials in the gas turbine and aerospace industries. </a:t>
            </a:r>
            <a:endParaRPr lang="cs-CZ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D837AE5-2EE1-41EA-A981-0203DE4D4A33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477452" y="934480"/>
            <a:ext cx="7885305" cy="26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208454" y="237524"/>
            <a:ext cx="3122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CMSX single </a:t>
            </a:r>
            <a:r>
              <a:rPr lang="cs-CZ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crystal</a:t>
            </a:r>
            <a:r>
              <a:rPr lang="cs-CZ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alloys</a:t>
            </a:r>
            <a:endParaRPr lang="cs-CZ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7032" y="875271"/>
            <a:ext cx="3581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EC38096B-325D-48D3-8305-AB39B0475103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4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9CC39772-A734-4EA6-9A98-804E43D94E50}"/>
              </a:ext>
            </a:extLst>
          </p:cNvPr>
          <p:cNvSpPr/>
          <p:nvPr/>
        </p:nvSpPr>
        <p:spPr bwMode="auto">
          <a:xfrm>
            <a:off x="6433750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2" name="Obdélník 1"/>
          <p:cNvSpPr/>
          <p:nvPr/>
        </p:nvSpPr>
        <p:spPr>
          <a:xfrm>
            <a:off x="245079" y="196334"/>
            <a:ext cx="20505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TMS-138 / 138A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6433751" y="97481"/>
            <a:ext cx="5577016" cy="400554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57" y="702690"/>
            <a:ext cx="6378994" cy="1152467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8259" y="1855157"/>
            <a:ext cx="63554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Rhenium</a:t>
            </a:r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vyrábí z polétavých prachů, které vznikají při pražení </a:t>
            </a:r>
            <a:r>
              <a:rPr lang="cs-CZ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cs-CZ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0874" y="2191013"/>
            <a:ext cx="4102877" cy="867889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-1" y="2933093"/>
            <a:ext cx="6433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Průměrný obsah </a:t>
            </a:r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ruthenia</a:t>
            </a:r>
            <a:r>
              <a:rPr lang="cs-CZ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 zemské kůře je 0,001 </a:t>
            </a:r>
            <a:r>
              <a:rPr lang="cs-CZ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ppm</a:t>
            </a:r>
            <a:r>
              <a:rPr lang="cs-CZ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jedná se o nejvzácnější, nikoliv však nejdražší platinový kov.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8973" y="3579424"/>
            <a:ext cx="4044778" cy="82972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78259" y="4532042"/>
            <a:ext cx="6299095" cy="155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6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682288" y="76941"/>
            <a:ext cx="9690601" cy="283233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682288" y="2909275"/>
            <a:ext cx="6486451" cy="2607700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7B1945F3-EE65-46CD-851D-D40BFB98B11D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4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7336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C7AD3B74-883B-4E65-A4E6-1D315E865C64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406" y="0"/>
            <a:ext cx="10257188" cy="5684201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1098720" y="5484146"/>
            <a:ext cx="79083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1100°C /137 MPa crept microstructures of the investigated alloys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25578724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D2B5E95A-99AF-45A6-9CBC-AB48D1D59F94}"/>
              </a:ext>
            </a:extLst>
          </p:cNvPr>
          <p:cNvSpPr/>
          <p:nvPr/>
        </p:nvSpPr>
        <p:spPr bwMode="auto">
          <a:xfrm>
            <a:off x="2588723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529" y="0"/>
            <a:ext cx="7468886" cy="547973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3153559" y="5298905"/>
            <a:ext cx="58848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err="1"/>
              <a:t>Microstructures</a:t>
            </a:r>
            <a:r>
              <a:rPr lang="cs-CZ" sz="2400" b="1" dirty="0"/>
              <a:t> </a:t>
            </a:r>
            <a:r>
              <a:rPr lang="cs-CZ" sz="2400" b="1" dirty="0" err="1"/>
              <a:t>after</a:t>
            </a:r>
            <a:r>
              <a:rPr lang="cs-CZ" sz="2400" b="1" dirty="0"/>
              <a:t> 1 h </a:t>
            </a:r>
            <a:r>
              <a:rPr lang="cs-CZ" sz="2400" b="1" dirty="0" err="1"/>
              <a:t>exposure</a:t>
            </a:r>
            <a:r>
              <a:rPr lang="cs-CZ" sz="2400" b="1" dirty="0"/>
              <a:t> </a:t>
            </a:r>
            <a:r>
              <a:rPr lang="cs-CZ" sz="2400" b="1" dirty="0" err="1"/>
              <a:t>at</a:t>
            </a:r>
            <a:r>
              <a:rPr lang="cs-CZ" sz="2400" b="1" dirty="0"/>
              <a:t> 1100°C</a:t>
            </a:r>
          </a:p>
        </p:txBody>
      </p:sp>
    </p:spTree>
    <p:extLst>
      <p:ext uri="{BB962C8B-B14F-4D97-AF65-F5344CB8AC3E}">
        <p14:creationId xmlns:p14="http://schemas.microsoft.com/office/powerpoint/2010/main" val="2930484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3469D094-96E8-456D-8C26-CD0CC4C0F49C}"/>
              </a:ext>
            </a:extLst>
          </p:cNvPr>
          <p:cNvSpPr/>
          <p:nvPr/>
        </p:nvSpPr>
        <p:spPr bwMode="auto">
          <a:xfrm>
            <a:off x="2533030" y="5579745"/>
            <a:ext cx="5760085" cy="1278255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</p:spPr>
        <p:txBody>
          <a:bodyPr rot="0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30" y="95421"/>
            <a:ext cx="5815778" cy="4869206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3731402" y="4733794"/>
            <a:ext cx="3915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err="1"/>
              <a:t>Results</a:t>
            </a:r>
            <a:r>
              <a:rPr lang="cs-CZ" sz="2400" b="1" dirty="0"/>
              <a:t> </a:t>
            </a:r>
            <a:r>
              <a:rPr lang="cs-CZ" sz="2400" b="1" dirty="0" err="1"/>
              <a:t>of</a:t>
            </a:r>
            <a:r>
              <a:rPr lang="cs-CZ" sz="2400" b="1" dirty="0"/>
              <a:t> hot-</a:t>
            </a:r>
            <a:r>
              <a:rPr lang="cs-CZ" sz="2400" b="1" dirty="0" err="1"/>
              <a:t>corrosion</a:t>
            </a:r>
            <a:r>
              <a:rPr lang="cs-CZ" sz="2400" b="1" dirty="0"/>
              <a:t> </a:t>
            </a:r>
            <a:r>
              <a:rPr lang="cs-CZ" sz="2400" b="1" dirty="0" err="1"/>
              <a:t>tests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6705426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2057</Words>
  <Application>Microsoft Office PowerPoint</Application>
  <PresentationFormat>Širokoúhlá obrazovka</PresentationFormat>
  <Paragraphs>213</Paragraphs>
  <Slides>39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9</vt:i4>
      </vt:variant>
      <vt:variant>
        <vt:lpstr>Motiv</vt:lpstr>
      </vt:variant>
      <vt:variant>
        <vt:i4>3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52" baseType="lpstr">
      <vt:lpstr>Arial</vt:lpstr>
      <vt:lpstr>Calibri</vt:lpstr>
      <vt:lpstr>Calibri Light</vt:lpstr>
      <vt:lpstr>Roboto</vt:lpstr>
      <vt:lpstr>Symbol</vt:lpstr>
      <vt:lpstr>Times New Roman</vt:lpstr>
      <vt:lpstr>Verdana</vt:lpstr>
      <vt:lpstr>Verdana Roman</vt:lpstr>
      <vt:lpstr>Wingdings</vt:lpstr>
      <vt:lpstr>Motiv Office</vt:lpstr>
      <vt:lpstr>1_Motiv Office</vt:lpstr>
      <vt:lpstr>Office Theme</vt:lpstr>
      <vt:lpstr>Graf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user1</dc:creator>
  <cp:lastModifiedBy>Antonin Kriz</cp:lastModifiedBy>
  <cp:revision>54</cp:revision>
  <dcterms:created xsi:type="dcterms:W3CDTF">2016-03-10T19:00:09Z</dcterms:created>
  <dcterms:modified xsi:type="dcterms:W3CDTF">2022-06-25T17:54:36Z</dcterms:modified>
</cp:coreProperties>
</file>