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4"/>
  </p:notesMasterIdLst>
  <p:sldIdLst>
    <p:sldId id="278" r:id="rId2"/>
    <p:sldId id="256" r:id="rId3"/>
    <p:sldId id="260" r:id="rId4"/>
    <p:sldId id="261" r:id="rId5"/>
    <p:sldId id="262" r:id="rId6"/>
    <p:sldId id="264" r:id="rId7"/>
    <p:sldId id="258" r:id="rId8"/>
    <p:sldId id="263" r:id="rId9"/>
    <p:sldId id="265" r:id="rId10"/>
    <p:sldId id="259" r:id="rId11"/>
    <p:sldId id="266" r:id="rId12"/>
    <p:sldId id="279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76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7377E-0F41-40CA-B96C-F5C7F8B7D76A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B44FB-0770-4C98-8C35-5516AAD3FFF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1400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B44FB-0770-4C98-8C35-5516AAD3FFFC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7870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08F82-9CEF-494D-8EDC-27E9E046544F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230B-3839-4807-936E-70898C79A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7244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08F82-9CEF-494D-8EDC-27E9E046544F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230B-3839-4807-936E-70898C79A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397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08F82-9CEF-494D-8EDC-27E9E046544F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230B-3839-4807-936E-70898C79A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6520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08F82-9CEF-494D-8EDC-27E9E046544F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230B-3839-4807-936E-70898C79A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6319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08F82-9CEF-494D-8EDC-27E9E046544F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230B-3839-4807-936E-70898C79A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1009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08F82-9CEF-494D-8EDC-27E9E046544F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230B-3839-4807-936E-70898C79A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0962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08F82-9CEF-494D-8EDC-27E9E046544F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230B-3839-4807-936E-70898C79A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670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08F82-9CEF-494D-8EDC-27E9E046544F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230B-3839-4807-936E-70898C79A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7930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08F82-9CEF-494D-8EDC-27E9E046544F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230B-3839-4807-936E-70898C79A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1498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08F82-9CEF-494D-8EDC-27E9E046544F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230B-3839-4807-936E-70898C79A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7537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08F82-9CEF-494D-8EDC-27E9E046544F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9230B-3839-4807-936E-70898C79A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7077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08F82-9CEF-494D-8EDC-27E9E046544F}" type="datetimeFigureOut">
              <a:rPr lang="cs-CZ" smtClean="0"/>
              <a:t>25.05.2023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9230B-3839-4807-936E-70898C79A13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2014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9F4285D8-52CC-4CC7-A6A5-8510B3170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196752"/>
            <a:ext cx="7330617" cy="4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91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700808"/>
            <a:ext cx="7772400" cy="1470025"/>
          </a:xfrm>
        </p:spPr>
        <p:txBody>
          <a:bodyPr/>
          <a:lstStyle/>
          <a:p>
            <a:r>
              <a:rPr lang="cs-CZ" b="1" dirty="0"/>
              <a:t>Vyučovací metody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37320" y="3284984"/>
            <a:ext cx="7920880" cy="1752600"/>
          </a:xfrm>
        </p:spPr>
        <p:txBody>
          <a:bodyPr/>
          <a:lstStyle/>
          <a:p>
            <a:r>
              <a:rPr lang="cs-CZ" b="1" dirty="0">
                <a:solidFill>
                  <a:schemeClr val="tx1"/>
                </a:solidFill>
              </a:rPr>
              <a:t>Vyučovací metody</a:t>
            </a:r>
            <a:r>
              <a:rPr lang="cs-CZ" dirty="0">
                <a:solidFill>
                  <a:schemeClr val="tx1"/>
                </a:solidFill>
              </a:rPr>
              <a:t> </a:t>
            </a:r>
            <a:r>
              <a:rPr lang="cs-CZ" dirty="0" err="1">
                <a:solidFill>
                  <a:schemeClr val="tx1"/>
                </a:solidFill>
              </a:rPr>
              <a:t>méthodos</a:t>
            </a:r>
            <a:r>
              <a:rPr lang="cs-CZ" dirty="0">
                <a:solidFill>
                  <a:schemeClr val="tx1"/>
                </a:solidFill>
              </a:rPr>
              <a:t>", "meta </a:t>
            </a:r>
            <a:r>
              <a:rPr lang="cs-CZ" dirty="0" err="1">
                <a:solidFill>
                  <a:schemeClr val="tx1"/>
                </a:solidFill>
              </a:rPr>
              <a:t>hodos</a:t>
            </a:r>
            <a:r>
              <a:rPr lang="cs-CZ" dirty="0">
                <a:solidFill>
                  <a:schemeClr val="tx1"/>
                </a:solidFill>
              </a:rPr>
              <a:t>" a znamená cestu k něčemu - cíl</a:t>
            </a:r>
            <a:r>
              <a:rPr lang="cs-CZ" dirty="0">
                <a:solidFill>
                  <a:schemeClr val="tx1"/>
                </a:solidFill>
                <a:latin typeface="Arial" charset="0"/>
              </a:rPr>
              <a:t>i</a:t>
            </a:r>
            <a:endParaRPr lang="cs-CZ" dirty="0">
              <a:solidFill>
                <a:schemeClr val="tx1"/>
              </a:solidFill>
            </a:endParaRPr>
          </a:p>
          <a:p>
            <a:endParaRPr lang="cs-CZ" dirty="0"/>
          </a:p>
        </p:txBody>
      </p:sp>
      <p:pic>
        <p:nvPicPr>
          <p:cNvPr id="4" name="Obrázek 3" descr="Obsah obrázku text&#10;&#10;Popis byl vytvořen automaticky">
            <a:extLst>
              <a:ext uri="{FF2B5EF4-FFF2-40B4-BE49-F238E27FC236}">
                <a16:creationId xmlns:a16="http://schemas.microsoft.com/office/drawing/2014/main" id="{6035C3B3-3347-4F03-8541-9D9609D86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022" y="5770287"/>
            <a:ext cx="4327978" cy="852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6">
            <a:extLst>
              <a:ext uri="{FF2B5EF4-FFF2-40B4-BE49-F238E27FC236}">
                <a16:creationId xmlns:a16="http://schemas.microsoft.com/office/drawing/2014/main" id="{C47855EC-B302-4F55-994C-7073625F8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6052567"/>
            <a:ext cx="49685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r>
              <a:rPr lang="cs-CZ" altLang="cs-CZ" sz="1200" dirty="0">
                <a:solidFill>
                  <a:srgbClr val="000000"/>
                </a:solidFill>
              </a:rPr>
              <a:t>Projekt „</a:t>
            </a:r>
            <a:r>
              <a:rPr lang="cs-CZ" altLang="cs-CZ" sz="1200" dirty="0" err="1">
                <a:solidFill>
                  <a:srgbClr val="000000"/>
                </a:solidFill>
              </a:rPr>
              <a:t>Inspire</a:t>
            </a:r>
            <a:r>
              <a:rPr lang="cs-CZ" altLang="cs-CZ" sz="1200" dirty="0">
                <a:solidFill>
                  <a:srgbClr val="000000"/>
                </a:solidFill>
              </a:rPr>
              <a:t>“ je spolufinancován Evropskou unií</a:t>
            </a:r>
            <a:endParaRPr lang="cs-CZ" altLang="cs-CZ" sz="1200" dirty="0"/>
          </a:p>
          <a:p>
            <a:pPr eaLnBrk="1" hangingPunct="1"/>
            <a:r>
              <a:rPr lang="cs-CZ" altLang="cs-CZ" sz="1200" dirty="0">
                <a:solidFill>
                  <a:srgbClr val="000000"/>
                </a:solidFill>
              </a:rPr>
              <a:t>Registrační číslo: CZ.02.3.68/0.0/0.0/19_068/0015764</a:t>
            </a:r>
            <a:endParaRPr lang="cs-CZ" altLang="cs-CZ" sz="1200" dirty="0"/>
          </a:p>
        </p:txBody>
      </p:sp>
    </p:spTree>
    <p:extLst>
      <p:ext uri="{BB962C8B-B14F-4D97-AF65-F5344CB8AC3E}">
        <p14:creationId xmlns:p14="http://schemas.microsoft.com/office/powerpoint/2010/main" val="2940800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pPr lvl="0"/>
            <a:r>
              <a:rPr lang="cs-CZ" sz="4000" b="1" dirty="0"/>
              <a:t>Metody podle zdroje informací - aspekt didaktický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44616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cs-CZ" b="1" dirty="0"/>
              <a:t> </a:t>
            </a:r>
            <a:endParaRPr lang="cs-CZ" dirty="0"/>
          </a:p>
          <a:p>
            <a:pPr marL="0" lvl="0" indent="0">
              <a:buNone/>
            </a:pPr>
            <a:endParaRPr lang="cs-CZ" b="1" dirty="0"/>
          </a:p>
          <a:p>
            <a:pPr marL="0" lvl="0" indent="0">
              <a:buNone/>
            </a:pPr>
            <a:r>
              <a:rPr lang="cs-CZ" sz="4000" b="1" dirty="0"/>
              <a:t>Slovní metody - </a:t>
            </a:r>
            <a:r>
              <a:rPr lang="cs-CZ" sz="4000" dirty="0"/>
              <a:t>zdrojem informací (poznatků) je mluvené slovo či psaný text. Slovní metody se dále dělí na: 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4000" b="1" dirty="0"/>
              <a:t>monologické metody - </a:t>
            </a:r>
            <a:r>
              <a:rPr lang="cs-CZ" sz="4000" dirty="0"/>
              <a:t>výklad, vyprávění, vysvětlování, přednáška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4000" b="1" dirty="0"/>
              <a:t>dialogické metody -</a:t>
            </a:r>
            <a:r>
              <a:rPr lang="cs-CZ" sz="4000" dirty="0"/>
              <a:t> rozhovor, diskuse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4000" b="1" dirty="0"/>
              <a:t>metoda práce s knihou -</a:t>
            </a:r>
            <a:r>
              <a:rPr lang="cs-CZ" sz="4000" dirty="0"/>
              <a:t> tištěný text (učebnice, studijní materiály aj.)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4000" b="1" dirty="0"/>
              <a:t>metody písemných prací -</a:t>
            </a:r>
            <a:r>
              <a:rPr lang="cs-CZ" sz="4000" dirty="0"/>
              <a:t> písemná cvičení, kompozice</a:t>
            </a:r>
          </a:p>
          <a:p>
            <a:pPr marL="0" lvl="0" indent="0">
              <a:buNone/>
            </a:pPr>
            <a:endParaRPr lang="cs-CZ" sz="4000" b="1" dirty="0"/>
          </a:p>
          <a:p>
            <a:pPr marL="0" lvl="0" indent="0">
              <a:buNone/>
            </a:pPr>
            <a:r>
              <a:rPr lang="cs-CZ" sz="4000" b="1" dirty="0"/>
              <a:t>Názorně demonstrační metody - </a:t>
            </a:r>
            <a:r>
              <a:rPr lang="cs-CZ" sz="4000" dirty="0"/>
              <a:t>zdrojem poznání je živé nazírání. Mezi tyto metody lze zařadit: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4000" b="1" dirty="0"/>
              <a:t>pozorování předmětů a jevů</a:t>
            </a:r>
            <a:endParaRPr lang="cs-CZ" sz="40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4000" b="1" dirty="0"/>
              <a:t>předvádění - </a:t>
            </a:r>
            <a:r>
              <a:rPr lang="cs-CZ" sz="4000" dirty="0"/>
              <a:t>např. předmětů, modelů, pokusů, činnosti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4000" b="1" dirty="0"/>
              <a:t>demonstrace obrazů statických</a:t>
            </a:r>
            <a:endParaRPr lang="cs-CZ" sz="40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4000" b="1" dirty="0"/>
              <a:t>projekce statická a dynamická</a:t>
            </a:r>
            <a:endParaRPr lang="cs-CZ" sz="4000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4000" b="1" dirty="0"/>
              <a:t>exkurze</a:t>
            </a:r>
            <a:endParaRPr lang="cs-CZ" sz="4000" dirty="0"/>
          </a:p>
          <a:p>
            <a:pPr marL="0" lvl="0" indent="0">
              <a:buNone/>
            </a:pPr>
            <a:endParaRPr lang="cs-CZ" sz="4000" b="1" dirty="0"/>
          </a:p>
          <a:p>
            <a:pPr marL="0" lvl="0" indent="0">
              <a:buNone/>
            </a:pPr>
            <a:r>
              <a:rPr lang="cs-CZ" sz="4000" b="1" dirty="0"/>
              <a:t>Praktické metody - </a:t>
            </a:r>
            <a:r>
              <a:rPr lang="cs-CZ" sz="4000" dirty="0"/>
              <a:t>zdrojem poznání není jen pasivní vnímání, ale aktivní činnost. Praktické metody dělíme na: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4000" b="1" dirty="0"/>
              <a:t>metody řešení úloh - </a:t>
            </a:r>
            <a:r>
              <a:rPr lang="cs-CZ" sz="4000" dirty="0"/>
              <a:t>práce</a:t>
            </a:r>
            <a:r>
              <a:rPr lang="cs-CZ" sz="4000" b="1" dirty="0"/>
              <a:t> </a:t>
            </a:r>
            <a:r>
              <a:rPr lang="cs-CZ" sz="4000" dirty="0"/>
              <a:t>projektové, grafické, konstrukční, technologické, písemné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4000" b="1" dirty="0"/>
              <a:t>metody experimentální činnosti -</a:t>
            </a:r>
            <a:r>
              <a:rPr lang="cs-CZ" sz="4000" dirty="0"/>
              <a:t> práce laboratorní, pokusnické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4000" b="1" dirty="0"/>
              <a:t>metody praktické práce -</a:t>
            </a:r>
            <a:r>
              <a:rPr lang="cs-CZ" sz="4000" dirty="0"/>
              <a:t> práce v dílnách, na pozemku, apod.</a:t>
            </a:r>
          </a:p>
          <a:p>
            <a:pPr marL="0" indent="0">
              <a:buNone/>
            </a:pPr>
            <a:r>
              <a:rPr lang="cs-CZ" b="1" dirty="0"/>
              <a:t> 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9900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642194"/>
          </a:xfrm>
        </p:spPr>
        <p:txBody>
          <a:bodyPr>
            <a:noAutofit/>
          </a:bodyPr>
          <a:lstStyle/>
          <a:p>
            <a:pPr lvl="0"/>
            <a:r>
              <a:rPr lang="cs-CZ" sz="3600" b="1" dirty="0"/>
              <a:t>Metody z hlediska aktivity a samostatnosti žáků - aspekt psychologický</a:t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 </a:t>
            </a:r>
            <a:endParaRPr lang="cs-CZ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cs-CZ" b="1" dirty="0"/>
              <a:t>metody sdělovací - </a:t>
            </a:r>
            <a:r>
              <a:rPr lang="cs-CZ" dirty="0"/>
              <a:t>předávání vědomostí, poznatků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b="1" dirty="0"/>
              <a:t>metody samostatné práce -</a:t>
            </a:r>
            <a:r>
              <a:rPr lang="cs-CZ" dirty="0"/>
              <a:t> nácvik, cvičení apod.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b="1" dirty="0"/>
              <a:t>metody badatelské a výzkumné -</a:t>
            </a:r>
            <a:r>
              <a:rPr lang="cs-CZ" dirty="0"/>
              <a:t> metody problémové, inscenační, pokusnické, situační, heuristiky apod.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1794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pPr lvl="0"/>
            <a:r>
              <a:rPr lang="cs-CZ" sz="4000" b="1" dirty="0"/>
              <a:t>Metody z hlediska myšlenkových operací - aspekt logický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dirty="0"/>
              <a:t> 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b="1" dirty="0"/>
              <a:t>induktivní metoda</a:t>
            </a:r>
            <a:r>
              <a:rPr lang="cs-CZ" dirty="0"/>
              <a:t> - vychází z konkrétních jednotlivostí a na základě analýzy shodných poznatků jsou formulovány všeobecné pojmy, principy, zákonitosti, metody práce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b="1" dirty="0"/>
              <a:t>deduktivní metoda</a:t>
            </a:r>
            <a:r>
              <a:rPr lang="cs-CZ" dirty="0"/>
              <a:t> - vychází ze všeobecného pojmu, principu, zákona a z něho se pak odvozují jednotlivé konkrétní případy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b="1" dirty="0"/>
              <a:t>analyticko-syntetická metoda</a:t>
            </a:r>
            <a:r>
              <a:rPr lang="cs-CZ" dirty="0"/>
              <a:t> - na základě rozdělení celku na části zkoumá podstatné vztahy tak, aby se shrnuly do všeobecného pojmu, principu, zákona apod.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b="1" dirty="0"/>
              <a:t>srovnávací metoda - </a:t>
            </a:r>
            <a:r>
              <a:rPr lang="cs-CZ" dirty="0"/>
              <a:t>zakládá se na použití analogických vztahů mezi různými jevy a předměty, kdy na základě podobnosti předpokládáme další podoby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9807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pPr lvl="0"/>
            <a:r>
              <a:rPr lang="cs-CZ" sz="4000" b="1" dirty="0"/>
              <a:t>Metody z hlediska zabezpečení řízení edukačního procesu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 </a:t>
            </a:r>
            <a:endParaRPr lang="cs-CZ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cs-CZ" dirty="0"/>
              <a:t>metody odevzdávání poznatků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dirty="0"/>
              <a:t>metody pozorování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dirty="0"/>
              <a:t>metody samostatné práce žáků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dirty="0"/>
              <a:t>metody badatelské a výzkumné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dirty="0"/>
              <a:t>metody pedagogického měření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dirty="0"/>
              <a:t>statistické metody</a:t>
            </a:r>
          </a:p>
          <a:p>
            <a:pPr marL="0" indent="0">
              <a:buNone/>
            </a:pPr>
            <a:r>
              <a:rPr lang="cs-CZ" b="1" dirty="0"/>
              <a:t> 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4025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600" b="1" dirty="0"/>
              <a:t>Metody z hlediska funkce ve vyučovacím procesu - aspekt procesuální</a:t>
            </a:r>
            <a:endParaRPr lang="cs-CZ" sz="3600" dirty="0">
              <a:latin typeface="Arial" charset="0"/>
            </a:endParaRPr>
          </a:p>
        </p:txBody>
      </p:sp>
      <p:sp>
        <p:nvSpPr>
          <p:cNvPr id="30722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cs-CZ" dirty="0"/>
              <a:t>Motivační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cs-CZ" dirty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cs-CZ" dirty="0"/>
              <a:t>Expoziční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cs-CZ" dirty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cs-CZ" dirty="0"/>
              <a:t>Fixační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endParaRPr lang="cs-CZ" dirty="0"/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cs-CZ" dirty="0"/>
              <a:t>Hodnotící </a:t>
            </a:r>
          </a:p>
        </p:txBody>
      </p:sp>
    </p:spTree>
    <p:extLst>
      <p:ext uri="{BB962C8B-B14F-4D97-AF65-F5344CB8AC3E}">
        <p14:creationId xmlns:p14="http://schemas.microsoft.com/office/powerpoint/2010/main" val="4125979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r>
              <a:rPr lang="cs-CZ" sz="3600" b="1" dirty="0"/>
              <a:t>Metody z hlediska funkce ve vyučovacím procesu - aspekt procesuální</a:t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19256" cy="5760640"/>
          </a:xfrm>
        </p:spPr>
        <p:txBody>
          <a:bodyPr>
            <a:normAutofit fontScale="77500" lnSpcReduction="20000"/>
          </a:bodyPr>
          <a:lstStyle/>
          <a:p>
            <a:pPr lvl="0">
              <a:buFont typeface="Wingdings" panose="05000000000000000000" pitchFamily="2" charset="2"/>
              <a:buChar char="ü"/>
            </a:pPr>
            <a:r>
              <a:rPr lang="cs-CZ" b="1" dirty="0"/>
              <a:t>metody motivační  - </a:t>
            </a:r>
            <a:r>
              <a:rPr lang="cs-CZ" dirty="0"/>
              <a:t>usměrňují zájem žáků a dělíme je na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b="1" dirty="0"/>
              <a:t>úvodní motivační metody - </a:t>
            </a:r>
            <a:r>
              <a:rPr lang="cs-CZ" dirty="0"/>
              <a:t>používají se na počátku hodiny a lze mezi ně zařadit motivační rozhovor, motivační demonstraci, problém jako motivaci, pohádku, písničku, básničku apod.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b="1" dirty="0"/>
              <a:t>průběžnou motivaci -</a:t>
            </a:r>
            <a:r>
              <a:rPr lang="cs-CZ" dirty="0"/>
              <a:t> využívají se během práce - aktualizace obsahu, motivační výzva, pochvala, povzbuzení, kritika aj.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cs-CZ" b="1" dirty="0"/>
              <a:t>metody expoziční - </a:t>
            </a:r>
            <a:r>
              <a:rPr lang="cs-CZ" dirty="0"/>
              <a:t>metody zprostředkování nových poznatků žákům, prvotní obeznámení žáků s učivem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cs-CZ" b="1" dirty="0"/>
              <a:t>metody fixační -</a:t>
            </a:r>
            <a:r>
              <a:rPr lang="cs-CZ" dirty="0"/>
              <a:t> metody zabezpečující upevňování a prohlubování vědomostí, zručností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cs-CZ" b="1" dirty="0"/>
              <a:t>metody diagnostické</a:t>
            </a:r>
            <a:r>
              <a:rPr lang="cs-CZ" dirty="0"/>
              <a:t> - metody hodnocení, kontroly, klasifikace vědomostí a zručností.</a:t>
            </a:r>
          </a:p>
          <a:p>
            <a:pPr lvl="0">
              <a:buFont typeface="Wingdings" panose="05000000000000000000" pitchFamily="2" charset="2"/>
              <a:buChar char="ü"/>
            </a:pPr>
            <a:r>
              <a:rPr lang="cs-CZ" b="1" dirty="0"/>
              <a:t>metody aplikační </a:t>
            </a:r>
            <a:r>
              <a:rPr lang="cs-CZ" dirty="0"/>
              <a:t>- zabezpečují bezprostřední využití vědomostí, dovedností a návyků v konkrétní činnosti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22950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pPr lvl="0"/>
            <a:r>
              <a:rPr lang="cs-CZ" sz="3600" b="1" dirty="0"/>
              <a:t>Varianty metod z hlediska výukových forem a prostředků - aspekt organizační</a:t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 </a:t>
            </a:r>
            <a:endParaRPr lang="cs-CZ" dirty="0"/>
          </a:p>
          <a:p>
            <a:pPr lvl="0">
              <a:buFont typeface="Wingdings" panose="05000000000000000000" pitchFamily="2" charset="2"/>
              <a:buChar char="Ø"/>
            </a:pPr>
            <a:r>
              <a:rPr lang="cs-CZ" dirty="0"/>
              <a:t>kombinace metod s výukovými formami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dirty="0"/>
              <a:t>kombinace metod s vyučovacími pomůckami.</a:t>
            </a:r>
          </a:p>
        </p:txBody>
      </p:sp>
    </p:spTree>
    <p:extLst>
      <p:ext uri="{BB962C8B-B14F-4D97-AF65-F5344CB8AC3E}">
        <p14:creationId xmlns:p14="http://schemas.microsoft.com/office/powerpoint/2010/main" val="656999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cs-CZ" sz="4000" b="1" dirty="0"/>
              <a:t>Volba metody </a:t>
            </a:r>
          </a:p>
        </p:txBody>
      </p:sp>
      <p:sp>
        <p:nvSpPr>
          <p:cNvPr id="31746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cs-CZ" b="1" dirty="0"/>
              <a:t>Co ovlivňuje volbu metody:</a:t>
            </a:r>
          </a:p>
          <a:p>
            <a:pPr eaLnBrk="1" hangingPunct="1"/>
            <a:endParaRPr lang="cs-CZ" b="1" dirty="0"/>
          </a:p>
          <a:p>
            <a:pPr marL="0" indent="0" eaLnBrk="1" hangingPunct="1">
              <a:buNone/>
            </a:pPr>
            <a:r>
              <a:rPr lang="cs-CZ" b="1" dirty="0"/>
              <a:t>Cíl vyučovací jednotky</a:t>
            </a:r>
            <a:endParaRPr lang="cs-CZ" dirty="0"/>
          </a:p>
          <a:p>
            <a:pPr marL="0" indent="0" eaLnBrk="1" hangingPunct="1">
              <a:buNone/>
            </a:pPr>
            <a:r>
              <a:rPr lang="cs-CZ" b="1" dirty="0"/>
              <a:t>Obsah učiva</a:t>
            </a:r>
            <a:endParaRPr lang="cs-CZ" dirty="0"/>
          </a:p>
          <a:p>
            <a:pPr marL="0" indent="0" eaLnBrk="1" hangingPunct="1">
              <a:buNone/>
            </a:pPr>
            <a:r>
              <a:rPr lang="cs-CZ" b="1" dirty="0"/>
              <a:t>Materiálně technické vybavení</a:t>
            </a:r>
            <a:endParaRPr lang="cs-CZ" dirty="0"/>
          </a:p>
          <a:p>
            <a:pPr marL="0" indent="0" eaLnBrk="1" hangingPunct="1">
              <a:buNone/>
            </a:pPr>
            <a:r>
              <a:rPr lang="cs-CZ" b="1" dirty="0"/>
              <a:t>Učební možnosti žáků a jejich předpoklady</a:t>
            </a:r>
            <a:endParaRPr lang="cs-CZ" dirty="0"/>
          </a:p>
          <a:p>
            <a:pPr marL="0" indent="0" eaLnBrk="1" hangingPunct="1">
              <a:buNone/>
            </a:pPr>
            <a:r>
              <a:rPr lang="cs-CZ" b="1" dirty="0"/>
              <a:t>Možnosti učitele</a:t>
            </a:r>
            <a:endParaRPr lang="cs-CZ" dirty="0"/>
          </a:p>
          <a:p>
            <a:pPr eaLnBrk="1" hangingPunct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02530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Účinnost didaktické metody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cs-CZ" dirty="0"/>
              <a:t>Zvolená metoda je didakticky účinná, pokud splňuje tyto vlastnosti (Mojžíšek, 1975):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3800" b="1" dirty="0"/>
              <a:t>je informativně nosná</a:t>
            </a:r>
            <a:r>
              <a:rPr lang="cs-CZ" sz="3800" dirty="0"/>
              <a:t> - poskytuje plnohodnotné informace z příslušného učiva a současně přispívá k nabývání dovedností,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3800" b="1" dirty="0"/>
              <a:t>je formativně účinná </a:t>
            </a:r>
            <a:r>
              <a:rPr lang="cs-CZ" sz="3800" dirty="0"/>
              <a:t>- rozvíjí poznávací procesy žáka a formuje jeho osobnost,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3800" b="1" dirty="0"/>
              <a:t>je výchovně účinná </a:t>
            </a:r>
            <a:r>
              <a:rPr lang="cs-CZ" sz="3800" dirty="0"/>
              <a:t>- učivo má být výchovně využitelné s cílem působit na morální, povahové, sociální a estetické vlastnosti žáka,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3800" b="1" dirty="0"/>
              <a:t>je racionálně a emotivně působivá </a:t>
            </a:r>
            <a:r>
              <a:rPr lang="cs-CZ" sz="3800" dirty="0"/>
              <a:t>- strhne a aktivizuje žáka k poznávání a prožívání učiva,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3800" b="1" dirty="0"/>
              <a:t>je motivačně působivá </a:t>
            </a:r>
            <a:r>
              <a:rPr lang="cs-CZ" sz="3800" dirty="0"/>
              <a:t>- vzbuzuje zájem žáků o další učivo a samostudium,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3800" b="1" dirty="0"/>
              <a:t>je přirozená svým průběhem a výsledkem - </a:t>
            </a:r>
            <a:r>
              <a:rPr lang="cs-CZ" sz="3800" dirty="0"/>
              <a:t>žák má pocit přirozeného zprostředkování učiva,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3800" b="1" dirty="0"/>
              <a:t>je využitelná v praxi -</a:t>
            </a:r>
            <a:r>
              <a:rPr lang="cs-CZ" sz="3800" dirty="0"/>
              <a:t> vede žáka k aplikování učiva na další činnosti a v praxi,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3800" b="1" dirty="0"/>
              <a:t>je v souladu se systémem vědy a poznávání -</a:t>
            </a:r>
            <a:r>
              <a:rPr lang="cs-CZ" sz="3800" dirty="0"/>
              <a:t> respektuje nové vědecké poznatky,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3800" b="1" dirty="0"/>
              <a:t>je přiměřená žákovi -</a:t>
            </a:r>
            <a:r>
              <a:rPr lang="cs-CZ" sz="3800" dirty="0"/>
              <a:t> respektuje věkové, ale i individuální zvláštnosti žáka,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3800" b="1" dirty="0"/>
              <a:t>je přiměřená učitelovi -</a:t>
            </a:r>
            <a:r>
              <a:rPr lang="cs-CZ" sz="3800" dirty="0"/>
              <a:t> učitel využívá takové metody, které odpovídají jeho vlastnostem a schopnostem,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cs-CZ" sz="3800" b="1" dirty="0"/>
              <a:t>je hospodárná a ekonomická -</a:t>
            </a:r>
            <a:r>
              <a:rPr lang="cs-CZ" sz="3800" dirty="0"/>
              <a:t> dokáže v krátkém čase dosáhnout cíle s vynaložením co možná nejmenší námahy,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3800" b="1" dirty="0"/>
              <a:t>je hygienická -</a:t>
            </a:r>
            <a:r>
              <a:rPr lang="cs-CZ" sz="3800" dirty="0"/>
              <a:t> je v souladu s požadavky mentální a fyzické hygieny.</a:t>
            </a:r>
          </a:p>
        </p:txBody>
      </p:sp>
    </p:spTree>
    <p:extLst>
      <p:ext uri="{BB962C8B-B14F-4D97-AF65-F5344CB8AC3E}">
        <p14:creationId xmlns:p14="http://schemas.microsoft.com/office/powerpoint/2010/main" val="2623019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487317-79BF-4099-9CCE-E88042843483}" type="slidenum">
              <a:rPr lang="cs-CZ"/>
              <a:pPr>
                <a:defRPr/>
              </a:pPr>
              <a:t>12</a:t>
            </a:fld>
            <a:endParaRPr lang="cs-CZ"/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260648"/>
            <a:ext cx="82296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cs-CZ" sz="2800" dirty="0"/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308D797F-6079-4AAB-B664-67178B33C37D}"/>
              </a:ext>
            </a:extLst>
          </p:cNvPr>
          <p:cNvSpPr/>
          <p:nvPr/>
        </p:nvSpPr>
        <p:spPr>
          <a:xfrm>
            <a:off x="457200" y="548680"/>
            <a:ext cx="84352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cs-CZ" dirty="0"/>
              <a:t>Zdroje:</a:t>
            </a:r>
          </a:p>
          <a:p>
            <a:pPr>
              <a:defRPr/>
            </a:pPr>
            <a:r>
              <a:rPr lang="cs-CZ" dirty="0"/>
              <a:t>Honzíková, Jarmila; </a:t>
            </a:r>
            <a:r>
              <a:rPr lang="cs-CZ" dirty="0" err="1"/>
              <a:t>Bajtoš</a:t>
            </a:r>
            <a:r>
              <a:rPr lang="cs-CZ" dirty="0"/>
              <a:t>, Ján. Didaktika pracovní výchovy na 1. stupni ZŠ. Plzeň: Západočeská univerzita, 2004. ISBN 80-7043-255-1.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Honzíková, Jarmila. Pracovní výchova s didaktikou. Praha, 2015. ISBN 978-80–7452-111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Mojžíšek, L. Vyučovací metody. 1. vyd. Praha: Státní pedagogické nakladatelství, </a:t>
            </a:r>
            <a:r>
              <a:rPr lang="cs-CZ" i="1" dirty="0"/>
              <a:t>1975</a:t>
            </a:r>
          </a:p>
          <a:p>
            <a:pPr>
              <a:defRPr/>
            </a:pPr>
            <a:endParaRPr lang="cs-CZ" i="1" dirty="0"/>
          </a:p>
          <a:p>
            <a:pPr>
              <a:defRPr/>
            </a:pPr>
            <a:r>
              <a:rPr lang="cs-CZ" dirty="0"/>
              <a:t>Novotný, Jan; Honzíková, Jarmila. Technické vzdělávání a rozvoj technické tvořivosti. 1. vyd. V Ústí nad Labem: Univerzita J. E. Purkyně, 2014. ISBN 978-80-7414-716-6.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Obrázky a fotografie vlastní, pokud není uvedeno jinak.</a:t>
            </a:r>
          </a:p>
        </p:txBody>
      </p:sp>
    </p:spTree>
    <p:extLst>
      <p:ext uri="{BB962C8B-B14F-4D97-AF65-F5344CB8AC3E}">
        <p14:creationId xmlns:p14="http://schemas.microsoft.com/office/powerpoint/2010/main" val="308740192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870</Words>
  <Application>Microsoft Office PowerPoint</Application>
  <PresentationFormat>Předvádění na obrazovce (4:3)</PresentationFormat>
  <Paragraphs>100</Paragraphs>
  <Slides>12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7" baseType="lpstr">
      <vt:lpstr>Arial</vt:lpstr>
      <vt:lpstr>Calibri</vt:lpstr>
      <vt:lpstr>Trebuchet MS</vt:lpstr>
      <vt:lpstr>Wingdings</vt:lpstr>
      <vt:lpstr>Motiv systému Office</vt:lpstr>
      <vt:lpstr>Prezentace aplikace PowerPoint</vt:lpstr>
      <vt:lpstr>Vyučovací metody</vt:lpstr>
      <vt:lpstr>Metody podle zdroje informací - aspekt didaktický </vt:lpstr>
      <vt:lpstr>Metody z hlediska aktivity a samostatnosti žáků - aspekt psychologický </vt:lpstr>
      <vt:lpstr>Metody z hlediska myšlenkových operací - aspekt logický </vt:lpstr>
      <vt:lpstr>Metody z hlediska zabezpečení řízení edukačního procesu </vt:lpstr>
      <vt:lpstr>Metody z hlediska funkce ve vyučovacím procesu - aspekt procesuální</vt:lpstr>
      <vt:lpstr>Metody z hlediska funkce ve vyučovacím procesu - aspekt procesuální </vt:lpstr>
      <vt:lpstr>Varianty metod z hlediska výukových forem a prostředků - aspekt organizační </vt:lpstr>
      <vt:lpstr>Volba metody </vt:lpstr>
      <vt:lpstr>Účinnost didaktické metody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2022-10-15T14:51:24Z</dcterms:created>
  <dcterms:modified xsi:type="dcterms:W3CDTF">2023-05-25T06:07:26Z</dcterms:modified>
</cp:coreProperties>
</file>