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0680700" cy="7556500"/>
  <p:notesSz cx="10680700" cy="7556500"/>
  <p:embeddedFontLst>
    <p:embeddedFont>
      <p:font typeface="ASFJFI+Tahoma" panose="020B0604020202020204" charset="0"/>
      <p:regular r:id="rId24"/>
    </p:embeddedFont>
    <p:embeddedFont>
      <p:font typeface="BFQTUD+Times New Roman Bold" panose="020B0604020202020204" charset="0"/>
      <p:regular r:id="rId25"/>
      <p:bold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FWDENK+Wingdings" panose="020B0604020202020204" charset="2"/>
      <p:regular r:id="rId31"/>
    </p:embeddedFont>
    <p:embeddedFont>
      <p:font typeface="HILNER+Arial" panose="020B0604020202020204" charset="0"/>
      <p:regular r:id="rId32"/>
    </p:embeddedFont>
    <p:embeddedFont>
      <p:font typeface="OFMQSH+Tahoma Bold" panose="020B0604020202020204" charset="0"/>
      <p:regular r:id="rId33"/>
      <p:bold r:id="rId34"/>
    </p:embeddedFont>
    <p:embeddedFont>
      <p:font typeface="Times New Roman" panose="02020603050405020304" pitchFamily="18" charset="0"/>
      <p:regular r:id="rId35"/>
    </p:embeddedFont>
    <p:embeddedFont>
      <p:font typeface="TWDDNA+Times New Roman" panose="020B0604020202020204" charset="0"/>
      <p:regular r:id="rId36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86" d="100"/>
          <a:sy n="86" d="100"/>
        </p:scale>
        <p:origin x="972" y="9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2756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49963" y="0"/>
            <a:ext cx="4627562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D3570-764A-4361-9335-2CBE968A79AA}" type="datetimeFigureOut">
              <a:rPr lang="cs-CZ" smtClean="0"/>
              <a:t>22.05.2023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536950" y="944563"/>
            <a:ext cx="3606800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8388" y="3636963"/>
            <a:ext cx="8543925" cy="29749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77088"/>
            <a:ext cx="462756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49963" y="7177088"/>
            <a:ext cx="4627562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E29E23-3AE2-4493-9E53-FEC3DAF59F6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6452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E29E23-3AE2-4493-9E53-FEC3DAF59F60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5199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899795" y="1753196"/>
            <a:ext cx="8734425" cy="3789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8"/>
            <a:ext cx="9148573" cy="6865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39950" y="1827419"/>
            <a:ext cx="7477868" cy="684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93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CCFFFF"/>
                </a:solidFill>
                <a:latin typeface="ASFJFI+Tahoma"/>
                <a:cs typeface="ASFJFI+Tahoma"/>
              </a:rPr>
              <a:t>Propedeutika</a:t>
            </a:r>
            <a:r>
              <a:rPr sz="4800" spc="13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ASFJFI+Tahoma"/>
                <a:cs typeface="ASFJFI+Tahoma"/>
              </a:rPr>
              <a:t>výuky</a:t>
            </a:r>
            <a:r>
              <a:rPr sz="4800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ASFJFI+Tahoma"/>
                <a:cs typeface="ASFJFI+Tahoma"/>
              </a:rPr>
              <a:t>chemi</a:t>
            </a:r>
            <a:r>
              <a:rPr lang="cs-CZ" sz="4800" dirty="0">
                <a:solidFill>
                  <a:srgbClr val="CCFFFF"/>
                </a:solidFill>
                <a:latin typeface="ASFJFI+Tahoma"/>
                <a:cs typeface="ASFJFI+Tahoma"/>
              </a:rPr>
              <a:t>e</a:t>
            </a:r>
            <a:endParaRPr sz="4800" dirty="0">
              <a:solidFill>
                <a:srgbClr val="CCFFFF"/>
              </a:solidFill>
              <a:latin typeface="ASFJFI+Tahoma"/>
              <a:cs typeface="ASFJFI+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40350" y="3459675"/>
            <a:ext cx="708561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spc="14" dirty="0">
                <a:solidFill>
                  <a:srgbClr val="CCECFF"/>
                </a:solidFill>
                <a:latin typeface="ASFJFI+Tahoma"/>
                <a:cs typeface="ASFJFI+Tahoma"/>
              </a:rPr>
              <a:t>11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34014" y="4191178"/>
            <a:ext cx="8119287" cy="1991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096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0000"/>
                </a:solidFill>
                <a:latin typeface="ASFJFI+Tahoma"/>
                <a:cs typeface="ASFJFI+Tahoma"/>
              </a:rPr>
              <a:t>Zpětnovazební procesy ve výuce</a:t>
            </a:r>
          </a:p>
          <a:p>
            <a:pPr marL="3110624" marR="0">
              <a:lnSpc>
                <a:spcPts val="4799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0000"/>
                </a:solidFill>
                <a:latin typeface="ASFJFI+Tahoma"/>
                <a:cs typeface="ASFJFI+Tahoma"/>
              </a:rPr>
              <a:t>chemie,</a:t>
            </a:r>
          </a:p>
          <a:p>
            <a:pPr marL="0" marR="0">
              <a:lnSpc>
                <a:spcPts val="4823"/>
              </a:lnSpc>
              <a:spcBef>
                <a:spcPts val="986"/>
              </a:spcBef>
              <a:spcAft>
                <a:spcPts val="0"/>
              </a:spcAft>
            </a:pPr>
            <a:r>
              <a:rPr sz="4000" dirty="0">
                <a:solidFill>
                  <a:srgbClr val="FF0000"/>
                </a:solidFill>
                <a:latin typeface="ASFJFI+Tahoma"/>
                <a:cs typeface="ASFJFI+Tahoma"/>
              </a:rPr>
              <a:t>prověřování</a:t>
            </a:r>
            <a:r>
              <a:rPr sz="4000" spc="-46" dirty="0">
                <a:solidFill>
                  <a:srgbClr val="FF0000"/>
                </a:solidFill>
                <a:latin typeface="ASFJFI+Tahoma"/>
                <a:cs typeface="ASFJFI+Tahoma"/>
              </a:rPr>
              <a:t> </a:t>
            </a:r>
            <a:r>
              <a:rPr sz="4000" dirty="0">
                <a:solidFill>
                  <a:srgbClr val="FF0000"/>
                </a:solidFill>
                <a:latin typeface="ASFJFI+Tahoma"/>
                <a:cs typeface="ASFJFI+Tahoma"/>
              </a:rPr>
              <a:t>a</a:t>
            </a:r>
            <a:r>
              <a:rPr sz="4000" spc="47" dirty="0">
                <a:solidFill>
                  <a:srgbClr val="FF0000"/>
                </a:solidFill>
                <a:latin typeface="ASFJFI+Tahoma"/>
                <a:cs typeface="ASFJFI+Tahoma"/>
              </a:rPr>
              <a:t> </a:t>
            </a:r>
            <a:r>
              <a:rPr sz="4000" dirty="0">
                <a:solidFill>
                  <a:srgbClr val="FF0000"/>
                </a:solidFill>
                <a:latin typeface="ASFJFI+Tahoma"/>
                <a:cs typeface="ASFJFI+Tahoma"/>
              </a:rPr>
              <a:t>hodnocení vědomostí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1 / 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33408" y="911554"/>
            <a:ext cx="2488652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ASFJFI+Tahoma"/>
                <a:cs typeface="ASFJFI+Tahoma"/>
              </a:rPr>
              <a:t>Literatura: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33521" y="1731524"/>
            <a:ext cx="6380841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ASFJFI+Tahoma"/>
                <a:cs typeface="ASFJFI+Tahoma"/>
              </a:rPr>
              <a:t>1.</a:t>
            </a:r>
            <a:r>
              <a:rPr sz="2250" spc="976" dirty="0">
                <a:solidFill>
                  <a:srgbClr val="CC99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PACHMANN,</a:t>
            </a:r>
            <a:r>
              <a:rPr sz="2800" spc="11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E.,</a:t>
            </a:r>
            <a:r>
              <a:rPr sz="2800" spc="-24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HOFMANN, </a:t>
            </a:r>
            <a:r>
              <a:rPr sz="2800" spc="-21" dirty="0">
                <a:solidFill>
                  <a:srgbClr val="FFFF00"/>
                </a:solidFill>
                <a:latin typeface="ASFJFI+Tahoma"/>
                <a:cs typeface="ASFJFI+Tahoma"/>
              </a:rPr>
              <a:t>V.</a:t>
            </a:r>
            <a:r>
              <a:rPr sz="2800" spc="60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Obec.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33521" y="2158399"/>
            <a:ext cx="7642192" cy="32830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3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didaktika</a:t>
            </a:r>
            <a:r>
              <a:rPr sz="2800" spc="33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chemie.</a:t>
            </a:r>
            <a:r>
              <a:rPr sz="2800" spc="-20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1.</a:t>
            </a:r>
            <a:r>
              <a:rPr sz="2800" spc="-26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vyd.</a:t>
            </a:r>
            <a:r>
              <a:rPr sz="2800" spc="12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Praha : SPN, 1981</a:t>
            </a:r>
          </a:p>
          <a:p>
            <a:pPr marL="0" marR="0">
              <a:lnSpc>
                <a:spcPts val="3379"/>
              </a:lnSpc>
              <a:spcBef>
                <a:spcPts val="602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ASFJFI+Tahoma"/>
                <a:cs typeface="ASFJFI+Tahoma"/>
              </a:rPr>
              <a:t>2.</a:t>
            </a:r>
            <a:r>
              <a:rPr sz="2250" spc="976" dirty="0">
                <a:solidFill>
                  <a:srgbClr val="CC99FF"/>
                </a:solidFill>
                <a:latin typeface="ASFJFI+Tahoma"/>
                <a:cs typeface="ASFJFI+Tahoma"/>
              </a:rPr>
              <a:t> </a:t>
            </a:r>
            <a:r>
              <a:rPr sz="2800" u="sng" dirty="0">
                <a:solidFill>
                  <a:srgbClr val="99CCFF"/>
                </a:solidFill>
                <a:latin typeface="ASFJFI+Tahoma"/>
                <a:cs typeface="ASFJFI+Tahoma"/>
              </a:rPr>
              <a:t>Zpětná vazba – Multimediaexpo.cz</a:t>
            </a:r>
            <a:r>
              <a:rPr sz="2800" spc="15" dirty="0">
                <a:solidFill>
                  <a:srgbClr val="99CC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(citováno</a:t>
            </a:r>
          </a:p>
          <a:p>
            <a:pPr marL="457203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3.12.2021)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ASFJFI+Tahoma"/>
                <a:cs typeface="ASFJFI+Tahoma"/>
              </a:rPr>
              <a:t>3.</a:t>
            </a:r>
            <a:r>
              <a:rPr sz="2250" spc="976" dirty="0">
                <a:solidFill>
                  <a:srgbClr val="CC99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REITMAYEROVÁ,</a:t>
            </a:r>
            <a:r>
              <a:rPr sz="2800" spc="11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E., BROUMOVÁ,</a:t>
            </a:r>
            <a:r>
              <a:rPr sz="2800" spc="-15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spc="13" dirty="0">
                <a:solidFill>
                  <a:srgbClr val="FFFF00"/>
                </a:solidFill>
                <a:latin typeface="ASFJFI+Tahoma"/>
                <a:cs typeface="ASFJFI+Tahoma"/>
              </a:rPr>
              <a:t>V.: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 Cílená</a:t>
            </a:r>
          </a:p>
          <a:p>
            <a:pPr marL="457203" marR="0">
              <a:lnSpc>
                <a:spcPts val="3358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zpětná vazba; Portál, Praha,</a:t>
            </a:r>
            <a:r>
              <a:rPr sz="2800" spc="12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2015,</a:t>
            </a:r>
            <a:r>
              <a:rPr sz="2800" spc="16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176 s.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ASFJFI+Tahoma"/>
                <a:cs typeface="ASFJFI+Tahoma"/>
              </a:rPr>
              <a:t>4.</a:t>
            </a:r>
            <a:r>
              <a:rPr sz="2250" spc="976" dirty="0">
                <a:solidFill>
                  <a:srgbClr val="CC99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KULIČ,</a:t>
            </a:r>
            <a:r>
              <a:rPr sz="2800" spc="10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V.: Chybami</a:t>
            </a:r>
            <a:r>
              <a:rPr sz="2800" spc="27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se člověk</a:t>
            </a:r>
            <a:r>
              <a:rPr sz="2800" spc="23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učí – ale kdy</a:t>
            </a:r>
            <a:r>
              <a:rPr sz="2800" spc="26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a</a:t>
            </a:r>
          </a:p>
          <a:p>
            <a:pPr marL="457203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jak?</a:t>
            </a:r>
            <a:r>
              <a:rPr sz="2800" spc="42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Pedagogika,</a:t>
            </a:r>
            <a:r>
              <a:rPr sz="2800" spc="70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roč.</a:t>
            </a:r>
            <a:r>
              <a:rPr sz="2800" spc="17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XLII,</a:t>
            </a:r>
            <a:r>
              <a:rPr sz="2800" spc="16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1992,</a:t>
            </a:r>
            <a:r>
              <a:rPr sz="2800" spc="-19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s. 1-12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33521" y="5486707"/>
            <a:ext cx="7634324" cy="893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ASFJFI+Tahoma"/>
                <a:cs typeface="ASFJFI+Tahoma"/>
              </a:rPr>
              <a:t>5.</a:t>
            </a:r>
            <a:r>
              <a:rPr sz="2250" spc="976" dirty="0">
                <a:solidFill>
                  <a:srgbClr val="CC99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KULIČ,</a:t>
            </a:r>
            <a:r>
              <a:rPr sz="2800" spc="10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V.: Chyba</a:t>
            </a:r>
            <a:r>
              <a:rPr sz="2800" spc="33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a učení,</a:t>
            </a:r>
            <a:r>
              <a:rPr sz="2800" spc="14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SPN,</a:t>
            </a:r>
            <a:r>
              <a:rPr sz="2800" spc="-19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Praha,</a:t>
            </a:r>
            <a:r>
              <a:rPr sz="2800" spc="40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1971,</a:t>
            </a:r>
          </a:p>
          <a:p>
            <a:pPr marL="45720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9" dirty="0">
                <a:solidFill>
                  <a:srgbClr val="FFFF00"/>
                </a:solidFill>
                <a:latin typeface="ASFJFI+Tahoma"/>
                <a:cs typeface="ASFJFI+Tahoma"/>
              </a:rPr>
              <a:t>1.</a:t>
            </a:r>
            <a:r>
              <a:rPr sz="2800" spc="30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vyd.</a:t>
            </a:r>
            <a:r>
              <a:rPr sz="2800" spc="12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248 s.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2 / 20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80482" y="772813"/>
            <a:ext cx="3285813" cy="2355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Systém výchovy</a:t>
            </a:r>
            <a:r>
              <a:rPr sz="1400" spc="-45" dirty="0">
                <a:solidFill>
                  <a:srgbClr val="000000"/>
                </a:solidFill>
                <a:latin typeface="TWDDNA+Times New Roman"/>
                <a:cs typeface="TWDDNA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a vzdělání</a:t>
            </a:r>
            <a:r>
              <a:rPr sz="1400" spc="-29" dirty="0">
                <a:solidFill>
                  <a:srgbClr val="000000"/>
                </a:solidFill>
                <a:latin typeface="TWDDNA+Times New Roman"/>
                <a:cs typeface="TWDDNA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v chemii (VVŠ)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03132" y="2380635"/>
            <a:ext cx="1445820" cy="448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Projekt</a:t>
            </a:r>
            <a:r>
              <a:rPr sz="1400" spc="-27" dirty="0">
                <a:solidFill>
                  <a:srgbClr val="000000"/>
                </a:solidFill>
                <a:latin typeface="TWDDNA+Times New Roman"/>
                <a:cs typeface="TWDDNA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výchovy</a:t>
            </a:r>
            <a:r>
              <a:rPr sz="1400" spc="-45" dirty="0">
                <a:solidFill>
                  <a:srgbClr val="000000"/>
                </a:solidFill>
                <a:latin typeface="TWDDNA+Times New Roman"/>
                <a:cs typeface="TWDDNA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a</a:t>
            </a:r>
          </a:p>
          <a:p>
            <a:pPr marL="15236" marR="0">
              <a:lnSpc>
                <a:spcPts val="1554"/>
              </a:lnSpc>
              <a:spcBef>
                <a:spcPts val="7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vzdělání</a:t>
            </a:r>
            <a:r>
              <a:rPr sz="1400" spc="-43" dirty="0">
                <a:solidFill>
                  <a:srgbClr val="000000"/>
                </a:solidFill>
                <a:latin typeface="TWDDNA+Times New Roman"/>
                <a:cs typeface="TWDDNA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v chemii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97321" y="2380635"/>
            <a:ext cx="1694767" cy="448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03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Prostředky</a:t>
            </a:r>
            <a:r>
              <a:rPr sz="1400" spc="-58" dirty="0">
                <a:solidFill>
                  <a:srgbClr val="000000"/>
                </a:solidFill>
                <a:latin typeface="TWDDNA+Times New Roman"/>
                <a:cs typeface="TWDDNA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výchovně</a:t>
            </a:r>
          </a:p>
          <a:p>
            <a:pPr marL="0" marR="0">
              <a:lnSpc>
                <a:spcPts val="1554"/>
              </a:lnSpc>
              <a:spcBef>
                <a:spcPts val="7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vzdělávacího</a:t>
            </a:r>
            <a:r>
              <a:rPr sz="1400" spc="-29" dirty="0">
                <a:solidFill>
                  <a:srgbClr val="000000"/>
                </a:solidFill>
                <a:latin typeface="TWDDNA+Times New Roman"/>
                <a:cs typeface="TWDDNA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procesu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153662" y="2368446"/>
            <a:ext cx="1694767" cy="448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992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Účastníci</a:t>
            </a:r>
            <a:r>
              <a:rPr sz="1400" spc="-13" dirty="0">
                <a:solidFill>
                  <a:srgbClr val="000000"/>
                </a:solidFill>
                <a:latin typeface="TWDDNA+Times New Roman"/>
                <a:cs typeface="TWDDNA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výchovně</a:t>
            </a:r>
          </a:p>
          <a:p>
            <a:pPr marL="0" marR="0">
              <a:lnSpc>
                <a:spcPts val="1554"/>
              </a:lnSpc>
              <a:spcBef>
                <a:spcPts val="74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vzdělávacího</a:t>
            </a:r>
            <a:r>
              <a:rPr sz="1400" spc="-29" dirty="0">
                <a:solidFill>
                  <a:srgbClr val="000000"/>
                </a:solidFill>
                <a:latin typeface="TWDDNA+Times New Roman"/>
                <a:cs typeface="TWDDNA+Times New Roman"/>
              </a:rPr>
              <a:t> </a:t>
            </a: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procesu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14486" y="3285845"/>
            <a:ext cx="899124" cy="2355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Materiální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782069" y="3276703"/>
            <a:ext cx="1073282" cy="2355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54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TWDDNA+Times New Roman"/>
                <a:cs typeface="TWDDNA+Times New Roman"/>
              </a:rPr>
              <a:t>Immateriální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3 / 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801" y="577910"/>
            <a:ext cx="7912025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ASFJFI+Tahoma"/>
                <a:cs typeface="ASFJFI+Tahoma"/>
              </a:rPr>
              <a:t>Co</a:t>
            </a:r>
            <a:r>
              <a:rPr sz="4400" spc="-20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4400" dirty="0">
                <a:solidFill>
                  <a:srgbClr val="FFFF00"/>
                </a:solidFill>
                <a:latin typeface="ASFJFI+Tahoma"/>
                <a:cs typeface="ASFJFI+Tahoma"/>
              </a:rPr>
              <a:t>je</a:t>
            </a:r>
            <a:r>
              <a:rPr sz="4400" spc="15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4400" dirty="0">
                <a:solidFill>
                  <a:srgbClr val="FFFF00"/>
                </a:solidFill>
                <a:latin typeface="ASFJFI+Tahoma"/>
                <a:cs typeface="ASFJFI+Tahoma"/>
              </a:rPr>
              <a:t>zpětná</a:t>
            </a:r>
            <a:r>
              <a:rPr sz="4400" spc="-35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4400" dirty="0">
                <a:solidFill>
                  <a:srgbClr val="FFFF00"/>
                </a:solidFill>
                <a:latin typeface="ASFJFI+Tahoma"/>
                <a:cs typeface="ASFJFI+Tahoma"/>
              </a:rPr>
              <a:t>vazba</a:t>
            </a:r>
            <a:r>
              <a:rPr sz="4400" spc="13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4400" dirty="0">
                <a:solidFill>
                  <a:srgbClr val="FFFF00"/>
                </a:solidFill>
                <a:latin typeface="ASFJFI+Tahoma"/>
                <a:cs typeface="ASFJFI+Tahoma"/>
              </a:rPr>
              <a:t>(feedback)?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6064" y="1658490"/>
            <a:ext cx="8782197" cy="46487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-2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2850" spc="807" baseline="-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Zpětná</a:t>
            </a:r>
            <a:r>
              <a:rPr sz="2400" spc="-22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vazba označuje</a:t>
            </a:r>
            <a:r>
              <a:rPr sz="2400" spc="-21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situaci,</a:t>
            </a:r>
            <a:r>
              <a:rPr sz="2400" spc="12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ve které výstup</a:t>
            </a:r>
            <a:r>
              <a:rPr sz="2400" spc="-15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systému</a:t>
            </a:r>
          </a:p>
          <a:p>
            <a:pPr marL="34292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zpětně</a:t>
            </a:r>
            <a:r>
              <a:rPr sz="2400" spc="-23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ovlivňuje</a:t>
            </a:r>
            <a:r>
              <a:rPr sz="2400" spc="-50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jeho vstup</a:t>
            </a:r>
          </a:p>
          <a:p>
            <a:pPr marL="0" marR="0">
              <a:lnSpc>
                <a:spcPts val="2896"/>
              </a:lnSpc>
              <a:spcBef>
                <a:spcPts val="510"/>
              </a:spcBef>
              <a:spcAft>
                <a:spcPts val="0"/>
              </a:spcAft>
            </a:pPr>
            <a:r>
              <a:rPr sz="2850" baseline="33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2850" spc="569" baseline="3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Jedná</a:t>
            </a:r>
            <a:r>
              <a:rPr sz="2400" spc="-2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ASFJFI+Tahoma"/>
                <a:cs typeface="ASFJFI+Tahoma"/>
              </a:rPr>
              <a:t>se</a:t>
            </a:r>
            <a:r>
              <a:rPr sz="2400" spc="4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o</a:t>
            </a:r>
            <a:r>
              <a:rPr sz="2400" spc="-1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regulativní</a:t>
            </a:r>
            <a:r>
              <a:rPr sz="2400" spc="-2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prvek</a:t>
            </a:r>
            <a:r>
              <a:rPr sz="2400" spc="-3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– má </a:t>
            </a:r>
            <a:r>
              <a:rPr sz="2400" spc="14" dirty="0">
                <a:solidFill>
                  <a:srgbClr val="FFFFFF"/>
                </a:solidFill>
                <a:latin typeface="ASFJFI+Tahoma"/>
                <a:cs typeface="ASFJFI+Tahoma"/>
              </a:rPr>
              <a:t>za</a:t>
            </a:r>
            <a:r>
              <a:rPr sz="2400" spc="-3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následek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změnu</a:t>
            </a:r>
            <a:r>
              <a:rPr sz="2400" spc="-25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(otáček</a:t>
            </a:r>
          </a:p>
          <a:p>
            <a:pPr marL="34292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motoru,</a:t>
            </a:r>
            <a:r>
              <a:rPr sz="2400" spc="-4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chování člověka,</a:t>
            </a:r>
            <a:r>
              <a:rPr sz="2400" spc="1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regulaci populace</a:t>
            </a:r>
            <a:r>
              <a:rPr sz="2400" spc="-2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apod.);</a:t>
            </a:r>
            <a:r>
              <a:rPr sz="2400" spc="-1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prvek</a:t>
            </a:r>
          </a:p>
          <a:p>
            <a:pPr marL="34292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automatického</a:t>
            </a:r>
            <a:r>
              <a:rPr sz="2400" spc="-15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řízení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2850" baseline="-16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2850" spc="569" baseline="-1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Pozitivní</a:t>
            </a:r>
            <a:r>
              <a:rPr sz="2400" spc="-3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– pokud</a:t>
            </a:r>
            <a:r>
              <a:rPr sz="2400" spc="-1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zvýšení</a:t>
            </a:r>
            <a:r>
              <a:rPr sz="2400" spc="2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hodnot</a:t>
            </a:r>
            <a:r>
              <a:rPr sz="2400" spc="-4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přiváděné</a:t>
            </a:r>
            <a:r>
              <a:rPr sz="2400" spc="-2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z výstupu na</a:t>
            </a:r>
          </a:p>
          <a:p>
            <a:pPr marL="34292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vstup,</a:t>
            </a:r>
            <a:r>
              <a:rPr sz="2400" spc="-4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přinese zvýšení hodnot</a:t>
            </a:r>
            <a:r>
              <a:rPr sz="2400" spc="-2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spc="-18" dirty="0">
                <a:solidFill>
                  <a:srgbClr val="FFFFFF"/>
                </a:solidFill>
                <a:latin typeface="ASFJFI+Tahoma"/>
                <a:cs typeface="ASFJFI+Tahoma"/>
              </a:rPr>
              <a:t>na</a:t>
            </a:r>
            <a:r>
              <a:rPr sz="2400" spc="4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výstupu</a:t>
            </a:r>
            <a:r>
              <a:rPr sz="2400" spc="-25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(pokud</a:t>
            </a:r>
            <a:r>
              <a:rPr sz="2400" spc="-4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ASFJFI+Tahoma"/>
                <a:cs typeface="ASFJFI+Tahoma"/>
              </a:rPr>
              <a:t>je</a:t>
            </a:r>
            <a:r>
              <a:rPr sz="2400" spc="-4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výsledné</a:t>
            </a:r>
          </a:p>
          <a:p>
            <a:pPr marL="34292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zesílení větší než</a:t>
            </a:r>
            <a:r>
              <a:rPr sz="2400" spc="-2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spc="-14" dirty="0">
                <a:solidFill>
                  <a:srgbClr val="FFFFFF"/>
                </a:solidFill>
                <a:latin typeface="ASFJFI+Tahoma"/>
                <a:cs typeface="ASFJFI+Tahoma"/>
              </a:rPr>
              <a:t>1,</a:t>
            </a:r>
            <a:r>
              <a:rPr sz="2400" spc="26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může</a:t>
            </a:r>
            <a:r>
              <a:rPr sz="2400" spc="-2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výstupní hodnota</a:t>
            </a:r>
            <a:r>
              <a:rPr sz="2400" spc="-46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systému</a:t>
            </a:r>
          </a:p>
          <a:p>
            <a:pPr marL="34292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nekontrolovaně</a:t>
            </a:r>
            <a:r>
              <a:rPr sz="2400" spc="-4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růst)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2850" baseline="6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2850" spc="569" baseline="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Negativní</a:t>
            </a:r>
            <a:r>
              <a:rPr sz="2400" spc="-2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-</a:t>
            </a:r>
            <a:r>
              <a:rPr sz="2400" spc="1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pokud</a:t>
            </a:r>
            <a:r>
              <a:rPr sz="2400" spc="-18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zvýšení hodnot</a:t>
            </a:r>
            <a:r>
              <a:rPr sz="2400" spc="-48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přiváděné</a:t>
            </a:r>
            <a:r>
              <a:rPr sz="2400" spc="-2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z</a:t>
            </a:r>
            <a:r>
              <a:rPr sz="2400" spc="-16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výstupu</a:t>
            </a:r>
            <a:r>
              <a:rPr sz="2400" spc="-2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na</a:t>
            </a:r>
          </a:p>
          <a:p>
            <a:pPr marL="34292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vstup,</a:t>
            </a:r>
            <a:r>
              <a:rPr sz="2400" spc="-4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přinese snížení hodnot</a:t>
            </a:r>
            <a:r>
              <a:rPr sz="2400" spc="-4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na výstupu (dravec</a:t>
            </a:r>
            <a:r>
              <a:rPr sz="2400" spc="1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a</a:t>
            </a:r>
            <a:r>
              <a:rPr sz="2400" spc="-18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kořist,</a:t>
            </a:r>
          </a:p>
          <a:p>
            <a:pPr marL="34292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Wattův</a:t>
            </a:r>
            <a:r>
              <a:rPr sz="2400" spc="-2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regulátor</a:t>
            </a:r>
            <a:r>
              <a:rPr sz="2400" spc="-3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apod.)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6064" y="6340164"/>
            <a:ext cx="5882235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4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2850" spc="569" baseline="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Zařízením</a:t>
            </a:r>
            <a:r>
              <a:rPr sz="2400" spc="-33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bez</a:t>
            </a:r>
            <a:r>
              <a:rPr sz="2400" spc="-17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zpětné</a:t>
            </a:r>
            <a:r>
              <a:rPr sz="2400" spc="-23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vazby hrozí</a:t>
            </a:r>
            <a:r>
              <a:rPr sz="2400" spc="-29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zánik?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4 / 20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89590" y="667890"/>
            <a:ext cx="8497473" cy="52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CCFFFF"/>
                </a:solidFill>
                <a:latin typeface="ASFJFI+Tahoma"/>
                <a:cs typeface="ASFJFI+Tahoma"/>
              </a:rPr>
              <a:t>Wattův regulátor – prvek automatického</a:t>
            </a:r>
            <a:r>
              <a:rPr sz="3200" spc="16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3200" dirty="0">
                <a:solidFill>
                  <a:srgbClr val="CCFFFF"/>
                </a:solidFill>
                <a:latin typeface="ASFJFI+Tahoma"/>
                <a:cs typeface="ASFJFI+Tahoma"/>
              </a:rPr>
              <a:t>řízení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09831" y="6284680"/>
            <a:ext cx="1366078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TWDDNA+Times New Roman"/>
                <a:cs typeface="TWDDNA+Times New Roman"/>
              </a:rPr>
              <a:t>Zdroj obrázku: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09831" y="6528002"/>
            <a:ext cx="884378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71"/>
              </a:lnSpc>
            </a:pPr>
            <a:r>
              <a:rPr lang="cs-CZ" sz="1600" u="sng" dirty="0">
                <a:solidFill>
                  <a:srgbClr val="99CCFF"/>
                </a:solidFill>
                <a:latin typeface="TWDDNA+Times New Roman"/>
                <a:cs typeface="TWDDNA+Times New Roman"/>
              </a:rPr>
              <a:t>Fyzikální kabinet: https://fyzikalnikabinet.cz/pomucky/wattuv-regulator/</a:t>
            </a:r>
            <a:endParaRPr sz="1600" u="sng" dirty="0">
              <a:solidFill>
                <a:srgbClr val="99CCFF"/>
              </a:solidFill>
              <a:latin typeface="TWDDNA+Times New Roman"/>
              <a:cs typeface="TWDDNA+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5 / 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40" y="773040"/>
            <a:ext cx="8055035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ASFJFI+Tahoma"/>
                <a:cs typeface="ASFJFI+Tahoma"/>
              </a:rPr>
              <a:t>Kybernetika a</a:t>
            </a:r>
            <a:r>
              <a:rPr sz="3600" spc="-27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ASFJFI+Tahoma"/>
                <a:cs typeface="ASFJFI+Tahoma"/>
              </a:rPr>
              <a:t>kybernetická</a:t>
            </a:r>
            <a:r>
              <a:rPr sz="3600" spc="10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ASFJFI+Tahoma"/>
                <a:cs typeface="ASFJFI+Tahoma"/>
              </a:rPr>
              <a:t>pedagogika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8292" y="1586747"/>
            <a:ext cx="8511826" cy="54166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49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458" baseline="-4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Problematikou</a:t>
            </a:r>
            <a:r>
              <a:rPr sz="2800" spc="5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řízení složitých systémů se zabývá</a:t>
            </a:r>
          </a:p>
          <a:p>
            <a:pPr marL="342892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kybernetika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Neurofyziologické</a:t>
            </a:r>
            <a:r>
              <a:rPr sz="2800" spc="28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mechanismy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chování</a:t>
            </a:r>
            <a:r>
              <a:rPr sz="2800" spc="22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a</a:t>
            </a:r>
            <a:r>
              <a:rPr sz="2800" spc="-24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učení</a:t>
            </a:r>
          </a:p>
          <a:p>
            <a:pPr marL="3428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vykazují</a:t>
            </a:r>
            <a:r>
              <a:rPr sz="2800" spc="5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společné znaky</a:t>
            </a:r>
            <a:r>
              <a:rPr sz="2800" spc="2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spojené s regulací</a:t>
            </a:r>
          </a:p>
          <a:p>
            <a:pPr marL="3428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prostřednictvím</a:t>
            </a:r>
            <a:r>
              <a:rPr sz="2800" spc="3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zpětnovazební</a:t>
            </a:r>
            <a:r>
              <a:rPr sz="2800" spc="23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informace</a:t>
            </a:r>
            <a:r>
              <a:rPr sz="2800" spc="13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v</a:t>
            </a:r>
            <a:r>
              <a:rPr sz="2800" spc="2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případě</a:t>
            </a:r>
          </a:p>
          <a:p>
            <a:pPr marL="3428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chyby</a:t>
            </a:r>
            <a:r>
              <a:rPr sz="2800" spc="21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či odchylky</a:t>
            </a:r>
            <a:r>
              <a:rPr sz="2800" spc="25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spc="17" dirty="0">
                <a:solidFill>
                  <a:srgbClr val="FFFFFF"/>
                </a:solidFill>
                <a:latin typeface="ASFJFI+Tahoma"/>
                <a:cs typeface="ASFJFI+Tahoma"/>
              </a:rPr>
              <a:t>od</a:t>
            </a:r>
            <a:r>
              <a:rPr sz="2800" spc="-2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předpokládaného</a:t>
            </a:r>
            <a:r>
              <a:rPr sz="2800" spc="67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cíle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38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3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Některé poznatky</a:t>
            </a:r>
            <a:r>
              <a:rPr sz="2800" spc="5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z kybernetické</a:t>
            </a:r>
            <a:r>
              <a:rPr sz="2800" spc="3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analýzy</a:t>
            </a:r>
            <a:r>
              <a:rPr sz="2800" spc="5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systémů</a:t>
            </a:r>
          </a:p>
          <a:p>
            <a:pPr marL="3428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řízení</a:t>
            </a:r>
            <a:r>
              <a:rPr sz="2800" spc="11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přebíráme</a:t>
            </a:r>
            <a:r>
              <a:rPr sz="2800" spc="28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SFJFI+Tahoma"/>
                <a:cs typeface="ASFJFI+Tahoma"/>
              </a:rPr>
              <a:t>do</a:t>
            </a:r>
            <a:r>
              <a:rPr sz="2800" spc="1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pedagogiky</a:t>
            </a:r>
            <a:r>
              <a:rPr sz="2800" spc="2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– kybernetická</a:t>
            </a:r>
          </a:p>
          <a:p>
            <a:pPr marL="3428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pedagogika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-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Pro</a:t>
            </a:r>
            <a:r>
              <a:rPr sz="2800" spc="1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řízení procesů spojených s učením</a:t>
            </a:r>
            <a:r>
              <a:rPr sz="2800" spc="-1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(účastníci</a:t>
            </a:r>
          </a:p>
          <a:p>
            <a:pPr marL="3428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učitel a žák)</a:t>
            </a:r>
            <a:r>
              <a:rPr sz="2800" spc="38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využíváme</a:t>
            </a:r>
            <a:r>
              <a:rPr sz="2800" spc="3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jako</a:t>
            </a:r>
            <a:r>
              <a:rPr sz="2800" spc="4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prostředek</a:t>
            </a:r>
            <a:r>
              <a:rPr sz="2800" spc="2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zpětné</a:t>
            </a:r>
          </a:p>
          <a:p>
            <a:pPr marL="3428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vazby</a:t>
            </a:r>
            <a:r>
              <a:rPr sz="2800" spc="25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chybu</a:t>
            </a:r>
            <a:r>
              <a:rPr sz="2800" spc="26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a odchylku</a:t>
            </a:r>
            <a:r>
              <a:rPr sz="2800" spc="26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spc="17" dirty="0">
                <a:solidFill>
                  <a:srgbClr val="FFFF00"/>
                </a:solidFill>
                <a:latin typeface="ASFJFI+Tahoma"/>
                <a:cs typeface="ASFJFI+Tahoma"/>
              </a:rPr>
              <a:t>od</a:t>
            </a:r>
            <a:r>
              <a:rPr sz="2800" spc="-36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předpokládaného</a:t>
            </a:r>
            <a:r>
              <a:rPr sz="2800" spc="37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cíle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6 / 20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60353" y="651101"/>
            <a:ext cx="283065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ASFJFI+Tahoma"/>
                <a:cs typeface="ASFJFI+Tahoma"/>
              </a:rPr>
              <a:t>Typy řízení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4067" y="1586904"/>
            <a:ext cx="8072061" cy="1250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34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2850" spc="568" baseline="3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V kybernetice lze identifikovat</a:t>
            </a:r>
            <a:r>
              <a:rPr sz="2400" spc="-1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tři základní</a:t>
            </a:r>
            <a:r>
              <a:rPr sz="2400" spc="-3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systémy řízení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ASFJFI+Tahoma"/>
                <a:cs typeface="ASFJFI+Tahoma"/>
              </a:rPr>
              <a:t>1.</a:t>
            </a:r>
            <a:r>
              <a:rPr sz="1900" spc="1394" dirty="0">
                <a:solidFill>
                  <a:srgbClr val="CC99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Direktivní řízení</a:t>
            </a:r>
            <a:r>
              <a:rPr sz="2400" spc="-27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– (otevřený okruh bez</a:t>
            </a:r>
            <a:r>
              <a:rPr sz="2400" spc="-17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zpětné</a:t>
            </a:r>
            <a:r>
              <a:rPr sz="2400" spc="-2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vazby)</a:t>
            </a:r>
          </a:p>
          <a:p>
            <a:pPr marL="3171426" marR="0">
              <a:lnSpc>
                <a:spcPts val="2657"/>
              </a:lnSpc>
              <a:spcBef>
                <a:spcPts val="483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WDDNA+Times New Roman"/>
                <a:cs typeface="TWDDNA+Times New Roman"/>
              </a:rPr>
              <a:t>informace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93671" y="2719037"/>
            <a:ext cx="1802280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FFFF"/>
                </a:solidFill>
                <a:latin typeface="BFQTUD+Times New Roman Bold"/>
                <a:cs typeface="BFQTUD+Times New Roman Bold"/>
              </a:rPr>
              <a:t>řídící</a:t>
            </a:r>
            <a:r>
              <a:rPr sz="2400" b="1" spc="-48" dirty="0">
                <a:solidFill>
                  <a:srgbClr val="FFFFFF"/>
                </a:solidFill>
                <a:latin typeface="BFQTUD+Times New Roman Bold"/>
                <a:cs typeface="BFQTUD+Times New Roman Bold"/>
              </a:rPr>
              <a:t> </a:t>
            </a:r>
            <a:r>
              <a:rPr sz="2400" b="1" dirty="0">
                <a:solidFill>
                  <a:srgbClr val="FFFFFF"/>
                </a:solidFill>
                <a:latin typeface="BFQTUD+Times New Roman Bold"/>
                <a:cs typeface="BFQTUD+Times New Roman Bold"/>
              </a:rPr>
              <a:t>systém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757374" y="2719037"/>
            <a:ext cx="1921152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FFFF"/>
                </a:solidFill>
                <a:latin typeface="BFQTUD+Times New Roman Bold"/>
                <a:cs typeface="BFQTUD+Times New Roman Bold"/>
              </a:rPr>
              <a:t>řízený systém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39382" y="2993326"/>
            <a:ext cx="846681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WDDNA+Times New Roman"/>
                <a:cs typeface="TWDDNA+Times New Roman"/>
              </a:rPr>
              <a:t>řízení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14067" y="3781369"/>
            <a:ext cx="7339425" cy="4060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ASFJFI+Tahoma"/>
                <a:cs typeface="ASFJFI+Tahoma"/>
              </a:rPr>
              <a:t>2.</a:t>
            </a:r>
            <a:r>
              <a:rPr sz="1900" spc="1394" dirty="0">
                <a:solidFill>
                  <a:srgbClr val="CC99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Regulace</a:t>
            </a:r>
            <a:r>
              <a:rPr sz="2400" spc="-24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se zpětnovazebním</a:t>
            </a:r>
            <a:r>
              <a:rPr sz="2400" spc="-31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regulačním okruhem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982183" y="4275031"/>
            <a:ext cx="2233516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WDDNA+Times New Roman"/>
                <a:cs typeface="TWDDNA+Times New Roman"/>
              </a:rPr>
              <a:t>informace,</a:t>
            </a:r>
            <a:r>
              <a:rPr sz="2400" spc="-23" dirty="0">
                <a:solidFill>
                  <a:srgbClr val="FFFFFF"/>
                </a:solidFill>
                <a:latin typeface="TWDDNA+Times New Roman"/>
                <a:cs typeface="TWDDNA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WDDNA+Times New Roman"/>
                <a:cs typeface="TWDDNA+Times New Roman"/>
              </a:rPr>
              <a:t>řízení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758697" y="4663620"/>
            <a:ext cx="1802280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15002E"/>
                </a:solidFill>
                <a:latin typeface="BFQTUD+Times New Roman Bold"/>
                <a:cs typeface="BFQTUD+Times New Roman Bold"/>
              </a:rPr>
              <a:t>řídící</a:t>
            </a:r>
            <a:r>
              <a:rPr sz="2400" b="1" spc="-19" dirty="0">
                <a:solidFill>
                  <a:srgbClr val="15002E"/>
                </a:solidFill>
                <a:latin typeface="BFQTUD+Times New Roman Bold"/>
                <a:cs typeface="BFQTUD+Times New Roman Bold"/>
              </a:rPr>
              <a:t> </a:t>
            </a:r>
            <a:r>
              <a:rPr sz="2400" b="1" dirty="0">
                <a:solidFill>
                  <a:srgbClr val="15002E"/>
                </a:solidFill>
                <a:latin typeface="BFQTUD+Times New Roman Bold"/>
                <a:cs typeface="BFQTUD+Times New Roman Bold"/>
              </a:rPr>
              <a:t>systém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757374" y="4663620"/>
            <a:ext cx="1921152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15002E"/>
                </a:solidFill>
                <a:latin typeface="BFQTUD+Times New Roman Bold"/>
                <a:cs typeface="BFQTUD+Times New Roman Bold"/>
              </a:rPr>
              <a:t>řízený systém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285494" y="5062924"/>
            <a:ext cx="1735479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TWDDNA+Times New Roman"/>
                <a:cs typeface="TWDDNA+Times New Roman"/>
              </a:rPr>
              <a:t>zpětná</a:t>
            </a:r>
            <a:r>
              <a:rPr sz="2400" spc="-35" dirty="0">
                <a:solidFill>
                  <a:srgbClr val="FFFFFF"/>
                </a:solidFill>
                <a:latin typeface="TWDDNA+Times New Roman"/>
                <a:cs typeface="TWDDNA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WDDNA+Times New Roman"/>
                <a:cs typeface="TWDDNA+Times New Roman"/>
              </a:rPr>
              <a:t>vazba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113975" y="5537090"/>
            <a:ext cx="7613163" cy="113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spc="10" dirty="0">
                <a:solidFill>
                  <a:srgbClr val="FFFF00"/>
                </a:solidFill>
                <a:latin typeface="ASFJFI+Tahoma"/>
                <a:cs typeface="ASFJFI+Tahoma"/>
              </a:rPr>
              <a:t>3.</a:t>
            </a:r>
            <a:r>
              <a:rPr sz="2400" spc="746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Adaptivní</a:t>
            </a:r>
            <a:r>
              <a:rPr sz="2400" spc="-30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ASFJFI+Tahoma"/>
                <a:cs typeface="ASFJFI+Tahoma"/>
              </a:rPr>
              <a:t>řízení</a:t>
            </a:r>
            <a:r>
              <a:rPr sz="2400" spc="-28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– řízení je vzájemnou interakcí obou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systémů,</a:t>
            </a:r>
            <a:r>
              <a:rPr sz="2400" spc="1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systém vybavený pamětí využívá</a:t>
            </a:r>
            <a:r>
              <a:rPr sz="2400" spc="-2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historických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poznatků</a:t>
            </a:r>
            <a:r>
              <a:rPr sz="2400" spc="-2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z</a:t>
            </a:r>
            <a:r>
              <a:rPr sz="2400" spc="-16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minulého</a:t>
            </a:r>
            <a:r>
              <a:rPr sz="2400" spc="-4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řízení (počítač</a:t>
            </a:r>
            <a:r>
              <a:rPr sz="2400" spc="-1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ASFJFI+Tahoma"/>
                <a:cs typeface="ASFJFI+Tahoma"/>
              </a:rPr>
              <a:t>s programem)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7 / 20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801" y="651101"/>
            <a:ext cx="7696123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ASFJFI+Tahoma"/>
                <a:cs typeface="ASFJFI+Tahoma"/>
              </a:rPr>
              <a:t>Chyba</a:t>
            </a:r>
            <a:r>
              <a:rPr sz="4400" spc="-33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ASFJFI+Tahoma"/>
                <a:cs typeface="ASFJFI+Tahoma"/>
              </a:rPr>
              <a:t>a</a:t>
            </a:r>
            <a:r>
              <a:rPr sz="4400" spc="15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ASFJFI+Tahoma"/>
                <a:cs typeface="ASFJFI+Tahoma"/>
              </a:rPr>
              <a:t>učení,</a:t>
            </a:r>
            <a:r>
              <a:rPr sz="4400" spc="-21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ASFJFI+Tahoma"/>
                <a:cs typeface="ASFJFI+Tahoma"/>
              </a:rPr>
              <a:t>práce s</a:t>
            </a:r>
            <a:r>
              <a:rPr sz="4400" spc="-36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ASFJFI+Tahoma"/>
                <a:cs typeface="ASFJFI+Tahoma"/>
              </a:rPr>
              <a:t>chybou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8661" y="1586747"/>
            <a:ext cx="8406077" cy="234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49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1" baseline="-4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Chyba</a:t>
            </a:r>
            <a:r>
              <a:rPr sz="2800" spc="21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– odchylka</a:t>
            </a:r>
            <a:r>
              <a:rPr sz="2800" spc="3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spc="17" dirty="0">
                <a:solidFill>
                  <a:srgbClr val="FFFFFF"/>
                </a:solidFill>
                <a:latin typeface="ASFJFI+Tahoma"/>
                <a:cs typeface="ASFJFI+Tahoma"/>
              </a:rPr>
              <a:t>od</a:t>
            </a:r>
            <a:r>
              <a:rPr sz="2800" spc="-36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správného</a:t>
            </a:r>
            <a:r>
              <a:rPr sz="2800" spc="37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řešení;</a:t>
            </a:r>
            <a:r>
              <a:rPr sz="2800" spc="1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(odchylka</a:t>
            </a:r>
          </a:p>
          <a:p>
            <a:pPr marL="343025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0" dirty="0">
                <a:solidFill>
                  <a:srgbClr val="FFFFFF"/>
                </a:solidFill>
                <a:latin typeface="ASFJFI+Tahoma"/>
                <a:cs typeface="ASFJFI+Tahoma"/>
              </a:rPr>
              <a:t>od</a:t>
            </a:r>
            <a:r>
              <a:rPr sz="2800" spc="2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předpokládaného</a:t>
            </a:r>
            <a:r>
              <a:rPr sz="2800" spc="37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cíle)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1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Chyba</a:t>
            </a:r>
            <a:r>
              <a:rPr sz="2800" spc="3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spc="-24" dirty="0">
                <a:solidFill>
                  <a:srgbClr val="FFFFFF"/>
                </a:solidFill>
                <a:latin typeface="ASFJFI+Tahoma"/>
                <a:cs typeface="ASFJFI+Tahoma"/>
              </a:rPr>
              <a:t>ve</a:t>
            </a:r>
            <a:r>
              <a:rPr sz="2800" spc="5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škole – bariéra</a:t>
            </a:r>
            <a:r>
              <a:rPr sz="2800" spc="35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mezi</a:t>
            </a:r>
            <a:r>
              <a:rPr sz="2800" spc="-1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učitelem</a:t>
            </a:r>
            <a:r>
              <a:rPr sz="2800" spc="-1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a žákem;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b="1" dirty="0">
                <a:solidFill>
                  <a:srgbClr val="FFFF00"/>
                </a:solidFill>
                <a:latin typeface="OFMQSH+Tahoma Bold"/>
                <a:cs typeface="OFMQSH+Tahoma Bold"/>
              </a:rPr>
              <a:t>prostředek</a:t>
            </a:r>
            <a:r>
              <a:rPr sz="2800" b="1" spc="11" dirty="0">
                <a:solidFill>
                  <a:srgbClr val="FFFF00"/>
                </a:solidFill>
                <a:latin typeface="OFMQSH+Tahoma Bold"/>
                <a:cs typeface="OFMQSH+Tahoma Bold"/>
              </a:rPr>
              <a:t> </a:t>
            </a:r>
            <a:r>
              <a:rPr sz="2800" b="1" dirty="0" err="1">
                <a:solidFill>
                  <a:srgbClr val="FFFF00"/>
                </a:solidFill>
                <a:latin typeface="OFMQSH+Tahoma Bold"/>
                <a:cs typeface="OFMQSH+Tahoma Bold"/>
              </a:rPr>
              <a:t>zpětné</a:t>
            </a:r>
            <a:r>
              <a:rPr sz="2800" b="1" dirty="0">
                <a:solidFill>
                  <a:srgbClr val="FFFF00"/>
                </a:solidFill>
                <a:latin typeface="OFMQSH+Tahoma Bold"/>
                <a:cs typeface="OFMQSH+Tahoma Bold"/>
              </a:rPr>
              <a:t> </a:t>
            </a:r>
            <a:r>
              <a:rPr sz="2800" b="1" dirty="0" err="1">
                <a:solidFill>
                  <a:srgbClr val="FFFF00"/>
                </a:solidFill>
                <a:latin typeface="OFMQSH+Tahoma Bold"/>
                <a:cs typeface="OFMQSH+Tahoma Bold"/>
              </a:rPr>
              <a:t>vazb</a:t>
            </a:r>
            <a:r>
              <a:rPr lang="cs-CZ" sz="2800" b="1" dirty="0">
                <a:solidFill>
                  <a:srgbClr val="FFFF00"/>
                </a:solidFill>
                <a:latin typeface="OFMQSH+Tahoma Bold"/>
                <a:cs typeface="OFMQSH+Tahoma Bold"/>
              </a:rPr>
              <a:t>y!</a:t>
            </a:r>
            <a:endParaRPr sz="2800" b="1" dirty="0">
              <a:solidFill>
                <a:srgbClr val="FFFF00"/>
              </a:solidFill>
              <a:latin typeface="OFMQSH+Tahoma Bold"/>
              <a:cs typeface="OFMQSH+Tahoma Bold"/>
            </a:endParaRP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10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1" baseline="-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FF00"/>
                </a:solidFill>
                <a:latin typeface="OFMQSH+Tahoma Bold"/>
                <a:cs typeface="OFMQSH+Tahoma Bold"/>
              </a:rPr>
              <a:t>Předsudek</a:t>
            </a:r>
            <a:r>
              <a:rPr sz="2800" b="1" spc="12" dirty="0">
                <a:solidFill>
                  <a:srgbClr val="FFFF00"/>
                </a:solidFill>
                <a:latin typeface="OFMQSH+Tahoma Bold"/>
                <a:cs typeface="OFMQSH+Tahoma Bold"/>
              </a:rPr>
              <a:t> </a:t>
            </a:r>
            <a:r>
              <a:rPr sz="2800" b="1" dirty="0">
                <a:solidFill>
                  <a:srgbClr val="FFFF00"/>
                </a:solidFill>
                <a:latin typeface="OFMQSH+Tahoma Bold"/>
                <a:cs typeface="OFMQSH+Tahoma Bold"/>
              </a:rPr>
              <a:t>–</a:t>
            </a:r>
            <a:r>
              <a:rPr sz="2800" b="1" spc="67" dirty="0">
                <a:solidFill>
                  <a:srgbClr val="FFFF00"/>
                </a:solidFill>
                <a:latin typeface="OFMQSH+Tahoma Bold"/>
                <a:cs typeface="OFMQSH+Tahoma Bold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dobré</a:t>
            </a:r>
            <a:r>
              <a:rPr sz="2800" spc="2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učení</a:t>
            </a:r>
            <a:r>
              <a:rPr sz="2800" spc="-36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ASFJFI+Tahoma"/>
                <a:cs typeface="ASFJFI+Tahoma"/>
              </a:rPr>
              <a:t>je</a:t>
            </a:r>
            <a:r>
              <a:rPr sz="2800" spc="-2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bez chyb,</a:t>
            </a:r>
            <a:r>
              <a:rPr sz="2800" spc="1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nedbalost,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31687" y="3891040"/>
            <a:ext cx="7937339" cy="4007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lenost,</a:t>
            </a:r>
            <a:r>
              <a:rPr sz="2800" spc="1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hloupost,</a:t>
            </a:r>
            <a:r>
              <a:rPr sz="2800" spc="1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neschopnost </a:t>
            </a:r>
            <a:r>
              <a:rPr sz="2800" dirty="0" err="1">
                <a:solidFill>
                  <a:srgbClr val="FFFFFF"/>
                </a:solidFill>
                <a:latin typeface="ASFJFI+Tahoma"/>
                <a:cs typeface="ASFJFI+Tahoma"/>
              </a:rPr>
              <a:t>zaslouží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 err="1">
                <a:solidFill>
                  <a:srgbClr val="FFFFFF"/>
                </a:solidFill>
                <a:latin typeface="ASFJFI+Tahoma"/>
                <a:cs typeface="ASFJFI+Tahoma"/>
              </a:rPr>
              <a:t>trest</a:t>
            </a:r>
            <a:r>
              <a:rPr lang="cs-CZ" sz="2800" dirty="0">
                <a:solidFill>
                  <a:srgbClr val="FFFFFF"/>
                </a:solidFill>
                <a:latin typeface="ASFJFI+Tahoma"/>
                <a:cs typeface="ASFJFI+Tahoma"/>
              </a:rPr>
              <a:t>?</a:t>
            </a:r>
            <a:endParaRPr sz="2800" dirty="0">
              <a:solidFill>
                <a:srgbClr val="FFFFFF"/>
              </a:solidFill>
              <a:latin typeface="ASFJFI+Tahoma"/>
              <a:cs typeface="ASFJFI+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8661" y="4403221"/>
            <a:ext cx="8397842" cy="22588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8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1" baseline="-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FF00"/>
                </a:solidFill>
                <a:latin typeface="OFMQSH+Tahoma Bold"/>
                <a:cs typeface="OFMQSH+Tahoma Bold"/>
              </a:rPr>
              <a:t>Práce</a:t>
            </a:r>
            <a:r>
              <a:rPr sz="2800" b="1" spc="41" dirty="0">
                <a:solidFill>
                  <a:srgbClr val="FFFF00"/>
                </a:solidFill>
                <a:latin typeface="OFMQSH+Tahoma Bold"/>
                <a:cs typeface="OFMQSH+Tahoma Bold"/>
              </a:rPr>
              <a:t> </a:t>
            </a:r>
            <a:r>
              <a:rPr sz="2800" b="1" dirty="0">
                <a:solidFill>
                  <a:srgbClr val="FFFF00"/>
                </a:solidFill>
                <a:latin typeface="OFMQSH+Tahoma Bold"/>
                <a:cs typeface="OFMQSH+Tahoma Bold"/>
              </a:rPr>
              <a:t>s</a:t>
            </a:r>
            <a:r>
              <a:rPr sz="2800" b="1" spc="-25" dirty="0">
                <a:solidFill>
                  <a:srgbClr val="FFFF00"/>
                </a:solidFill>
                <a:latin typeface="OFMQSH+Tahoma Bold"/>
                <a:cs typeface="OFMQSH+Tahoma Bold"/>
              </a:rPr>
              <a:t> </a:t>
            </a:r>
            <a:r>
              <a:rPr sz="2800" b="1" dirty="0">
                <a:solidFill>
                  <a:srgbClr val="FFFF00"/>
                </a:solidFill>
                <a:latin typeface="OFMQSH+Tahoma Bold"/>
                <a:cs typeface="OFMQSH+Tahoma Bold"/>
              </a:rPr>
              <a:t>chybou</a:t>
            </a:r>
            <a:r>
              <a:rPr sz="2800" b="1" spc="14" dirty="0">
                <a:solidFill>
                  <a:srgbClr val="FFFF00"/>
                </a:solidFill>
                <a:latin typeface="OFMQSH+Tahoma Bold"/>
                <a:cs typeface="OFMQSH+Tahoma Bold"/>
              </a:rPr>
              <a:t> </a:t>
            </a:r>
            <a:r>
              <a:rPr sz="2800" b="1" dirty="0">
                <a:solidFill>
                  <a:srgbClr val="FFFF00"/>
                </a:solidFill>
                <a:latin typeface="OFMQSH+Tahoma Bold"/>
                <a:cs typeface="OFMQSH+Tahoma Bold"/>
              </a:rPr>
              <a:t>–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chyba </a:t>
            </a:r>
            <a:r>
              <a:rPr sz="2800" spc="22" dirty="0">
                <a:solidFill>
                  <a:srgbClr val="FFFFFF"/>
                </a:solidFill>
                <a:latin typeface="ASFJFI+Tahoma"/>
                <a:cs typeface="ASFJFI+Tahoma"/>
              </a:rPr>
              <a:t>je</a:t>
            </a:r>
            <a:r>
              <a:rPr sz="2800" spc="-5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nositelem</a:t>
            </a:r>
            <a:r>
              <a:rPr sz="2800" spc="15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cenných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zpětnovazebních</a:t>
            </a:r>
            <a:r>
              <a:rPr sz="2800" spc="25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informací</a:t>
            </a:r>
            <a:r>
              <a:rPr sz="2800" spc="2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učení,</a:t>
            </a:r>
            <a:r>
              <a:rPr sz="2800" spc="-2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poznávání</a:t>
            </a:r>
            <a:r>
              <a:rPr sz="2800" spc="2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ASFJFI+Tahoma"/>
                <a:cs typeface="ASFJFI+Tahoma"/>
              </a:rPr>
              <a:t>či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řešení</a:t>
            </a:r>
            <a:r>
              <a:rPr sz="2800" spc="2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problémů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1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S chybou </a:t>
            </a:r>
            <a:r>
              <a:rPr sz="2800" spc="22" dirty="0">
                <a:solidFill>
                  <a:srgbClr val="FFFFFF"/>
                </a:solidFill>
                <a:latin typeface="ASFJFI+Tahoma"/>
                <a:cs typeface="ASFJFI+Tahoma"/>
              </a:rPr>
              <a:t>je</a:t>
            </a:r>
            <a:r>
              <a:rPr sz="2800" spc="-5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třeba</a:t>
            </a:r>
            <a:r>
              <a:rPr sz="2800" spc="2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přiměřeným</a:t>
            </a:r>
            <a:r>
              <a:rPr sz="2800" spc="1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způsobem</a:t>
            </a:r>
            <a:r>
              <a:rPr sz="2800" spc="16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nakládat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a pracovat</a:t>
            </a:r>
            <a:r>
              <a:rPr sz="2800" spc="3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SFJFI+Tahoma"/>
                <a:cs typeface="ASFJFI+Tahoma"/>
              </a:rPr>
              <a:t>(viz</a:t>
            </a:r>
            <a:r>
              <a:rPr sz="2800" spc="4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schéma</a:t>
            </a:r>
            <a:r>
              <a:rPr sz="2800" spc="-27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na dalším</a:t>
            </a:r>
            <a:r>
              <a:rPr sz="2800" spc="1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slidu)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8 / 20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37276" y="984828"/>
            <a:ext cx="8818642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ASFJFI+Tahoma"/>
                <a:cs typeface="ASFJFI+Tahoma"/>
              </a:rPr>
              <a:t>Schéma</a:t>
            </a:r>
            <a:r>
              <a:rPr sz="4400" spc="-30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ASFJFI+Tahoma"/>
                <a:cs typeface="ASFJFI+Tahoma"/>
              </a:rPr>
              <a:t>„práce s chybou“</a:t>
            </a:r>
            <a:r>
              <a:rPr sz="4400" spc="-51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3600" spc="10" baseline="12" dirty="0">
                <a:solidFill>
                  <a:srgbClr val="CCFFFF"/>
                </a:solidFill>
                <a:latin typeface="ASFJFI+Tahoma"/>
                <a:cs typeface="ASFJFI+Tahoma"/>
              </a:rPr>
              <a:t>dle</a:t>
            </a:r>
            <a:r>
              <a:rPr sz="3600" spc="-407" baseline="12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3600" baseline="12" dirty="0">
                <a:solidFill>
                  <a:srgbClr val="CCFFFF"/>
                </a:solidFill>
                <a:latin typeface="ASFJFI+Tahoma"/>
                <a:cs typeface="ASFJFI+Tahoma"/>
              </a:rPr>
              <a:t>(Kulič,</a:t>
            </a:r>
            <a:r>
              <a:rPr sz="3600" spc="-393" baseline="12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3600" baseline="12" dirty="0">
                <a:solidFill>
                  <a:srgbClr val="CCFFFF"/>
                </a:solidFill>
                <a:latin typeface="ASFJFI+Tahoma"/>
                <a:cs typeface="ASFJFI+Tahoma"/>
              </a:rPr>
              <a:t>1992)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25083" y="2499367"/>
            <a:ext cx="1396972" cy="5444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86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FF"/>
                </a:solidFill>
                <a:latin typeface="TWDDNA+Times New Roman"/>
                <a:cs typeface="TWDDNA+Times New Roman"/>
              </a:rPr>
              <a:t>Výkon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50685" y="3863373"/>
            <a:ext cx="2074733" cy="5444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86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29"/>
                </a:solidFill>
                <a:latin typeface="TWDDNA+Times New Roman"/>
                <a:cs typeface="TWDDNA+Times New Roman"/>
              </a:rPr>
              <a:t>Zjišťování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274205" y="3858685"/>
            <a:ext cx="2108218" cy="5444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86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29"/>
                </a:solidFill>
                <a:latin typeface="TWDDNA+Times New Roman"/>
                <a:cs typeface="TWDDNA+Times New Roman"/>
              </a:rPr>
              <a:t>Reagování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46122" y="5195233"/>
            <a:ext cx="8379102" cy="556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86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29"/>
                </a:solidFill>
                <a:latin typeface="TWDDNA+Times New Roman"/>
                <a:cs typeface="TWDDNA+Times New Roman"/>
              </a:rPr>
              <a:t>Detekce</a:t>
            </a:r>
            <a:r>
              <a:rPr sz="3600" spc="2123" dirty="0">
                <a:solidFill>
                  <a:srgbClr val="000029"/>
                </a:solidFill>
                <a:latin typeface="TWDDNA+Times New Roman"/>
                <a:cs typeface="TWDDNA+Times New Roman"/>
              </a:rPr>
              <a:t> </a:t>
            </a:r>
            <a:r>
              <a:rPr sz="3600" dirty="0">
                <a:solidFill>
                  <a:srgbClr val="000029"/>
                </a:solidFill>
                <a:latin typeface="TWDDNA+Times New Roman"/>
                <a:cs typeface="TWDDNA+Times New Roman"/>
              </a:rPr>
              <a:t>Identifikace</a:t>
            </a:r>
            <a:r>
              <a:rPr sz="3600" spc="1234" dirty="0">
                <a:solidFill>
                  <a:srgbClr val="000029"/>
                </a:solidFill>
                <a:latin typeface="TWDDNA+Times New Roman"/>
                <a:cs typeface="TWDDNA+Times New Roman"/>
              </a:rPr>
              <a:t> </a:t>
            </a:r>
            <a:r>
              <a:rPr sz="3200" dirty="0">
                <a:solidFill>
                  <a:srgbClr val="000029"/>
                </a:solidFill>
                <a:latin typeface="TWDDNA+Times New Roman"/>
                <a:cs typeface="TWDDNA+Times New Roman"/>
              </a:rPr>
              <a:t>Interpretace</a:t>
            </a:r>
            <a:r>
              <a:rPr sz="3200" spc="2338" dirty="0">
                <a:solidFill>
                  <a:srgbClr val="000029"/>
                </a:solidFill>
                <a:latin typeface="TWDDNA+Times New Roman"/>
                <a:cs typeface="TWDDNA+Times New Roman"/>
              </a:rPr>
              <a:t> </a:t>
            </a:r>
            <a:r>
              <a:rPr sz="3600" dirty="0">
                <a:solidFill>
                  <a:srgbClr val="000029"/>
                </a:solidFill>
                <a:latin typeface="TWDDNA+Times New Roman"/>
                <a:cs typeface="TWDDNA+Times New Roman"/>
              </a:rPr>
              <a:t>Korekce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12328" y="5691253"/>
            <a:ext cx="1963138" cy="4887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29"/>
                </a:solidFill>
                <a:latin typeface="TWDDNA+Times New Roman"/>
                <a:cs typeface="TWDDNA+Times New Roman"/>
              </a:rPr>
              <a:t>vzad/vpřed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82224" y="6488527"/>
            <a:ext cx="8014993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TWDDNA+Times New Roman"/>
                <a:cs typeface="TWDDNA+Times New Roman"/>
              </a:rPr>
              <a:t>Nejúčinnější</a:t>
            </a:r>
            <a:r>
              <a:rPr sz="4000" spc="-37" dirty="0">
                <a:solidFill>
                  <a:srgbClr val="FFFF00"/>
                </a:solidFill>
                <a:latin typeface="TWDDNA+Times New Roman"/>
                <a:cs typeface="TWDDNA+Times New Roman"/>
              </a:rPr>
              <a:t> </a:t>
            </a:r>
            <a:r>
              <a:rPr sz="4000" dirty="0">
                <a:solidFill>
                  <a:srgbClr val="FFFF00"/>
                </a:solidFill>
                <a:latin typeface="TWDDNA+Times New Roman"/>
                <a:cs typeface="TWDDNA+Times New Roman"/>
              </a:rPr>
              <a:t>je</a:t>
            </a:r>
            <a:r>
              <a:rPr sz="4000" spc="14" dirty="0">
                <a:solidFill>
                  <a:srgbClr val="FFFF00"/>
                </a:solidFill>
                <a:latin typeface="TWDDNA+Times New Roman"/>
                <a:cs typeface="TWDDNA+Times New Roman"/>
              </a:rPr>
              <a:t> </a:t>
            </a:r>
            <a:r>
              <a:rPr sz="4000" dirty="0">
                <a:solidFill>
                  <a:srgbClr val="FFFF00"/>
                </a:solidFill>
                <a:latin typeface="TWDDNA+Times New Roman"/>
                <a:cs typeface="TWDDNA+Times New Roman"/>
              </a:rPr>
              <a:t>bezprostřední korekce!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9 / 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2619" y="567113"/>
            <a:ext cx="6270923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ASFJFI+Tahoma"/>
                <a:cs typeface="ASFJFI+Tahoma"/>
              </a:rPr>
              <a:t>Zpětná vazba v pedagogice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01828" y="1371923"/>
            <a:ext cx="8294243" cy="14055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9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Zpětná vazba</a:t>
            </a:r>
            <a:r>
              <a:rPr sz="2800" spc="34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spc="22" dirty="0">
                <a:solidFill>
                  <a:srgbClr val="FFFF00"/>
                </a:solidFill>
                <a:latin typeface="ASFJFI+Tahoma"/>
                <a:cs typeface="ASFJFI+Tahoma"/>
              </a:rPr>
              <a:t>je</a:t>
            </a:r>
            <a:r>
              <a:rPr sz="2800" spc="-22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subjektivní</a:t>
            </a:r>
            <a:r>
              <a:rPr sz="2800" spc="25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pohled</a:t>
            </a:r>
            <a:r>
              <a:rPr sz="2800" spc="-23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třetí</a:t>
            </a:r>
            <a:r>
              <a:rPr sz="2800" spc="21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osoby na</a:t>
            </a:r>
          </a:p>
          <a:p>
            <a:pPr marL="3429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naše jednání a činnosti ? (sociohumanitní přístup)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11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1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Jiného člověka odhadujeme lépe, proto</a:t>
            </a:r>
            <a:r>
              <a:rPr sz="2800" spc="1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může mít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44821" y="2737507"/>
            <a:ext cx="542921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zpětná vazba</a:t>
            </a:r>
            <a:r>
              <a:rPr sz="2800" spc="3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objektivní</a:t>
            </a:r>
            <a:r>
              <a:rPr sz="2800" spc="2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charakter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525474" y="2834825"/>
            <a:ext cx="228599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29"/>
                </a:solidFill>
                <a:latin typeface="TWDDNA+Times New Roman"/>
                <a:cs typeface="TWDDNA+Times New Roman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1828" y="3249514"/>
            <a:ext cx="8547622" cy="26856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Člověk</a:t>
            </a:r>
            <a:r>
              <a:rPr sz="2800" spc="2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sám</a:t>
            </a:r>
            <a:r>
              <a:rPr sz="2800" spc="2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ASFJFI+Tahoma"/>
                <a:cs typeface="ASFJFI+Tahoma"/>
              </a:rPr>
              <a:t>se</a:t>
            </a:r>
            <a:r>
              <a:rPr sz="2800" spc="47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zpravidla</a:t>
            </a:r>
            <a:r>
              <a:rPr sz="2800" spc="3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nadhodnocuje</a:t>
            </a:r>
            <a:r>
              <a:rPr sz="2800" spc="3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nebo</a:t>
            </a:r>
          </a:p>
          <a:p>
            <a:pPr marL="3429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podhodnocuje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,</a:t>
            </a:r>
            <a:r>
              <a:rPr sz="2800" spc="11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zpětná vazba</a:t>
            </a:r>
            <a:r>
              <a:rPr sz="2800" spc="34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může tedy</a:t>
            </a:r>
            <a:r>
              <a:rPr sz="2800" spc="28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vést ke</a:t>
            </a:r>
          </a:p>
          <a:p>
            <a:pPr marL="3429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sebezdokonalování</a:t>
            </a:r>
            <a:r>
              <a:rPr sz="2800" spc="51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– nástroj</a:t>
            </a:r>
            <a:r>
              <a:rPr sz="2800" spc="14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spc="-11" dirty="0">
                <a:solidFill>
                  <a:srgbClr val="FFFF00"/>
                </a:solidFill>
                <a:latin typeface="ASFJFI+Tahoma"/>
                <a:cs typeface="ASFJFI+Tahoma"/>
              </a:rPr>
              <a:t>jak</a:t>
            </a:r>
            <a:r>
              <a:rPr sz="2800" spc="34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zdokonalovat</a:t>
            </a:r>
            <a:r>
              <a:rPr sz="2800" spc="63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sebe</a:t>
            </a:r>
          </a:p>
          <a:p>
            <a:pPr marL="3429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a ostatní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38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3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Pozitivní</a:t>
            </a:r>
            <a:r>
              <a:rPr sz="2800" spc="23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–</a:t>
            </a:r>
            <a:r>
              <a:rPr sz="2800" spc="-27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zaměření na pochvalu,</a:t>
            </a:r>
            <a:r>
              <a:rPr sz="2800" spc="39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úspěchy</a:t>
            </a:r>
            <a:r>
              <a:rPr sz="2800" spc="26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a snahy</a:t>
            </a:r>
          </a:p>
          <a:p>
            <a:pPr marL="3429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o zlepšení,</a:t>
            </a:r>
            <a:r>
              <a:rPr sz="2800" spc="41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chování</a:t>
            </a:r>
            <a:r>
              <a:rPr sz="2800" spc="26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upevňuje,</a:t>
            </a:r>
            <a:r>
              <a:rPr sz="2800" spc="12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posiluje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01828" y="5980509"/>
            <a:ext cx="8613825" cy="8934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0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-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Negativní</a:t>
            </a:r>
            <a:r>
              <a:rPr sz="2800" spc="25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– upozornění</a:t>
            </a:r>
            <a:r>
              <a:rPr sz="2800" spc="2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na nežádoucí chování</a:t>
            </a:r>
          </a:p>
          <a:p>
            <a:pPr marL="34299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(kritika),</a:t>
            </a:r>
            <a:r>
              <a:rPr sz="2800" spc="7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chování</a:t>
            </a:r>
            <a:r>
              <a:rPr sz="2800" spc="26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chceme potlačit,</a:t>
            </a:r>
            <a:r>
              <a:rPr sz="2800" spc="1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utlumit (korekce)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10 / 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8828" y="938947"/>
            <a:ext cx="8603177" cy="57688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ASFJFI+Tahoma"/>
                <a:cs typeface="ASFJFI+Tahoma"/>
              </a:rPr>
              <a:t>Prověřování a</a:t>
            </a:r>
            <a:r>
              <a:rPr sz="4400" spc="-18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4400" dirty="0">
                <a:solidFill>
                  <a:srgbClr val="FFFF00"/>
                </a:solidFill>
                <a:latin typeface="ASFJFI+Tahoma"/>
                <a:cs typeface="ASFJFI+Tahoma"/>
              </a:rPr>
              <a:t>hodnocení</a:t>
            </a:r>
          </a:p>
          <a:p>
            <a:pPr marL="44" marR="0">
              <a:lnSpc>
                <a:spcPts val="3374"/>
              </a:lnSpc>
              <a:spcBef>
                <a:spcPts val="817"/>
              </a:spcBef>
              <a:spcAft>
                <a:spcPts val="0"/>
              </a:spcAft>
            </a:pPr>
            <a:r>
              <a:rPr sz="3400" baseline="-2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69" baseline="-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Prověřování</a:t>
            </a:r>
          </a:p>
          <a:p>
            <a:pPr marL="10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– ověření realizace</a:t>
            </a:r>
            <a:r>
              <a:rPr sz="2800" spc="2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výchovně</a:t>
            </a:r>
            <a:r>
              <a:rPr sz="2800" spc="27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vzdělávacích</a:t>
            </a:r>
            <a:r>
              <a:rPr sz="2800" spc="26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cílů</a:t>
            </a:r>
          </a:p>
          <a:p>
            <a:pPr marL="44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ASFJFI+Tahoma"/>
                <a:cs typeface="ASFJFI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zhodnocení efektivnosti</a:t>
            </a:r>
            <a:r>
              <a:rPr sz="2800" spc="25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vyučovacích</a:t>
            </a:r>
            <a:r>
              <a:rPr sz="2800" spc="2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metod</a:t>
            </a:r>
          </a:p>
          <a:p>
            <a:pPr marL="44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ASFJFI+Tahoma"/>
                <a:cs typeface="ASFJFI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motiv pro žákovy</a:t>
            </a:r>
            <a:r>
              <a:rPr sz="2800" spc="2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činnosti</a:t>
            </a:r>
          </a:p>
          <a:p>
            <a:pPr marL="44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ASFJFI+Tahoma"/>
                <a:cs typeface="ASFJFI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upevňování</a:t>
            </a:r>
            <a:r>
              <a:rPr sz="2800" spc="2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a prohlubování</a:t>
            </a:r>
            <a:r>
              <a:rPr sz="2800" spc="2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vědomostí</a:t>
            </a:r>
            <a:r>
              <a:rPr sz="2800" spc="2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žáků</a:t>
            </a:r>
          </a:p>
          <a:p>
            <a:pPr marL="44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ASFJFI+Tahoma"/>
                <a:cs typeface="ASFJFI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kontrola práce žáků</a:t>
            </a:r>
            <a:r>
              <a:rPr sz="2800" spc="2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i učitele</a:t>
            </a:r>
          </a:p>
          <a:p>
            <a:pPr marL="44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ASFJFI+Tahoma"/>
                <a:cs typeface="ASFJFI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hodnocení a klasifikace</a:t>
            </a:r>
            <a:r>
              <a:rPr sz="2800" spc="58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jednotlivých</a:t>
            </a:r>
            <a:r>
              <a:rPr sz="2800" spc="26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žáků</a:t>
            </a:r>
          </a:p>
          <a:p>
            <a:pPr marL="44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6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69" baseline="-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Formy</a:t>
            </a:r>
            <a:r>
              <a:rPr sz="2800" spc="22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prověřování</a:t>
            </a:r>
            <a:r>
              <a:rPr sz="2800" spc="23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– </a:t>
            </a: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ústní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(kontrolní</a:t>
            </a:r>
            <a:r>
              <a:rPr sz="2800" spc="2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rozhovor</a:t>
            </a:r>
            <a:r>
              <a:rPr sz="2800" spc="15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nebo</a:t>
            </a:r>
          </a:p>
          <a:p>
            <a:pPr marL="342884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klasifikační</a:t>
            </a:r>
            <a:r>
              <a:rPr sz="2800" spc="26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zkoušení)</a:t>
            </a:r>
          </a:p>
          <a:p>
            <a:pPr marL="111241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- </a:t>
            </a: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písemná</a:t>
            </a:r>
            <a:r>
              <a:rPr sz="2800" spc="24" dirty="0">
                <a:solidFill>
                  <a:srgbClr val="FF00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(písemná zkouška</a:t>
            </a:r>
            <a:r>
              <a:rPr sz="2800" spc="3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nebo didaktické</a:t>
            </a:r>
            <a:r>
              <a:rPr sz="2800" spc="2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testy)</a:t>
            </a:r>
          </a:p>
          <a:p>
            <a:pPr marL="111241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- </a:t>
            </a: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zkouška</a:t>
            </a:r>
            <a:r>
              <a:rPr sz="2800" spc="33" dirty="0">
                <a:solidFill>
                  <a:srgbClr val="FF00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experimentální</a:t>
            </a:r>
            <a:r>
              <a:rPr sz="2800" spc="43" dirty="0">
                <a:solidFill>
                  <a:srgbClr val="FF00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(laboratorní</a:t>
            </a:r>
            <a:r>
              <a:rPr sz="2800" spc="5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práce?)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11 / 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5682" y="434533"/>
            <a:ext cx="8712020" cy="6265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9927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ASFJFI+Tahoma"/>
                <a:cs typeface="ASFJFI+Tahoma"/>
              </a:rPr>
              <a:t>Hodnocení</a:t>
            </a:r>
          </a:p>
          <a:p>
            <a:pPr marL="0" marR="0">
              <a:lnSpc>
                <a:spcPts val="3374"/>
              </a:lnSpc>
              <a:spcBef>
                <a:spcPts val="697"/>
              </a:spcBef>
              <a:spcAft>
                <a:spcPts val="0"/>
              </a:spcAft>
            </a:pPr>
            <a:r>
              <a:rPr sz="3400" baseline="-13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69" baseline="-1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Hodnocení</a:t>
            </a:r>
            <a:r>
              <a:rPr sz="2800" spc="24" dirty="0">
                <a:solidFill>
                  <a:srgbClr val="FF00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–</a:t>
            </a:r>
            <a:r>
              <a:rPr sz="2800" spc="-27" dirty="0">
                <a:solidFill>
                  <a:srgbClr val="FF00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posouzení</a:t>
            </a:r>
            <a:r>
              <a:rPr sz="2800" spc="22" dirty="0">
                <a:solidFill>
                  <a:srgbClr val="FF00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žákova</a:t>
            </a:r>
            <a:r>
              <a:rPr sz="2800" spc="33" dirty="0">
                <a:solidFill>
                  <a:srgbClr val="FF00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výkonu</a:t>
            </a:r>
            <a:r>
              <a:rPr sz="2800" spc="23" dirty="0">
                <a:solidFill>
                  <a:srgbClr val="FF00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podle norem</a:t>
            </a:r>
          </a:p>
          <a:p>
            <a:pPr marL="3428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s ohledem</a:t>
            </a:r>
            <a:r>
              <a:rPr sz="2800" spc="-12" dirty="0">
                <a:solidFill>
                  <a:srgbClr val="FF00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na potenciální</a:t>
            </a:r>
            <a:r>
              <a:rPr sz="2800" spc="23" dirty="0">
                <a:solidFill>
                  <a:srgbClr val="FF00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možnosti žáka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36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69" baseline="3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Nejvyšší úroveň</a:t>
            </a:r>
            <a:r>
              <a:rPr sz="2800" spc="2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cílů v Bloomově</a:t>
            </a:r>
            <a:r>
              <a:rPr sz="2800" spc="28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taxonomii</a:t>
            </a:r>
          </a:p>
          <a:p>
            <a:pPr marL="3428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(nejnáročnější proces ve</a:t>
            </a:r>
            <a:r>
              <a:rPr sz="2800" spc="2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školní</a:t>
            </a:r>
            <a:r>
              <a:rPr sz="2800" spc="27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praxi)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22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69" baseline="-2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Každé</a:t>
            </a:r>
            <a:r>
              <a:rPr sz="2800" spc="3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hodnocení musí být podpořeno normami,</a:t>
            </a:r>
          </a:p>
          <a:p>
            <a:pPr marL="3428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které</a:t>
            </a:r>
            <a:r>
              <a:rPr sz="2800" spc="2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zná učitel i</a:t>
            </a:r>
            <a:r>
              <a:rPr sz="2800" spc="2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žáci (norma ve</a:t>
            </a:r>
            <a:r>
              <a:rPr sz="2800" spc="2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škole</a:t>
            </a:r>
            <a:r>
              <a:rPr sz="2800" spc="3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je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klasifikační</a:t>
            </a:r>
          </a:p>
          <a:p>
            <a:pPr marL="3428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řád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)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45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69" baseline="4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KLASIFIKACE</a:t>
            </a:r>
            <a:r>
              <a:rPr sz="2800" spc="44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MUSÍ </a:t>
            </a:r>
            <a:r>
              <a:rPr sz="2800" spc="-10" dirty="0">
                <a:solidFill>
                  <a:srgbClr val="FFFFFF"/>
                </a:solidFill>
                <a:latin typeface="ASFJFI+Tahoma"/>
                <a:cs typeface="ASFJFI+Tahoma"/>
              </a:rPr>
              <a:t>BÝT</a:t>
            </a:r>
            <a:r>
              <a:rPr sz="2800" spc="16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doplněna slovním</a:t>
            </a:r>
            <a:r>
              <a:rPr sz="2800" spc="1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rozborem</a:t>
            </a:r>
          </a:p>
          <a:p>
            <a:pPr marL="3428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a vysvětlením</a:t>
            </a:r>
            <a:r>
              <a:rPr sz="2800" spc="47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–</a:t>
            </a:r>
            <a:r>
              <a:rPr sz="2800" spc="-1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znak</a:t>
            </a:r>
            <a:r>
              <a:rPr sz="2800" spc="22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objektivity</a:t>
            </a:r>
            <a:r>
              <a:rPr sz="2800" spc="24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hodnocení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3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69" baseline="-1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Pozitivní</a:t>
            </a:r>
            <a:r>
              <a:rPr sz="2800" spc="23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zpětná vazba?</a:t>
            </a:r>
            <a:r>
              <a:rPr sz="2800" spc="40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– zaměření</a:t>
            </a:r>
            <a:r>
              <a:rPr sz="2800" spc="25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na pochvalu,</a:t>
            </a:r>
          </a:p>
          <a:p>
            <a:pPr marL="3428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úspěchy a snahy</a:t>
            </a:r>
            <a:r>
              <a:rPr sz="2800" spc="23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o</a:t>
            </a:r>
            <a:r>
              <a:rPr sz="2800" spc="-19" dirty="0">
                <a:solidFill>
                  <a:srgbClr val="FFFF00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zlepšení, chování upevňuje,</a:t>
            </a:r>
          </a:p>
          <a:p>
            <a:pPr marL="3428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posiluje apod.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12 / 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4233" y="1432924"/>
            <a:ext cx="3952770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ASFJFI+Tahoma"/>
                <a:cs typeface="ASFJFI+Tahoma"/>
              </a:rPr>
              <a:t>Druhy</a:t>
            </a:r>
            <a:r>
              <a:rPr sz="4000" spc="-49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4000" dirty="0">
                <a:solidFill>
                  <a:srgbClr val="CCFFFF"/>
                </a:solidFill>
                <a:latin typeface="ASFJFI+Tahoma"/>
                <a:cs typeface="ASFJFI+Tahoma"/>
              </a:rPr>
              <a:t>hodnocení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21" y="2624633"/>
            <a:ext cx="3959590" cy="4667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ASFJFI+Tahoma"/>
                <a:cs typeface="ASFJFI+Tahoma"/>
              </a:rPr>
              <a:t>1.</a:t>
            </a:r>
            <a:r>
              <a:rPr sz="2250" spc="2176" dirty="0">
                <a:solidFill>
                  <a:srgbClr val="CC99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Sebehodnocení žáka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33521" y="3093987"/>
            <a:ext cx="7951152" cy="12348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ASFJFI+Tahoma"/>
                <a:cs typeface="ASFJFI+Tahoma"/>
              </a:rPr>
              <a:t>2.</a:t>
            </a:r>
            <a:r>
              <a:rPr sz="2250" spc="2176" dirty="0">
                <a:solidFill>
                  <a:srgbClr val="CC99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Průběžné</a:t>
            </a:r>
            <a:r>
              <a:rPr sz="2800" spc="3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hodnocení výkonu</a:t>
            </a:r>
            <a:r>
              <a:rPr sz="2800" spc="2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žáka</a:t>
            </a:r>
            <a:r>
              <a:rPr sz="2800" spc="1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(formativní)</a:t>
            </a:r>
          </a:p>
          <a:p>
            <a:pPr marL="609609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– bodování,</a:t>
            </a:r>
            <a:r>
              <a:rPr sz="2800" spc="4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známka,</a:t>
            </a:r>
            <a:r>
              <a:rPr sz="2800" spc="4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pochvala</a:t>
            </a:r>
            <a:r>
              <a:rPr sz="2800" spc="32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(zásady</a:t>
            </a:r>
          </a:p>
          <a:p>
            <a:pPr marL="609609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průběžného</a:t>
            </a:r>
            <a:r>
              <a:rPr sz="2800" spc="38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hodnocení – cílenost,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43131" y="4246134"/>
            <a:ext cx="7528745" cy="12348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systematičnost,</a:t>
            </a:r>
            <a:r>
              <a:rPr sz="2800" spc="1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efektivnost,</a:t>
            </a:r>
            <a:r>
              <a:rPr sz="2800" spc="1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srozumitelnost pro</a:t>
            </a:r>
          </a:p>
          <a:p>
            <a:pPr marL="0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žáky</a:t>
            </a:r>
            <a:r>
              <a:rPr sz="2800" spc="2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i rodiče,</a:t>
            </a:r>
            <a:r>
              <a:rPr sz="2800" spc="-19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diferencovanost (lab.</a:t>
            </a:r>
            <a:r>
              <a:rPr sz="2800" spc="40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práce =</a:t>
            </a:r>
          </a:p>
          <a:p>
            <a:pPr marL="0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jiná hodnota</a:t>
            </a:r>
            <a:r>
              <a:rPr sz="2800" spc="3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než ústní zkoušení)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33521" y="5483760"/>
            <a:ext cx="7150535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ASFJFI+Tahoma"/>
                <a:cs typeface="ASFJFI+Tahoma"/>
              </a:rPr>
              <a:t>3.</a:t>
            </a:r>
            <a:r>
              <a:rPr sz="2250" spc="2176" dirty="0">
                <a:solidFill>
                  <a:srgbClr val="CC99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Výstupní</a:t>
            </a:r>
            <a:r>
              <a:rPr sz="2800" spc="26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pololetní</a:t>
            </a:r>
            <a:r>
              <a:rPr sz="2800" spc="23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hodnocení</a:t>
            </a:r>
            <a:r>
              <a:rPr sz="2800" spc="-11" dirty="0">
                <a:solidFill>
                  <a:srgbClr val="FFFFFF"/>
                </a:solidFill>
                <a:latin typeface="ASFJFI+Tahoma"/>
                <a:cs typeface="ASFJFI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ASFJFI+Tahoma"/>
                <a:cs typeface="ASFJFI+Tahoma"/>
              </a:rPr>
              <a:t>(sumativní)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13 / 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182746" y="619646"/>
            <a:ext cx="6262617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TWDDNA+Times New Roman"/>
                <a:cs typeface="TWDDNA+Times New Roman"/>
              </a:rPr>
              <a:t>Výňatek z</a:t>
            </a:r>
            <a:r>
              <a:rPr sz="4000" spc="22" dirty="0">
                <a:solidFill>
                  <a:srgbClr val="FFFF00"/>
                </a:solidFill>
                <a:latin typeface="TWDDNA+Times New Roman"/>
                <a:cs typeface="TWDDNA+Times New Roman"/>
              </a:rPr>
              <a:t> </a:t>
            </a:r>
            <a:r>
              <a:rPr sz="4000" dirty="0">
                <a:solidFill>
                  <a:srgbClr val="FFFF00"/>
                </a:solidFill>
                <a:latin typeface="TWDDNA+Times New Roman"/>
                <a:cs typeface="TWDDNA+Times New Roman"/>
              </a:rPr>
              <a:t>klasifikačního</a:t>
            </a:r>
            <a:r>
              <a:rPr sz="4000" spc="-46" dirty="0">
                <a:solidFill>
                  <a:srgbClr val="FFFF00"/>
                </a:solidFill>
                <a:latin typeface="TWDDNA+Times New Roman"/>
                <a:cs typeface="TWDDNA+Times New Roman"/>
              </a:rPr>
              <a:t> </a:t>
            </a:r>
            <a:r>
              <a:rPr sz="4000" dirty="0">
                <a:solidFill>
                  <a:srgbClr val="FFFF00"/>
                </a:solidFill>
                <a:latin typeface="TWDDNA+Times New Roman"/>
                <a:cs typeface="TWDDNA+Times New Roman"/>
              </a:rPr>
              <a:t>řádu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14 / 20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F5D0D6B1-F277-3EDB-5871-38288287CDC2}"/>
              </a:ext>
            </a:extLst>
          </p:cNvPr>
          <p:cNvSpPr txBox="1"/>
          <p:nvPr/>
        </p:nvSpPr>
        <p:spPr>
          <a:xfrm>
            <a:off x="5624621" y="7204455"/>
            <a:ext cx="51559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dirty="0"/>
              <a:t>(Zdroj: autor doc. PaedDr. Jiří Rychtera, Ph.D., archiv autora)</a:t>
            </a:r>
          </a:p>
          <a:p>
            <a:endParaRPr lang="cs-CZ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8042055" y="891730"/>
            <a:ext cx="1880609" cy="1107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TWDDNA+Times New Roman"/>
                <a:cs typeface="TWDDNA+Times New Roman"/>
              </a:rPr>
              <a:t>Další</a:t>
            </a:r>
            <a:r>
              <a:rPr sz="2400" spc="-23" dirty="0">
                <a:solidFill>
                  <a:srgbClr val="FFFF00"/>
                </a:solidFill>
                <a:latin typeface="TWDDNA+Times New Roman"/>
                <a:cs typeface="TWDDNA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TWDDNA+Times New Roman"/>
                <a:cs typeface="TWDDNA+Times New Roman"/>
              </a:rPr>
              <a:t>část</a:t>
            </a:r>
          </a:p>
          <a:p>
            <a:pPr marL="0" marR="0">
              <a:lnSpc>
                <a:spcPts val="2657"/>
              </a:lnSpc>
              <a:spcBef>
                <a:spcPts val="171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TWDDNA+Times New Roman"/>
                <a:cs typeface="TWDDNA+Times New Roman"/>
              </a:rPr>
              <a:t>klasifikačního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TWDDNA+Times New Roman"/>
                <a:cs typeface="TWDDNA+Times New Roman"/>
              </a:rPr>
              <a:t>řádu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15 / 20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DDF05A0-F117-D25F-4778-BAEC8D922DEF}"/>
              </a:ext>
            </a:extLst>
          </p:cNvPr>
          <p:cNvSpPr txBox="1"/>
          <p:nvPr/>
        </p:nvSpPr>
        <p:spPr>
          <a:xfrm>
            <a:off x="5844406" y="7204455"/>
            <a:ext cx="48362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00" dirty="0"/>
              <a:t>(Zdroj: autor doc. PaedDr. Jiří Rychtera, Ph.D., archiv autora)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115610" y="655743"/>
            <a:ext cx="6869681" cy="657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77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FFFF00"/>
                </a:solidFill>
                <a:latin typeface="TWDDNA+Times New Roman"/>
                <a:cs typeface="TWDDNA+Times New Roman"/>
              </a:rPr>
              <a:t>Výňatek</a:t>
            </a:r>
            <a:r>
              <a:rPr sz="4400" spc="-45" dirty="0">
                <a:solidFill>
                  <a:srgbClr val="FFFF00"/>
                </a:solidFill>
                <a:latin typeface="TWDDNA+Times New Roman"/>
                <a:cs typeface="TWDDNA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TWDDNA+Times New Roman"/>
                <a:cs typeface="TWDDNA+Times New Roman"/>
              </a:rPr>
              <a:t>z</a:t>
            </a:r>
            <a:r>
              <a:rPr sz="4400" spc="30" dirty="0">
                <a:solidFill>
                  <a:srgbClr val="FFFF00"/>
                </a:solidFill>
                <a:latin typeface="TWDDNA+Times New Roman"/>
                <a:cs typeface="TWDDNA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TWDDNA+Times New Roman"/>
                <a:cs typeface="TWDDNA+Times New Roman"/>
              </a:rPr>
              <a:t>klasifikačního</a:t>
            </a:r>
            <a:r>
              <a:rPr sz="4400" spc="-41" dirty="0">
                <a:solidFill>
                  <a:srgbClr val="FFFF00"/>
                </a:solidFill>
                <a:latin typeface="TWDDNA+Times New Roman"/>
                <a:cs typeface="TWDDNA+Times New Roman"/>
              </a:rPr>
              <a:t> </a:t>
            </a:r>
            <a:r>
              <a:rPr sz="4400" dirty="0">
                <a:solidFill>
                  <a:srgbClr val="FFFF00"/>
                </a:solidFill>
                <a:latin typeface="TWDDNA+Times New Roman"/>
                <a:cs typeface="TWDDNA+Times New Roman"/>
              </a:rPr>
              <a:t>řádu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16 / 20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9365304-3DB4-BDD8-A45E-3BF14C173723}"/>
              </a:ext>
            </a:extLst>
          </p:cNvPr>
          <p:cNvSpPr txBox="1"/>
          <p:nvPr/>
        </p:nvSpPr>
        <p:spPr>
          <a:xfrm>
            <a:off x="5556375" y="7191049"/>
            <a:ext cx="5124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(Zdroj: autor doc. PaedDr. Jiří Rychtera, Ph.D., archiv autora)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094308" y="1227067"/>
            <a:ext cx="4055272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ASFJFI+Tahoma"/>
                <a:cs typeface="ASFJFI+Tahoma"/>
              </a:rPr>
              <a:t>Didaktické</a:t>
            </a:r>
            <a:r>
              <a:rPr sz="4400" spc="-40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ASFJFI+Tahoma"/>
                <a:cs typeface="ASFJFI+Tahoma"/>
              </a:rPr>
              <a:t>testy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17 / 20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50C168B5-278E-9EEE-82D6-0D5C876C4BB2}"/>
              </a:ext>
            </a:extLst>
          </p:cNvPr>
          <p:cNvSpPr txBox="1"/>
          <p:nvPr/>
        </p:nvSpPr>
        <p:spPr>
          <a:xfrm>
            <a:off x="4044206" y="6586562"/>
            <a:ext cx="5616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(Zdroj: autor testů doc. PaedDr. Jiří Rychtera, Ph.D., archiv autora)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308" y="1227067"/>
            <a:ext cx="4603656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ASFJFI+Tahoma"/>
                <a:cs typeface="ASFJFI+Tahoma"/>
              </a:rPr>
              <a:t>Funkce</a:t>
            </a:r>
            <a:r>
              <a:rPr sz="4400" spc="-41" dirty="0">
                <a:solidFill>
                  <a:srgbClr val="CCFFFF"/>
                </a:solidFill>
                <a:latin typeface="ASFJFI+Tahoma"/>
                <a:cs typeface="ASFJFI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ASFJFI+Tahoma"/>
                <a:cs typeface="ASFJFI+Tahoma"/>
              </a:rPr>
              <a:t>hodnocení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38" y="2371663"/>
            <a:ext cx="2504673" cy="978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0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-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Diferenciační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49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-4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Motivační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13874" y="2371663"/>
            <a:ext cx="2485578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0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-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Prognostická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438" y="3395852"/>
            <a:ext cx="2478532" cy="20029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0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3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Informativní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1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Formativní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27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-2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Diagnostická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4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Výchovná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51438" y="5444054"/>
            <a:ext cx="2220598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4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-2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Regulativní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18 / 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308" y="1227067"/>
            <a:ext cx="404994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ASFJFI+Tahoma"/>
                <a:cs typeface="ASFJFI+Tahoma"/>
              </a:rPr>
              <a:t>Typy hodnocení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38" y="2371663"/>
            <a:ext cx="3386830" cy="978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0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-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Formativní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49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-4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Finální (sumativní)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13874" y="2371663"/>
            <a:ext cx="2199235" cy="25149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0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-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Neformální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49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-4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ASFJFI+Tahoma"/>
                <a:cs typeface="ASFJFI+Tahoma"/>
              </a:rPr>
              <a:t>Formální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30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3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Průběžné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1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Závěrečné</a:t>
            </a:r>
          </a:p>
          <a:p>
            <a:pPr marL="342913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….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1438" y="3395852"/>
            <a:ext cx="2479053" cy="2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0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3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Normativní</a:t>
            </a:r>
          </a:p>
          <a:p>
            <a:pPr marL="34297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(relativní)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28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-2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Kriteriální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3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Diagnostické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22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2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Interní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13874" y="4519027"/>
            <a:ext cx="365167" cy="354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90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51438" y="5870756"/>
            <a:ext cx="1584981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6" dirty="0">
                <a:solidFill>
                  <a:srgbClr val="CC99FF"/>
                </a:solidFill>
                <a:latin typeface="FWDENK+Wingdings"/>
                <a:cs typeface="FWDENK+Wingdings"/>
              </a:rPr>
              <a:t></a:t>
            </a:r>
            <a:r>
              <a:rPr sz="3400" spc="170" baseline="-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SFJFI+Tahoma"/>
                <a:cs typeface="ASFJFI+Tahoma"/>
              </a:rPr>
              <a:t>Externí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19 /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24527" y="5514675"/>
            <a:ext cx="4416869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61616"/>
                </a:solidFill>
                <a:latin typeface="TWDDNA+Times New Roman"/>
                <a:cs typeface="TWDDNA+Times New Roman"/>
              </a:rPr>
              <a:t>Děkuji</a:t>
            </a:r>
            <a:r>
              <a:rPr sz="4000" spc="-36" dirty="0">
                <a:solidFill>
                  <a:srgbClr val="161616"/>
                </a:solidFill>
                <a:latin typeface="TWDDNA+Times New Roman"/>
                <a:cs typeface="TWDDNA+Times New Roman"/>
              </a:rPr>
              <a:t> </a:t>
            </a:r>
            <a:r>
              <a:rPr sz="4000" spc="23" dirty="0">
                <a:solidFill>
                  <a:srgbClr val="161616"/>
                </a:solidFill>
                <a:latin typeface="TWDDNA+Times New Roman"/>
                <a:cs typeface="TWDDNA+Times New Roman"/>
              </a:rPr>
              <a:t>za</a:t>
            </a:r>
            <a:r>
              <a:rPr sz="4000" spc="-41" dirty="0">
                <a:solidFill>
                  <a:srgbClr val="161616"/>
                </a:solidFill>
                <a:latin typeface="TWDDNA+Times New Roman"/>
                <a:cs typeface="TWDDNA+Times New Roman"/>
              </a:rPr>
              <a:t> </a:t>
            </a:r>
            <a:r>
              <a:rPr sz="4000" dirty="0">
                <a:solidFill>
                  <a:srgbClr val="161616"/>
                </a:solidFill>
                <a:latin typeface="TWDDNA+Times New Roman"/>
                <a:cs typeface="TWDDNA+Times New Roman"/>
              </a:rPr>
              <a:t>pozornost!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HILNER+Arial"/>
                <a:cs typeface="HILNER+Arial"/>
              </a:rPr>
              <a:t>20 / 20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4EE4EE7-A00D-8D09-EA97-2CC1CDADD20E}"/>
              </a:ext>
            </a:extLst>
          </p:cNvPr>
          <p:cNvSpPr txBox="1"/>
          <p:nvPr/>
        </p:nvSpPr>
        <p:spPr>
          <a:xfrm>
            <a:off x="3540150" y="658656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autorův archiv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1059</Words>
  <Application>Microsoft Office PowerPoint</Application>
  <PresentationFormat>Vlastní</PresentationFormat>
  <Paragraphs>194</Paragraphs>
  <Slides>21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30" baseType="lpstr">
      <vt:lpstr>Times New Roman</vt:lpstr>
      <vt:lpstr>ASFJFI+Tahoma</vt:lpstr>
      <vt:lpstr>HILNER+Arial</vt:lpstr>
      <vt:lpstr>TWDDNA+Times New Roman</vt:lpstr>
      <vt:lpstr>FWDENK+Wingdings</vt:lpstr>
      <vt:lpstr>Calibri</vt:lpstr>
      <vt:lpstr>OFMQSH+Tahoma Bold</vt:lpstr>
      <vt:lpstr>BFQTUD+Times New Roman Bold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Jan Topinka</cp:lastModifiedBy>
  <cp:revision>4</cp:revision>
  <dcterms:modified xsi:type="dcterms:W3CDTF">2023-05-22T09:39:34Z</dcterms:modified>
</cp:coreProperties>
</file>