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2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7" r:id="rId15"/>
    <p:sldId id="269" r:id="rId16"/>
    <p:sldId id="270" r:id="rId17"/>
    <p:sldId id="271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2" d="100"/>
          <a:sy n="52" d="100"/>
        </p:scale>
        <p:origin x="84" y="5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0307-B85C-446A-8EF0-0407D435D787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0F7B-89C5-4DF7-A309-6263220147D4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B01F-D966-4C62-B900-0BE008A90C98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A0EA-7DC7-4964-BB97-B173EF3B859A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62E7-95FA-4FC4-9EC5-DDBFA8DC7417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87F2-A784-4F72-BB57-0E9EACDE722E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D51E-4B19-444E-85C0-DBD7EB6263F4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5A-4AD5-4D3E-9A0A-689DA3BA976C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0AD15-87AC-45B2-9EE5-8D165AF83CD7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0CCD-F0D6-4CC2-A4C8-2D7D0D875F02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47B1BF-4039-460D-A637-65428CBD720E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52CC-F3D9-41D4-BCE4-C208E61A3F31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encyklopedie.soc.cas.cz/w/Svoboda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ncyklopedie.soc.cas.cz/w/Pr%C3%A1va_lidsk%C3%A1" TargetMode="External"/><Relationship Id="rId2" Type="http://schemas.openxmlformats.org/officeDocument/2006/relationships/hyperlink" Target="https://encyklopedie.soc.cas.cz/w/Trh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encyklopedie.soc.cas.cz/w/Masaryk_Tom%C3%A1%C5%A1_Garrigu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4DF15A14-F969-DA57-EC06-3335896AB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91" y="853199"/>
            <a:ext cx="11915842" cy="517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730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9EAF47A-5C78-4532-99B9-1F692EB847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Liberální historiografie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6C60A5D-AA9F-4E0D-B2D3-847BF79428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HIPO1_TFPD1</a:t>
            </a:r>
          </a:p>
        </p:txBody>
      </p:sp>
    </p:spTree>
    <p:extLst>
      <p:ext uri="{BB962C8B-B14F-4D97-AF65-F5344CB8AC3E}">
        <p14:creationId xmlns:p14="http://schemas.microsoft.com/office/powerpoint/2010/main" val="773683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DB510F-37F6-426C-A5AF-2849C3AE2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Liberalismus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9BCA086-B6C9-4EBE-AFCE-D09C3BC72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054500"/>
          </a:xfrm>
        </p:spPr>
        <p:txBody>
          <a:bodyPr>
            <a:normAutofit fontScale="92500"/>
          </a:bodyPr>
          <a:lstStyle/>
          <a:p>
            <a:r>
              <a:rPr lang="cs-CZ" b="1" dirty="0">
                <a:solidFill>
                  <a:srgbClr val="FFFF00"/>
                </a:solidFill>
              </a:rPr>
              <a:t>Liberalismus</a:t>
            </a:r>
            <a:r>
              <a:rPr lang="cs-CZ" dirty="0"/>
              <a:t> – (z lat. liber = </a:t>
            </a:r>
            <a:r>
              <a:rPr lang="cs-CZ" b="1" dirty="0"/>
              <a:t>svobodný, volný, nespoutaný</a:t>
            </a:r>
            <a:r>
              <a:rPr lang="cs-CZ" dirty="0"/>
              <a:t>) – filozofické, ekonomické a politické koncepce a hnutí prosazující </a:t>
            </a:r>
            <a:r>
              <a:rPr lang="cs-CZ" b="1" dirty="0">
                <a:hlinkClick r:id="rId2"/>
              </a:rPr>
              <a:t>svobodu</a:t>
            </a:r>
            <a:r>
              <a:rPr lang="cs-CZ" dirty="0"/>
              <a:t> člověka ve všech oblastech jeho činnosti, zejm. v hospodářském životě, v politice, ve vědě a umění.</a:t>
            </a:r>
          </a:p>
          <a:p>
            <a:r>
              <a:rPr lang="cs-CZ" dirty="0">
                <a:solidFill>
                  <a:srgbClr val="FFFF00"/>
                </a:solidFill>
              </a:rPr>
              <a:t>Zdroje:</a:t>
            </a:r>
          </a:p>
          <a:p>
            <a:r>
              <a:rPr lang="cs-CZ" b="1" dirty="0"/>
              <a:t>osvícenství, individualismus, názory fyziokratů, </a:t>
            </a:r>
            <a:r>
              <a:rPr lang="cs-CZ" b="1" i="1" dirty="0" err="1"/>
              <a:t>Lockeova</a:t>
            </a:r>
            <a:r>
              <a:rPr lang="cs-CZ" b="1" dirty="0"/>
              <a:t> teorie státu</a:t>
            </a:r>
          </a:p>
          <a:p>
            <a:r>
              <a:rPr lang="cs-CZ" b="1" dirty="0">
                <a:solidFill>
                  <a:srgbClr val="FFFF00"/>
                </a:solidFill>
              </a:rPr>
              <a:t>Heslo:</a:t>
            </a:r>
          </a:p>
          <a:p>
            <a:r>
              <a:rPr lang="cs-CZ" dirty="0"/>
              <a:t> </a:t>
            </a:r>
            <a:r>
              <a:rPr lang="cs-CZ" b="1" dirty="0"/>
              <a:t>„</a:t>
            </a:r>
            <a:r>
              <a:rPr lang="cs-CZ" b="1" dirty="0" err="1"/>
              <a:t>laissez</a:t>
            </a:r>
            <a:r>
              <a:rPr lang="cs-CZ" b="1" dirty="0"/>
              <a:t> </a:t>
            </a:r>
            <a:r>
              <a:rPr lang="cs-CZ" b="1" dirty="0" err="1"/>
              <a:t>faire</a:t>
            </a:r>
            <a:r>
              <a:rPr lang="cs-CZ" b="1" dirty="0"/>
              <a:t>“</a:t>
            </a:r>
            <a:r>
              <a:rPr lang="cs-CZ" dirty="0"/>
              <a:t> [</a:t>
            </a:r>
            <a:r>
              <a:rPr lang="cs-CZ" dirty="0" err="1"/>
              <a:t>lésefér</a:t>
            </a:r>
            <a:r>
              <a:rPr lang="cs-CZ" dirty="0"/>
              <a:t>], což v překladu znamená „nechte konat“.</a:t>
            </a:r>
          </a:p>
          <a:p>
            <a:br>
              <a:rPr lang="cs-CZ" dirty="0"/>
            </a:br>
            <a:endParaRPr lang="cs-CZ" b="1" dirty="0"/>
          </a:p>
          <a:p>
            <a:endParaRPr lang="cs-CZ" b="1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84636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A8DC4F-5D2B-4D20-B0BB-B093477FC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Svoboda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9A29953-2611-47B5-88F0-77040B9B6E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Jedinec je natolik svobodný, nakolik ostatní nezasahují do jeho života.</a:t>
            </a:r>
          </a:p>
          <a:p>
            <a:r>
              <a:rPr lang="cs-CZ" b="1" dirty="0"/>
              <a:t>John </a:t>
            </a:r>
            <a:r>
              <a:rPr lang="cs-CZ" b="1" dirty="0" err="1"/>
              <a:t>Lock</a:t>
            </a:r>
            <a:r>
              <a:rPr lang="cs-CZ" b="1" dirty="0"/>
              <a:t>: </a:t>
            </a:r>
            <a:r>
              <a:rPr lang="cs-CZ" b="1" i="1" dirty="0"/>
              <a:t>„Svoboda tvé pěsti končí na špičce mého nosu.“</a:t>
            </a:r>
          </a:p>
          <a:p>
            <a:r>
              <a:rPr lang="cs-CZ" b="1" i="1" dirty="0"/>
              <a:t>„Minimální stát“, </a:t>
            </a:r>
            <a:r>
              <a:rPr lang="cs-CZ" dirty="0"/>
              <a:t>ve kterém je úloha státu omezena pouze na ochranu jedince před ostatními, hospodářský život řízený </a:t>
            </a:r>
            <a:r>
              <a:rPr lang="cs-CZ" b="1" dirty="0"/>
              <a:t>nikoliv státem</a:t>
            </a:r>
            <a:r>
              <a:rPr lang="cs-CZ" dirty="0"/>
              <a:t>, ale </a:t>
            </a:r>
            <a:r>
              <a:rPr lang="cs-CZ" b="1" dirty="0"/>
              <a:t>zákony </a:t>
            </a:r>
            <a:r>
              <a:rPr lang="cs-CZ" b="1" dirty="0">
                <a:hlinkClick r:id="rId2"/>
              </a:rPr>
              <a:t>trhu</a:t>
            </a:r>
            <a:r>
              <a:rPr lang="cs-CZ" dirty="0"/>
              <a:t> a soutěžením. Nezadatelnost </a:t>
            </a:r>
            <a:r>
              <a:rPr lang="cs-CZ" b="1" dirty="0">
                <a:hlinkClick r:id="rId3"/>
              </a:rPr>
              <a:t>lidských práv</a:t>
            </a:r>
            <a:r>
              <a:rPr lang="cs-CZ" b="1" dirty="0"/>
              <a:t>.</a:t>
            </a:r>
          </a:p>
          <a:p>
            <a:r>
              <a:rPr lang="cs-CZ" b="1" dirty="0"/>
              <a:t>Liberalismus je ideologie.</a:t>
            </a:r>
            <a:endParaRPr lang="cs-CZ" dirty="0"/>
          </a:p>
          <a:p>
            <a:endParaRPr lang="cs-CZ" b="1" i="1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32779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63F463-945F-403A-AEEC-CA3D87843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Periodizace liberalismu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CC0C367-5316-43CB-9277-2E5C5B06FF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007908"/>
            <a:ext cx="11169172" cy="4694549"/>
          </a:xfrm>
        </p:spPr>
        <p:txBody>
          <a:bodyPr>
            <a:normAutofit lnSpcReduction="10000"/>
          </a:bodyPr>
          <a:lstStyle/>
          <a:p>
            <a:r>
              <a:rPr lang="cs-CZ" i="1" dirty="0">
                <a:solidFill>
                  <a:srgbClr val="FFFF00"/>
                </a:solidFill>
              </a:rPr>
              <a:t>1.</a:t>
            </a:r>
            <a:r>
              <a:rPr lang="cs-CZ" dirty="0"/>
              <a:t> období, označované jako „revoluční“, které končí v polovině 19. st., charakterizuje formování liberálního obrazu světa měšťanské společnosti; </a:t>
            </a:r>
          </a:p>
          <a:p>
            <a:r>
              <a:rPr lang="cs-CZ" i="1" dirty="0">
                <a:solidFill>
                  <a:srgbClr val="FFFF00"/>
                </a:solidFill>
              </a:rPr>
              <a:t>2.</a:t>
            </a:r>
            <a:r>
              <a:rPr lang="cs-CZ" dirty="0"/>
              <a:t> období, spadající do epochy od poloviny 19. st. do 90. l., představuje konflikt </a:t>
            </a:r>
            <a:r>
              <a:rPr lang="cs-CZ" i="1" dirty="0"/>
              <a:t>l.</a:t>
            </a:r>
            <a:r>
              <a:rPr lang="cs-CZ" dirty="0"/>
              <a:t> s ekonomickými změnami (koncentrace kapitálu, vznik monopolů) a s proměnami politické scény (vznik politických stran, především typu sociální demokracie); </a:t>
            </a:r>
          </a:p>
          <a:p>
            <a:r>
              <a:rPr lang="cs-CZ" i="1" dirty="0">
                <a:solidFill>
                  <a:srgbClr val="FFFF00"/>
                </a:solidFill>
              </a:rPr>
              <a:t>3.</a:t>
            </a:r>
            <a:r>
              <a:rPr lang="cs-CZ" dirty="0"/>
              <a:t> období vrcholící všeobecnou hospodářskou krizí je rovněž krizí </a:t>
            </a:r>
            <a:r>
              <a:rPr lang="cs-CZ" i="1" dirty="0"/>
              <a:t>liberalismu</a:t>
            </a:r>
            <a:r>
              <a:rPr lang="cs-CZ" dirty="0"/>
              <a:t> (státní intervence do hospodářského života), nebyl schopný čelit nástupu totalit - fašismu, nacismu, stalinismu, atd. ale pak ani projevům studené války. To vedlo ke vzniku názorům o jeho konci. Dnes se mluví o neoliberalismu.</a:t>
            </a:r>
          </a:p>
          <a:p>
            <a:r>
              <a:rPr lang="cs-CZ" dirty="0"/>
              <a:t>V historiografii se odrazily všechny etapy, ale tzv. </a:t>
            </a:r>
            <a:r>
              <a:rPr lang="cs-CZ" dirty="0">
                <a:solidFill>
                  <a:srgbClr val="FFFF00"/>
                </a:solidFill>
              </a:rPr>
              <a:t>liberální historiografie znamená 1. polovina 19. století.</a:t>
            </a:r>
          </a:p>
        </p:txBody>
      </p:sp>
    </p:spTree>
    <p:extLst>
      <p:ext uri="{BB962C8B-B14F-4D97-AF65-F5344CB8AC3E}">
        <p14:creationId xmlns:p14="http://schemas.microsoft.com/office/powerpoint/2010/main" val="1171033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073C5B-A1B3-4A0B-97C1-7EE1DF453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Kritika liberalismu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0EFF71D-2308-4D04-B357-04FBCA2BC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14" y="2017336"/>
            <a:ext cx="11538409" cy="4685122"/>
          </a:xfrm>
        </p:spPr>
        <p:txBody>
          <a:bodyPr>
            <a:normAutofit fontScale="92500" lnSpcReduction="10000"/>
          </a:bodyPr>
          <a:lstStyle/>
          <a:p>
            <a:r>
              <a:rPr lang="cs-CZ" sz="2600" dirty="0"/>
              <a:t>Mnoho politologických a sociologických studií je věnováno kritice </a:t>
            </a:r>
            <a:r>
              <a:rPr lang="cs-CZ" sz="2600" i="1" dirty="0"/>
              <a:t>l.</a:t>
            </a:r>
            <a:r>
              <a:rPr lang="cs-CZ" sz="2600" dirty="0"/>
              <a:t> Např. pro </a:t>
            </a:r>
            <a:r>
              <a:rPr lang="cs-CZ" sz="2600" i="1" dirty="0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T. G. Masaryka</a:t>
            </a:r>
            <a:r>
              <a:rPr lang="cs-CZ" sz="2600" dirty="0"/>
              <a:t> byl </a:t>
            </a:r>
            <a:r>
              <a:rPr lang="cs-CZ" sz="2600" i="1" dirty="0"/>
              <a:t>l.</a:t>
            </a:r>
            <a:r>
              <a:rPr lang="cs-CZ" sz="2600" dirty="0"/>
              <a:t> kritizovatelný především z etických hledisek, a to jako koncepce, která vede k určité </a:t>
            </a:r>
            <a:r>
              <a:rPr lang="cs-CZ" sz="2600" dirty="0">
                <a:solidFill>
                  <a:srgbClr val="FFFF00"/>
                </a:solidFill>
              </a:rPr>
              <a:t>lhostejnosti a asociálnosti. </a:t>
            </a:r>
          </a:p>
          <a:p>
            <a:r>
              <a:rPr lang="cs-CZ" sz="2600" dirty="0"/>
              <a:t>Americký politolog</a:t>
            </a:r>
            <a:r>
              <a:rPr lang="cs-CZ" sz="2600" i="1" dirty="0"/>
              <a:t> </a:t>
            </a:r>
            <a:r>
              <a:rPr lang="cs-CZ" sz="2600" i="1" dirty="0">
                <a:solidFill>
                  <a:srgbClr val="FFFF00"/>
                </a:solidFill>
              </a:rPr>
              <a:t>Francis William  </a:t>
            </a:r>
            <a:r>
              <a:rPr lang="cs-CZ" sz="2600" i="1" dirty="0" err="1">
                <a:solidFill>
                  <a:srgbClr val="FFFF00"/>
                </a:solidFill>
              </a:rPr>
              <a:t>Coker</a:t>
            </a:r>
            <a:r>
              <a:rPr lang="cs-CZ" sz="2600" dirty="0"/>
              <a:t> kritizoval liberalisty především pro „přehnané“ představy o lidské kapacitě myslet spravedlivě a inteligentně. Přílišný optimismus a víra v pokrok znamená podle něho často odklon od tvůrčí práce a tvořivého myšlení. </a:t>
            </a:r>
            <a:r>
              <a:rPr lang="cs-CZ" sz="2600" b="1" dirty="0">
                <a:solidFill>
                  <a:srgbClr val="FFFF00"/>
                </a:solidFill>
              </a:rPr>
              <a:t>Tolerance může degenerovat v lhostejnost a nezodpovědnost</a:t>
            </a:r>
            <a:r>
              <a:rPr lang="cs-CZ" sz="2600" dirty="0">
                <a:solidFill>
                  <a:srgbClr val="FFFF00"/>
                </a:solidFill>
              </a:rPr>
              <a:t>. </a:t>
            </a:r>
          </a:p>
          <a:p>
            <a:r>
              <a:rPr lang="cs-CZ" sz="2600" dirty="0">
                <a:solidFill>
                  <a:srgbClr val="FFFFFF"/>
                </a:solidFill>
              </a:rPr>
              <a:t>Problémem může být i vyhraněný </a:t>
            </a:r>
            <a:r>
              <a:rPr lang="cs-CZ" sz="2600" dirty="0">
                <a:solidFill>
                  <a:srgbClr val="FFFF00"/>
                </a:solidFill>
              </a:rPr>
              <a:t>individualismus.</a:t>
            </a:r>
          </a:p>
          <a:p>
            <a:r>
              <a:rPr lang="cs-CZ" sz="2600" dirty="0"/>
              <a:t>Za zakladatele liberální historiografie je považován již </a:t>
            </a:r>
            <a:r>
              <a:rPr lang="cs-CZ" sz="2600" b="1" dirty="0" err="1">
                <a:solidFill>
                  <a:srgbClr val="FFFF00"/>
                </a:solidFill>
              </a:rPr>
              <a:t>Jules</a:t>
            </a:r>
            <a:r>
              <a:rPr lang="cs-CZ" sz="2600" b="1" dirty="0">
                <a:solidFill>
                  <a:srgbClr val="FFFF00"/>
                </a:solidFill>
              </a:rPr>
              <a:t> </a:t>
            </a:r>
            <a:r>
              <a:rPr lang="cs-CZ" sz="2600" b="1" dirty="0" err="1">
                <a:solidFill>
                  <a:srgbClr val="FFFF00"/>
                </a:solidFill>
              </a:rPr>
              <a:t>Michelet</a:t>
            </a:r>
            <a:r>
              <a:rPr lang="cs-CZ" sz="2600" dirty="0">
                <a:solidFill>
                  <a:srgbClr val="FFFF00"/>
                </a:solidFill>
              </a:rPr>
              <a:t>. </a:t>
            </a:r>
            <a:r>
              <a:rPr lang="cs-CZ" sz="2600" dirty="0"/>
              <a:t>Rozvinuli ji však zejména jeho následovníci. Další výraznou školou liberalismu je </a:t>
            </a:r>
            <a:r>
              <a:rPr lang="cs-CZ" sz="2600" b="1" dirty="0">
                <a:solidFill>
                  <a:srgbClr val="FFFF00"/>
                </a:solidFill>
              </a:rPr>
              <a:t>britské </a:t>
            </a:r>
            <a:r>
              <a:rPr lang="cs-CZ" sz="2600" b="1" dirty="0" err="1">
                <a:solidFill>
                  <a:srgbClr val="FFFF00"/>
                </a:solidFill>
              </a:rPr>
              <a:t>whigovské</a:t>
            </a:r>
            <a:r>
              <a:rPr lang="cs-CZ" sz="2600" b="1" dirty="0">
                <a:solidFill>
                  <a:srgbClr val="FFFF00"/>
                </a:solidFill>
              </a:rPr>
              <a:t> dějepisectví</a:t>
            </a:r>
            <a:r>
              <a:rPr lang="cs-CZ" sz="2600" dirty="0">
                <a:solidFill>
                  <a:srgbClr val="FFFF00"/>
                </a:solidFill>
              </a:rPr>
              <a:t>.</a:t>
            </a:r>
          </a:p>
          <a:p>
            <a:br>
              <a:rPr lang="cs-CZ" dirty="0"/>
            </a:br>
            <a:endParaRPr lang="cs-CZ" dirty="0">
              <a:solidFill>
                <a:srgbClr val="FFFF00"/>
              </a:solidFill>
            </a:endParaRPr>
          </a:p>
          <a:p>
            <a:endParaRPr lang="cs-CZ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111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68A666-811D-4CE1-A7BF-1EC66A7B7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 „Whig </a:t>
            </a:r>
            <a:r>
              <a:rPr lang="cs-CZ" b="1" dirty="0" err="1"/>
              <a:t>history</a:t>
            </a:r>
            <a:r>
              <a:rPr lang="cs-CZ" b="1" dirty="0"/>
              <a:t>“ čili „</a:t>
            </a:r>
            <a:r>
              <a:rPr lang="cs-CZ" b="1" dirty="0" err="1"/>
              <a:t>whigovské</a:t>
            </a:r>
            <a:r>
              <a:rPr lang="cs-CZ" b="1" dirty="0"/>
              <a:t> dějepisectví“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9F0E369-0923-46A4-BB03-0EB4C9541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b="1" dirty="0">
                <a:solidFill>
                  <a:srgbClr val="FFFF00"/>
                </a:solidFill>
              </a:rPr>
              <a:t>Minulost zákonitě směřuje</a:t>
            </a:r>
            <a:r>
              <a:rPr lang="cs-CZ" dirty="0"/>
              <a:t>, a to jako </a:t>
            </a:r>
            <a:r>
              <a:rPr lang="cs-CZ" b="1" dirty="0"/>
              <a:t>nevyhnutelný vývoj směrem k stále větší svobodě a osvícení a kulminuje moderními formami liberální demokracie či ústavní monarchie, jde o </a:t>
            </a:r>
            <a:r>
              <a:rPr lang="pl-PL" b="1" dirty="0"/>
              <a:t>neúprosný pochod pokroku směrem k lepší budoucnosti – </a:t>
            </a:r>
            <a:r>
              <a:rPr lang="pl-PL" b="1" dirty="0">
                <a:solidFill>
                  <a:srgbClr val="FFFF00"/>
                </a:solidFill>
              </a:rPr>
              <a:t>nevyhnutelný, zákonitý a univerzální pokrok lidstva.</a:t>
            </a:r>
          </a:p>
          <a:p>
            <a:r>
              <a:rPr lang="cs-CZ" b="1" dirty="0"/>
              <a:t>Liberalismus věří v sílu lidského rozumu k přetvoření společnosti.</a:t>
            </a:r>
          </a:p>
          <a:p>
            <a:r>
              <a:rPr lang="cs-CZ" b="1" dirty="0"/>
              <a:t>Whig historie položila základy pro teorii modernizace</a:t>
            </a:r>
            <a:r>
              <a:rPr lang="cs-CZ" dirty="0"/>
              <a:t> </a:t>
            </a:r>
            <a:r>
              <a:rPr lang="cs-CZ" b="1" dirty="0"/>
              <a:t>a </a:t>
            </a:r>
            <a:r>
              <a:rPr lang="cs-CZ" b="1" dirty="0">
                <a:solidFill>
                  <a:srgbClr val="FFFF00"/>
                </a:solidFill>
              </a:rPr>
              <a:t>„pomoci“ velmocí “barbarským zemím” </a:t>
            </a:r>
            <a:r>
              <a:rPr lang="cs-CZ" b="1" dirty="0"/>
              <a:t>v rámci kolonialismu po celém světě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59727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52EFD5-B002-4DA5-86C4-C1633EB0C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 počátkům „Whig </a:t>
            </a:r>
            <a:r>
              <a:rPr lang="cs-CZ" dirty="0" err="1"/>
              <a:t>history</a:t>
            </a:r>
            <a:r>
              <a:rPr lang="cs-CZ" dirty="0"/>
              <a:t>“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72ADE7E-F2D6-483F-AF3C-8B92E66A7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10990063" cy="4309024"/>
          </a:xfrm>
        </p:spPr>
        <p:txBody>
          <a:bodyPr>
            <a:normAutofit/>
          </a:bodyPr>
          <a:lstStyle/>
          <a:p>
            <a:r>
              <a:rPr lang="cs-CZ" sz="2800" dirty="0"/>
              <a:t>Termín „Whig </a:t>
            </a:r>
            <a:r>
              <a:rPr lang="cs-CZ" sz="2800" dirty="0" err="1"/>
              <a:t>history</a:t>
            </a:r>
            <a:r>
              <a:rPr lang="cs-CZ" sz="2800" dirty="0"/>
              <a:t>“ vytvořil ve své vlivné knize </a:t>
            </a:r>
            <a:r>
              <a:rPr lang="cs-CZ" sz="2800" i="1" dirty="0" err="1">
                <a:solidFill>
                  <a:srgbClr val="FFFF00"/>
                </a:solidFill>
              </a:rPr>
              <a:t>The</a:t>
            </a:r>
            <a:r>
              <a:rPr lang="cs-CZ" sz="2800" i="1" dirty="0">
                <a:solidFill>
                  <a:srgbClr val="FFFF00"/>
                </a:solidFill>
              </a:rPr>
              <a:t> Whig </a:t>
            </a:r>
            <a:r>
              <a:rPr lang="cs-CZ" sz="2800" i="1" dirty="0" err="1">
                <a:solidFill>
                  <a:srgbClr val="FFFF00"/>
                </a:solidFill>
              </a:rPr>
              <a:t>Interpretation</a:t>
            </a:r>
            <a:r>
              <a:rPr lang="cs-CZ" sz="2800" i="1" dirty="0">
                <a:solidFill>
                  <a:srgbClr val="FFFF00"/>
                </a:solidFill>
              </a:rPr>
              <a:t> </a:t>
            </a:r>
            <a:r>
              <a:rPr lang="cs-CZ" sz="2800" i="1" dirty="0" err="1">
                <a:solidFill>
                  <a:srgbClr val="FFFF00"/>
                </a:solidFill>
              </a:rPr>
              <a:t>of</a:t>
            </a:r>
            <a:r>
              <a:rPr lang="cs-CZ" sz="2800" i="1" dirty="0">
                <a:solidFill>
                  <a:srgbClr val="FFFF00"/>
                </a:solidFill>
              </a:rPr>
              <a:t> </a:t>
            </a:r>
            <a:r>
              <a:rPr lang="cs-CZ" sz="2800" i="1" dirty="0" err="1">
                <a:solidFill>
                  <a:srgbClr val="FFFF00"/>
                </a:solidFill>
              </a:rPr>
              <a:t>History</a:t>
            </a:r>
            <a:r>
              <a:rPr lang="cs-CZ" sz="2800" dirty="0">
                <a:solidFill>
                  <a:srgbClr val="FFFF00"/>
                </a:solidFill>
              </a:rPr>
              <a:t> </a:t>
            </a:r>
            <a:r>
              <a:rPr lang="cs-CZ" sz="2800" dirty="0"/>
              <a:t>(1931) britský historik </a:t>
            </a:r>
            <a:r>
              <a:rPr lang="cs-CZ" sz="2800" b="1" dirty="0">
                <a:solidFill>
                  <a:srgbClr val="FFFF00"/>
                </a:solidFill>
              </a:rPr>
              <a:t>Herbert </a:t>
            </a:r>
            <a:r>
              <a:rPr lang="cs-CZ" sz="2800" b="1" dirty="0" err="1">
                <a:solidFill>
                  <a:srgbClr val="FFFF00"/>
                </a:solidFill>
              </a:rPr>
              <a:t>Butterfield</a:t>
            </a:r>
            <a:r>
              <a:rPr lang="cs-CZ" sz="2800" dirty="0"/>
              <a:t>.</a:t>
            </a:r>
          </a:p>
          <a:p>
            <a:r>
              <a:rPr lang="cs-CZ" sz="2800" dirty="0"/>
              <a:t>Zakladatelem whig </a:t>
            </a:r>
            <a:r>
              <a:rPr lang="cs-CZ" sz="2800" dirty="0" err="1"/>
              <a:t>history</a:t>
            </a:r>
            <a:r>
              <a:rPr lang="cs-CZ" sz="2800" dirty="0"/>
              <a:t> byl </a:t>
            </a:r>
            <a:r>
              <a:rPr lang="cs-CZ" sz="2800" b="1" dirty="0">
                <a:solidFill>
                  <a:srgbClr val="FFFF00"/>
                </a:solidFill>
              </a:rPr>
              <a:t>Thomas </a:t>
            </a:r>
            <a:r>
              <a:rPr lang="cs-CZ" sz="2800" b="1" dirty="0" err="1">
                <a:solidFill>
                  <a:srgbClr val="FFFF00"/>
                </a:solidFill>
              </a:rPr>
              <a:t>Macaulay</a:t>
            </a:r>
            <a:r>
              <a:rPr lang="cs-CZ" sz="2800" dirty="0">
                <a:solidFill>
                  <a:srgbClr val="FFFF00"/>
                </a:solidFill>
              </a:rPr>
              <a:t> </a:t>
            </a:r>
            <a:r>
              <a:rPr lang="cs-CZ" sz="2800" dirty="0"/>
              <a:t>[</a:t>
            </a:r>
            <a:r>
              <a:rPr lang="cs-CZ" sz="2800" dirty="0" err="1"/>
              <a:t>mekuli</a:t>
            </a:r>
            <a:r>
              <a:rPr lang="cs-CZ" sz="2800" dirty="0"/>
              <a:t>], podle Arthura </a:t>
            </a:r>
            <a:r>
              <a:rPr lang="cs-CZ" sz="2800" dirty="0" err="1"/>
              <a:t>Marwicka</a:t>
            </a:r>
            <a:r>
              <a:rPr lang="cs-CZ" sz="2800" dirty="0"/>
              <a:t> však již komentáře </a:t>
            </a:r>
            <a:r>
              <a:rPr lang="cs-CZ" sz="2800" b="1" dirty="0">
                <a:solidFill>
                  <a:srgbClr val="FFFF00"/>
                </a:solidFill>
              </a:rPr>
              <a:t>Williama </a:t>
            </a:r>
            <a:r>
              <a:rPr lang="cs-CZ" sz="2800" b="1" dirty="0" err="1">
                <a:solidFill>
                  <a:srgbClr val="FFFF00"/>
                </a:solidFill>
              </a:rPr>
              <a:t>Blackstona</a:t>
            </a:r>
            <a:r>
              <a:rPr lang="cs-CZ" sz="2800" dirty="0">
                <a:solidFill>
                  <a:srgbClr val="FFFF00"/>
                </a:solidFill>
              </a:rPr>
              <a:t> </a:t>
            </a:r>
            <a:r>
              <a:rPr lang="cs-CZ" sz="2800" dirty="0"/>
              <a:t>k anglickým zákonům (1765–1769) či </a:t>
            </a:r>
            <a:r>
              <a:rPr lang="cs-CZ" sz="2800" b="1" dirty="0">
                <a:solidFill>
                  <a:srgbClr val="FFFF00"/>
                </a:solidFill>
              </a:rPr>
              <a:t>Henry </a:t>
            </a:r>
            <a:r>
              <a:rPr lang="cs-CZ" sz="2800" b="1" dirty="0" err="1">
                <a:solidFill>
                  <a:srgbClr val="FFFF00"/>
                </a:solidFill>
              </a:rPr>
              <a:t>Hallamova</a:t>
            </a:r>
            <a:r>
              <a:rPr lang="cs-CZ" sz="2800" dirty="0">
                <a:solidFill>
                  <a:srgbClr val="FFFF00"/>
                </a:solidFill>
              </a:rPr>
              <a:t> </a:t>
            </a:r>
            <a:r>
              <a:rPr lang="cs-CZ" sz="2800" dirty="0"/>
              <a:t>ústavní historie Anglie (1827) obsahují také mnoho </a:t>
            </a:r>
            <a:r>
              <a:rPr lang="cs-CZ" sz="2800" dirty="0" err="1"/>
              <a:t>whigistických</a:t>
            </a:r>
            <a:r>
              <a:rPr lang="cs-CZ" sz="2800" dirty="0"/>
              <a:t> rysů.</a:t>
            </a:r>
          </a:p>
          <a:p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45961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4547946-3EA0-4FDC-948E-E10E35B53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216816"/>
            <a:ext cx="11046623" cy="1847654"/>
          </a:xfrm>
        </p:spPr>
        <p:txBody>
          <a:bodyPr>
            <a:normAutofit/>
          </a:bodyPr>
          <a:lstStyle/>
          <a:p>
            <a:r>
              <a:rPr lang="cs-CZ" b="1" dirty="0"/>
              <a:t>Thomas </a:t>
            </a:r>
            <a:r>
              <a:rPr lang="cs-CZ" b="1" dirty="0" err="1"/>
              <a:t>Babington</a:t>
            </a:r>
            <a:r>
              <a:rPr lang="cs-CZ" b="1" dirty="0"/>
              <a:t> </a:t>
            </a:r>
            <a:r>
              <a:rPr lang="cs-CZ" b="1" dirty="0" err="1"/>
              <a:t>Macaulay</a:t>
            </a:r>
            <a:r>
              <a:rPr lang="cs-CZ" b="1" dirty="0"/>
              <a:t> [</a:t>
            </a:r>
            <a:r>
              <a:rPr lang="cs-CZ" b="1" dirty="0" err="1"/>
              <a:t>mekuli</a:t>
            </a:r>
            <a:r>
              <a:rPr lang="cs-CZ" b="1" dirty="0"/>
              <a:t>]</a:t>
            </a:r>
            <a:r>
              <a:rPr lang="cs-CZ" dirty="0"/>
              <a:t>, 1. baron </a:t>
            </a:r>
            <a:r>
              <a:rPr lang="cs-CZ" dirty="0" err="1"/>
              <a:t>Macaulay</a:t>
            </a:r>
            <a:r>
              <a:rPr lang="cs-CZ" dirty="0"/>
              <a:t> z </a:t>
            </a:r>
            <a:r>
              <a:rPr lang="cs-CZ" dirty="0" err="1"/>
              <a:t>Rothley</a:t>
            </a:r>
            <a:r>
              <a:rPr lang="cs-CZ" dirty="0"/>
              <a:t> (25. října 1800 </a:t>
            </a:r>
            <a:r>
              <a:rPr lang="cs-CZ" dirty="0" err="1"/>
              <a:t>Rothley</a:t>
            </a:r>
            <a:r>
              <a:rPr lang="cs-CZ" dirty="0"/>
              <a:t>-Temple, </a:t>
            </a:r>
            <a:r>
              <a:rPr lang="cs-CZ" dirty="0" err="1"/>
              <a:t>Leicestershire</a:t>
            </a:r>
            <a:r>
              <a:rPr lang="cs-CZ" dirty="0"/>
              <a:t> [</a:t>
            </a:r>
            <a:r>
              <a:rPr lang="cs-CZ" dirty="0" err="1"/>
              <a:t>lestršér</a:t>
            </a:r>
            <a:r>
              <a:rPr lang="cs-CZ" dirty="0"/>
              <a:t>] – 28. prosince 1859 Londýn)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5A0F7D07-EC1D-42CF-8FB2-4574CD99EA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35723" y="2064470"/>
            <a:ext cx="3160428" cy="4602027"/>
          </a:xfrm>
        </p:spPr>
      </p:pic>
    </p:spTree>
    <p:extLst>
      <p:ext uri="{BB962C8B-B14F-4D97-AF65-F5344CB8AC3E}">
        <p14:creationId xmlns:p14="http://schemas.microsoft.com/office/powerpoint/2010/main" val="273477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AAE9FF-C684-4E79-8648-17D8C9727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69" y="75414"/>
            <a:ext cx="12097732" cy="593889"/>
          </a:xfrm>
        </p:spPr>
        <p:txBody>
          <a:bodyPr>
            <a:noAutofit/>
          </a:bodyPr>
          <a:lstStyle/>
          <a:p>
            <a:r>
              <a:rPr lang="cs-CZ" sz="2800" dirty="0" err="1">
                <a:solidFill>
                  <a:srgbClr val="FFC000"/>
                </a:solidFill>
              </a:rPr>
              <a:t>Macaulayovi</a:t>
            </a:r>
            <a:r>
              <a:rPr lang="cs-CZ" sz="2800" dirty="0">
                <a:solidFill>
                  <a:srgbClr val="FFC000"/>
                </a:solidFill>
              </a:rPr>
              <a:t> pokračovatelé a další představitelé whig </a:t>
            </a:r>
            <a:r>
              <a:rPr lang="cs-CZ" sz="2800" dirty="0" err="1">
                <a:solidFill>
                  <a:srgbClr val="FFC000"/>
                </a:solidFill>
              </a:rPr>
              <a:t>history</a:t>
            </a:r>
            <a:endParaRPr lang="cs-CZ" sz="2800" dirty="0">
              <a:solidFill>
                <a:srgbClr val="FFC000"/>
              </a:solidFill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A2562A4-BEE5-4644-B7FB-671C090FE1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65608"/>
            <a:ext cx="12097731" cy="6216978"/>
          </a:xfrm>
        </p:spPr>
        <p:txBody>
          <a:bodyPr/>
          <a:lstStyle/>
          <a:p>
            <a:r>
              <a:rPr lang="cs-CZ" sz="3200" b="1" dirty="0"/>
              <a:t>synovec</a:t>
            </a:r>
            <a:r>
              <a:rPr lang="cs-CZ" sz="3200" dirty="0"/>
              <a:t> </a:t>
            </a:r>
            <a:r>
              <a:rPr lang="cs-CZ" sz="3200" b="1" dirty="0"/>
              <a:t>Sir George Otto </a:t>
            </a:r>
            <a:r>
              <a:rPr lang="cs-CZ" sz="3200" b="1" dirty="0" err="1"/>
              <a:t>Trevelyan</a:t>
            </a:r>
            <a:r>
              <a:rPr lang="cs-CZ" sz="3200" b="1" dirty="0"/>
              <a:t> </a:t>
            </a:r>
          </a:p>
          <a:p>
            <a:r>
              <a:rPr lang="cs-CZ" sz="3200" b="1" dirty="0"/>
              <a:t>prasynovec</a:t>
            </a:r>
            <a:r>
              <a:rPr lang="cs-CZ" sz="3200" dirty="0"/>
              <a:t> </a:t>
            </a:r>
            <a:r>
              <a:rPr lang="cs-CZ" sz="3200" b="1" dirty="0"/>
              <a:t>George </a:t>
            </a:r>
            <a:r>
              <a:rPr lang="cs-CZ" sz="3200" b="1" dirty="0" err="1"/>
              <a:t>Macaulay</a:t>
            </a:r>
            <a:r>
              <a:rPr lang="cs-CZ" sz="3200" b="1" dirty="0"/>
              <a:t> </a:t>
            </a:r>
            <a:r>
              <a:rPr lang="cs-CZ" sz="3200" b="1" dirty="0" err="1"/>
              <a:t>Trevelyan</a:t>
            </a:r>
            <a:endParaRPr lang="cs-CZ" sz="3200" b="1" dirty="0"/>
          </a:p>
          <a:p>
            <a:r>
              <a:rPr lang="cs-CZ" sz="3200" b="1" dirty="0"/>
              <a:t>William </a:t>
            </a:r>
            <a:r>
              <a:rPr lang="cs-CZ" sz="3200" b="1" dirty="0" err="1"/>
              <a:t>Stubbs</a:t>
            </a:r>
            <a:r>
              <a:rPr lang="cs-CZ" sz="3200" b="1" dirty="0"/>
              <a:t> - </a:t>
            </a:r>
            <a:r>
              <a:rPr lang="en-US" sz="3200" b="1" dirty="0"/>
              <a:t>„</a:t>
            </a:r>
            <a:r>
              <a:rPr lang="en-US" sz="3200" b="1" dirty="0" err="1"/>
              <a:t>Stubbsova</a:t>
            </a:r>
            <a:r>
              <a:rPr lang="en-US" sz="3200" b="1" dirty="0"/>
              <a:t> </a:t>
            </a:r>
            <a:r>
              <a:rPr lang="en-US" sz="3200" b="1" dirty="0" err="1"/>
              <a:t>škola</a:t>
            </a:r>
            <a:r>
              <a:rPr lang="en-US" sz="3200" b="1" dirty="0"/>
              <a:t>“; </a:t>
            </a:r>
            <a:r>
              <a:rPr lang="en-US" sz="3200" b="1" i="1" dirty="0"/>
              <a:t>The constitutional History of England – </a:t>
            </a:r>
            <a:r>
              <a:rPr lang="en-US" sz="3200" b="1" i="1" dirty="0" err="1"/>
              <a:t>Ústavní</a:t>
            </a:r>
            <a:r>
              <a:rPr lang="en-US" sz="3200" b="1" i="1" dirty="0"/>
              <a:t> </a:t>
            </a:r>
            <a:r>
              <a:rPr lang="en-US" sz="3200" b="1" i="1" dirty="0" err="1"/>
              <a:t>dějiny</a:t>
            </a:r>
            <a:r>
              <a:rPr lang="en-US" sz="3200" b="1" i="1" dirty="0"/>
              <a:t> </a:t>
            </a:r>
            <a:r>
              <a:rPr lang="en-US" sz="3200" b="1" i="1" dirty="0" err="1"/>
              <a:t>Anglie</a:t>
            </a:r>
            <a:r>
              <a:rPr lang="en-US" sz="3200" b="1" i="1" dirty="0"/>
              <a:t>, </a:t>
            </a:r>
            <a:r>
              <a:rPr lang="en-US" sz="3200" b="1" dirty="0"/>
              <a:t>1891-1898, 3 </a:t>
            </a:r>
            <a:r>
              <a:rPr lang="en-US" sz="3200" b="1" dirty="0" err="1"/>
              <a:t>sv</a:t>
            </a:r>
            <a:r>
              <a:rPr lang="en-US" sz="3200" b="1" dirty="0"/>
              <a:t>.)</a:t>
            </a:r>
            <a:endParaRPr lang="cs-CZ" sz="3200" b="1" dirty="0"/>
          </a:p>
          <a:p>
            <a:r>
              <a:rPr lang="cs-CZ" sz="3200" b="1" dirty="0"/>
              <a:t>James Anthony </a:t>
            </a:r>
            <a:r>
              <a:rPr lang="cs-CZ" sz="3200" b="1" dirty="0" err="1"/>
              <a:t>Froude</a:t>
            </a:r>
            <a:r>
              <a:rPr lang="cs-CZ" sz="3200" b="1" dirty="0"/>
              <a:t> - </a:t>
            </a:r>
            <a:r>
              <a:rPr lang="cs-CZ" sz="3200" b="1" i="1" dirty="0"/>
              <a:t>Dějinám Anglie</a:t>
            </a:r>
            <a:r>
              <a:rPr lang="cs-CZ" sz="3200" b="1" dirty="0"/>
              <a:t> </a:t>
            </a:r>
            <a:r>
              <a:rPr lang="cs-CZ" sz="3200" b="1" i="1" dirty="0"/>
              <a:t>od pádu </a:t>
            </a:r>
            <a:r>
              <a:rPr lang="cs-CZ" sz="3200" b="1" i="1" dirty="0" err="1"/>
              <a:t>Wolseyho</a:t>
            </a:r>
            <a:r>
              <a:rPr lang="cs-CZ" sz="3200" b="1" i="1" dirty="0"/>
              <a:t> po porážku španělské armády</a:t>
            </a:r>
          </a:p>
          <a:p>
            <a:r>
              <a:rPr lang="cs-CZ" sz="3200" b="1" dirty="0"/>
              <a:t>Edward Augustus </a:t>
            </a:r>
            <a:r>
              <a:rPr lang="cs-CZ" sz="3200" b="1" dirty="0" err="1"/>
              <a:t>Freeman</a:t>
            </a:r>
            <a:r>
              <a:rPr lang="cs-CZ" sz="3200" b="1" dirty="0"/>
              <a:t> - </a:t>
            </a:r>
            <a:r>
              <a:rPr lang="cs-CZ" sz="3200" b="1" i="1" dirty="0"/>
              <a:t>Historie dobytí Anglie Normany </a:t>
            </a:r>
            <a:r>
              <a:rPr lang="cs-CZ" sz="3200" b="1" dirty="0"/>
              <a:t>(publikováno v 6 svazcích</a:t>
            </a:r>
          </a:p>
          <a:p>
            <a:r>
              <a:rPr lang="cs-CZ" sz="3200" b="1" dirty="0"/>
              <a:t>John Richard Green - </a:t>
            </a:r>
            <a:r>
              <a:rPr lang="cs-CZ" sz="3200" b="1" i="1" dirty="0"/>
              <a:t>Historie anglické církve</a:t>
            </a:r>
          </a:p>
          <a:p>
            <a:r>
              <a:rPr lang="cs-CZ" sz="3200" b="1" dirty="0"/>
              <a:t>John Robert </a:t>
            </a:r>
            <a:r>
              <a:rPr lang="cs-CZ" sz="3200" b="1" dirty="0" err="1"/>
              <a:t>Seeley</a:t>
            </a:r>
            <a:r>
              <a:rPr lang="cs-CZ" sz="3200" b="1" dirty="0"/>
              <a:t> - </a:t>
            </a:r>
            <a:r>
              <a:rPr lang="cs-CZ" sz="3200" b="1" i="1" dirty="0"/>
              <a:t>Expanze Anglie</a:t>
            </a:r>
            <a:r>
              <a:rPr lang="cs-CZ" sz="3200" b="1" dirty="0"/>
              <a:t> </a:t>
            </a:r>
          </a:p>
          <a:p>
            <a:r>
              <a:rPr lang="cs-CZ" sz="3200" b="1" dirty="0"/>
              <a:t>Samuel </a:t>
            </a:r>
            <a:r>
              <a:rPr lang="cs-CZ" sz="3200" b="1" dirty="0" err="1"/>
              <a:t>Rawson</a:t>
            </a:r>
            <a:r>
              <a:rPr lang="cs-CZ" sz="3200" b="1" dirty="0"/>
              <a:t> </a:t>
            </a:r>
            <a:r>
              <a:rPr lang="cs-CZ" sz="3200" b="1" dirty="0" err="1"/>
              <a:t>Gardiner</a:t>
            </a:r>
            <a:r>
              <a:rPr lang="cs-CZ" sz="3200" b="1" dirty="0"/>
              <a:t> - </a:t>
            </a:r>
            <a:r>
              <a:rPr lang="en-US" sz="3200" b="1" i="1" dirty="0"/>
              <a:t>History of the Great Civil War</a:t>
            </a:r>
            <a:endParaRPr lang="cs-CZ" sz="3200" b="1" i="1" dirty="0"/>
          </a:p>
          <a:p>
            <a:endParaRPr lang="cs-CZ" b="1" i="1" dirty="0"/>
          </a:p>
          <a:p>
            <a:endParaRPr lang="cs-CZ" b="1" dirty="0"/>
          </a:p>
          <a:p>
            <a:endParaRPr lang="cs-CZ" b="1" i="1" dirty="0"/>
          </a:p>
          <a:p>
            <a:endParaRPr lang="cs-CZ" b="1" dirty="0"/>
          </a:p>
          <a:p>
            <a:pPr marL="0" indent="0">
              <a:buNone/>
            </a:pPr>
            <a:endParaRPr lang="cs-CZ" b="1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84490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C63CAB9-51AA-4963-93F8-0E02F7FE5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Augustin </a:t>
            </a:r>
            <a:r>
              <a:rPr lang="cs-CZ" b="1" dirty="0" err="1"/>
              <a:t>Thierry</a:t>
            </a:r>
            <a:r>
              <a:rPr lang="cs-CZ" b="1" dirty="0"/>
              <a:t> [</a:t>
            </a:r>
            <a:r>
              <a:rPr lang="cs-CZ" b="1" dirty="0" err="1"/>
              <a:t>ogistan</a:t>
            </a:r>
            <a:r>
              <a:rPr lang="cs-CZ" b="1" dirty="0"/>
              <a:t> </a:t>
            </a:r>
            <a:r>
              <a:rPr lang="cs-CZ" b="1" dirty="0" err="1"/>
              <a:t>tjerí</a:t>
            </a:r>
            <a:r>
              <a:rPr lang="cs-CZ" b="1" dirty="0"/>
              <a:t>] </a:t>
            </a:r>
            <a:r>
              <a:rPr lang="cs-CZ" dirty="0"/>
              <a:t>(10. května 1795 - 22. května 1856)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598083B0-69A9-42F3-A9FB-FD12FF91E0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35411" y="2121624"/>
            <a:ext cx="3774342" cy="4712210"/>
          </a:xfrm>
        </p:spPr>
      </p:pic>
    </p:spTree>
    <p:extLst>
      <p:ext uri="{BB962C8B-B14F-4D97-AF65-F5344CB8AC3E}">
        <p14:creationId xmlns:p14="http://schemas.microsoft.com/office/powerpoint/2010/main" val="42244093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55DE9B-1BC0-4E91-A939-C9F198AD7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/>
              <a:t>François</a:t>
            </a:r>
            <a:r>
              <a:rPr lang="cs-CZ" b="1" dirty="0"/>
              <a:t> Auguste </a:t>
            </a:r>
            <a:r>
              <a:rPr lang="cs-CZ" b="1" dirty="0" err="1"/>
              <a:t>Mignet</a:t>
            </a:r>
            <a:r>
              <a:rPr lang="cs-CZ" b="1" dirty="0"/>
              <a:t> [</a:t>
            </a:r>
            <a:r>
              <a:rPr lang="cs-CZ" b="1" dirty="0" err="1"/>
              <a:t>fransua</a:t>
            </a:r>
            <a:r>
              <a:rPr lang="cs-CZ" b="1" dirty="0"/>
              <a:t> </a:t>
            </a:r>
            <a:r>
              <a:rPr lang="cs-CZ" b="1" dirty="0" err="1"/>
              <a:t>ogist</a:t>
            </a:r>
            <a:r>
              <a:rPr lang="cs-CZ" b="1" dirty="0"/>
              <a:t> </a:t>
            </a:r>
            <a:r>
              <a:rPr lang="cs-CZ" b="1" dirty="0" err="1"/>
              <a:t>miňe</a:t>
            </a:r>
            <a:r>
              <a:rPr lang="cs-CZ" b="1" dirty="0"/>
              <a:t>] (</a:t>
            </a:r>
            <a:r>
              <a:rPr lang="cs-CZ" dirty="0"/>
              <a:t>8. května 1796 - 24. března 1884)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1871789D-C4D3-4263-A7B1-A5E7821C96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96639" y="2164214"/>
            <a:ext cx="3771479" cy="4488230"/>
          </a:xfrm>
        </p:spPr>
      </p:pic>
    </p:spTree>
    <p:extLst>
      <p:ext uri="{BB962C8B-B14F-4D97-AF65-F5344CB8AC3E}">
        <p14:creationId xmlns:p14="http://schemas.microsoft.com/office/powerpoint/2010/main" val="2996412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D34A91-A098-43F5-9365-46F845E16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François Pierre Guillaume Guizot</a:t>
            </a:r>
            <a:r>
              <a:rPr lang="fr-FR" dirty="0"/>
              <a:t> [</a:t>
            </a:r>
            <a:r>
              <a:rPr lang="cs-CZ" dirty="0" err="1"/>
              <a:t>gizó</a:t>
            </a:r>
            <a:r>
              <a:rPr lang="fr-FR" dirty="0"/>
              <a:t>]</a:t>
            </a:r>
            <a:r>
              <a:rPr lang="cs-CZ" dirty="0"/>
              <a:t> </a:t>
            </a:r>
            <a:r>
              <a:rPr lang="fr-FR" dirty="0"/>
              <a:t>(4. října 1787 v Nîmes – 12. září 1874 v Saint-Ouen-le-Pin, Normandie)</a:t>
            </a:r>
            <a:endParaRPr lang="cs-CZ" dirty="0"/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068C4F5E-EFA6-48D4-B6B8-A614ADAB77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87821" y="2336800"/>
            <a:ext cx="3107924" cy="4301368"/>
          </a:xfrm>
        </p:spPr>
      </p:pic>
    </p:spTree>
    <p:extLst>
      <p:ext uri="{BB962C8B-B14F-4D97-AF65-F5344CB8AC3E}">
        <p14:creationId xmlns:p14="http://schemas.microsoft.com/office/powerpoint/2010/main" val="1108172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37CA2AC-472E-4392-A2D6-6AD8A7DAB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Louis Adolphe Thiers</a:t>
            </a:r>
            <a:r>
              <a:rPr lang="fr-FR" dirty="0"/>
              <a:t> [lui adolf ťijér] (15. dubna 1797, Marseille – 3. září 1877, Saint-Germain-en-Laye)</a:t>
            </a:r>
            <a:endParaRPr lang="cs-CZ" dirty="0"/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25DA23AB-F159-4CB2-9A71-C9F0A58988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08279" y="2019784"/>
            <a:ext cx="4034937" cy="4691510"/>
          </a:xfrm>
        </p:spPr>
      </p:pic>
    </p:spTree>
    <p:extLst>
      <p:ext uri="{BB962C8B-B14F-4D97-AF65-F5344CB8AC3E}">
        <p14:creationId xmlns:p14="http://schemas.microsoft.com/office/powerpoint/2010/main" val="3162777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71651C-2435-466A-9DAF-549F1982C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Thomas </a:t>
            </a:r>
            <a:r>
              <a:rPr lang="cs-CZ" b="1" dirty="0" err="1"/>
              <a:t>Carlyle</a:t>
            </a:r>
            <a:r>
              <a:rPr lang="cs-CZ" dirty="0"/>
              <a:t> (4. prosince 1795 </a:t>
            </a:r>
            <a:r>
              <a:rPr lang="cs-CZ" dirty="0" err="1"/>
              <a:t>Ecclefechan</a:t>
            </a:r>
            <a:r>
              <a:rPr lang="cs-CZ" dirty="0"/>
              <a:t> – 5. února 1881 Londýn)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ABD51B41-ADF9-42D3-BE35-CDAA93011E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74364" y="2336800"/>
            <a:ext cx="3101925" cy="4249088"/>
          </a:xfrm>
        </p:spPr>
      </p:pic>
    </p:spTree>
    <p:extLst>
      <p:ext uri="{BB962C8B-B14F-4D97-AF65-F5344CB8AC3E}">
        <p14:creationId xmlns:p14="http://schemas.microsoft.com/office/powerpoint/2010/main" val="5643383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D01423-220A-47C1-AD4F-8280C71C8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Georg Gottfried </a:t>
            </a:r>
            <a:r>
              <a:rPr lang="en-US" b="1" dirty="0" err="1"/>
              <a:t>Gervinus</a:t>
            </a:r>
            <a:r>
              <a:rPr lang="en-US" dirty="0"/>
              <a:t> (20. </a:t>
            </a:r>
            <a:r>
              <a:rPr lang="en-US" dirty="0" err="1"/>
              <a:t>května</a:t>
            </a:r>
            <a:r>
              <a:rPr lang="en-US" dirty="0"/>
              <a:t> 1805 - 18. </a:t>
            </a:r>
            <a:r>
              <a:rPr lang="en-US" dirty="0" err="1"/>
              <a:t>března</a:t>
            </a:r>
            <a:r>
              <a:rPr lang="en-US" dirty="0"/>
              <a:t> 1871)</a:t>
            </a:r>
            <a:endParaRPr lang="cs-CZ" dirty="0"/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5FC05A5D-850D-49DD-B4AC-8A3FF48374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3614" y="2336800"/>
            <a:ext cx="3426684" cy="4328978"/>
          </a:xfrm>
        </p:spPr>
      </p:pic>
    </p:spTree>
    <p:extLst>
      <p:ext uri="{BB962C8B-B14F-4D97-AF65-F5344CB8AC3E}">
        <p14:creationId xmlns:p14="http://schemas.microsoft.com/office/powerpoint/2010/main" val="33552982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3A4A36B-F635-459C-B80A-AEED3B664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William Hickling Prescott</a:t>
            </a:r>
            <a:r>
              <a:rPr lang="sv-SE" dirty="0"/>
              <a:t> (4. května 1796 - 28. ledna 1859)</a:t>
            </a:r>
            <a:endParaRPr lang="cs-CZ" dirty="0"/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25C99D00-81AC-4EEC-9481-908765953A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42598" y="2142247"/>
            <a:ext cx="3547700" cy="4408386"/>
          </a:xfrm>
        </p:spPr>
      </p:pic>
    </p:spTree>
    <p:extLst>
      <p:ext uri="{BB962C8B-B14F-4D97-AF65-F5344CB8AC3E}">
        <p14:creationId xmlns:p14="http://schemas.microsoft.com/office/powerpoint/2010/main" val="27673163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2E0343-47BE-5193-EDB6-B844AA890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Literatura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DF3C420-5FB7-31A5-5AC5-494DE0C39C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Kutnar</a:t>
            </a: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František - Marek Jaroslav, Přehledné dějiny českého a slovenského dějepisectví, Praha 19972, 20093.</a:t>
            </a:r>
            <a:endParaRPr lang="cs-CZ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Kutnar</a:t>
            </a: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František - Marek Jaroslav, Přehledné dějiny českého a slovenského dějepisectví I - II, Praha 1973 - 1978.</a:t>
            </a:r>
            <a:endParaRPr lang="cs-CZ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Hanzal Josef, Cesty české historiografie 1945 - 1989, Praha 1999.</a:t>
            </a:r>
            <a:endParaRPr lang="cs-CZ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Iggers</a:t>
            </a: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Georg G., Historiografie ve 20. století, Praha 2002</a:t>
            </a:r>
            <a:endParaRPr lang="cs-CZ" b="0" dirty="0">
              <a:effectLst/>
            </a:endParaRPr>
          </a:p>
          <a:p>
            <a:br>
              <a:rPr lang="cs-CZ"/>
            </a:b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7800316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Berlín</Template>
  <TotalTime>278</TotalTime>
  <Words>880</Words>
  <Application>Microsoft Office PowerPoint</Application>
  <PresentationFormat>Širokoúhlá obrazovka</PresentationFormat>
  <Paragraphs>60</Paragraphs>
  <Slides>18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2" baseType="lpstr">
      <vt:lpstr>Arial</vt:lpstr>
      <vt:lpstr>Times New Roman</vt:lpstr>
      <vt:lpstr>Trebuchet MS</vt:lpstr>
      <vt:lpstr>Berlín</vt:lpstr>
      <vt:lpstr>Prezentace aplikace PowerPoint</vt:lpstr>
      <vt:lpstr>Liberální historiografie</vt:lpstr>
      <vt:lpstr>Liberalismus</vt:lpstr>
      <vt:lpstr>Svoboda</vt:lpstr>
      <vt:lpstr>Periodizace liberalismu</vt:lpstr>
      <vt:lpstr>Kritika liberalismu</vt:lpstr>
      <vt:lpstr> „Whig history“ čili „whigovské dějepisectví“</vt:lpstr>
      <vt:lpstr>K počátkům „Whig history“ </vt:lpstr>
      <vt:lpstr>Thomas Babington Macaulay [mekuli], 1. baron Macaulay z Rothley (25. října 1800 Rothley-Temple, Leicestershire [lestršér] – 28. prosince 1859 Londýn)</vt:lpstr>
      <vt:lpstr>Macaulayovi pokračovatelé a další představitelé whig history</vt:lpstr>
      <vt:lpstr>Augustin Thierry [ogistan tjerí] (10. května 1795 - 22. května 1856)</vt:lpstr>
      <vt:lpstr>François Auguste Mignet [fransua ogist miňe] (8. května 1796 - 24. března 1884)</vt:lpstr>
      <vt:lpstr>François Pierre Guillaume Guizot [gizó] (4. října 1787 v Nîmes – 12. září 1874 v Saint-Ouen-le-Pin, Normandie)</vt:lpstr>
      <vt:lpstr>Louis Adolphe Thiers [lui adolf ťijér] (15. dubna 1797, Marseille – 3. září 1877, Saint-Germain-en-Laye)</vt:lpstr>
      <vt:lpstr>Thomas Carlyle (4. prosince 1795 Ecclefechan – 5. února 1881 Londýn)</vt:lpstr>
      <vt:lpstr>Georg Gottfried Gervinus (20. května 1805 - 18. března 1871)</vt:lpstr>
      <vt:lpstr>William Hickling Prescott (4. května 1796 - 28. ledna 1859)</vt:lpstr>
      <vt:lpstr>Literatura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Liberální historiografie</dc:title>
  <dc:creator>Naděžda Morávková</dc:creator>
  <cp:lastModifiedBy>Naděžda Morávková</cp:lastModifiedBy>
  <cp:revision>22</cp:revision>
  <dcterms:created xsi:type="dcterms:W3CDTF">2021-11-20T16:29:25Z</dcterms:created>
  <dcterms:modified xsi:type="dcterms:W3CDTF">2023-02-22T14:16:47Z</dcterms:modified>
</cp:coreProperties>
</file>