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72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70" r:id="rId12"/>
    <p:sldId id="271" r:id="rId13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B3B03-3DCB-4847-92CF-BBC6A3AFA49B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02039-58D3-4344-9E9A-4C4FA24CAE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1626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894D5-31C1-4232-845A-9BD2E91AA36C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56660-9ED3-4246-B20D-5733BB554B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595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dvanáctník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56660-9ED3-4246-B20D-5733BB554BE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1246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756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016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680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8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03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660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093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41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25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57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63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E38CEF1-6D78-4A41-B6BA-E6A10F7AFBB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9DC76A7-2EB9-4305-971F-8E8DB5A37A08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35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5500" dirty="0" smtClean="0"/>
              <a:t>metabolismus lipidů</a:t>
            </a:r>
            <a:endParaRPr lang="cs-CZ" sz="5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913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8240" y="2257568"/>
            <a:ext cx="9871856" cy="3733799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Lipidy – asi 25 % stravy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Hlavně ve formě triacylglycerolů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Tukové zásoby: min. 10 až 15 % (muži x ženy)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Trávení (</a:t>
            </a:r>
            <a:r>
              <a:rPr lang="cs-CZ" sz="2400" dirty="0" err="1"/>
              <a:t>lipasy</a:t>
            </a:r>
            <a:r>
              <a:rPr lang="cs-CZ" sz="2400" dirty="0"/>
              <a:t>) – trochu v ústech, v žaludku také jen málo (více u novorozeňat), hlavně v duodenu – pankreatická </a:t>
            </a:r>
            <a:r>
              <a:rPr lang="cs-CZ" sz="2400" dirty="0" err="1"/>
              <a:t>lipasa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7148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23582" y="996287"/>
            <a:ext cx="9187219" cy="5002877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Trávení a vstřebávání – komplikované kvůli hydrofobnímu charakteru – potřeba tuky upravit – „emulgovat“ – žluč + upravit pH v duodenu – pankreatická šťáva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Konečné produkty trávení = glycerol a MK 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Přesun krevním řečištěm – nemohou samotné – s proteinem (lipoproteiny – s cholesterolem)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943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Osud glycerolu a MK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7891" name="Zástupný symbol pro obsah 2"/>
          <p:cNvSpPr>
            <a:spLocks noGrp="1"/>
          </p:cNvSpPr>
          <p:nvPr>
            <p:ph idx="1"/>
          </p:nvPr>
        </p:nvSpPr>
        <p:spPr>
          <a:xfrm>
            <a:off x="1214652" y="1815153"/>
            <a:ext cx="8996150" cy="4184012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Glycerol</a:t>
            </a:r>
          </a:p>
          <a:p>
            <a:pPr lvl="1" eaLnBrk="1" hangingPunct="1"/>
            <a:r>
              <a:rPr lang="cs-CZ" altLang="cs-CZ" sz="2200" dirty="0" smtClean="0"/>
              <a:t>Může být využit na výrobu glukosy – na energii</a:t>
            </a:r>
          </a:p>
          <a:p>
            <a:pPr lvl="1" eaLnBrk="1" hangingPunct="1"/>
            <a:r>
              <a:rPr lang="cs-CZ" altLang="cs-CZ" sz="2200" dirty="0" smtClean="0"/>
              <a:t>Na syntézu nových </a:t>
            </a:r>
            <a:r>
              <a:rPr lang="cs-CZ" altLang="cs-CZ" sz="2200" dirty="0" err="1" smtClean="0"/>
              <a:t>triacylglycerolů</a:t>
            </a:r>
            <a:endParaRPr lang="cs-CZ" altLang="cs-CZ" sz="2200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sz="2400" dirty="0" smtClean="0"/>
              <a:t>MK</a:t>
            </a:r>
            <a:r>
              <a:rPr lang="cs-CZ" altLang="cs-CZ" dirty="0" smtClean="0"/>
              <a:t> </a:t>
            </a:r>
          </a:p>
          <a:p>
            <a:pPr lvl="1"/>
            <a:r>
              <a:rPr lang="cs-CZ" altLang="cs-CZ" sz="2200" dirty="0"/>
              <a:t>Štěpení na </a:t>
            </a:r>
            <a:r>
              <a:rPr lang="cs-CZ" altLang="cs-CZ" sz="2200" dirty="0" err="1"/>
              <a:t>acetylCoA</a:t>
            </a:r>
            <a:r>
              <a:rPr lang="cs-CZ" altLang="cs-CZ" sz="2200" dirty="0"/>
              <a:t> – výroba energie = β-oxidace nebo </a:t>
            </a:r>
            <a:r>
              <a:rPr lang="cs-CZ" altLang="cs-CZ" sz="2200" dirty="0" err="1"/>
              <a:t>ketogeneze</a:t>
            </a:r>
            <a:r>
              <a:rPr lang="cs-CZ" altLang="cs-CZ" sz="2200" dirty="0"/>
              <a:t> nebo syntéza nových MK</a:t>
            </a:r>
            <a:endParaRPr lang="en-US" altLang="cs-CZ" sz="2200" dirty="0"/>
          </a:p>
        </p:txBody>
      </p:sp>
    </p:spTree>
    <p:extLst>
      <p:ext uri="{BB962C8B-B14F-4D97-AF65-F5344CB8AC3E}">
        <p14:creationId xmlns:p14="http://schemas.microsoft.com/office/powerpoint/2010/main" val="171078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el-GR" altLang="cs-CZ" smtClean="0">
                <a:ln>
                  <a:noFill/>
                </a:ln>
              </a:rPr>
              <a:t>β</a:t>
            </a:r>
            <a:r>
              <a:rPr lang="cs-CZ" altLang="cs-CZ" smtClean="0">
                <a:ln>
                  <a:noFill/>
                </a:ln>
              </a:rPr>
              <a:t>-oxidace MK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0186" y="1965279"/>
            <a:ext cx="8900616" cy="4033886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 matrix mitochondrií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MK musí být aktivována – naváže se </a:t>
            </a:r>
            <a:r>
              <a:rPr lang="cs-CZ" sz="2400" dirty="0" err="1"/>
              <a:t>CoA</a:t>
            </a:r>
            <a:r>
              <a:rPr lang="cs-CZ" sz="2400" dirty="0"/>
              <a:t> – vzniká </a:t>
            </a:r>
            <a:r>
              <a:rPr lang="cs-CZ" sz="2400" dirty="0" err="1"/>
              <a:t>acylCoA</a:t>
            </a: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Výroba mnoha ATP, </a:t>
            </a:r>
            <a:r>
              <a:rPr lang="cs-CZ" sz="2400" u="sng" dirty="0"/>
              <a:t>musí být kyslík!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Z dlouhé MK se postupně odštěpují 2C zbytky = </a:t>
            </a:r>
            <a:r>
              <a:rPr lang="cs-CZ" sz="2400" u="sng" dirty="0"/>
              <a:t>acetyl-</a:t>
            </a:r>
            <a:r>
              <a:rPr lang="cs-CZ" sz="2400" u="sng" dirty="0" err="1"/>
              <a:t>CoA</a:t>
            </a:r>
            <a:r>
              <a:rPr lang="cs-CZ" sz="2400" u="sng" dirty="0"/>
              <a:t> </a:t>
            </a:r>
            <a:r>
              <a:rPr lang="cs-CZ" sz="2400" dirty="0"/>
              <a:t>(do Krebsova cyklu), NADH</a:t>
            </a:r>
            <a:r>
              <a:rPr lang="cs-CZ" sz="2400" baseline="-25000" dirty="0"/>
              <a:t>2</a:t>
            </a:r>
            <a:r>
              <a:rPr lang="cs-CZ" sz="2400" dirty="0"/>
              <a:t>, FADH</a:t>
            </a:r>
            <a:r>
              <a:rPr lang="cs-CZ" sz="2400" baseline="-25000" dirty="0"/>
              <a:t>2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Inhibuje insulin, podporuje glukagon a adrenalin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34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Ketogeneze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4776" y="1828801"/>
            <a:ext cx="8846025" cy="4170364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Vznik ketolátek – </a:t>
            </a:r>
            <a:r>
              <a:rPr lang="cs-CZ" sz="2400" dirty="0" err="1"/>
              <a:t>acetoacetát</a:t>
            </a:r>
            <a:r>
              <a:rPr lang="cs-CZ" sz="2400" dirty="0"/>
              <a:t>, kyselina </a:t>
            </a:r>
            <a:r>
              <a:rPr lang="el-GR" sz="2400" dirty="0"/>
              <a:t>β</a:t>
            </a:r>
            <a:r>
              <a:rPr lang="cs-CZ" sz="2400" dirty="0"/>
              <a:t>-</a:t>
            </a:r>
            <a:r>
              <a:rPr lang="cs-CZ" sz="2400" dirty="0" err="1"/>
              <a:t>hydroxymáselná</a:t>
            </a:r>
            <a:r>
              <a:rPr lang="cs-CZ" sz="2400" dirty="0"/>
              <a:t>, aceton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Tvoří se v játrech – když máme nadbytek </a:t>
            </a:r>
            <a:r>
              <a:rPr lang="cs-CZ" sz="2400" dirty="0" err="1"/>
              <a:t>acetylCoA</a:t>
            </a:r>
            <a:r>
              <a:rPr lang="cs-CZ" sz="2400" dirty="0"/>
              <a:t> – nedostatek sacharidů nebo nadbytek tuků ve stravě – pozitivní i negativní 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Ketóza = </a:t>
            </a:r>
            <a:r>
              <a:rPr lang="cs-CZ" sz="2200" dirty="0" err="1"/>
              <a:t>ketoacidóza</a:t>
            </a:r>
            <a:r>
              <a:rPr lang="cs-CZ" sz="2200" dirty="0"/>
              <a:t> (nevolnost)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Vysoká ketonémie (</a:t>
            </a:r>
            <a:r>
              <a:rPr lang="cs-CZ" sz="2200" dirty="0" err="1"/>
              <a:t>norm</a:t>
            </a:r>
            <a:r>
              <a:rPr lang="cs-CZ" sz="2200" dirty="0"/>
              <a:t>. 0,2 </a:t>
            </a:r>
            <a:r>
              <a:rPr lang="cs-CZ" sz="2200" dirty="0" err="1"/>
              <a:t>mmol</a:t>
            </a:r>
            <a:r>
              <a:rPr lang="cs-CZ" sz="2200" dirty="0"/>
              <a:t>/l), ketonurie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U zdravého člověka – hladovění, nevhodná strava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U chorobných stavů – diabetes m. I – málo insulinu – aceton v dechu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1561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Syntéza nových MK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40963" name="Zástupný symbol pro obsah 2"/>
          <p:cNvSpPr>
            <a:spLocks noGrp="1"/>
          </p:cNvSpPr>
          <p:nvPr>
            <p:ph idx="1"/>
          </p:nvPr>
        </p:nvSpPr>
        <p:spPr>
          <a:xfrm>
            <a:off x="1182832" y="2162034"/>
            <a:ext cx="9844559" cy="3332163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Z </a:t>
            </a:r>
            <a:r>
              <a:rPr lang="cs-CZ" altLang="cs-CZ" sz="2400" dirty="0" err="1" smtClean="0"/>
              <a:t>acetylCoA</a:t>
            </a:r>
            <a:r>
              <a:rPr lang="cs-CZ" altLang="cs-CZ" sz="2400" dirty="0" smtClean="0"/>
              <a:t>, v cytoplazmě – hlavně v játrech, ledvinách, tukové tkáni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Enzym: </a:t>
            </a:r>
            <a:r>
              <a:rPr lang="cs-CZ" altLang="cs-CZ" sz="2400" dirty="0" err="1" smtClean="0"/>
              <a:t>synthasa</a:t>
            </a:r>
            <a:r>
              <a:rPr lang="cs-CZ" altLang="cs-CZ" sz="2400" dirty="0" smtClean="0"/>
              <a:t> MK – multienzymový komplex – potřeba biotinu</a:t>
            </a:r>
          </a:p>
          <a:p>
            <a:pPr lvl="1" eaLnBrk="1" hangingPunct="1"/>
            <a:r>
              <a:rPr lang="cs-CZ" altLang="cs-CZ" sz="2200" dirty="0" smtClean="0"/>
              <a:t>Z </a:t>
            </a:r>
            <a:r>
              <a:rPr lang="cs-CZ" altLang="cs-CZ" sz="2200" dirty="0" err="1" smtClean="0"/>
              <a:t>acetylCoA</a:t>
            </a:r>
            <a:r>
              <a:rPr lang="cs-CZ" altLang="cs-CZ" sz="2200" dirty="0" smtClean="0"/>
              <a:t> postupně vznikají dlouhé MK</a:t>
            </a:r>
          </a:p>
          <a:p>
            <a:pPr lvl="1" eaLnBrk="1" hangingPunct="1"/>
            <a:r>
              <a:rPr lang="cs-CZ" altLang="cs-CZ" sz="2200" dirty="0" smtClean="0"/>
              <a:t>Podporuje insulin, proti </a:t>
            </a:r>
            <a:r>
              <a:rPr lang="cs-CZ" altLang="cs-CZ" sz="2200" dirty="0" err="1" smtClean="0"/>
              <a:t>glukagon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206255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Anabolismus triacylglycerolů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7606" y="1992573"/>
            <a:ext cx="10058400" cy="4006591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 ER tukové tkáně, jater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Potřebujeme: glycerol a aktivované MK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Zvýšený obsahu v játrech – steatóza jater = ztučnění – až cirhóza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Alkoholismus – při odbourávání alkoholu se zvyšuje syntéza triacylglycerolů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Při nedostatku insulinu, nadbytečné výživě</a:t>
            </a:r>
            <a:endParaRPr lang="en-US" sz="2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14" y="4507315"/>
            <a:ext cx="46291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6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Degradace tělních lipidů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0945" y="1970965"/>
            <a:ext cx="9109856" cy="3842981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= lipolýza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Štěpení tukových zásob – </a:t>
            </a:r>
            <a:r>
              <a:rPr lang="cs-CZ" sz="2400" dirty="0" err="1"/>
              <a:t>lipasy</a:t>
            </a: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 tukové tkáni, játrech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Rychlost zvyšují: adrenalin, glukagon, růstový hormon, </a:t>
            </a:r>
            <a:r>
              <a:rPr lang="cs-CZ" sz="2400" dirty="0" err="1"/>
              <a:t>thyroxin</a:t>
            </a:r>
            <a:r>
              <a:rPr lang="cs-CZ" sz="2400" dirty="0"/>
              <a:t>, </a:t>
            </a:r>
            <a:r>
              <a:rPr lang="cs-CZ" sz="2400" dirty="0" err="1"/>
              <a:t>leptin</a:t>
            </a:r>
            <a:r>
              <a:rPr lang="cs-CZ" sz="2400" dirty="0"/>
              <a:t> 		</a:t>
            </a:r>
            <a:endParaRPr lang="cs-CZ" sz="2400" dirty="0" smtClean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 smtClean="0"/>
              <a:t>x </a:t>
            </a:r>
            <a:r>
              <a:rPr lang="cs-CZ" sz="2400" dirty="0"/>
              <a:t>proti - insulin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121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dpis 1"/>
          <p:cNvSpPr>
            <a:spLocks noGrp="1"/>
          </p:cNvSpPr>
          <p:nvPr>
            <p:ph type="title"/>
          </p:nvPr>
        </p:nvSpPr>
        <p:spPr>
          <a:xfrm>
            <a:off x="2574903" y="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ln>
                  <a:noFill/>
                </a:ln>
              </a:rPr>
              <a:t>Tvorba cholesterolu</a:t>
            </a:r>
            <a:endParaRPr lang="en-US" altLang="cs-CZ" dirty="0" smtClean="0">
              <a:ln>
                <a:noFill/>
              </a:ln>
            </a:endParaRPr>
          </a:p>
        </p:txBody>
      </p:sp>
      <p:sp>
        <p:nvSpPr>
          <p:cNvPr id="45059" name="Zástupný symbol pro obsah 2"/>
          <p:cNvSpPr>
            <a:spLocks noGrp="1"/>
          </p:cNvSpPr>
          <p:nvPr>
            <p:ph idx="1"/>
          </p:nvPr>
        </p:nvSpPr>
        <p:spPr>
          <a:xfrm>
            <a:off x="1442139" y="1293128"/>
            <a:ext cx="9257706" cy="4061345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Cholesterol = sterol – v cytoplasmatické membráně, v lipoproteinech, prekurzor významných látek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Syntéza vychází z </a:t>
            </a:r>
            <a:r>
              <a:rPr lang="cs-CZ" altLang="cs-CZ" sz="2400" dirty="0" err="1" smtClean="0"/>
              <a:t>acetylCoA</a:t>
            </a:r>
            <a:r>
              <a:rPr lang="cs-CZ" altLang="cs-CZ" sz="2400" dirty="0" smtClean="0"/>
              <a:t>, transport pomocí lipoproteinů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c v plazmě – 3,1-5,2 </a:t>
            </a:r>
            <a:r>
              <a:rPr lang="cs-CZ" altLang="cs-CZ" sz="2400" dirty="0" err="1" smtClean="0"/>
              <a:t>mmnol</a:t>
            </a:r>
            <a:r>
              <a:rPr lang="cs-CZ" altLang="cs-CZ" sz="2400" dirty="0" smtClean="0"/>
              <a:t>/l</a:t>
            </a:r>
          </a:p>
          <a:p>
            <a:r>
              <a:rPr lang="cs-CZ" altLang="cs-CZ" sz="2400" dirty="0"/>
              <a:t>Zvýšená hladina = </a:t>
            </a:r>
            <a:r>
              <a:rPr lang="cs-CZ" altLang="cs-CZ" sz="2400" dirty="0" err="1"/>
              <a:t>hypercholesterolémie</a:t>
            </a:r>
            <a:r>
              <a:rPr lang="cs-CZ" altLang="cs-CZ" sz="2400" dirty="0"/>
              <a:t> </a:t>
            </a:r>
          </a:p>
          <a:p>
            <a:pPr lvl="1"/>
            <a:r>
              <a:rPr lang="cs-CZ" altLang="cs-CZ" sz="2200" dirty="0"/>
              <a:t>častá při diabetu a </a:t>
            </a:r>
            <a:r>
              <a:rPr lang="cs-CZ" altLang="cs-CZ" sz="2200" dirty="0" err="1"/>
              <a:t>hyperthyreóze</a:t>
            </a:r>
            <a:r>
              <a:rPr lang="cs-CZ" altLang="cs-CZ" sz="2200" dirty="0"/>
              <a:t> (insulin a T3)</a:t>
            </a:r>
          </a:p>
          <a:p>
            <a:pPr eaLnBrk="1" hangingPunct="1"/>
            <a:endParaRPr lang="en-US" altLang="cs-CZ" sz="2400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04" y="145577"/>
            <a:ext cx="5343296" cy="329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83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Další osud cholesterolu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48131" name="Zástupný symbol pro obsah 2"/>
          <p:cNvSpPr>
            <a:spLocks noGrp="1"/>
          </p:cNvSpPr>
          <p:nvPr>
            <p:ph idx="1"/>
          </p:nvPr>
        </p:nvSpPr>
        <p:spPr>
          <a:xfrm>
            <a:off x="1100944" y="1998261"/>
            <a:ext cx="8916513" cy="3829333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Několik možností: </a:t>
            </a:r>
          </a:p>
          <a:p>
            <a:pPr lvl="1" eaLnBrk="1" hangingPunct="1"/>
            <a:r>
              <a:rPr lang="cs-CZ" altLang="cs-CZ" sz="2200" dirty="0" smtClean="0"/>
              <a:t>Zabudování do cytoplasmatické membrány</a:t>
            </a:r>
          </a:p>
          <a:p>
            <a:pPr lvl="1" eaLnBrk="1" hangingPunct="1"/>
            <a:r>
              <a:rPr lang="cs-CZ" altLang="cs-CZ" sz="2200" dirty="0" smtClean="0"/>
              <a:t>Přeměna na žlučové kyseliny (součást žluče – slouží k emulgaci)</a:t>
            </a:r>
          </a:p>
          <a:p>
            <a:pPr lvl="1" eaLnBrk="1" hangingPunct="1"/>
            <a:r>
              <a:rPr lang="cs-CZ" altLang="cs-CZ" sz="2200" dirty="0" smtClean="0"/>
              <a:t>Přeměna na 7-dehydrocholesterol – vitamin D (UV)</a:t>
            </a:r>
          </a:p>
          <a:p>
            <a:pPr lvl="1" eaLnBrk="1" hangingPunct="1"/>
            <a:r>
              <a:rPr lang="cs-CZ" altLang="cs-CZ" sz="2200" dirty="0" smtClean="0"/>
              <a:t>Přeměna na steroidní hormony,..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110992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Zástupný symbol pro obsah 2"/>
          <p:cNvSpPr>
            <a:spLocks noGrp="1"/>
          </p:cNvSpPr>
          <p:nvPr>
            <p:ph idx="1"/>
          </p:nvPr>
        </p:nvSpPr>
        <p:spPr>
          <a:xfrm>
            <a:off x="1182831" y="1834487"/>
            <a:ext cx="8739091" cy="4034050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Žlučové kyseliny </a:t>
            </a:r>
            <a:endParaRPr lang="cs-CZ" altLang="cs-CZ" sz="2400" dirty="0"/>
          </a:p>
          <a:p>
            <a:pPr lvl="1"/>
            <a:r>
              <a:rPr lang="cs-CZ" altLang="cs-CZ" sz="2200" dirty="0" smtClean="0"/>
              <a:t>hlavně kyselina cholová, vznik v játrech – do duodena – zpět do jater (tvorbu ovlivňuje např. deficit vitaminu C,..)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Steroidní hormony </a:t>
            </a:r>
            <a:endParaRPr lang="cs-CZ" altLang="cs-CZ" sz="2400" dirty="0"/>
          </a:p>
          <a:p>
            <a:pPr lvl="1"/>
            <a:r>
              <a:rPr lang="cs-CZ" altLang="cs-CZ" sz="2000" dirty="0" smtClean="0"/>
              <a:t>v</a:t>
            </a:r>
            <a:r>
              <a:rPr lang="cs-CZ" altLang="cs-CZ" sz="2200" dirty="0" smtClean="0"/>
              <a:t>znik </a:t>
            </a:r>
            <a:r>
              <a:rPr lang="cs-CZ" altLang="cs-CZ" sz="2200" dirty="0" err="1" smtClean="0"/>
              <a:t>gestagenů</a:t>
            </a:r>
            <a:r>
              <a:rPr lang="cs-CZ" altLang="cs-CZ" sz="2200" dirty="0" smtClean="0"/>
              <a:t> (progesteron), </a:t>
            </a:r>
            <a:r>
              <a:rPr lang="cs-CZ" altLang="cs-CZ" sz="2200" dirty="0" err="1" smtClean="0"/>
              <a:t>gluko</a:t>
            </a:r>
            <a:r>
              <a:rPr lang="cs-CZ" altLang="cs-CZ" sz="2200" dirty="0" smtClean="0"/>
              <a:t>- a </a:t>
            </a:r>
            <a:r>
              <a:rPr lang="cs-CZ" altLang="cs-CZ" sz="2200" dirty="0" err="1" smtClean="0"/>
              <a:t>mineralo</a:t>
            </a:r>
            <a:r>
              <a:rPr lang="cs-CZ" altLang="cs-CZ" sz="2200" dirty="0" smtClean="0"/>
              <a:t>-kortikoidů, androgenů (testosteron) a estrogenů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22821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</TotalTime>
  <Words>484</Words>
  <Application>Microsoft Office PowerPoint</Application>
  <PresentationFormat>Širokoúhlá obrazovka</PresentationFormat>
  <Paragraphs>76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Tw Cen MT</vt:lpstr>
      <vt:lpstr>Tw Cen MT Condensed</vt:lpstr>
      <vt:lpstr>Wingdings 3</vt:lpstr>
      <vt:lpstr>Integrál</vt:lpstr>
      <vt:lpstr>metabolismus lipidů</vt:lpstr>
      <vt:lpstr>Prezentace aplikace PowerPoint</vt:lpstr>
      <vt:lpstr>Prezentace aplikace PowerPoint</vt:lpstr>
      <vt:lpstr>Osud glycerolu a MK</vt:lpstr>
      <vt:lpstr>β-oxidace MK</vt:lpstr>
      <vt:lpstr>Ketogeneze</vt:lpstr>
      <vt:lpstr>Syntéza nových MK</vt:lpstr>
      <vt:lpstr>Anabolismus triacylglycerolů</vt:lpstr>
      <vt:lpstr>Degradace tělních lipidů</vt:lpstr>
      <vt:lpstr>Tvorba cholesterolu</vt:lpstr>
      <vt:lpstr>Další osud cholesterolu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metabolismus lipidů</dc:title>
  <dc:creator>Ája</dc:creator>
  <cp:lastModifiedBy>Ája</cp:lastModifiedBy>
  <cp:revision>4</cp:revision>
  <cp:lastPrinted>2019-03-09T20:58:26Z</cp:lastPrinted>
  <dcterms:created xsi:type="dcterms:W3CDTF">2019-03-09T20:02:43Z</dcterms:created>
  <dcterms:modified xsi:type="dcterms:W3CDTF">2019-03-09T20:58:55Z</dcterms:modified>
</cp:coreProperties>
</file>